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17"/>
  </p:notesMasterIdLst>
  <p:handoutMasterIdLst>
    <p:handoutMasterId r:id="rId18"/>
  </p:handoutMasterIdLst>
  <p:sldIdLst>
    <p:sldId id="256" r:id="rId2"/>
    <p:sldId id="261" r:id="rId3"/>
    <p:sldId id="258" r:id="rId4"/>
    <p:sldId id="259" r:id="rId5"/>
    <p:sldId id="267" r:id="rId6"/>
    <p:sldId id="268" r:id="rId7"/>
    <p:sldId id="269" r:id="rId8"/>
    <p:sldId id="260" r:id="rId9"/>
    <p:sldId id="262" r:id="rId10"/>
    <p:sldId id="263" r:id="rId11"/>
    <p:sldId id="265" r:id="rId12"/>
    <p:sldId id="271" r:id="rId13"/>
    <p:sldId id="272" r:id="rId14"/>
    <p:sldId id="273" r:id="rId15"/>
    <p:sldId id="264" r:id="rId16"/>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080" autoAdjust="0"/>
  </p:normalViewPr>
  <p:slideViewPr>
    <p:cSldViewPr>
      <p:cViewPr varScale="1">
        <p:scale>
          <a:sx n="58" d="100"/>
          <a:sy n="58" d="100"/>
        </p:scale>
        <p:origin x="132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A6D7A8-B5F2-4110-924F-3F480B4A7245}" type="datetimeFigureOut">
              <a:rPr lang="en-US" smtClean="0"/>
              <a:t>5/5/2021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F0DA2C-20CE-4DE4-BB85-4695A918356A}" type="slidenum">
              <a:rPr lang="en-US" smtClean="0"/>
              <a:t>‹#›</a:t>
            </a:fld>
            <a:endParaRPr lang="en-US"/>
          </a:p>
        </p:txBody>
      </p:sp>
    </p:spTree>
    <p:extLst>
      <p:ext uri="{BB962C8B-B14F-4D97-AF65-F5344CB8AC3E}">
        <p14:creationId xmlns:p14="http://schemas.microsoft.com/office/powerpoint/2010/main" val="417429002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7973F9-1BC0-4E5C-8D63-40DFC591BDFA}" type="datetimeFigureOut">
              <a:rPr lang="en-US" smtClean="0"/>
              <a:t>5/5/2021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134ED5-532A-425F-A922-9BEC6C01C778}" type="slidenum">
              <a:rPr lang="en-US" smtClean="0"/>
              <a:t>‹#›</a:t>
            </a:fld>
            <a:endParaRPr lang="en-US" dirty="0"/>
          </a:p>
        </p:txBody>
      </p:sp>
    </p:spTree>
    <p:extLst>
      <p:ext uri="{BB962C8B-B14F-4D97-AF65-F5344CB8AC3E}">
        <p14:creationId xmlns:p14="http://schemas.microsoft.com/office/powerpoint/2010/main" val="320848069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DF68DB-C6A7-4708-9C52-0776DB8BB379}" type="datetime1">
              <a:rPr lang="en-US" smtClean="0"/>
              <a:t>5/5/2021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45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5C470-15C0-4753-8F0D-D4287AA24B03}" type="datetime1">
              <a:rPr lang="en-US" smtClean="0"/>
              <a:t>5/5/2021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47337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157E1-3FC6-4D56-A719-8183EB177E27}" type="datetime1">
              <a:rPr lang="en-US" smtClean="0"/>
              <a:t>5/5/2021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50135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A1D51-2E68-48D8-BAF4-F1F37B864D79}" type="datetime1">
              <a:rPr lang="en-US" smtClean="0"/>
              <a:t>5/5/2021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9035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7A86F-C3EA-4981-BECC-CA4C21F00501}" type="datetime1">
              <a:rPr lang="en-US" smtClean="0"/>
              <a:t>5/5/2021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53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C17A3D-A295-4495-A54F-32B9D4A49937}" type="datetime1">
              <a:rPr lang="en-US" smtClean="0"/>
              <a:t>5/5/2021</a:t>
            </a:fld>
            <a:endParaRPr lang="en-US" dirty="0"/>
          </a:p>
        </p:txBody>
      </p:sp>
      <p:sp>
        <p:nvSpPr>
          <p:cNvPr id="6" name="Footer Placeholder 5"/>
          <p:cNvSpPr>
            <a:spLocks noGrp="1"/>
          </p:cNvSpPr>
          <p:nvPr>
            <p:ph type="ftr" sz="quarter" idx="11"/>
          </p:nvPr>
        </p:nvSpPr>
        <p:spPr/>
        <p:txBody>
          <a:bodyPr/>
          <a:lstStyle/>
          <a:p>
            <a:r>
              <a:rPr lang="en-US"/>
              <a:t>Chapter 4: Operating Systems and File Management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9642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B03C6D-7C93-4CEA-A862-4029FB7BF5EE}" type="datetime1">
              <a:rPr lang="en-US" smtClean="0"/>
              <a:t>5/5/2021</a:t>
            </a:fld>
            <a:endParaRPr lang="en-US" dirty="0"/>
          </a:p>
        </p:txBody>
      </p:sp>
      <p:sp>
        <p:nvSpPr>
          <p:cNvPr id="8" name="Footer Placeholder 7"/>
          <p:cNvSpPr>
            <a:spLocks noGrp="1"/>
          </p:cNvSpPr>
          <p:nvPr>
            <p:ph type="ftr" sz="quarter" idx="11"/>
          </p:nvPr>
        </p:nvSpPr>
        <p:spPr/>
        <p:txBody>
          <a:bodyPr/>
          <a:lstStyle/>
          <a:p>
            <a:r>
              <a:rPr lang="en-US"/>
              <a:t>Chapter 4: Operating Systems and File Management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71955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449333-7366-4A3D-9FB6-1D6725CA6702}" type="datetime1">
              <a:rPr lang="en-US" smtClean="0"/>
              <a:t>5/5/2021</a:t>
            </a:fld>
            <a:endParaRPr lang="en-US" dirty="0"/>
          </a:p>
        </p:txBody>
      </p:sp>
      <p:sp>
        <p:nvSpPr>
          <p:cNvPr id="4" name="Footer Placeholder 3"/>
          <p:cNvSpPr>
            <a:spLocks noGrp="1"/>
          </p:cNvSpPr>
          <p:nvPr>
            <p:ph type="ftr" sz="quarter" idx="11"/>
          </p:nvPr>
        </p:nvSpPr>
        <p:spPr/>
        <p:txBody>
          <a:bodyPr/>
          <a:lstStyle/>
          <a:p>
            <a:r>
              <a:rPr lang="en-US"/>
              <a:t>Chapter 4: Operating Systems and File Management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33022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01530C8-DC45-4BF8-AC24-F7E7D68B5051}" type="datetime1">
              <a:rPr lang="en-US" smtClean="0"/>
              <a:t>5/5/2021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Chapter 4: Operating Systems and File Management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99280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A40FFE8-FAE2-428A-ACC4-3227B8EFFA81}" type="datetime1">
              <a:rPr lang="en-US" smtClean="0"/>
              <a:t>5/5/2021</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Chapter 4: Operating Systems and File Management</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13619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BCCCF-E70E-4FFC-8F77-3DB30ACACF44}" type="datetime1">
              <a:rPr lang="en-US" smtClean="0"/>
              <a:t>5/5/2021</a:t>
            </a:fld>
            <a:endParaRPr lang="en-US" dirty="0"/>
          </a:p>
        </p:txBody>
      </p:sp>
      <p:sp>
        <p:nvSpPr>
          <p:cNvPr id="6" name="Footer Placeholder 5"/>
          <p:cNvSpPr>
            <a:spLocks noGrp="1"/>
          </p:cNvSpPr>
          <p:nvPr>
            <p:ph type="ftr" sz="quarter" idx="11"/>
          </p:nvPr>
        </p:nvSpPr>
        <p:spPr/>
        <p:txBody>
          <a:bodyPr/>
          <a:lstStyle/>
          <a:p>
            <a:r>
              <a:rPr lang="en-US"/>
              <a:t>Chapter 4: Operating Systems and File Management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92302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A544DC1-DA38-441A-AEAC-01E7F764C5E1}" type="datetime1">
              <a:rPr lang="en-US" smtClean="0"/>
              <a:t>5/5/2021</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Chapter 4: Operating Systems and File Management</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A9B540C-44DA-4F69-89C9-7C84606640D3}"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679495"/>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58952"/>
            <a:ext cx="9144000" cy="3566160"/>
          </a:xfrm>
        </p:spPr>
        <p:txBody>
          <a:bodyPr/>
          <a:lstStyle/>
          <a:p>
            <a:pPr algn="ctr"/>
            <a:r>
              <a:rPr lang="en-US" dirty="0"/>
              <a:t>CSC2210</a:t>
            </a:r>
            <a:br>
              <a:rPr lang="en-US" dirty="0"/>
            </a:br>
            <a:r>
              <a:rPr lang="en-US" sz="6500" dirty="0"/>
              <a:t>OPERATING SYSTEMS I</a:t>
            </a:r>
          </a:p>
        </p:txBody>
      </p:sp>
      <p:sp>
        <p:nvSpPr>
          <p:cNvPr id="3" name="Subtitle 2"/>
          <p:cNvSpPr>
            <a:spLocks noGrp="1"/>
          </p:cNvSpPr>
          <p:nvPr>
            <p:ph type="subTitle" idx="1"/>
          </p:nvPr>
        </p:nvSpPr>
        <p:spPr/>
        <p:txBody>
          <a:bodyPr/>
          <a:lstStyle/>
          <a:p>
            <a:r>
              <a:rPr lang="en-US" dirty="0"/>
              <a:t>Introduction to Operating systems</a:t>
            </a:r>
          </a:p>
        </p:txBody>
      </p:sp>
    </p:spTree>
    <p:extLst>
      <p:ext uri="{BB962C8B-B14F-4D97-AF65-F5344CB8AC3E}">
        <p14:creationId xmlns:p14="http://schemas.microsoft.com/office/powerpoint/2010/main" val="355151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DDC1-951E-44BB-A1A4-31A1EE74C32F}"/>
              </a:ext>
            </a:extLst>
          </p:cNvPr>
          <p:cNvSpPr>
            <a:spLocks noGrp="1"/>
          </p:cNvSpPr>
          <p:nvPr>
            <p:ph type="title"/>
          </p:nvPr>
        </p:nvSpPr>
        <p:spPr/>
        <p:txBody>
          <a:bodyPr/>
          <a:lstStyle/>
          <a:p>
            <a:r>
              <a:rPr lang="en-US" dirty="0"/>
              <a:t>Non-networked operating system</a:t>
            </a:r>
            <a:endParaRPr lang="en-NG" dirty="0"/>
          </a:p>
        </p:txBody>
      </p:sp>
      <p:pic>
        <p:nvPicPr>
          <p:cNvPr id="5" name="Content Placeholder 4">
            <a:extLst>
              <a:ext uri="{FF2B5EF4-FFF2-40B4-BE49-F238E27FC236}">
                <a16:creationId xmlns:a16="http://schemas.microsoft.com/office/drawing/2014/main" id="{D1D80267-2249-4BD6-BF48-76EF4CFA91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7212" y="1862138"/>
            <a:ext cx="5534025" cy="4462462"/>
          </a:xfrm>
        </p:spPr>
      </p:pic>
    </p:spTree>
    <p:extLst>
      <p:ext uri="{BB962C8B-B14F-4D97-AF65-F5344CB8AC3E}">
        <p14:creationId xmlns:p14="http://schemas.microsoft.com/office/powerpoint/2010/main" val="371387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B56F-C50E-4B65-8F4D-474BC3C0E698}"/>
              </a:ext>
            </a:extLst>
          </p:cNvPr>
          <p:cNvSpPr>
            <a:spLocks noGrp="1"/>
          </p:cNvSpPr>
          <p:nvPr>
            <p:ph type="title"/>
          </p:nvPr>
        </p:nvSpPr>
        <p:spPr/>
        <p:txBody>
          <a:bodyPr/>
          <a:lstStyle/>
          <a:p>
            <a:endParaRPr lang="en-NG"/>
          </a:p>
        </p:txBody>
      </p:sp>
      <p:pic>
        <p:nvPicPr>
          <p:cNvPr id="5" name="Content Placeholder 4">
            <a:extLst>
              <a:ext uri="{FF2B5EF4-FFF2-40B4-BE49-F238E27FC236}">
                <a16:creationId xmlns:a16="http://schemas.microsoft.com/office/drawing/2014/main" id="{453110F5-23EB-4524-AB13-B5E583C8C2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846263"/>
            <a:ext cx="5181600" cy="4402137"/>
          </a:xfrm>
        </p:spPr>
      </p:pic>
    </p:spTree>
    <p:extLst>
      <p:ext uri="{BB962C8B-B14F-4D97-AF65-F5344CB8AC3E}">
        <p14:creationId xmlns:p14="http://schemas.microsoft.com/office/powerpoint/2010/main" val="1041436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DEF9-FB1D-4CB9-B21B-E5F8B8A4FD1F}"/>
              </a:ext>
            </a:extLst>
          </p:cNvPr>
          <p:cNvSpPr>
            <a:spLocks noGrp="1"/>
          </p:cNvSpPr>
          <p:nvPr>
            <p:ph type="title"/>
          </p:nvPr>
        </p:nvSpPr>
        <p:spPr/>
        <p:txBody>
          <a:bodyPr>
            <a:normAutofit/>
          </a:bodyPr>
          <a:lstStyle/>
          <a:p>
            <a:r>
              <a:rPr lang="en-US" dirty="0"/>
              <a:t>Networked systems with a Network Manager</a:t>
            </a:r>
            <a:endParaRPr lang="en-NG" dirty="0"/>
          </a:p>
        </p:txBody>
      </p:sp>
      <p:pic>
        <p:nvPicPr>
          <p:cNvPr id="5" name="Content Placeholder 4">
            <a:extLst>
              <a:ext uri="{FF2B5EF4-FFF2-40B4-BE49-F238E27FC236}">
                <a16:creationId xmlns:a16="http://schemas.microsoft.com/office/drawing/2014/main" id="{5DA1B8E4-8353-4842-9657-F2ED79FE7A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905001"/>
            <a:ext cx="7543800" cy="4343400"/>
          </a:xfrm>
        </p:spPr>
      </p:pic>
    </p:spTree>
    <p:extLst>
      <p:ext uri="{BB962C8B-B14F-4D97-AF65-F5344CB8AC3E}">
        <p14:creationId xmlns:p14="http://schemas.microsoft.com/office/powerpoint/2010/main" val="203042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04AB-896B-4866-9C7B-8DD19708FD91}"/>
              </a:ext>
            </a:extLst>
          </p:cNvPr>
          <p:cNvSpPr>
            <a:spLocks noGrp="1"/>
          </p:cNvSpPr>
          <p:nvPr>
            <p:ph type="title"/>
          </p:nvPr>
        </p:nvSpPr>
        <p:spPr/>
        <p:txBody>
          <a:bodyPr/>
          <a:lstStyle/>
          <a:p>
            <a:r>
              <a:rPr lang="en-US" dirty="0"/>
              <a:t>The OS managers</a:t>
            </a:r>
            <a:endParaRPr lang="en-NG" dirty="0"/>
          </a:p>
        </p:txBody>
      </p:sp>
      <p:sp>
        <p:nvSpPr>
          <p:cNvPr id="3" name="Content Placeholder 2">
            <a:extLst>
              <a:ext uri="{FF2B5EF4-FFF2-40B4-BE49-F238E27FC236}">
                <a16:creationId xmlns:a16="http://schemas.microsoft.com/office/drawing/2014/main" id="{6B3DC27A-8834-41F5-A030-3E2152807253}"/>
              </a:ext>
            </a:extLst>
          </p:cNvPr>
          <p:cNvSpPr>
            <a:spLocks noGrp="1"/>
          </p:cNvSpPr>
          <p:nvPr>
            <p:ph idx="1"/>
          </p:nvPr>
        </p:nvSpPr>
        <p:spPr>
          <a:xfrm>
            <a:off x="822959" y="1845734"/>
            <a:ext cx="7543801" cy="4478866"/>
          </a:xfrm>
        </p:spPr>
        <p:txBody>
          <a:bodyPr>
            <a:normAutofit fontScale="92500" lnSpcReduction="10000"/>
          </a:bodyPr>
          <a:lstStyle/>
          <a:p>
            <a:pPr algn="just">
              <a:lnSpc>
                <a:spcPct val="150000"/>
              </a:lnSpc>
            </a:pPr>
            <a:r>
              <a:rPr lang="en-US" dirty="0"/>
              <a:t>The Memory Manager is in charge of main memory, also known as RAM</a:t>
            </a:r>
          </a:p>
          <a:p>
            <a:pPr algn="just">
              <a:lnSpc>
                <a:spcPct val="150000"/>
              </a:lnSpc>
            </a:pPr>
            <a:r>
              <a:rPr lang="en-US" dirty="0"/>
              <a:t>The Processor Manager decides how to allocate the central processing unit (CPU).</a:t>
            </a:r>
          </a:p>
          <a:p>
            <a:pPr algn="just">
              <a:lnSpc>
                <a:spcPct val="150000"/>
              </a:lnSpc>
            </a:pPr>
            <a:r>
              <a:rPr lang="en-US" dirty="0"/>
              <a:t>The Device Manager monitors every device, channel, and control unit. Its job is to choose the most efficient way to allocate all of the system’s devices, printers, ports, disk drives, and so forth, based on a scheduling policy chosen by the system’s designers.</a:t>
            </a:r>
          </a:p>
          <a:p>
            <a:pPr algn="just">
              <a:lnSpc>
                <a:spcPct val="150000"/>
              </a:lnSpc>
            </a:pPr>
            <a:r>
              <a:rPr lang="en-US" dirty="0"/>
              <a:t>The File Manager (the subject of Chapter 8) keeps track of every file in the system, including data files, program files, compilers, and applications.</a:t>
            </a:r>
          </a:p>
          <a:p>
            <a:pPr algn="just">
              <a:lnSpc>
                <a:spcPct val="150000"/>
              </a:lnSpc>
            </a:pPr>
            <a:endParaRPr lang="en-NG" dirty="0"/>
          </a:p>
        </p:txBody>
      </p:sp>
    </p:spTree>
    <p:extLst>
      <p:ext uri="{BB962C8B-B14F-4D97-AF65-F5344CB8AC3E}">
        <p14:creationId xmlns:p14="http://schemas.microsoft.com/office/powerpoint/2010/main" val="2342579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DFFD-1DB6-47F0-A82F-E342FC0BB2CB}"/>
              </a:ext>
            </a:extLst>
          </p:cNvPr>
          <p:cNvSpPr>
            <a:spLocks noGrp="1"/>
          </p:cNvSpPr>
          <p:nvPr>
            <p:ph type="title"/>
          </p:nvPr>
        </p:nvSpPr>
        <p:spPr/>
        <p:txBody>
          <a:bodyPr/>
          <a:lstStyle/>
          <a:p>
            <a:r>
              <a:rPr lang="en-US" dirty="0"/>
              <a:t>The OS managers contd.</a:t>
            </a:r>
            <a:endParaRPr lang="en-NG" dirty="0"/>
          </a:p>
        </p:txBody>
      </p:sp>
      <p:sp>
        <p:nvSpPr>
          <p:cNvPr id="3" name="Content Placeholder 2">
            <a:extLst>
              <a:ext uri="{FF2B5EF4-FFF2-40B4-BE49-F238E27FC236}">
                <a16:creationId xmlns:a16="http://schemas.microsoft.com/office/drawing/2014/main" id="{8BB244D1-39B0-40F3-A562-60D4609B5EEC}"/>
              </a:ext>
            </a:extLst>
          </p:cNvPr>
          <p:cNvSpPr>
            <a:spLocks noGrp="1"/>
          </p:cNvSpPr>
          <p:nvPr>
            <p:ph idx="1"/>
          </p:nvPr>
        </p:nvSpPr>
        <p:spPr/>
        <p:txBody>
          <a:bodyPr/>
          <a:lstStyle/>
          <a:p>
            <a:pPr algn="just">
              <a:lnSpc>
                <a:spcPct val="150000"/>
              </a:lnSpc>
            </a:pPr>
            <a:r>
              <a:rPr lang="en-US" dirty="0"/>
              <a:t>Operating systems with Internet or networking capability have a Network Manager that provides a convenient way for users to share resources while controlling users’ access to them.</a:t>
            </a:r>
          </a:p>
          <a:p>
            <a:pPr algn="just">
              <a:lnSpc>
                <a:spcPct val="150000"/>
              </a:lnSpc>
            </a:pPr>
            <a:r>
              <a:rPr lang="en-US" sz="1800" b="0" i="0" u="none" strike="noStrike" baseline="0" dirty="0">
                <a:latin typeface="Sabon-Roman"/>
              </a:rPr>
              <a:t>The user interface is the portion of the operating system that users interact with directly</a:t>
            </a:r>
            <a:endParaRPr lang="en-NG" dirty="0"/>
          </a:p>
        </p:txBody>
      </p:sp>
    </p:spTree>
    <p:extLst>
      <p:ext uri="{BB962C8B-B14F-4D97-AF65-F5344CB8AC3E}">
        <p14:creationId xmlns:p14="http://schemas.microsoft.com/office/powerpoint/2010/main" val="3875084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3803-8299-4411-9D86-47C075C6B2A6}"/>
              </a:ext>
            </a:extLst>
          </p:cNvPr>
          <p:cNvSpPr>
            <a:spLocks noGrp="1"/>
          </p:cNvSpPr>
          <p:nvPr>
            <p:ph type="title"/>
          </p:nvPr>
        </p:nvSpPr>
        <p:spPr/>
        <p:txBody>
          <a:bodyPr/>
          <a:lstStyle/>
          <a:p>
            <a:r>
              <a:rPr lang="en-US" dirty="0"/>
              <a:t>The OS managers contd.</a:t>
            </a:r>
            <a:endParaRPr lang="en-NG" dirty="0"/>
          </a:p>
        </p:txBody>
      </p:sp>
      <p:sp>
        <p:nvSpPr>
          <p:cNvPr id="3" name="Content Placeholder 2">
            <a:extLst>
              <a:ext uri="{FF2B5EF4-FFF2-40B4-BE49-F238E27FC236}">
                <a16:creationId xmlns:a16="http://schemas.microsoft.com/office/drawing/2014/main" id="{023F0F73-11DB-4CFA-8C54-D4C23D26B28F}"/>
              </a:ext>
            </a:extLst>
          </p:cNvPr>
          <p:cNvSpPr>
            <a:spLocks noGrp="1"/>
          </p:cNvSpPr>
          <p:nvPr>
            <p:ph idx="1"/>
          </p:nvPr>
        </p:nvSpPr>
        <p:spPr>
          <a:xfrm>
            <a:off x="822959" y="1845734"/>
            <a:ext cx="7543801" cy="4402666"/>
          </a:xfrm>
        </p:spPr>
        <p:txBody>
          <a:bodyPr>
            <a:normAutofit/>
          </a:bodyPr>
          <a:lstStyle/>
          <a:p>
            <a:pPr algn="just">
              <a:lnSpc>
                <a:spcPct val="150000"/>
              </a:lnSpc>
            </a:pPr>
            <a:r>
              <a:rPr lang="en-US" dirty="0"/>
              <a:t>Regardless of the size or configuration of the system, the managers  must, at a minimum, perform the following tasks while collectively keeping the system working smoothly:</a:t>
            </a:r>
          </a:p>
          <a:p>
            <a:pPr lvl="1" algn="just">
              <a:lnSpc>
                <a:spcPct val="150000"/>
              </a:lnSpc>
              <a:buFont typeface="Wingdings" panose="05000000000000000000" pitchFamily="2" charset="2"/>
              <a:buChar char="§"/>
            </a:pPr>
            <a:r>
              <a:rPr lang="en-US" dirty="0"/>
              <a:t>Monitor the system’s resources</a:t>
            </a:r>
          </a:p>
          <a:p>
            <a:pPr lvl="1" algn="just">
              <a:lnSpc>
                <a:spcPct val="150000"/>
              </a:lnSpc>
              <a:buFont typeface="Wingdings" panose="05000000000000000000" pitchFamily="2" charset="2"/>
              <a:buChar char="§"/>
            </a:pPr>
            <a:r>
              <a:rPr lang="en-US" dirty="0"/>
              <a:t>Enforce the policies that determine what component gets what resources, when, and how much</a:t>
            </a:r>
          </a:p>
          <a:p>
            <a:pPr lvl="1" algn="just">
              <a:lnSpc>
                <a:spcPct val="150000"/>
              </a:lnSpc>
              <a:buFont typeface="Wingdings" panose="05000000000000000000" pitchFamily="2" charset="2"/>
              <a:buChar char="§"/>
            </a:pPr>
            <a:r>
              <a:rPr lang="en-US" dirty="0"/>
              <a:t>Allocate the resources when appropriate</a:t>
            </a:r>
          </a:p>
          <a:p>
            <a:pPr lvl="1" algn="just">
              <a:lnSpc>
                <a:spcPct val="150000"/>
              </a:lnSpc>
              <a:buFont typeface="Wingdings" panose="05000000000000000000" pitchFamily="2" charset="2"/>
              <a:buChar char="§"/>
            </a:pPr>
            <a:r>
              <a:rPr lang="en-US" dirty="0"/>
              <a:t>Deallocate the resources when appropriate</a:t>
            </a:r>
            <a:endParaRPr lang="en-NG" dirty="0"/>
          </a:p>
        </p:txBody>
      </p:sp>
    </p:spTree>
    <p:extLst>
      <p:ext uri="{BB962C8B-B14F-4D97-AF65-F5344CB8AC3E}">
        <p14:creationId xmlns:p14="http://schemas.microsoft.com/office/powerpoint/2010/main" val="288682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2D67-0303-428A-BE73-ECBFF2EF8B24}"/>
              </a:ext>
            </a:extLst>
          </p:cNvPr>
          <p:cNvSpPr>
            <a:spLocks noGrp="1"/>
          </p:cNvSpPr>
          <p:nvPr>
            <p:ph type="title"/>
          </p:nvPr>
        </p:nvSpPr>
        <p:spPr/>
        <p:txBody>
          <a:bodyPr/>
          <a:lstStyle/>
          <a:p>
            <a:endParaRPr lang="en-NG" dirty="0"/>
          </a:p>
        </p:txBody>
      </p:sp>
      <p:pic>
        <p:nvPicPr>
          <p:cNvPr id="5" name="Content Placeholder 4">
            <a:extLst>
              <a:ext uri="{FF2B5EF4-FFF2-40B4-BE49-F238E27FC236}">
                <a16:creationId xmlns:a16="http://schemas.microsoft.com/office/drawing/2014/main" id="{82737800-7038-4682-99F9-241AC6F6C0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18"/>
          <a:stretch/>
        </p:blipFill>
        <p:spPr>
          <a:xfrm>
            <a:off x="2667000" y="1813561"/>
            <a:ext cx="4038599" cy="4511039"/>
          </a:xfrm>
        </p:spPr>
      </p:pic>
    </p:spTree>
    <p:extLst>
      <p:ext uri="{BB962C8B-B14F-4D97-AF65-F5344CB8AC3E}">
        <p14:creationId xmlns:p14="http://schemas.microsoft.com/office/powerpoint/2010/main" val="322948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4C8B0-07EF-47B3-8D3E-519A7096426B}"/>
              </a:ext>
            </a:extLst>
          </p:cNvPr>
          <p:cNvSpPr>
            <a:spLocks noGrp="1"/>
          </p:cNvSpPr>
          <p:nvPr>
            <p:ph type="title"/>
          </p:nvPr>
        </p:nvSpPr>
        <p:spPr/>
        <p:txBody>
          <a:bodyPr/>
          <a:lstStyle/>
          <a:p>
            <a:r>
              <a:rPr lang="en-US" dirty="0"/>
              <a:t>Introduction</a:t>
            </a:r>
            <a:endParaRPr lang="en-NG" dirty="0"/>
          </a:p>
        </p:txBody>
      </p:sp>
      <p:sp>
        <p:nvSpPr>
          <p:cNvPr id="3" name="Content Placeholder 2">
            <a:extLst>
              <a:ext uri="{FF2B5EF4-FFF2-40B4-BE49-F238E27FC236}">
                <a16:creationId xmlns:a16="http://schemas.microsoft.com/office/drawing/2014/main" id="{9A8E9FBC-A172-439B-82C3-DC1E50225F0F}"/>
              </a:ext>
            </a:extLst>
          </p:cNvPr>
          <p:cNvSpPr>
            <a:spLocks noGrp="1"/>
          </p:cNvSpPr>
          <p:nvPr>
            <p:ph idx="1"/>
          </p:nvPr>
        </p:nvSpPr>
        <p:spPr/>
        <p:txBody>
          <a:bodyPr/>
          <a:lstStyle/>
          <a:p>
            <a:pPr algn="just">
              <a:lnSpc>
                <a:spcPct val="150000"/>
              </a:lnSpc>
            </a:pPr>
            <a:r>
              <a:rPr lang="en-US" sz="1800" b="0" i="0" u="none" strike="noStrike" baseline="0" dirty="0">
                <a:latin typeface="Sabon-Roman"/>
              </a:rPr>
              <a:t>To understand an operating system is to begin to understand the workings of an entire computer system, because the operating system software manages each and every piece of hardware and software</a:t>
            </a:r>
            <a:endParaRPr lang="en-NG" dirty="0"/>
          </a:p>
        </p:txBody>
      </p:sp>
    </p:spTree>
    <p:extLst>
      <p:ext uri="{BB962C8B-B14F-4D97-AF65-F5344CB8AC3E}">
        <p14:creationId xmlns:p14="http://schemas.microsoft.com/office/powerpoint/2010/main" val="26727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7760-1215-4E1D-B357-65D2CD092806}"/>
              </a:ext>
            </a:extLst>
          </p:cNvPr>
          <p:cNvSpPr>
            <a:spLocks noGrp="1"/>
          </p:cNvSpPr>
          <p:nvPr>
            <p:ph type="title"/>
          </p:nvPr>
        </p:nvSpPr>
        <p:spPr/>
        <p:txBody>
          <a:bodyPr/>
          <a:lstStyle/>
          <a:p>
            <a:r>
              <a:rPr lang="en-US" dirty="0"/>
              <a:t>Definition</a:t>
            </a:r>
            <a:endParaRPr lang="en-NG" dirty="0"/>
          </a:p>
        </p:txBody>
      </p:sp>
      <p:sp>
        <p:nvSpPr>
          <p:cNvPr id="3" name="Content Placeholder 2">
            <a:extLst>
              <a:ext uri="{FF2B5EF4-FFF2-40B4-BE49-F238E27FC236}">
                <a16:creationId xmlns:a16="http://schemas.microsoft.com/office/drawing/2014/main" id="{F2FD7B8E-ABD4-49A3-AAB6-7E327CEDB235}"/>
              </a:ext>
            </a:extLst>
          </p:cNvPr>
          <p:cNvSpPr>
            <a:spLocks noGrp="1"/>
          </p:cNvSpPr>
          <p:nvPr>
            <p:ph idx="1"/>
          </p:nvPr>
        </p:nvSpPr>
        <p:spPr/>
        <p:txBody>
          <a:bodyPr>
            <a:normAutofit lnSpcReduction="10000"/>
          </a:bodyPr>
          <a:lstStyle/>
          <a:p>
            <a:pPr algn="just">
              <a:lnSpc>
                <a:spcPct val="200000"/>
              </a:lnSpc>
            </a:pPr>
            <a:r>
              <a:rPr lang="en-US" sz="1800" b="0" i="0" u="none" strike="noStrike" baseline="0" dirty="0">
                <a:latin typeface="Sabon-Roman"/>
              </a:rPr>
              <a:t>A computer system typically consists of software (programs) and hardware components.</a:t>
            </a:r>
          </a:p>
          <a:p>
            <a:pPr algn="just">
              <a:lnSpc>
                <a:spcPct val="200000"/>
              </a:lnSpc>
            </a:pPr>
            <a:r>
              <a:rPr lang="en-US" sz="1800" b="0" i="0" u="none" strike="noStrike" baseline="0" dirty="0">
                <a:latin typeface="Sabon-Roman"/>
              </a:rPr>
              <a:t>The operating system software is the chief piece of software, the portion of the computing system that manages all of the hardware and all of the other software. The operating system controls every file, every device, every section of main memory, and every moment of processing time. It controls who can use the system and how. </a:t>
            </a:r>
            <a:endParaRPr lang="en-NG" dirty="0"/>
          </a:p>
        </p:txBody>
      </p:sp>
    </p:spTree>
    <p:extLst>
      <p:ext uri="{BB962C8B-B14F-4D97-AF65-F5344CB8AC3E}">
        <p14:creationId xmlns:p14="http://schemas.microsoft.com/office/powerpoint/2010/main" val="130056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19D7-A5A9-4C4A-899D-B270DB52D266}"/>
              </a:ext>
            </a:extLst>
          </p:cNvPr>
          <p:cNvSpPr>
            <a:spLocks noGrp="1"/>
          </p:cNvSpPr>
          <p:nvPr>
            <p:ph type="title"/>
          </p:nvPr>
        </p:nvSpPr>
        <p:spPr/>
        <p:txBody>
          <a:bodyPr/>
          <a:lstStyle/>
          <a:p>
            <a:r>
              <a:rPr lang="en-US" dirty="0"/>
              <a:t>Definition Contd.</a:t>
            </a:r>
            <a:endParaRPr lang="en-NG" dirty="0"/>
          </a:p>
        </p:txBody>
      </p:sp>
      <p:sp>
        <p:nvSpPr>
          <p:cNvPr id="3" name="Content Placeholder 2">
            <a:extLst>
              <a:ext uri="{FF2B5EF4-FFF2-40B4-BE49-F238E27FC236}">
                <a16:creationId xmlns:a16="http://schemas.microsoft.com/office/drawing/2014/main" id="{2B4748FE-EB01-4FF5-875C-5B5B3AE72B68}"/>
              </a:ext>
            </a:extLst>
          </p:cNvPr>
          <p:cNvSpPr>
            <a:spLocks noGrp="1"/>
          </p:cNvSpPr>
          <p:nvPr>
            <p:ph idx="1"/>
          </p:nvPr>
        </p:nvSpPr>
        <p:spPr/>
        <p:txBody>
          <a:bodyPr/>
          <a:lstStyle/>
          <a:p>
            <a:pPr algn="just">
              <a:lnSpc>
                <a:spcPct val="150000"/>
              </a:lnSpc>
            </a:pPr>
            <a:r>
              <a:rPr lang="en-US" dirty="0"/>
              <a:t>Operating system can also be defined as a program that manages the computer hardware, provides a basis for application programs and acts as an intermediary between the computer user and the other computer hardware.</a:t>
            </a:r>
            <a:endParaRPr lang="en-NG" dirty="0"/>
          </a:p>
        </p:txBody>
      </p:sp>
    </p:spTree>
    <p:extLst>
      <p:ext uri="{BB962C8B-B14F-4D97-AF65-F5344CB8AC3E}">
        <p14:creationId xmlns:p14="http://schemas.microsoft.com/office/powerpoint/2010/main" val="197985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FBD5-DBA4-432B-9A9A-AC00039C9F18}"/>
              </a:ext>
            </a:extLst>
          </p:cNvPr>
          <p:cNvSpPr>
            <a:spLocks noGrp="1"/>
          </p:cNvSpPr>
          <p:nvPr>
            <p:ph type="title"/>
          </p:nvPr>
        </p:nvSpPr>
        <p:spPr/>
        <p:txBody>
          <a:bodyPr/>
          <a:lstStyle/>
          <a:p>
            <a:r>
              <a:rPr lang="en-US" dirty="0"/>
              <a:t>Variation of Operating Systems</a:t>
            </a:r>
            <a:endParaRPr lang="en-NG" dirty="0"/>
          </a:p>
        </p:txBody>
      </p:sp>
      <p:sp>
        <p:nvSpPr>
          <p:cNvPr id="3" name="Content Placeholder 2">
            <a:extLst>
              <a:ext uri="{FF2B5EF4-FFF2-40B4-BE49-F238E27FC236}">
                <a16:creationId xmlns:a16="http://schemas.microsoft.com/office/drawing/2014/main" id="{D581D7F3-2E3F-4D42-B5E9-34C503BDA68B}"/>
              </a:ext>
            </a:extLst>
          </p:cNvPr>
          <p:cNvSpPr>
            <a:spLocks noGrp="1"/>
          </p:cNvSpPr>
          <p:nvPr>
            <p:ph idx="1"/>
          </p:nvPr>
        </p:nvSpPr>
        <p:spPr/>
        <p:txBody>
          <a:bodyPr/>
          <a:lstStyle/>
          <a:p>
            <a:r>
              <a:rPr lang="en-US" dirty="0"/>
              <a:t>Mainframe OS are designed to optimize utilization of hardware.</a:t>
            </a:r>
          </a:p>
          <a:p>
            <a:r>
              <a:rPr lang="en-US" dirty="0"/>
              <a:t>Personal Computer OS are designed to support complex games, business applications and everything in between.</a:t>
            </a:r>
          </a:p>
          <a:p>
            <a:r>
              <a:rPr lang="en-US" dirty="0"/>
              <a:t>OS for hand held computers are designed to provide an environment in which a user can easily interface with the computer to execute programs.</a:t>
            </a:r>
          </a:p>
          <a:p>
            <a:endParaRPr lang="en-US" dirty="0"/>
          </a:p>
          <a:p>
            <a:r>
              <a:rPr lang="en-US" dirty="0"/>
              <a:t>Thus, some operating systems are designed to be convenient , others to be efficient and others some combination of the two.</a:t>
            </a:r>
            <a:endParaRPr lang="en-NG" dirty="0"/>
          </a:p>
        </p:txBody>
      </p:sp>
    </p:spTree>
    <p:extLst>
      <p:ext uri="{BB962C8B-B14F-4D97-AF65-F5344CB8AC3E}">
        <p14:creationId xmlns:p14="http://schemas.microsoft.com/office/powerpoint/2010/main" val="426033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207C-7353-4C56-A816-88D0F7F7E6CF}"/>
              </a:ext>
            </a:extLst>
          </p:cNvPr>
          <p:cNvSpPr>
            <a:spLocks noGrp="1"/>
          </p:cNvSpPr>
          <p:nvPr>
            <p:ph type="title"/>
          </p:nvPr>
        </p:nvSpPr>
        <p:spPr/>
        <p:txBody>
          <a:bodyPr/>
          <a:lstStyle/>
          <a:p>
            <a:r>
              <a:rPr lang="en-US" dirty="0"/>
              <a:t>Roles of the operating system</a:t>
            </a:r>
            <a:endParaRPr lang="en-NG" dirty="0"/>
          </a:p>
        </p:txBody>
      </p:sp>
      <p:sp>
        <p:nvSpPr>
          <p:cNvPr id="3" name="Content Placeholder 2">
            <a:extLst>
              <a:ext uri="{FF2B5EF4-FFF2-40B4-BE49-F238E27FC236}">
                <a16:creationId xmlns:a16="http://schemas.microsoft.com/office/drawing/2014/main" id="{9A3736CD-C1A7-46AD-9C8D-131E5511B137}"/>
              </a:ext>
            </a:extLst>
          </p:cNvPr>
          <p:cNvSpPr>
            <a:spLocks noGrp="1"/>
          </p:cNvSpPr>
          <p:nvPr>
            <p:ph idx="1"/>
          </p:nvPr>
        </p:nvSpPr>
        <p:spPr>
          <a:xfrm>
            <a:off x="822959" y="1844040"/>
            <a:ext cx="7543801" cy="4023360"/>
          </a:xfrm>
        </p:spPr>
        <p:txBody>
          <a:bodyPr/>
          <a:lstStyle/>
          <a:p>
            <a:pPr algn="just">
              <a:lnSpc>
                <a:spcPct val="150000"/>
              </a:lnSpc>
            </a:pPr>
            <a:r>
              <a:rPr lang="en-US" dirty="0"/>
              <a:t>Each time the user sends a command, the operating system must make sure that the command is executed, or if it’s not executed, it must arrange for the user to get a message explaining the error.</a:t>
            </a:r>
          </a:p>
          <a:p>
            <a:pPr algn="just">
              <a:lnSpc>
                <a:spcPct val="150000"/>
              </a:lnSpc>
            </a:pPr>
            <a:r>
              <a:rPr lang="en-US" b="1" dirty="0"/>
              <a:t>Note</a:t>
            </a:r>
            <a:r>
              <a:rPr lang="en-US" dirty="0"/>
              <a:t>: this doesn’t necessarily mean that the operating system executes the command or sends the error message—but it does control the parts of the system that do.</a:t>
            </a:r>
            <a:endParaRPr lang="en-NG" dirty="0"/>
          </a:p>
        </p:txBody>
      </p:sp>
    </p:spTree>
    <p:extLst>
      <p:ext uri="{BB962C8B-B14F-4D97-AF65-F5344CB8AC3E}">
        <p14:creationId xmlns:p14="http://schemas.microsoft.com/office/powerpoint/2010/main" val="10587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207C-7353-4C56-A816-88D0F7F7E6CF}"/>
              </a:ext>
            </a:extLst>
          </p:cNvPr>
          <p:cNvSpPr>
            <a:spLocks noGrp="1"/>
          </p:cNvSpPr>
          <p:nvPr>
            <p:ph type="title"/>
          </p:nvPr>
        </p:nvSpPr>
        <p:spPr/>
        <p:txBody>
          <a:bodyPr/>
          <a:lstStyle/>
          <a:p>
            <a:r>
              <a:rPr lang="en-US" dirty="0"/>
              <a:t>Roles of the operating system contd.</a:t>
            </a:r>
            <a:endParaRPr lang="en-NG" dirty="0"/>
          </a:p>
        </p:txBody>
      </p:sp>
      <p:sp>
        <p:nvSpPr>
          <p:cNvPr id="3" name="Content Placeholder 2">
            <a:extLst>
              <a:ext uri="{FF2B5EF4-FFF2-40B4-BE49-F238E27FC236}">
                <a16:creationId xmlns:a16="http://schemas.microsoft.com/office/drawing/2014/main" id="{9A3736CD-C1A7-46AD-9C8D-131E5511B137}"/>
              </a:ext>
            </a:extLst>
          </p:cNvPr>
          <p:cNvSpPr>
            <a:spLocks noGrp="1"/>
          </p:cNvSpPr>
          <p:nvPr>
            <p:ph idx="1"/>
          </p:nvPr>
        </p:nvSpPr>
        <p:spPr>
          <a:xfrm>
            <a:off x="822959" y="1844040"/>
            <a:ext cx="7543801" cy="4023360"/>
          </a:xfrm>
        </p:spPr>
        <p:txBody>
          <a:bodyPr/>
          <a:lstStyle/>
          <a:p>
            <a:pPr algn="just">
              <a:lnSpc>
                <a:spcPct val="150000"/>
              </a:lnSpc>
            </a:pPr>
            <a:r>
              <a:rPr lang="en-US" dirty="0"/>
              <a:t>An operating system is similar to government, it perform no useful functions by itself. It only provides an environment within which other programs can do useful work.</a:t>
            </a:r>
            <a:endParaRPr lang="en-NG" dirty="0"/>
          </a:p>
        </p:txBody>
      </p:sp>
    </p:spTree>
    <p:extLst>
      <p:ext uri="{BB962C8B-B14F-4D97-AF65-F5344CB8AC3E}">
        <p14:creationId xmlns:p14="http://schemas.microsoft.com/office/powerpoint/2010/main" val="25843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7C674-03F1-40B5-A570-43B615DC9439}"/>
              </a:ext>
            </a:extLst>
          </p:cNvPr>
          <p:cNvSpPr>
            <a:spLocks noGrp="1"/>
          </p:cNvSpPr>
          <p:nvPr>
            <p:ph type="title"/>
          </p:nvPr>
        </p:nvSpPr>
        <p:spPr/>
        <p:txBody>
          <a:bodyPr/>
          <a:lstStyle/>
          <a:p>
            <a:r>
              <a:rPr lang="en-US" dirty="0"/>
              <a:t>Components of operating system</a:t>
            </a:r>
            <a:endParaRPr lang="en-NG" dirty="0"/>
          </a:p>
        </p:txBody>
      </p:sp>
      <p:sp>
        <p:nvSpPr>
          <p:cNvPr id="3" name="Content Placeholder 2">
            <a:extLst>
              <a:ext uri="{FF2B5EF4-FFF2-40B4-BE49-F238E27FC236}">
                <a16:creationId xmlns:a16="http://schemas.microsoft.com/office/drawing/2014/main" id="{50E23344-9627-486D-9FBE-85A59E1C9F18}"/>
              </a:ext>
            </a:extLst>
          </p:cNvPr>
          <p:cNvSpPr>
            <a:spLocks noGrp="1"/>
          </p:cNvSpPr>
          <p:nvPr>
            <p:ph idx="1"/>
          </p:nvPr>
        </p:nvSpPr>
        <p:spPr>
          <a:xfrm>
            <a:off x="822959" y="1845734"/>
            <a:ext cx="7543801" cy="4402666"/>
          </a:xfrm>
        </p:spPr>
        <p:txBody>
          <a:bodyPr>
            <a:normAutofit fontScale="92500" lnSpcReduction="10000"/>
          </a:bodyPr>
          <a:lstStyle/>
          <a:p>
            <a:pPr algn="just">
              <a:lnSpc>
                <a:spcPct val="150000"/>
              </a:lnSpc>
            </a:pPr>
            <a:r>
              <a:rPr lang="en-US" dirty="0"/>
              <a:t>Operating systems are made up of four or five major components (manager) depending on whether it is a networked or non-networked OS.</a:t>
            </a:r>
          </a:p>
          <a:p>
            <a:pPr algn="just">
              <a:lnSpc>
                <a:spcPct val="150000"/>
              </a:lnSpc>
            </a:pPr>
            <a:r>
              <a:rPr lang="en-US" dirty="0"/>
              <a:t>These managers forms the base of the pyramid.</a:t>
            </a:r>
          </a:p>
          <a:p>
            <a:pPr algn="just">
              <a:lnSpc>
                <a:spcPct val="150000"/>
              </a:lnSpc>
            </a:pPr>
            <a:r>
              <a:rPr lang="en-US" dirty="0"/>
              <a:t>At the base of the pyramid are the four essential managers of every major operating system: the Memory Manager, Processor Manager, Device Manager, and File Manager.</a:t>
            </a:r>
          </a:p>
          <a:p>
            <a:pPr algn="just">
              <a:lnSpc>
                <a:spcPct val="150000"/>
              </a:lnSpc>
            </a:pPr>
            <a:r>
              <a:rPr lang="en-US" dirty="0"/>
              <a:t>Each manager works closely with the other managers as each one performs its unique role. At the top of the pyramid is the User Interface, which allows the user to issue commands to the operating system. </a:t>
            </a:r>
            <a:endParaRPr lang="en-NG" dirty="0"/>
          </a:p>
        </p:txBody>
      </p:sp>
    </p:spTree>
    <p:extLst>
      <p:ext uri="{BB962C8B-B14F-4D97-AF65-F5344CB8AC3E}">
        <p14:creationId xmlns:p14="http://schemas.microsoft.com/office/powerpoint/2010/main" val="10572633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2.0.3121"/>
  <p:tag name="PPTVERSION" val="15"/>
  <p:tag name="TPOS" val="2"/>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8051</TotalTime>
  <Words>696</Words>
  <Application>Microsoft Office PowerPoint</Application>
  <PresentationFormat>On-screen Show (4:3)</PresentationFormat>
  <Paragraphs>41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Sabon-Roman</vt:lpstr>
      <vt:lpstr>Wingdings</vt:lpstr>
      <vt:lpstr>Retrospect</vt:lpstr>
      <vt:lpstr>CSC2210 OPERATING SYSTEMS I</vt:lpstr>
      <vt:lpstr>PowerPoint Presentation</vt:lpstr>
      <vt:lpstr>Introduction</vt:lpstr>
      <vt:lpstr>Definition</vt:lpstr>
      <vt:lpstr>Definition Contd.</vt:lpstr>
      <vt:lpstr>Variation of Operating Systems</vt:lpstr>
      <vt:lpstr>Roles of the operating system</vt:lpstr>
      <vt:lpstr>Roles of the operating system contd.</vt:lpstr>
      <vt:lpstr>Components of operating system</vt:lpstr>
      <vt:lpstr>Non-networked operating system</vt:lpstr>
      <vt:lpstr>PowerPoint Presentation</vt:lpstr>
      <vt:lpstr>Networked systems with a Network Manager</vt:lpstr>
      <vt:lpstr>The OS managers</vt:lpstr>
      <vt:lpstr>The OS managers contd.</vt:lpstr>
      <vt:lpstr>The OS managers contd.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dc:title>
  <dc:creator>Debby</dc:creator>
  <cp:lastModifiedBy>Haruna Yakubu</cp:lastModifiedBy>
  <cp:revision>68</cp:revision>
  <dcterms:created xsi:type="dcterms:W3CDTF">2014-08-11T03:35:04Z</dcterms:created>
  <dcterms:modified xsi:type="dcterms:W3CDTF">2021-05-05T10:19:28Z</dcterms:modified>
</cp:coreProperties>
</file>