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3" r:id="rId1"/>
  </p:sldMasterIdLst>
  <p:notesMasterIdLst>
    <p:notesMasterId r:id="rId48"/>
  </p:notesMasterIdLst>
  <p:handoutMasterIdLst>
    <p:handoutMasterId r:id="rId49"/>
  </p:handoutMasterIdLst>
  <p:sldIdLst>
    <p:sldId id="256" r:id="rId2"/>
    <p:sldId id="282" r:id="rId3"/>
    <p:sldId id="294" r:id="rId4"/>
    <p:sldId id="283" r:id="rId5"/>
    <p:sldId id="284" r:id="rId6"/>
    <p:sldId id="295" r:id="rId7"/>
    <p:sldId id="260" r:id="rId8"/>
    <p:sldId id="263" r:id="rId9"/>
    <p:sldId id="264" r:id="rId10"/>
    <p:sldId id="259" r:id="rId11"/>
    <p:sldId id="261" r:id="rId12"/>
    <p:sldId id="262" r:id="rId13"/>
    <p:sldId id="296" r:id="rId14"/>
    <p:sldId id="265" r:id="rId15"/>
    <p:sldId id="267" r:id="rId16"/>
    <p:sldId id="268" r:id="rId17"/>
    <p:sldId id="269" r:id="rId18"/>
    <p:sldId id="270" r:id="rId19"/>
    <p:sldId id="271" r:id="rId20"/>
    <p:sldId id="266" r:id="rId21"/>
    <p:sldId id="297" r:id="rId22"/>
    <p:sldId id="272" r:id="rId23"/>
    <p:sldId id="274" r:id="rId24"/>
    <p:sldId id="275" r:id="rId25"/>
    <p:sldId id="276" r:id="rId26"/>
    <p:sldId id="277" r:id="rId27"/>
    <p:sldId id="278" r:id="rId28"/>
    <p:sldId id="285" r:id="rId29"/>
    <p:sldId id="304" r:id="rId30"/>
    <p:sldId id="279" r:id="rId31"/>
    <p:sldId id="280" r:id="rId32"/>
    <p:sldId id="287" r:id="rId33"/>
    <p:sldId id="286" r:id="rId34"/>
    <p:sldId id="288" r:id="rId35"/>
    <p:sldId id="290" r:id="rId36"/>
    <p:sldId id="289" r:id="rId37"/>
    <p:sldId id="291" r:id="rId38"/>
    <p:sldId id="305" r:id="rId39"/>
    <p:sldId id="292" r:id="rId40"/>
    <p:sldId id="298" r:id="rId41"/>
    <p:sldId id="293" r:id="rId42"/>
    <p:sldId id="299" r:id="rId43"/>
    <p:sldId id="301" r:id="rId44"/>
    <p:sldId id="300" r:id="rId45"/>
    <p:sldId id="302" r:id="rId46"/>
    <p:sldId id="303" r:id="rId47"/>
  </p:sldIdLst>
  <p:sldSz cx="9144000" cy="6858000" type="screen4x3"/>
  <p:notesSz cx="6858000" cy="9144000"/>
  <p:custDataLst>
    <p:tags r:id="rId5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080" autoAdjust="0"/>
  </p:normalViewPr>
  <p:slideViewPr>
    <p:cSldViewPr>
      <p:cViewPr>
        <p:scale>
          <a:sx n="90" d="100"/>
          <a:sy n="90" d="100"/>
        </p:scale>
        <p:origin x="140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A6D7A8-B5F2-4110-924F-3F480B4A7245}" type="datetimeFigureOut">
              <a:rPr lang="en-US" smtClean="0"/>
              <a:t>5/19/2021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F0DA2C-20CE-4DE4-BB85-4695A918356A}" type="slidenum">
              <a:rPr lang="en-US" smtClean="0"/>
              <a:t>‹#›</a:t>
            </a:fld>
            <a:endParaRPr lang="en-US"/>
          </a:p>
        </p:txBody>
      </p:sp>
    </p:spTree>
    <p:extLst>
      <p:ext uri="{BB962C8B-B14F-4D97-AF65-F5344CB8AC3E}">
        <p14:creationId xmlns:p14="http://schemas.microsoft.com/office/powerpoint/2010/main" val="417429002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07973F9-1BC0-4E5C-8D63-40DFC591BDFA}" type="datetimeFigureOut">
              <a:rPr lang="en-US" smtClean="0"/>
              <a:t>5/19/2021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134ED5-532A-425F-A922-9BEC6C01C778}" type="slidenum">
              <a:rPr lang="en-US" smtClean="0"/>
              <a:t>‹#›</a:t>
            </a:fld>
            <a:endParaRPr lang="en-US" dirty="0"/>
          </a:p>
        </p:txBody>
      </p:sp>
    </p:spTree>
    <p:extLst>
      <p:ext uri="{BB962C8B-B14F-4D97-AF65-F5344CB8AC3E}">
        <p14:creationId xmlns:p14="http://schemas.microsoft.com/office/powerpoint/2010/main" val="3208480693"/>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DF68DB-C6A7-4708-9C52-0776DB8BB379}" type="datetime1">
              <a:rPr lang="en-US" smtClean="0"/>
              <a:t>5/19/2021</a:t>
            </a:fld>
            <a:endParaRPr lang="en-US" dirty="0"/>
          </a:p>
        </p:txBody>
      </p:sp>
      <p:sp>
        <p:nvSpPr>
          <p:cNvPr id="5" name="Footer Placeholder 4"/>
          <p:cNvSpPr>
            <a:spLocks noGrp="1"/>
          </p:cNvSpPr>
          <p:nvPr>
            <p:ph type="ftr" sz="quarter" idx="11"/>
          </p:nvPr>
        </p:nvSpPr>
        <p:spPr/>
        <p:txBody>
          <a:bodyPr/>
          <a:lstStyle/>
          <a:p>
            <a:r>
              <a:rPr lang="en-US"/>
              <a:t>Chapter 4: Operating Systems and File Management</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6454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75C470-15C0-4753-8F0D-D4287AA24B03}" type="datetime1">
              <a:rPr lang="en-US" smtClean="0"/>
              <a:t>5/19/2021</a:t>
            </a:fld>
            <a:endParaRPr lang="en-US" dirty="0"/>
          </a:p>
        </p:txBody>
      </p:sp>
      <p:sp>
        <p:nvSpPr>
          <p:cNvPr id="5" name="Footer Placeholder 4"/>
          <p:cNvSpPr>
            <a:spLocks noGrp="1"/>
          </p:cNvSpPr>
          <p:nvPr>
            <p:ph type="ftr" sz="quarter" idx="11"/>
          </p:nvPr>
        </p:nvSpPr>
        <p:spPr/>
        <p:txBody>
          <a:bodyPr/>
          <a:lstStyle/>
          <a:p>
            <a:r>
              <a:rPr lang="en-US"/>
              <a:t>Chapter 4: Operating Systems and File Management</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dirty="0"/>
          </a:p>
        </p:txBody>
      </p:sp>
    </p:spTree>
    <p:extLst>
      <p:ext uri="{BB962C8B-B14F-4D97-AF65-F5344CB8AC3E}">
        <p14:creationId xmlns:p14="http://schemas.microsoft.com/office/powerpoint/2010/main" val="473371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9157E1-3FC6-4D56-A719-8183EB177E27}" type="datetime1">
              <a:rPr lang="en-US" smtClean="0"/>
              <a:t>5/19/2021</a:t>
            </a:fld>
            <a:endParaRPr lang="en-US" dirty="0"/>
          </a:p>
        </p:txBody>
      </p:sp>
      <p:sp>
        <p:nvSpPr>
          <p:cNvPr id="5" name="Footer Placeholder 4"/>
          <p:cNvSpPr>
            <a:spLocks noGrp="1"/>
          </p:cNvSpPr>
          <p:nvPr>
            <p:ph type="ftr" sz="quarter" idx="11"/>
          </p:nvPr>
        </p:nvSpPr>
        <p:spPr/>
        <p:txBody>
          <a:bodyPr/>
          <a:lstStyle/>
          <a:p>
            <a:r>
              <a:rPr lang="en-US"/>
              <a:t>Chapter 4: Operating Systems and File Management</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dirty="0"/>
          </a:p>
        </p:txBody>
      </p:sp>
    </p:spTree>
    <p:extLst>
      <p:ext uri="{BB962C8B-B14F-4D97-AF65-F5344CB8AC3E}">
        <p14:creationId xmlns:p14="http://schemas.microsoft.com/office/powerpoint/2010/main" val="1501352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1A1D51-2E68-48D8-BAF4-F1F37B864D79}" type="datetime1">
              <a:rPr lang="en-US" smtClean="0"/>
              <a:t>5/19/2021</a:t>
            </a:fld>
            <a:endParaRPr lang="en-US" dirty="0"/>
          </a:p>
        </p:txBody>
      </p:sp>
      <p:sp>
        <p:nvSpPr>
          <p:cNvPr id="5" name="Footer Placeholder 4"/>
          <p:cNvSpPr>
            <a:spLocks noGrp="1"/>
          </p:cNvSpPr>
          <p:nvPr>
            <p:ph type="ftr" sz="quarter" idx="11"/>
          </p:nvPr>
        </p:nvSpPr>
        <p:spPr/>
        <p:txBody>
          <a:bodyPr/>
          <a:lstStyle/>
          <a:p>
            <a:r>
              <a:rPr lang="en-US"/>
              <a:t>Chapter 4: Operating Systems and File Management</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dirty="0"/>
          </a:p>
        </p:txBody>
      </p:sp>
    </p:spTree>
    <p:extLst>
      <p:ext uri="{BB962C8B-B14F-4D97-AF65-F5344CB8AC3E}">
        <p14:creationId xmlns:p14="http://schemas.microsoft.com/office/powerpoint/2010/main" val="390354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A7A86F-C3EA-4981-BECC-CA4C21F00501}" type="datetime1">
              <a:rPr lang="en-US" smtClean="0"/>
              <a:t>5/19/2021</a:t>
            </a:fld>
            <a:endParaRPr lang="en-US" dirty="0"/>
          </a:p>
        </p:txBody>
      </p:sp>
      <p:sp>
        <p:nvSpPr>
          <p:cNvPr id="5" name="Footer Placeholder 4"/>
          <p:cNvSpPr>
            <a:spLocks noGrp="1"/>
          </p:cNvSpPr>
          <p:nvPr>
            <p:ph type="ftr" sz="quarter" idx="11"/>
          </p:nvPr>
        </p:nvSpPr>
        <p:spPr/>
        <p:txBody>
          <a:bodyPr/>
          <a:lstStyle/>
          <a:p>
            <a:r>
              <a:rPr lang="en-US"/>
              <a:t>Chapter 4: Operating Systems and File Management</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2537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C17A3D-A295-4495-A54F-32B9D4A49937}" type="datetime1">
              <a:rPr lang="en-US" smtClean="0"/>
              <a:t>5/19/2021</a:t>
            </a:fld>
            <a:endParaRPr lang="en-US" dirty="0"/>
          </a:p>
        </p:txBody>
      </p:sp>
      <p:sp>
        <p:nvSpPr>
          <p:cNvPr id="6" name="Footer Placeholder 5"/>
          <p:cNvSpPr>
            <a:spLocks noGrp="1"/>
          </p:cNvSpPr>
          <p:nvPr>
            <p:ph type="ftr" sz="quarter" idx="11"/>
          </p:nvPr>
        </p:nvSpPr>
        <p:spPr/>
        <p:txBody>
          <a:bodyPr/>
          <a:lstStyle/>
          <a:p>
            <a:r>
              <a:rPr lang="en-US"/>
              <a:t>Chapter 4: Operating Systems and File Management</a:t>
            </a:r>
            <a:endParaRPr lang="en-US" dirty="0"/>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dirty="0"/>
          </a:p>
        </p:txBody>
      </p:sp>
    </p:spTree>
    <p:extLst>
      <p:ext uri="{BB962C8B-B14F-4D97-AF65-F5344CB8AC3E}">
        <p14:creationId xmlns:p14="http://schemas.microsoft.com/office/powerpoint/2010/main" val="396421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5"/>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B03C6D-7C93-4CEA-A862-4029FB7BF5EE}" type="datetime1">
              <a:rPr lang="en-US" smtClean="0"/>
              <a:t>5/19/2021</a:t>
            </a:fld>
            <a:endParaRPr lang="en-US" dirty="0"/>
          </a:p>
        </p:txBody>
      </p:sp>
      <p:sp>
        <p:nvSpPr>
          <p:cNvPr id="8" name="Footer Placeholder 7"/>
          <p:cNvSpPr>
            <a:spLocks noGrp="1"/>
          </p:cNvSpPr>
          <p:nvPr>
            <p:ph type="ftr" sz="quarter" idx="11"/>
          </p:nvPr>
        </p:nvSpPr>
        <p:spPr/>
        <p:txBody>
          <a:bodyPr/>
          <a:lstStyle/>
          <a:p>
            <a:r>
              <a:rPr lang="en-US"/>
              <a:t>Chapter 4: Operating Systems and File Management</a:t>
            </a:r>
            <a:endParaRPr lang="en-US" dirty="0"/>
          </a:p>
        </p:txBody>
      </p:sp>
      <p:sp>
        <p:nvSpPr>
          <p:cNvPr id="9" name="Slide Number Placeholder 8"/>
          <p:cNvSpPr>
            <a:spLocks noGrp="1"/>
          </p:cNvSpPr>
          <p:nvPr>
            <p:ph type="sldNum" sz="quarter" idx="12"/>
          </p:nvPr>
        </p:nvSpPr>
        <p:spPr/>
        <p:txBody>
          <a:bodyPr/>
          <a:lstStyle/>
          <a:p>
            <a:fld id="{BA9B540C-44DA-4F69-89C9-7C84606640D3}" type="slidenum">
              <a:rPr lang="en-US" smtClean="0"/>
              <a:pPr/>
              <a:t>‹#›</a:t>
            </a:fld>
            <a:endParaRPr lang="en-US" dirty="0"/>
          </a:p>
        </p:txBody>
      </p:sp>
    </p:spTree>
    <p:extLst>
      <p:ext uri="{BB962C8B-B14F-4D97-AF65-F5344CB8AC3E}">
        <p14:creationId xmlns:p14="http://schemas.microsoft.com/office/powerpoint/2010/main" val="1719557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449333-7366-4A3D-9FB6-1D6725CA6702}" type="datetime1">
              <a:rPr lang="en-US" smtClean="0"/>
              <a:t>5/19/2021</a:t>
            </a:fld>
            <a:endParaRPr lang="en-US" dirty="0"/>
          </a:p>
        </p:txBody>
      </p:sp>
      <p:sp>
        <p:nvSpPr>
          <p:cNvPr id="4" name="Footer Placeholder 3"/>
          <p:cNvSpPr>
            <a:spLocks noGrp="1"/>
          </p:cNvSpPr>
          <p:nvPr>
            <p:ph type="ftr" sz="quarter" idx="11"/>
          </p:nvPr>
        </p:nvSpPr>
        <p:spPr/>
        <p:txBody>
          <a:bodyPr/>
          <a:lstStyle/>
          <a:p>
            <a:r>
              <a:rPr lang="en-US"/>
              <a:t>Chapter 4: Operating Systems and File Management</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a:t>
            </a:fld>
            <a:endParaRPr lang="en-US" dirty="0"/>
          </a:p>
        </p:txBody>
      </p:sp>
    </p:spTree>
    <p:extLst>
      <p:ext uri="{BB962C8B-B14F-4D97-AF65-F5344CB8AC3E}">
        <p14:creationId xmlns:p14="http://schemas.microsoft.com/office/powerpoint/2010/main" val="3330220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01530C8-DC45-4BF8-AC24-F7E7D68B5051}" type="datetime1">
              <a:rPr lang="en-US" smtClean="0"/>
              <a:t>5/19/2021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Chapter 4: Operating Systems and File Management</a:t>
            </a:r>
            <a:endParaRPr lang="en-US" dirty="0"/>
          </a:p>
        </p:txBody>
      </p:sp>
      <p:sp>
        <p:nvSpPr>
          <p:cNvPr id="9" name="Slide Number Placeholder 8"/>
          <p:cNvSpPr>
            <a:spLocks noGrp="1"/>
          </p:cNvSpPr>
          <p:nvPr>
            <p:ph type="sldNum" sz="quarter" idx="12"/>
          </p:nvPr>
        </p:nvSpPr>
        <p:spPr/>
        <p:txBody>
          <a:bodyPr/>
          <a:lstStyle/>
          <a:p>
            <a:fld id="{BA9B540C-44DA-4F69-89C9-7C84606640D3}" type="slidenum">
              <a:rPr lang="en-US" smtClean="0"/>
              <a:pPr/>
              <a:t>‹#›</a:t>
            </a:fld>
            <a:endParaRPr lang="en-US" dirty="0"/>
          </a:p>
        </p:txBody>
      </p:sp>
    </p:spTree>
    <p:extLst>
      <p:ext uri="{BB962C8B-B14F-4D97-AF65-F5344CB8AC3E}">
        <p14:creationId xmlns:p14="http://schemas.microsoft.com/office/powerpoint/2010/main" val="2992807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0A40FFE8-FAE2-428A-ACC4-3227B8EFFA81}" type="datetime1">
              <a:rPr lang="en-US" smtClean="0"/>
              <a:t>5/19/2021</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a:t>Chapter 4: Operating Systems and File Management</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A9B540C-44DA-4F69-89C9-7C84606640D3}" type="slidenum">
              <a:rPr lang="en-US" smtClean="0"/>
              <a:pPr/>
              <a:t>‹#›</a:t>
            </a:fld>
            <a:endParaRPr lang="en-US" dirty="0"/>
          </a:p>
        </p:txBody>
      </p:sp>
    </p:spTree>
    <p:extLst>
      <p:ext uri="{BB962C8B-B14F-4D97-AF65-F5344CB8AC3E}">
        <p14:creationId xmlns:p14="http://schemas.microsoft.com/office/powerpoint/2010/main" val="3136199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BBCCCF-E70E-4FFC-8F77-3DB30ACACF44}" type="datetime1">
              <a:rPr lang="en-US" smtClean="0"/>
              <a:t>5/19/2021</a:t>
            </a:fld>
            <a:endParaRPr lang="en-US" dirty="0"/>
          </a:p>
        </p:txBody>
      </p:sp>
      <p:sp>
        <p:nvSpPr>
          <p:cNvPr id="6" name="Footer Placeholder 5"/>
          <p:cNvSpPr>
            <a:spLocks noGrp="1"/>
          </p:cNvSpPr>
          <p:nvPr>
            <p:ph type="ftr" sz="quarter" idx="11"/>
          </p:nvPr>
        </p:nvSpPr>
        <p:spPr/>
        <p:txBody>
          <a:bodyPr/>
          <a:lstStyle/>
          <a:p>
            <a:r>
              <a:rPr lang="en-US"/>
              <a:t>Chapter 4: Operating Systems and File Management</a:t>
            </a:r>
            <a:endParaRPr lang="en-US" dirty="0"/>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dirty="0"/>
          </a:p>
        </p:txBody>
      </p:sp>
    </p:spTree>
    <p:extLst>
      <p:ext uri="{BB962C8B-B14F-4D97-AF65-F5344CB8AC3E}">
        <p14:creationId xmlns:p14="http://schemas.microsoft.com/office/powerpoint/2010/main" val="1923021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5A544DC1-DA38-441A-AEAC-01E7F764C5E1}" type="datetime1">
              <a:rPr lang="en-US" smtClean="0"/>
              <a:t>5/19/2021</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Chapter 4: Operating Systems and File Management</a:t>
            </a:r>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BA9B540C-44DA-4F69-89C9-7C84606640D3}" type="slidenum">
              <a:rPr lang="en-US" smtClean="0"/>
              <a:pPr/>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8679495"/>
      </p:ext>
    </p:extLst>
  </p:cSld>
  <p:clrMap bg1="lt1" tx1="dk1" bg2="lt2" tx2="dk2" accent1="accent1" accent2="accent2" accent3="accent3" accent4="accent4" accent5="accent5" accent6="accent6" hlink="hlink" folHlink="folHlink"/>
  <p:sldLayoutIdLst>
    <p:sldLayoutId id="2147483854" r:id="rId1"/>
    <p:sldLayoutId id="2147483855" r:id="rId2"/>
    <p:sldLayoutId id="2147483856" r:id="rId3"/>
    <p:sldLayoutId id="2147483857" r:id="rId4"/>
    <p:sldLayoutId id="2147483858" r:id="rId5"/>
    <p:sldLayoutId id="2147483859" r:id="rId6"/>
    <p:sldLayoutId id="2147483860" r:id="rId7"/>
    <p:sldLayoutId id="2147483861" r:id="rId8"/>
    <p:sldLayoutId id="2147483862" r:id="rId9"/>
    <p:sldLayoutId id="2147483863" r:id="rId10"/>
    <p:sldLayoutId id="2147483864"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758952"/>
            <a:ext cx="9144000" cy="3566160"/>
          </a:xfrm>
        </p:spPr>
        <p:txBody>
          <a:bodyPr/>
          <a:lstStyle/>
          <a:p>
            <a:pPr algn="ctr"/>
            <a:r>
              <a:rPr lang="en-US" dirty="0"/>
              <a:t>CSC2210</a:t>
            </a:r>
            <a:br>
              <a:rPr lang="en-US" dirty="0"/>
            </a:br>
            <a:r>
              <a:rPr lang="en-US" sz="7200" dirty="0"/>
              <a:t>OPERATING SYSTEMS I</a:t>
            </a:r>
          </a:p>
        </p:txBody>
      </p:sp>
      <p:sp>
        <p:nvSpPr>
          <p:cNvPr id="3" name="Subtitle 2"/>
          <p:cNvSpPr>
            <a:spLocks noGrp="1"/>
          </p:cNvSpPr>
          <p:nvPr>
            <p:ph type="subTitle" idx="1"/>
          </p:nvPr>
        </p:nvSpPr>
        <p:spPr/>
        <p:txBody>
          <a:bodyPr/>
          <a:lstStyle/>
          <a:p>
            <a:r>
              <a:rPr lang="en-US" dirty="0"/>
              <a:t>Memory management techniques</a:t>
            </a:r>
          </a:p>
        </p:txBody>
      </p:sp>
      <p:sp>
        <p:nvSpPr>
          <p:cNvPr id="4" name="Subtitle 2">
            <a:extLst>
              <a:ext uri="{FF2B5EF4-FFF2-40B4-BE49-F238E27FC236}">
                <a16:creationId xmlns:a16="http://schemas.microsoft.com/office/drawing/2014/main" id="{891C3ECD-C4CB-41C9-926F-71D898AEC2E3}"/>
              </a:ext>
            </a:extLst>
          </p:cNvPr>
          <p:cNvSpPr txBox="1">
            <a:spLocks/>
          </p:cNvSpPr>
          <p:nvPr/>
        </p:nvSpPr>
        <p:spPr>
          <a:xfrm>
            <a:off x="23037" y="6435546"/>
            <a:ext cx="1600200" cy="353922"/>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sz="1200">
                <a:solidFill>
                  <a:schemeClr val="bg1"/>
                </a:solidFill>
                <a:latin typeface="+mn-lt"/>
              </a:rPr>
              <a:t>Lecture Two</a:t>
            </a:r>
            <a:endParaRPr lang="en-US" sz="1200" dirty="0">
              <a:solidFill>
                <a:schemeClr val="bg1"/>
              </a:solidFill>
              <a:latin typeface="+mn-lt"/>
            </a:endParaRPr>
          </a:p>
        </p:txBody>
      </p:sp>
    </p:spTree>
    <p:extLst>
      <p:ext uri="{BB962C8B-B14F-4D97-AF65-F5344CB8AC3E}">
        <p14:creationId xmlns:p14="http://schemas.microsoft.com/office/powerpoint/2010/main" val="3551512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45EFE-18A1-40F9-BF7B-DEE9C49A93A0}"/>
              </a:ext>
            </a:extLst>
          </p:cNvPr>
          <p:cNvSpPr>
            <a:spLocks noGrp="1"/>
          </p:cNvSpPr>
          <p:nvPr>
            <p:ph type="title"/>
          </p:nvPr>
        </p:nvSpPr>
        <p:spPr/>
        <p:txBody>
          <a:bodyPr/>
          <a:lstStyle/>
          <a:p>
            <a:pPr algn="ctr"/>
            <a:r>
              <a:rPr lang="en-US" dirty="0"/>
              <a:t>Memory allocation in SUCS.</a:t>
            </a:r>
            <a:endParaRPr lang="en-NG" dirty="0"/>
          </a:p>
        </p:txBody>
      </p:sp>
      <p:sp>
        <p:nvSpPr>
          <p:cNvPr id="3" name="Content Placeholder 2">
            <a:extLst>
              <a:ext uri="{FF2B5EF4-FFF2-40B4-BE49-F238E27FC236}">
                <a16:creationId xmlns:a16="http://schemas.microsoft.com/office/drawing/2014/main" id="{9B94F6AC-5A68-4010-BC70-45B932EEB936}"/>
              </a:ext>
            </a:extLst>
          </p:cNvPr>
          <p:cNvSpPr>
            <a:spLocks noGrp="1"/>
          </p:cNvSpPr>
          <p:nvPr>
            <p:ph idx="1"/>
          </p:nvPr>
        </p:nvSpPr>
        <p:spPr/>
        <p:txBody>
          <a:bodyPr>
            <a:normAutofit/>
          </a:bodyPr>
          <a:lstStyle/>
          <a:p>
            <a:pPr algn="just">
              <a:lnSpc>
                <a:spcPct val="150000"/>
              </a:lnSpc>
            </a:pPr>
            <a:r>
              <a:rPr lang="en-US" sz="1800" b="0" i="0" u="none" strike="noStrike" baseline="0" dirty="0">
                <a:latin typeface="Sabon-Roman"/>
              </a:rPr>
              <a:t>To allocate memory, the amount of work required from the operating system’s Memory Manager is minimal, as described in these steps:</a:t>
            </a:r>
          </a:p>
          <a:p>
            <a:pPr marL="749808" lvl="1" indent="-457200" algn="just">
              <a:lnSpc>
                <a:spcPct val="150000"/>
              </a:lnSpc>
              <a:buFont typeface="+mj-lt"/>
              <a:buAutoNum type="arabicPeriod"/>
            </a:pPr>
            <a:r>
              <a:rPr lang="en-US" dirty="0"/>
              <a:t>Evaluate the incoming process to see if it is small enough to fit into the available space. If it is, load it into memory; if not, reject it and evaluate the next incoming process,</a:t>
            </a:r>
          </a:p>
          <a:p>
            <a:pPr marL="749808" lvl="1" indent="-457200" algn="just">
              <a:lnSpc>
                <a:spcPct val="150000"/>
              </a:lnSpc>
              <a:buFont typeface="+mj-lt"/>
              <a:buAutoNum type="arabicPeriod"/>
            </a:pPr>
            <a:r>
              <a:rPr lang="en-US" dirty="0"/>
              <a:t>Monitor the occupied memory space. When the resident process ends its execution and no longer needs to be in memory, make the entire amount of main memory space available and return to Step 1, evaluating the next incoming process.</a:t>
            </a:r>
            <a:endParaRPr lang="en-NG" dirty="0"/>
          </a:p>
        </p:txBody>
      </p:sp>
    </p:spTree>
    <p:extLst>
      <p:ext uri="{BB962C8B-B14F-4D97-AF65-F5344CB8AC3E}">
        <p14:creationId xmlns:p14="http://schemas.microsoft.com/office/powerpoint/2010/main" val="4212604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34B88-2F95-4CD2-91C6-4E79C1E9D176}"/>
              </a:ext>
            </a:extLst>
          </p:cNvPr>
          <p:cNvSpPr>
            <a:spLocks noGrp="1"/>
          </p:cNvSpPr>
          <p:nvPr>
            <p:ph type="title"/>
          </p:nvPr>
        </p:nvSpPr>
        <p:spPr>
          <a:xfrm>
            <a:off x="381000" y="286604"/>
            <a:ext cx="8382000" cy="1450757"/>
          </a:xfrm>
        </p:spPr>
        <p:txBody>
          <a:bodyPr/>
          <a:lstStyle/>
          <a:p>
            <a:r>
              <a:rPr lang="en-US" dirty="0"/>
              <a:t>Memory allocation in SUCS Contd.</a:t>
            </a:r>
            <a:endParaRPr lang="en-NG" dirty="0"/>
          </a:p>
        </p:txBody>
      </p:sp>
      <p:sp>
        <p:nvSpPr>
          <p:cNvPr id="3" name="Content Placeholder 2">
            <a:extLst>
              <a:ext uri="{FF2B5EF4-FFF2-40B4-BE49-F238E27FC236}">
                <a16:creationId xmlns:a16="http://schemas.microsoft.com/office/drawing/2014/main" id="{435B6CCB-5DD9-4D40-839D-EC88A8E163CD}"/>
              </a:ext>
            </a:extLst>
          </p:cNvPr>
          <p:cNvSpPr>
            <a:spLocks noGrp="1"/>
          </p:cNvSpPr>
          <p:nvPr>
            <p:ph idx="1"/>
          </p:nvPr>
        </p:nvSpPr>
        <p:spPr/>
        <p:txBody>
          <a:bodyPr/>
          <a:lstStyle/>
          <a:p>
            <a:pPr algn="just">
              <a:lnSpc>
                <a:spcPct val="150000"/>
              </a:lnSpc>
            </a:pPr>
            <a:r>
              <a:rPr lang="en-US" dirty="0"/>
              <a:t>Once the program is entirely loaded into memory, it begins its execution and remains there until execution is complete, either by finishing its work or through the intervention of the operating system, such as when an error is detected.</a:t>
            </a:r>
            <a:endParaRPr lang="en-NG" dirty="0"/>
          </a:p>
        </p:txBody>
      </p:sp>
    </p:spTree>
    <p:extLst>
      <p:ext uri="{BB962C8B-B14F-4D97-AF65-F5344CB8AC3E}">
        <p14:creationId xmlns:p14="http://schemas.microsoft.com/office/powerpoint/2010/main" val="3651370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1B32B-68BB-40A5-9634-B2264C32F677}"/>
              </a:ext>
            </a:extLst>
          </p:cNvPr>
          <p:cNvSpPr>
            <a:spLocks noGrp="1"/>
          </p:cNvSpPr>
          <p:nvPr>
            <p:ph type="title"/>
          </p:nvPr>
        </p:nvSpPr>
        <p:spPr/>
        <p:txBody>
          <a:bodyPr>
            <a:normAutofit/>
          </a:bodyPr>
          <a:lstStyle/>
          <a:p>
            <a:r>
              <a:rPr lang="en-US" dirty="0"/>
              <a:t>Problem with this scheme</a:t>
            </a:r>
            <a:endParaRPr lang="en-NG" dirty="0"/>
          </a:p>
        </p:txBody>
      </p:sp>
      <p:sp>
        <p:nvSpPr>
          <p:cNvPr id="3" name="Content Placeholder 2">
            <a:extLst>
              <a:ext uri="{FF2B5EF4-FFF2-40B4-BE49-F238E27FC236}">
                <a16:creationId xmlns:a16="http://schemas.microsoft.com/office/drawing/2014/main" id="{060FBAA8-9EEE-4FC8-A519-512EBA4C113B}"/>
              </a:ext>
            </a:extLst>
          </p:cNvPr>
          <p:cNvSpPr>
            <a:spLocks noGrp="1"/>
          </p:cNvSpPr>
          <p:nvPr>
            <p:ph idx="1"/>
          </p:nvPr>
        </p:nvSpPr>
        <p:spPr/>
        <p:txBody>
          <a:bodyPr/>
          <a:lstStyle/>
          <a:p>
            <a:pPr algn="just">
              <a:lnSpc>
                <a:spcPct val="150000"/>
              </a:lnSpc>
            </a:pPr>
            <a:r>
              <a:rPr lang="en-US" sz="1800" b="0" i="0" u="none" strike="noStrike" baseline="0" dirty="0">
                <a:latin typeface="Sabon-Roman"/>
              </a:rPr>
              <a:t>One major problem with this type of memory allocation scheme is that it doesn’t support multiprogramming (multiple jobs or processes occupying memory at the same time); it can handle only one at a time</a:t>
            </a:r>
            <a:endParaRPr lang="en-NG" dirty="0"/>
          </a:p>
        </p:txBody>
      </p:sp>
    </p:spTree>
    <p:extLst>
      <p:ext uri="{BB962C8B-B14F-4D97-AF65-F5344CB8AC3E}">
        <p14:creationId xmlns:p14="http://schemas.microsoft.com/office/powerpoint/2010/main" val="2272247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429000"/>
            <a:ext cx="9144000" cy="896112"/>
          </a:xfrm>
        </p:spPr>
        <p:txBody>
          <a:bodyPr>
            <a:normAutofit/>
          </a:bodyPr>
          <a:lstStyle/>
          <a:p>
            <a:pPr algn="ctr"/>
            <a:r>
              <a:rPr lang="en-US" sz="5400" dirty="0"/>
              <a:t>Fixed Partitions</a:t>
            </a:r>
            <a:endParaRPr lang="en-US" sz="4800" dirty="0"/>
          </a:p>
        </p:txBody>
      </p:sp>
    </p:spTree>
    <p:extLst>
      <p:ext uri="{BB962C8B-B14F-4D97-AF65-F5344CB8AC3E}">
        <p14:creationId xmlns:p14="http://schemas.microsoft.com/office/powerpoint/2010/main" val="4006796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F2BEF-87B8-46EF-B553-1FEA0443C9D9}"/>
              </a:ext>
            </a:extLst>
          </p:cNvPr>
          <p:cNvSpPr>
            <a:spLocks noGrp="1"/>
          </p:cNvSpPr>
          <p:nvPr>
            <p:ph type="title"/>
          </p:nvPr>
        </p:nvSpPr>
        <p:spPr/>
        <p:txBody>
          <a:bodyPr/>
          <a:lstStyle/>
          <a:p>
            <a:r>
              <a:rPr lang="en-US" dirty="0"/>
              <a:t>Fixed (Static) Partitions</a:t>
            </a:r>
            <a:endParaRPr lang="en-NG" dirty="0"/>
          </a:p>
        </p:txBody>
      </p:sp>
      <p:sp>
        <p:nvSpPr>
          <p:cNvPr id="3" name="Content Placeholder 2">
            <a:extLst>
              <a:ext uri="{FF2B5EF4-FFF2-40B4-BE49-F238E27FC236}">
                <a16:creationId xmlns:a16="http://schemas.microsoft.com/office/drawing/2014/main" id="{E0AD634A-36F2-44C8-A688-8E8CBE6FE79F}"/>
              </a:ext>
            </a:extLst>
          </p:cNvPr>
          <p:cNvSpPr>
            <a:spLocks noGrp="1"/>
          </p:cNvSpPr>
          <p:nvPr>
            <p:ph idx="1"/>
          </p:nvPr>
        </p:nvSpPr>
        <p:spPr/>
        <p:txBody>
          <a:bodyPr/>
          <a:lstStyle/>
          <a:p>
            <a:pPr algn="just">
              <a:lnSpc>
                <a:spcPct val="150000"/>
              </a:lnSpc>
            </a:pPr>
            <a:r>
              <a:rPr lang="en-US" dirty="0"/>
              <a:t>The first attempt to allow for multiprogramming used fixed partitions (also known as static partitions) within main memory—each partition could be assigned to one job.</a:t>
            </a:r>
          </a:p>
          <a:p>
            <a:pPr algn="just">
              <a:lnSpc>
                <a:spcPct val="150000"/>
              </a:lnSpc>
            </a:pPr>
            <a:r>
              <a:rPr lang="en-US" dirty="0"/>
              <a:t>A system with four partitions could hold four jobs in memory at the same time.</a:t>
            </a:r>
            <a:endParaRPr lang="en-NG" dirty="0"/>
          </a:p>
        </p:txBody>
      </p:sp>
    </p:spTree>
    <p:extLst>
      <p:ext uri="{BB962C8B-B14F-4D97-AF65-F5344CB8AC3E}">
        <p14:creationId xmlns:p14="http://schemas.microsoft.com/office/powerpoint/2010/main" val="37883547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4264E-EFF9-4DEF-87C5-98DE66A609ED}"/>
              </a:ext>
            </a:extLst>
          </p:cNvPr>
          <p:cNvSpPr>
            <a:spLocks noGrp="1"/>
          </p:cNvSpPr>
          <p:nvPr>
            <p:ph type="title"/>
          </p:nvPr>
        </p:nvSpPr>
        <p:spPr/>
        <p:txBody>
          <a:bodyPr/>
          <a:lstStyle/>
          <a:p>
            <a:r>
              <a:rPr lang="en-US" dirty="0"/>
              <a:t>Fixed partitions contd.</a:t>
            </a:r>
            <a:endParaRPr lang="en-NG" dirty="0"/>
          </a:p>
        </p:txBody>
      </p:sp>
      <p:sp>
        <p:nvSpPr>
          <p:cNvPr id="3" name="Content Placeholder 2">
            <a:extLst>
              <a:ext uri="{FF2B5EF4-FFF2-40B4-BE49-F238E27FC236}">
                <a16:creationId xmlns:a16="http://schemas.microsoft.com/office/drawing/2014/main" id="{DA5585DE-63D0-4913-9798-AA4A127CD15F}"/>
              </a:ext>
            </a:extLst>
          </p:cNvPr>
          <p:cNvSpPr>
            <a:spLocks noGrp="1"/>
          </p:cNvSpPr>
          <p:nvPr>
            <p:ph idx="1"/>
          </p:nvPr>
        </p:nvSpPr>
        <p:spPr/>
        <p:txBody>
          <a:bodyPr>
            <a:normAutofit/>
          </a:bodyPr>
          <a:lstStyle/>
          <a:p>
            <a:pPr algn="just">
              <a:lnSpc>
                <a:spcPct val="150000"/>
              </a:lnSpc>
            </a:pPr>
            <a:r>
              <a:rPr lang="en-US" sz="1800" b="0" i="0" u="none" strike="noStrike" baseline="0" dirty="0">
                <a:latin typeface="Sabon-Roman"/>
              </a:rPr>
              <a:t>An important factor was introduced with this scheme: protection of the job’s memory space. Once a partition was assigned to a job, the jobs in other memory partitions had to be prevented from invading its boundaries, either accidentally or intentionally.</a:t>
            </a:r>
          </a:p>
          <a:p>
            <a:pPr algn="just">
              <a:lnSpc>
                <a:spcPct val="150000"/>
              </a:lnSpc>
            </a:pPr>
            <a:r>
              <a:rPr lang="en-US" sz="1800" b="0" i="0" u="none" strike="noStrike" baseline="0" dirty="0">
                <a:latin typeface="Sabon-Roman"/>
              </a:rPr>
              <a:t>This problem of partition intrusion didn’t exist in single-user contiguous allocation schemes because only one job was present in main memory at any given time—only the portion of main memory that held the operating system had to be protected. However, for the fixed partition allocation schemes, protection was mandatory for each partition in main memory.</a:t>
            </a:r>
            <a:endParaRPr lang="en-NG" dirty="0"/>
          </a:p>
        </p:txBody>
      </p:sp>
    </p:spTree>
    <p:extLst>
      <p:ext uri="{BB962C8B-B14F-4D97-AF65-F5344CB8AC3E}">
        <p14:creationId xmlns:p14="http://schemas.microsoft.com/office/powerpoint/2010/main" val="10108654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3EEE2-6A7C-4A7B-B2FC-41534E45D0AC}"/>
              </a:ext>
            </a:extLst>
          </p:cNvPr>
          <p:cNvSpPr>
            <a:spLocks noGrp="1"/>
          </p:cNvSpPr>
          <p:nvPr>
            <p:ph type="title"/>
          </p:nvPr>
        </p:nvSpPr>
        <p:spPr/>
        <p:txBody>
          <a:bodyPr/>
          <a:lstStyle/>
          <a:p>
            <a:pPr algn="ctr"/>
            <a:r>
              <a:rPr lang="en-US" dirty="0"/>
              <a:t>Example of a two-partitions system</a:t>
            </a:r>
            <a:endParaRPr lang="en-NG" dirty="0"/>
          </a:p>
        </p:txBody>
      </p:sp>
      <p:sp>
        <p:nvSpPr>
          <p:cNvPr id="3" name="Content Placeholder 2">
            <a:extLst>
              <a:ext uri="{FF2B5EF4-FFF2-40B4-BE49-F238E27FC236}">
                <a16:creationId xmlns:a16="http://schemas.microsoft.com/office/drawing/2014/main" id="{EE6502CF-2F76-4775-98F8-514568698FF4}"/>
              </a:ext>
            </a:extLst>
          </p:cNvPr>
          <p:cNvSpPr>
            <a:spLocks noGrp="1"/>
          </p:cNvSpPr>
          <p:nvPr>
            <p:ph idx="1"/>
          </p:nvPr>
        </p:nvSpPr>
        <p:spPr/>
        <p:txBody>
          <a:bodyPr>
            <a:normAutofit/>
          </a:bodyPr>
          <a:lstStyle/>
          <a:p>
            <a:pPr algn="l"/>
            <a:r>
              <a:rPr lang="en-US" sz="1800" dirty="0">
                <a:latin typeface="Sabon-Roman"/>
              </a:rPr>
              <a:t>T</a:t>
            </a:r>
            <a:r>
              <a:rPr lang="en-US" sz="1800" b="0" i="0" u="none" strike="noStrike" baseline="0" dirty="0">
                <a:latin typeface="Sabon-Roman"/>
              </a:rPr>
              <a:t>he Memory Manager could perform these steps in a two-partition system:</a:t>
            </a:r>
          </a:p>
          <a:p>
            <a:pPr marL="342900" indent="-342900" algn="l">
              <a:buFont typeface="+mj-lt"/>
              <a:buAutoNum type="arabicPeriod"/>
            </a:pPr>
            <a:r>
              <a:rPr lang="en-US" sz="1800" b="0" i="0" u="none" strike="noStrike" baseline="0" dirty="0">
                <a:latin typeface="Sabon-Roman"/>
              </a:rPr>
              <a:t>Check the incoming job’s memory requirements. If it’s greater than the size of the largest partition, reject the job and go to the next waiting job. If it’s less than the largest partition, go to Step 2.</a:t>
            </a:r>
          </a:p>
          <a:p>
            <a:pPr marL="342900" indent="-342900" algn="l">
              <a:buFont typeface="+mj-lt"/>
              <a:buAutoNum type="arabicPeriod"/>
            </a:pPr>
            <a:r>
              <a:rPr lang="en-US" sz="1800" b="0" i="0" u="none" strike="noStrike" baseline="0" dirty="0">
                <a:latin typeface="Sabon-Roman"/>
              </a:rPr>
              <a:t>Check the job size against the size of the first available partition. If the job is small enough to fit, see if that partition is free. If it is available, load the job into that partition. If it’s busy with another job, go to Step 3.</a:t>
            </a:r>
          </a:p>
          <a:p>
            <a:pPr marL="342900" indent="-342900" algn="l">
              <a:buFont typeface="+mj-lt"/>
              <a:buAutoNum type="arabicPeriod"/>
            </a:pPr>
            <a:r>
              <a:rPr lang="en-US" sz="1800" b="0" i="0" u="none" strike="noStrike" baseline="0" dirty="0">
                <a:latin typeface="Sabon-Roman"/>
              </a:rPr>
              <a:t>Check the job size against the size of the second available partition. If the job is small enough to fit, check to see if that partition is free. If it is available, load the incoming job into that partition. If not, go to Step 4.</a:t>
            </a:r>
          </a:p>
          <a:p>
            <a:pPr marL="342900" indent="-342900" algn="l">
              <a:buFont typeface="+mj-lt"/>
              <a:buAutoNum type="arabicPeriod"/>
            </a:pPr>
            <a:r>
              <a:rPr lang="en-US" sz="1800" b="0" i="0" u="none" strike="noStrike" baseline="0" dirty="0">
                <a:latin typeface="Sabon-Roman"/>
              </a:rPr>
              <a:t>Because neither partition is available now, place the incoming job in the waiting queue for loading at a later time. Return to Step 1 to evaluate the next incoming job.</a:t>
            </a:r>
            <a:endParaRPr lang="en-NG" dirty="0"/>
          </a:p>
        </p:txBody>
      </p:sp>
    </p:spTree>
    <p:extLst>
      <p:ext uri="{BB962C8B-B14F-4D97-AF65-F5344CB8AC3E}">
        <p14:creationId xmlns:p14="http://schemas.microsoft.com/office/powerpoint/2010/main" val="2017131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48124-A10A-44A7-929C-A54FE5EDADC3}"/>
              </a:ext>
            </a:extLst>
          </p:cNvPr>
          <p:cNvSpPr>
            <a:spLocks noGrp="1"/>
          </p:cNvSpPr>
          <p:nvPr>
            <p:ph type="title"/>
          </p:nvPr>
        </p:nvSpPr>
        <p:spPr/>
        <p:txBody>
          <a:bodyPr/>
          <a:lstStyle/>
          <a:p>
            <a:endParaRPr lang="en-NG"/>
          </a:p>
        </p:txBody>
      </p:sp>
      <p:sp>
        <p:nvSpPr>
          <p:cNvPr id="3" name="Content Placeholder 2">
            <a:extLst>
              <a:ext uri="{FF2B5EF4-FFF2-40B4-BE49-F238E27FC236}">
                <a16:creationId xmlns:a16="http://schemas.microsoft.com/office/drawing/2014/main" id="{AB559017-973C-40E8-8756-9DA83B16E878}"/>
              </a:ext>
            </a:extLst>
          </p:cNvPr>
          <p:cNvSpPr>
            <a:spLocks noGrp="1"/>
          </p:cNvSpPr>
          <p:nvPr>
            <p:ph idx="1"/>
          </p:nvPr>
        </p:nvSpPr>
        <p:spPr/>
        <p:txBody>
          <a:bodyPr/>
          <a:lstStyle/>
          <a:p>
            <a:pPr algn="just">
              <a:lnSpc>
                <a:spcPct val="150000"/>
              </a:lnSpc>
            </a:pPr>
            <a:r>
              <a:rPr lang="en-US" dirty="0"/>
              <a:t>This partition scheme is more flexible than the single-user scheme because it allows more than one program to be in memory at the same time. However, it still requires that the entire program be stored contiguously and in memory from the beginning to the end of its execution</a:t>
            </a:r>
          </a:p>
          <a:p>
            <a:pPr algn="l">
              <a:lnSpc>
                <a:spcPct val="150000"/>
              </a:lnSpc>
            </a:pPr>
            <a:r>
              <a:rPr lang="en-US" sz="1800" b="0" i="0" u="none" strike="noStrike" baseline="0" dirty="0">
                <a:latin typeface="Sabon-Roman"/>
              </a:rPr>
              <a:t>In order to allocate memory spaces to jobs, the Memory Manager must maintain a table which shows each memory partition’s size, its </a:t>
            </a:r>
            <a:r>
              <a:rPr lang="en-US" sz="1800" b="1" i="0" u="none" strike="noStrike" baseline="0" dirty="0">
                <a:latin typeface="Sabon-Bold"/>
              </a:rPr>
              <a:t>address</a:t>
            </a:r>
            <a:r>
              <a:rPr lang="en-US" sz="1800" b="0" i="0" u="none" strike="noStrike" baseline="0" dirty="0">
                <a:latin typeface="Sabon-Roman"/>
              </a:rPr>
              <a:t>, its access restrictions, and its current status (free or busy).</a:t>
            </a:r>
            <a:endParaRPr lang="en-NG" dirty="0"/>
          </a:p>
        </p:txBody>
      </p:sp>
    </p:spTree>
    <p:extLst>
      <p:ext uri="{BB962C8B-B14F-4D97-AF65-F5344CB8AC3E}">
        <p14:creationId xmlns:p14="http://schemas.microsoft.com/office/powerpoint/2010/main" val="22111433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62375-30F1-49E4-AD0E-A9D12814058E}"/>
              </a:ext>
            </a:extLst>
          </p:cNvPr>
          <p:cNvSpPr>
            <a:spLocks noGrp="1"/>
          </p:cNvSpPr>
          <p:nvPr>
            <p:ph type="title"/>
          </p:nvPr>
        </p:nvSpPr>
        <p:spPr/>
        <p:txBody>
          <a:bodyPr/>
          <a:lstStyle/>
          <a:p>
            <a:r>
              <a:rPr lang="en-US" dirty="0"/>
              <a:t>Memory partitions table</a:t>
            </a:r>
            <a:endParaRPr lang="en-NG" dirty="0"/>
          </a:p>
        </p:txBody>
      </p:sp>
      <p:pic>
        <p:nvPicPr>
          <p:cNvPr id="5" name="Content Placeholder 4">
            <a:extLst>
              <a:ext uri="{FF2B5EF4-FFF2-40B4-BE49-F238E27FC236}">
                <a16:creationId xmlns:a16="http://schemas.microsoft.com/office/drawing/2014/main" id="{9CB5D90F-C9C9-4ED3-8A37-487DA2858A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2325" y="2133600"/>
            <a:ext cx="7543800" cy="2976819"/>
          </a:xfrm>
        </p:spPr>
      </p:pic>
    </p:spTree>
    <p:extLst>
      <p:ext uri="{BB962C8B-B14F-4D97-AF65-F5344CB8AC3E}">
        <p14:creationId xmlns:p14="http://schemas.microsoft.com/office/powerpoint/2010/main" val="126743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CDED7-42DF-467A-8CB6-972CC630BBC4}"/>
              </a:ext>
            </a:extLst>
          </p:cNvPr>
          <p:cNvSpPr>
            <a:spLocks noGrp="1"/>
          </p:cNvSpPr>
          <p:nvPr>
            <p:ph type="title"/>
          </p:nvPr>
        </p:nvSpPr>
        <p:spPr/>
        <p:txBody>
          <a:bodyPr/>
          <a:lstStyle/>
          <a:p>
            <a:pPr algn="ctr"/>
            <a:r>
              <a:rPr lang="en-US" dirty="0"/>
              <a:t>Jobs allocation to memory partitions</a:t>
            </a:r>
            <a:endParaRPr lang="en-NG" dirty="0"/>
          </a:p>
        </p:txBody>
      </p:sp>
      <p:pic>
        <p:nvPicPr>
          <p:cNvPr id="5" name="Content Placeholder 4">
            <a:extLst>
              <a:ext uri="{FF2B5EF4-FFF2-40B4-BE49-F238E27FC236}">
                <a16:creationId xmlns:a16="http://schemas.microsoft.com/office/drawing/2014/main" id="{683C37A6-D0B9-4E57-936D-E367067A9C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2960" y="1846263"/>
            <a:ext cx="7543800" cy="4022725"/>
          </a:xfrm>
        </p:spPr>
      </p:pic>
    </p:spTree>
    <p:extLst>
      <p:ext uri="{BB962C8B-B14F-4D97-AF65-F5344CB8AC3E}">
        <p14:creationId xmlns:p14="http://schemas.microsoft.com/office/powerpoint/2010/main" val="3047850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D6A2A-7900-4865-AEAD-4B71B6B7BDE3}"/>
              </a:ext>
            </a:extLst>
          </p:cNvPr>
          <p:cNvSpPr>
            <a:spLocks noGrp="1"/>
          </p:cNvSpPr>
          <p:nvPr>
            <p:ph type="title"/>
          </p:nvPr>
        </p:nvSpPr>
        <p:spPr/>
        <p:txBody>
          <a:bodyPr/>
          <a:lstStyle/>
          <a:p>
            <a:r>
              <a:rPr lang="en-US" dirty="0"/>
              <a:t>Introduction</a:t>
            </a:r>
            <a:endParaRPr lang="en-NG" dirty="0"/>
          </a:p>
        </p:txBody>
      </p:sp>
      <p:sp>
        <p:nvSpPr>
          <p:cNvPr id="3" name="Content Placeholder 2">
            <a:extLst>
              <a:ext uri="{FF2B5EF4-FFF2-40B4-BE49-F238E27FC236}">
                <a16:creationId xmlns:a16="http://schemas.microsoft.com/office/drawing/2014/main" id="{C8B63558-1951-4203-B280-955C0A9DF8AB}"/>
              </a:ext>
            </a:extLst>
          </p:cNvPr>
          <p:cNvSpPr>
            <a:spLocks noGrp="1"/>
          </p:cNvSpPr>
          <p:nvPr>
            <p:ph idx="1"/>
          </p:nvPr>
        </p:nvSpPr>
        <p:spPr/>
        <p:txBody>
          <a:bodyPr/>
          <a:lstStyle/>
          <a:p>
            <a:pPr algn="just">
              <a:lnSpc>
                <a:spcPct val="150000"/>
              </a:lnSpc>
            </a:pPr>
            <a:r>
              <a:rPr lang="en-US" dirty="0"/>
              <a:t>Memory management is critical. The performance of the entire system was directly dependent on two things:</a:t>
            </a:r>
          </a:p>
          <a:p>
            <a:pPr marL="749808" lvl="1" indent="-457200" algn="just">
              <a:lnSpc>
                <a:spcPct val="150000"/>
              </a:lnSpc>
              <a:buFont typeface="+mj-lt"/>
              <a:buAutoNum type="arabicPeriod"/>
            </a:pPr>
            <a:r>
              <a:rPr lang="en-US" dirty="0"/>
              <a:t>How much memory was available, and</a:t>
            </a:r>
          </a:p>
          <a:p>
            <a:pPr marL="749808" lvl="1" indent="-457200" algn="just">
              <a:lnSpc>
                <a:spcPct val="150000"/>
              </a:lnSpc>
              <a:buFont typeface="+mj-lt"/>
              <a:buAutoNum type="arabicPeriod"/>
            </a:pPr>
            <a:r>
              <a:rPr lang="en-US" dirty="0"/>
              <a:t>How the memory was optimized while jobs were being processed.</a:t>
            </a:r>
            <a:endParaRPr lang="en-NG" dirty="0"/>
          </a:p>
        </p:txBody>
      </p:sp>
    </p:spTree>
    <p:extLst>
      <p:ext uri="{BB962C8B-B14F-4D97-AF65-F5344CB8AC3E}">
        <p14:creationId xmlns:p14="http://schemas.microsoft.com/office/powerpoint/2010/main" val="29998238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FE92A-4F7B-40D6-B530-83A592097BCD}"/>
              </a:ext>
            </a:extLst>
          </p:cNvPr>
          <p:cNvSpPr>
            <a:spLocks noGrp="1"/>
          </p:cNvSpPr>
          <p:nvPr>
            <p:ph type="title"/>
          </p:nvPr>
        </p:nvSpPr>
        <p:spPr/>
        <p:txBody>
          <a:bodyPr/>
          <a:lstStyle/>
          <a:p>
            <a:r>
              <a:rPr lang="en-US" dirty="0"/>
              <a:t>Problem with Fixed Partition</a:t>
            </a:r>
            <a:endParaRPr lang="en-NG" dirty="0"/>
          </a:p>
        </p:txBody>
      </p:sp>
      <p:sp>
        <p:nvSpPr>
          <p:cNvPr id="3" name="Content Placeholder 2">
            <a:extLst>
              <a:ext uri="{FF2B5EF4-FFF2-40B4-BE49-F238E27FC236}">
                <a16:creationId xmlns:a16="http://schemas.microsoft.com/office/drawing/2014/main" id="{56B7512B-4CD1-4F59-8837-2AEB3FDD7ADB}"/>
              </a:ext>
            </a:extLst>
          </p:cNvPr>
          <p:cNvSpPr>
            <a:spLocks noGrp="1"/>
          </p:cNvSpPr>
          <p:nvPr>
            <p:ph idx="1"/>
          </p:nvPr>
        </p:nvSpPr>
        <p:spPr/>
        <p:txBody>
          <a:bodyPr>
            <a:normAutofit/>
          </a:bodyPr>
          <a:lstStyle/>
          <a:p>
            <a:pPr algn="just">
              <a:lnSpc>
                <a:spcPct val="150000"/>
              </a:lnSpc>
            </a:pPr>
            <a:r>
              <a:rPr lang="en-US" sz="1800" dirty="0">
                <a:latin typeface="Sabon-Roman"/>
              </a:rPr>
              <a:t>Because </a:t>
            </a:r>
            <a:r>
              <a:rPr lang="en-US" sz="1800" b="0" i="0" u="none" strike="noStrike" baseline="0" dirty="0">
                <a:latin typeface="Sabon-Roman"/>
              </a:rPr>
              <a:t>the partitions were static, so the systems administrator had to turn off the entire system to reconfigure their sizes, and any job that couldn’t fit into the largest partition could not be executed.</a:t>
            </a:r>
          </a:p>
          <a:p>
            <a:pPr algn="just">
              <a:lnSpc>
                <a:spcPct val="150000"/>
              </a:lnSpc>
            </a:pPr>
            <a:r>
              <a:rPr lang="en-US" sz="1800" dirty="0">
                <a:latin typeface="Sabon-Roman"/>
              </a:rPr>
              <a:t>It also leads to </a:t>
            </a:r>
            <a:r>
              <a:rPr lang="en-US" sz="1800" b="1" i="1" dirty="0">
                <a:latin typeface="Sabon-Roman"/>
              </a:rPr>
              <a:t>Internal Fragmentation</a:t>
            </a:r>
            <a:r>
              <a:rPr lang="en-US" sz="1800" dirty="0">
                <a:latin typeface="Sabon-Roman"/>
              </a:rPr>
              <a:t>; a phenomenon of less-than-complete use of memory space. And it is a major drawback to this memory allocation scheme</a:t>
            </a:r>
            <a:endParaRPr lang="en-NG" sz="1800" dirty="0">
              <a:latin typeface="Sabon-Roman"/>
            </a:endParaRPr>
          </a:p>
        </p:txBody>
      </p:sp>
    </p:spTree>
    <p:extLst>
      <p:ext uri="{BB962C8B-B14F-4D97-AF65-F5344CB8AC3E}">
        <p14:creationId xmlns:p14="http://schemas.microsoft.com/office/powerpoint/2010/main" val="18947655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3429000"/>
            <a:ext cx="7391400" cy="896112"/>
          </a:xfrm>
        </p:spPr>
        <p:txBody>
          <a:bodyPr>
            <a:normAutofit/>
          </a:bodyPr>
          <a:lstStyle/>
          <a:p>
            <a:pPr algn="ctr"/>
            <a:r>
              <a:rPr lang="en-US" sz="6000" b="1" dirty="0"/>
              <a:t>Dynamic Partitions</a:t>
            </a:r>
            <a:endParaRPr lang="en-US" sz="5400" b="1" dirty="0"/>
          </a:p>
        </p:txBody>
      </p:sp>
    </p:spTree>
    <p:extLst>
      <p:ext uri="{BB962C8B-B14F-4D97-AF65-F5344CB8AC3E}">
        <p14:creationId xmlns:p14="http://schemas.microsoft.com/office/powerpoint/2010/main" val="30508420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891D3-BA25-4C25-B411-6083BAA365D8}"/>
              </a:ext>
            </a:extLst>
          </p:cNvPr>
          <p:cNvSpPr>
            <a:spLocks noGrp="1"/>
          </p:cNvSpPr>
          <p:nvPr>
            <p:ph type="title"/>
          </p:nvPr>
        </p:nvSpPr>
        <p:spPr/>
        <p:txBody>
          <a:bodyPr/>
          <a:lstStyle/>
          <a:p>
            <a:r>
              <a:rPr lang="en-US" b="1" dirty="0"/>
              <a:t>Dynamic Partitions</a:t>
            </a:r>
            <a:endParaRPr lang="en-NG" b="1" dirty="0"/>
          </a:p>
        </p:txBody>
      </p:sp>
      <p:sp>
        <p:nvSpPr>
          <p:cNvPr id="3" name="Content Placeholder 2">
            <a:extLst>
              <a:ext uri="{FF2B5EF4-FFF2-40B4-BE49-F238E27FC236}">
                <a16:creationId xmlns:a16="http://schemas.microsoft.com/office/drawing/2014/main" id="{AB7C748A-0C67-4D65-8FA9-357C0BD85B39}"/>
              </a:ext>
            </a:extLst>
          </p:cNvPr>
          <p:cNvSpPr>
            <a:spLocks noGrp="1"/>
          </p:cNvSpPr>
          <p:nvPr>
            <p:ph idx="1"/>
          </p:nvPr>
        </p:nvSpPr>
        <p:spPr/>
        <p:txBody>
          <a:bodyPr/>
          <a:lstStyle/>
          <a:p>
            <a:pPr algn="just">
              <a:lnSpc>
                <a:spcPct val="150000"/>
              </a:lnSpc>
            </a:pPr>
            <a:r>
              <a:rPr lang="en-US" dirty="0"/>
              <a:t>With the introduction of the dynamic partition allocation scheme, memory is allocated to an incoming job in one contiguous block, and each job is given only as much memory as it requests when it is loaded for processing.</a:t>
            </a:r>
            <a:endParaRPr lang="en-NG" dirty="0"/>
          </a:p>
        </p:txBody>
      </p:sp>
    </p:spTree>
    <p:extLst>
      <p:ext uri="{BB962C8B-B14F-4D97-AF65-F5344CB8AC3E}">
        <p14:creationId xmlns:p14="http://schemas.microsoft.com/office/powerpoint/2010/main" val="31200801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1850A-462D-4017-BA65-1964CA5C62AF}"/>
              </a:ext>
            </a:extLst>
          </p:cNvPr>
          <p:cNvSpPr>
            <a:spLocks noGrp="1"/>
          </p:cNvSpPr>
          <p:nvPr>
            <p:ph type="title"/>
          </p:nvPr>
        </p:nvSpPr>
        <p:spPr/>
        <p:txBody>
          <a:bodyPr/>
          <a:lstStyle/>
          <a:p>
            <a:r>
              <a:rPr lang="en-US" dirty="0"/>
              <a:t>Dynamic Partitions contd.</a:t>
            </a:r>
            <a:endParaRPr lang="en-NG" dirty="0"/>
          </a:p>
        </p:txBody>
      </p:sp>
      <p:sp>
        <p:nvSpPr>
          <p:cNvPr id="3" name="Content Placeholder 2">
            <a:extLst>
              <a:ext uri="{FF2B5EF4-FFF2-40B4-BE49-F238E27FC236}">
                <a16:creationId xmlns:a16="http://schemas.microsoft.com/office/drawing/2014/main" id="{ABC282F3-FC57-477C-93D3-0E6C0ECDAC51}"/>
              </a:ext>
            </a:extLst>
          </p:cNvPr>
          <p:cNvSpPr>
            <a:spLocks noGrp="1"/>
          </p:cNvSpPr>
          <p:nvPr>
            <p:ph idx="1"/>
          </p:nvPr>
        </p:nvSpPr>
        <p:spPr/>
        <p:txBody>
          <a:bodyPr>
            <a:normAutofit/>
          </a:bodyPr>
          <a:lstStyle/>
          <a:p>
            <a:pPr algn="just">
              <a:lnSpc>
                <a:spcPct val="150000"/>
              </a:lnSpc>
            </a:pPr>
            <a:r>
              <a:rPr lang="en-US" sz="1800" b="0" i="0" u="none" strike="noStrike" baseline="0" dirty="0">
                <a:latin typeface="Sabon-Roman"/>
              </a:rPr>
              <a:t>A dynamic partition</a:t>
            </a:r>
            <a:r>
              <a:rPr lang="en-US" sz="1800" dirty="0">
                <a:latin typeface="Sabon-Roman"/>
              </a:rPr>
              <a:t> </a:t>
            </a:r>
            <a:r>
              <a:rPr lang="en-US" sz="1800" b="0" i="0" u="none" strike="noStrike" baseline="0" dirty="0">
                <a:latin typeface="Sabon-Roman"/>
              </a:rPr>
              <a:t>scheme allocates memory efficiently as each of the first few jobs are loaded, but when those jobs finish and new jobs enter the system (which are not the same size as those that just vacated memory), the newer jobs are allocated space in the available partition spaces on a priority basis; demonstrates first-come, first-served priority—that is, each job is loaded into the first available partition. </a:t>
            </a:r>
          </a:p>
          <a:p>
            <a:pPr algn="just">
              <a:lnSpc>
                <a:spcPct val="150000"/>
              </a:lnSpc>
            </a:pPr>
            <a:r>
              <a:rPr lang="en-US" sz="1800" b="0" i="0" u="none" strike="noStrike" baseline="0" dirty="0">
                <a:latin typeface="Sabon-Roman"/>
              </a:rPr>
              <a:t>Therefore, the subsequent allocation of memory creates fragments of free memory </a:t>
            </a:r>
            <a:r>
              <a:rPr lang="en-US" sz="1800" b="0" i="1" u="none" strike="noStrike" baseline="0" dirty="0">
                <a:latin typeface="Sabon-Italic"/>
              </a:rPr>
              <a:t>between </a:t>
            </a:r>
            <a:r>
              <a:rPr lang="en-US" sz="1800" b="0" i="0" u="none" strike="noStrike" baseline="0" dirty="0">
                <a:latin typeface="Sabon-Roman"/>
              </a:rPr>
              <a:t>partitions of allocated memory. This problem is called </a:t>
            </a:r>
            <a:r>
              <a:rPr lang="en-US" sz="1800" b="1" i="0" u="none" strike="noStrike" baseline="0" dirty="0">
                <a:latin typeface="Sabon-Bold"/>
              </a:rPr>
              <a:t>external fragmentation </a:t>
            </a:r>
            <a:r>
              <a:rPr lang="en-US" sz="1800" b="0" i="0" u="none" strike="noStrike" baseline="0" dirty="0">
                <a:latin typeface="Sabon-Roman"/>
              </a:rPr>
              <a:t>and, it allows memory to be wasted</a:t>
            </a:r>
            <a:endParaRPr lang="en-NG" dirty="0"/>
          </a:p>
        </p:txBody>
      </p:sp>
    </p:spTree>
    <p:extLst>
      <p:ext uri="{BB962C8B-B14F-4D97-AF65-F5344CB8AC3E}">
        <p14:creationId xmlns:p14="http://schemas.microsoft.com/office/powerpoint/2010/main" val="35018306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92D8-B5F8-4DB3-A4F2-BB9AC4C3B24E}"/>
              </a:ext>
            </a:extLst>
          </p:cNvPr>
          <p:cNvSpPr>
            <a:spLocks noGrp="1"/>
          </p:cNvSpPr>
          <p:nvPr>
            <p:ph type="title"/>
          </p:nvPr>
        </p:nvSpPr>
        <p:spPr/>
        <p:txBody>
          <a:bodyPr/>
          <a:lstStyle/>
          <a:p>
            <a:r>
              <a:rPr lang="en-US" dirty="0"/>
              <a:t>Dynamic Partitions - Example</a:t>
            </a:r>
            <a:endParaRPr lang="en-NG" dirty="0"/>
          </a:p>
        </p:txBody>
      </p:sp>
      <p:pic>
        <p:nvPicPr>
          <p:cNvPr id="5" name="Content Placeholder 4">
            <a:extLst>
              <a:ext uri="{FF2B5EF4-FFF2-40B4-BE49-F238E27FC236}">
                <a16:creationId xmlns:a16="http://schemas.microsoft.com/office/drawing/2014/main" id="{1B09EDCB-91E3-4846-A9BD-D7FCB3D966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2960" y="1846263"/>
            <a:ext cx="7543800" cy="4478337"/>
          </a:xfrm>
        </p:spPr>
      </p:pic>
    </p:spTree>
    <p:extLst>
      <p:ext uri="{BB962C8B-B14F-4D97-AF65-F5344CB8AC3E}">
        <p14:creationId xmlns:p14="http://schemas.microsoft.com/office/powerpoint/2010/main" val="32132726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CC550-580F-46D4-A395-2095D7F25B69}"/>
              </a:ext>
            </a:extLst>
          </p:cNvPr>
          <p:cNvSpPr>
            <a:spLocks noGrp="1"/>
          </p:cNvSpPr>
          <p:nvPr>
            <p:ph type="title"/>
          </p:nvPr>
        </p:nvSpPr>
        <p:spPr>
          <a:xfrm>
            <a:off x="228600" y="286604"/>
            <a:ext cx="8763000" cy="1450757"/>
          </a:xfrm>
        </p:spPr>
        <p:txBody>
          <a:bodyPr/>
          <a:lstStyle/>
          <a:p>
            <a:r>
              <a:rPr lang="en-US" dirty="0"/>
              <a:t>Dynamic Partition – Example Contd.</a:t>
            </a:r>
            <a:endParaRPr lang="en-NG" dirty="0"/>
          </a:p>
        </p:txBody>
      </p:sp>
      <p:pic>
        <p:nvPicPr>
          <p:cNvPr id="5" name="Content Placeholder 4">
            <a:extLst>
              <a:ext uri="{FF2B5EF4-FFF2-40B4-BE49-F238E27FC236}">
                <a16:creationId xmlns:a16="http://schemas.microsoft.com/office/drawing/2014/main" id="{5FF35340-B34A-4FA2-9AE0-50A169B787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2960" y="1846263"/>
            <a:ext cx="7543800" cy="4478337"/>
          </a:xfrm>
        </p:spPr>
      </p:pic>
    </p:spTree>
    <p:extLst>
      <p:ext uri="{BB962C8B-B14F-4D97-AF65-F5344CB8AC3E}">
        <p14:creationId xmlns:p14="http://schemas.microsoft.com/office/powerpoint/2010/main" val="17614883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75FDC-5AB8-4913-869D-114D8FE737A9}"/>
              </a:ext>
            </a:extLst>
          </p:cNvPr>
          <p:cNvSpPr>
            <a:spLocks noGrp="1"/>
          </p:cNvSpPr>
          <p:nvPr>
            <p:ph type="title"/>
          </p:nvPr>
        </p:nvSpPr>
        <p:spPr/>
        <p:txBody>
          <a:bodyPr/>
          <a:lstStyle/>
          <a:p>
            <a:r>
              <a:rPr lang="en-US" dirty="0"/>
              <a:t>Free partitions</a:t>
            </a:r>
            <a:endParaRPr lang="en-NG" dirty="0"/>
          </a:p>
        </p:txBody>
      </p:sp>
      <p:sp>
        <p:nvSpPr>
          <p:cNvPr id="3" name="Content Placeholder 2">
            <a:extLst>
              <a:ext uri="{FF2B5EF4-FFF2-40B4-BE49-F238E27FC236}">
                <a16:creationId xmlns:a16="http://schemas.microsoft.com/office/drawing/2014/main" id="{43B5FDEF-1EF0-4843-9A52-1731479E270E}"/>
              </a:ext>
            </a:extLst>
          </p:cNvPr>
          <p:cNvSpPr>
            <a:spLocks noGrp="1"/>
          </p:cNvSpPr>
          <p:nvPr>
            <p:ph idx="1"/>
          </p:nvPr>
        </p:nvSpPr>
        <p:spPr/>
        <p:txBody>
          <a:bodyPr>
            <a:normAutofit/>
          </a:bodyPr>
          <a:lstStyle/>
          <a:p>
            <a:pPr marL="0" indent="0" algn="just">
              <a:lnSpc>
                <a:spcPct val="150000"/>
              </a:lnSpc>
              <a:buNone/>
            </a:pPr>
            <a:r>
              <a:rPr lang="en-US" dirty="0"/>
              <a:t>Notice three free partitions of 5K, 10K, and 20K—35K in all—enough to accommodate Job 8, which requires only 30K. However, because the three memory blocks are separated by partitions, Job 8 cannot be loaded in a contiguous manner. Therefore, this scheme forces Job 8 to wait.</a:t>
            </a:r>
          </a:p>
          <a:p>
            <a:pPr marL="0" indent="0" algn="just">
              <a:lnSpc>
                <a:spcPct val="150000"/>
              </a:lnSpc>
              <a:buNone/>
            </a:pPr>
            <a:r>
              <a:rPr lang="en-US" sz="2000" b="0" i="0" u="none" strike="noStrike" baseline="0" dirty="0">
                <a:latin typeface="Sabon-Roman"/>
              </a:rPr>
              <a:t>Although the dynamic partition scheme is a significant improvement over fixed partitions because memory is no longer wasted inside each partition, it introduces another problem – </a:t>
            </a:r>
            <a:r>
              <a:rPr lang="en-US" sz="2000" b="1" i="1" u="none" strike="noStrike" baseline="0" dirty="0">
                <a:latin typeface="Sabon-Roman"/>
              </a:rPr>
              <a:t>External Fragmentation</a:t>
            </a:r>
            <a:endParaRPr lang="en-NG" b="1" i="1" dirty="0"/>
          </a:p>
          <a:p>
            <a:pPr marL="0" indent="0" algn="just">
              <a:lnSpc>
                <a:spcPct val="150000"/>
              </a:lnSpc>
              <a:buNone/>
            </a:pPr>
            <a:endParaRPr lang="en-NG" dirty="0"/>
          </a:p>
        </p:txBody>
      </p:sp>
    </p:spTree>
    <p:extLst>
      <p:ext uri="{BB962C8B-B14F-4D97-AF65-F5344CB8AC3E}">
        <p14:creationId xmlns:p14="http://schemas.microsoft.com/office/powerpoint/2010/main" val="699127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5BEC7-03AB-475D-93E5-30EDA557939A}"/>
              </a:ext>
            </a:extLst>
          </p:cNvPr>
          <p:cNvSpPr>
            <a:spLocks noGrp="1"/>
          </p:cNvSpPr>
          <p:nvPr>
            <p:ph type="title"/>
          </p:nvPr>
        </p:nvSpPr>
        <p:spPr/>
        <p:txBody>
          <a:bodyPr/>
          <a:lstStyle/>
          <a:p>
            <a:r>
              <a:rPr lang="en-US" dirty="0"/>
              <a:t>Best-fit and first-fit methods</a:t>
            </a:r>
            <a:endParaRPr lang="en-NG" dirty="0"/>
          </a:p>
        </p:txBody>
      </p:sp>
      <p:sp>
        <p:nvSpPr>
          <p:cNvPr id="3" name="Content Placeholder 2">
            <a:extLst>
              <a:ext uri="{FF2B5EF4-FFF2-40B4-BE49-F238E27FC236}">
                <a16:creationId xmlns:a16="http://schemas.microsoft.com/office/drawing/2014/main" id="{F3A74A15-007D-4DAB-B5C6-A74E3113AA98}"/>
              </a:ext>
            </a:extLst>
          </p:cNvPr>
          <p:cNvSpPr>
            <a:spLocks noGrp="1"/>
          </p:cNvSpPr>
          <p:nvPr>
            <p:ph idx="1"/>
          </p:nvPr>
        </p:nvSpPr>
        <p:spPr/>
        <p:txBody>
          <a:bodyPr>
            <a:normAutofit/>
          </a:bodyPr>
          <a:lstStyle/>
          <a:p>
            <a:pPr algn="just"/>
            <a:r>
              <a:rPr lang="en-US" sz="1800" b="0" i="0" u="none" strike="noStrike" baseline="0" dirty="0">
                <a:latin typeface="Sabon-Roman"/>
              </a:rPr>
              <a:t>Memory partitions may be allocated on the basis of first-fit memory allocation or best-fit memory allocation. For both schemes, the Memory Manager keeps detailed lists of the free and busy sections of memory either by size or by location.</a:t>
            </a:r>
          </a:p>
          <a:p>
            <a:pPr algn="just"/>
            <a:r>
              <a:rPr lang="en-US" sz="1800" b="0" i="0" u="none" strike="noStrike" baseline="0" dirty="0">
                <a:latin typeface="Sabon-Roman"/>
              </a:rPr>
              <a:t>The </a:t>
            </a:r>
            <a:r>
              <a:rPr lang="en-US" sz="1800" b="1" i="0" u="none" strike="noStrike" baseline="0" dirty="0">
                <a:latin typeface="Sabon-Bold"/>
              </a:rPr>
              <a:t>best-fit allocation method keeps </a:t>
            </a:r>
            <a:r>
              <a:rPr lang="en-US" sz="1800" b="0" i="0" u="none" strike="noStrike" baseline="0" dirty="0">
                <a:latin typeface="Sabon-Roman"/>
              </a:rPr>
              <a:t>the free/busy lists in order by size, from smallest to largest.</a:t>
            </a:r>
          </a:p>
          <a:p>
            <a:pPr algn="just"/>
            <a:r>
              <a:rPr lang="en-US" sz="1800" b="0" i="0" u="none" strike="noStrike" baseline="0" dirty="0">
                <a:latin typeface="Sabon-Roman"/>
              </a:rPr>
              <a:t>The </a:t>
            </a:r>
            <a:r>
              <a:rPr lang="en-US" sz="1800" b="1" i="0" u="none" strike="noStrike" baseline="0" dirty="0">
                <a:latin typeface="Sabon-Bold"/>
              </a:rPr>
              <a:t>first-fit allocation method </a:t>
            </a:r>
            <a:r>
              <a:rPr lang="en-US" sz="1800" b="0" i="0" u="none" strike="noStrike" baseline="0" dirty="0">
                <a:latin typeface="Sabon-Roman"/>
              </a:rPr>
              <a:t>keeps the free/busy lists organized by memory locations, from low-order memory to high-order memory.</a:t>
            </a:r>
          </a:p>
          <a:p>
            <a:pPr algn="just"/>
            <a:r>
              <a:rPr lang="en-US" sz="1800" b="0" i="0" u="none" strike="noStrike" baseline="0" dirty="0">
                <a:latin typeface="Sabon-Roman"/>
              </a:rPr>
              <a:t>Each has advantages depending on the needs of the particular allocation scheme.</a:t>
            </a:r>
          </a:p>
          <a:p>
            <a:pPr algn="just"/>
            <a:r>
              <a:rPr lang="en-US" sz="1800" b="0" i="0" u="none" strike="noStrike" baseline="0" dirty="0">
                <a:latin typeface="Sabon-Roman"/>
              </a:rPr>
              <a:t>Best-fit usually makes the best use of memory space; first-fit is faster.</a:t>
            </a:r>
            <a:endParaRPr lang="en-NG" dirty="0"/>
          </a:p>
        </p:txBody>
      </p:sp>
    </p:spTree>
    <p:extLst>
      <p:ext uri="{BB962C8B-B14F-4D97-AF65-F5344CB8AC3E}">
        <p14:creationId xmlns:p14="http://schemas.microsoft.com/office/powerpoint/2010/main" val="16245628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0C799-D5BF-4401-80AB-45096BC0C61A}"/>
              </a:ext>
            </a:extLst>
          </p:cNvPr>
          <p:cNvSpPr>
            <a:spLocks noGrp="1"/>
          </p:cNvSpPr>
          <p:nvPr>
            <p:ph type="title"/>
          </p:nvPr>
        </p:nvSpPr>
        <p:spPr/>
        <p:txBody>
          <a:bodyPr/>
          <a:lstStyle/>
          <a:p>
            <a:r>
              <a:rPr lang="en-US" dirty="0"/>
              <a:t>First-fit and Best-fit contd.</a:t>
            </a:r>
            <a:endParaRPr lang="en-NG" dirty="0"/>
          </a:p>
        </p:txBody>
      </p:sp>
      <p:pic>
        <p:nvPicPr>
          <p:cNvPr id="5" name="Content Placeholder 4">
            <a:extLst>
              <a:ext uri="{FF2B5EF4-FFF2-40B4-BE49-F238E27FC236}">
                <a16:creationId xmlns:a16="http://schemas.microsoft.com/office/drawing/2014/main" id="{D9E55EC4-2CED-409A-A2B5-D1E2506EEE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2959" y="1751538"/>
            <a:ext cx="7543800" cy="4022725"/>
          </a:xfrm>
        </p:spPr>
      </p:pic>
      <p:sp>
        <p:nvSpPr>
          <p:cNvPr id="4" name="Content Placeholder 2">
            <a:extLst>
              <a:ext uri="{FF2B5EF4-FFF2-40B4-BE49-F238E27FC236}">
                <a16:creationId xmlns:a16="http://schemas.microsoft.com/office/drawing/2014/main" id="{F01EB8E3-0079-4775-8DFF-354FB81E4B77}"/>
              </a:ext>
            </a:extLst>
          </p:cNvPr>
          <p:cNvSpPr txBox="1">
            <a:spLocks/>
          </p:cNvSpPr>
          <p:nvPr/>
        </p:nvSpPr>
        <p:spPr>
          <a:xfrm>
            <a:off x="1981200" y="5562600"/>
            <a:ext cx="1905000" cy="61255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a:lnSpc>
                <a:spcPct val="150000"/>
              </a:lnSpc>
              <a:buNone/>
            </a:pPr>
            <a:r>
              <a:rPr lang="en-US" dirty="0"/>
              <a:t> Best - fit</a:t>
            </a:r>
            <a:endParaRPr lang="en-NG" dirty="0"/>
          </a:p>
        </p:txBody>
      </p:sp>
      <p:sp>
        <p:nvSpPr>
          <p:cNvPr id="6" name="Content Placeholder 2">
            <a:extLst>
              <a:ext uri="{FF2B5EF4-FFF2-40B4-BE49-F238E27FC236}">
                <a16:creationId xmlns:a16="http://schemas.microsoft.com/office/drawing/2014/main" id="{1D01B478-CCAF-4E1A-9093-8E335E3955CD}"/>
              </a:ext>
            </a:extLst>
          </p:cNvPr>
          <p:cNvSpPr txBox="1">
            <a:spLocks/>
          </p:cNvSpPr>
          <p:nvPr/>
        </p:nvSpPr>
        <p:spPr>
          <a:xfrm>
            <a:off x="6096000" y="5562600"/>
            <a:ext cx="1905000" cy="61255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a:lnSpc>
                <a:spcPct val="150000"/>
              </a:lnSpc>
              <a:buNone/>
            </a:pPr>
            <a:r>
              <a:rPr lang="en-US" dirty="0"/>
              <a:t> First - fit</a:t>
            </a:r>
            <a:endParaRPr lang="en-NG" dirty="0"/>
          </a:p>
        </p:txBody>
      </p:sp>
    </p:spTree>
    <p:extLst>
      <p:ext uri="{BB962C8B-B14F-4D97-AF65-F5344CB8AC3E}">
        <p14:creationId xmlns:p14="http://schemas.microsoft.com/office/powerpoint/2010/main" val="18126843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CF9C9-2A04-4EB8-9E68-C162D1DD4D12}"/>
              </a:ext>
            </a:extLst>
          </p:cNvPr>
          <p:cNvSpPr>
            <a:spLocks noGrp="1"/>
          </p:cNvSpPr>
          <p:nvPr>
            <p:ph type="title"/>
          </p:nvPr>
        </p:nvSpPr>
        <p:spPr/>
        <p:txBody>
          <a:bodyPr/>
          <a:lstStyle/>
          <a:p>
            <a:r>
              <a:rPr lang="en-US" dirty="0"/>
              <a:t>Deallocation</a:t>
            </a:r>
            <a:endParaRPr lang="en-NG" dirty="0"/>
          </a:p>
        </p:txBody>
      </p:sp>
      <p:sp>
        <p:nvSpPr>
          <p:cNvPr id="3" name="Content Placeholder 2">
            <a:extLst>
              <a:ext uri="{FF2B5EF4-FFF2-40B4-BE49-F238E27FC236}">
                <a16:creationId xmlns:a16="http://schemas.microsoft.com/office/drawing/2014/main" id="{FC96D1D4-1426-4ADE-B1BD-126B2D843AF4}"/>
              </a:ext>
            </a:extLst>
          </p:cNvPr>
          <p:cNvSpPr>
            <a:spLocks noGrp="1"/>
          </p:cNvSpPr>
          <p:nvPr>
            <p:ph idx="1"/>
          </p:nvPr>
        </p:nvSpPr>
        <p:spPr/>
        <p:txBody>
          <a:bodyPr/>
          <a:lstStyle/>
          <a:p>
            <a:r>
              <a:rPr lang="en-US" dirty="0"/>
              <a:t>Deallocation refers to the release of memory space.</a:t>
            </a:r>
          </a:p>
          <a:p>
            <a:r>
              <a:rPr lang="en-US" dirty="0"/>
              <a:t>Until now, we’ve considered only the problem of how memory blocks are allocated, but eventually there comes a time for deallocation.</a:t>
            </a:r>
          </a:p>
          <a:p>
            <a:endParaRPr lang="en-US" dirty="0"/>
          </a:p>
          <a:p>
            <a:r>
              <a:rPr lang="en-US" dirty="0"/>
              <a:t>Deallocation is very necessary to allow incoming or waiting jobs to execute.</a:t>
            </a:r>
            <a:endParaRPr lang="en-NG" dirty="0"/>
          </a:p>
        </p:txBody>
      </p:sp>
    </p:spTree>
    <p:extLst>
      <p:ext uri="{BB962C8B-B14F-4D97-AF65-F5344CB8AC3E}">
        <p14:creationId xmlns:p14="http://schemas.microsoft.com/office/powerpoint/2010/main" val="2687012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758952"/>
            <a:ext cx="9144000" cy="3566160"/>
          </a:xfrm>
        </p:spPr>
        <p:txBody>
          <a:bodyPr/>
          <a:lstStyle/>
          <a:p>
            <a:pPr algn="ctr"/>
            <a:r>
              <a:rPr lang="en-US" dirty="0"/>
              <a:t>The Main Memory</a:t>
            </a:r>
            <a:endParaRPr lang="en-US" sz="7200" dirty="0"/>
          </a:p>
        </p:txBody>
      </p:sp>
    </p:spTree>
    <p:extLst>
      <p:ext uri="{BB962C8B-B14F-4D97-AF65-F5344CB8AC3E}">
        <p14:creationId xmlns:p14="http://schemas.microsoft.com/office/powerpoint/2010/main" val="30007406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B3BFF-E7E0-4AE8-BAA5-2F8F672F57D9}"/>
              </a:ext>
            </a:extLst>
          </p:cNvPr>
          <p:cNvSpPr>
            <a:spLocks noGrp="1"/>
          </p:cNvSpPr>
          <p:nvPr>
            <p:ph type="title"/>
          </p:nvPr>
        </p:nvSpPr>
        <p:spPr/>
        <p:txBody>
          <a:bodyPr/>
          <a:lstStyle/>
          <a:p>
            <a:r>
              <a:rPr lang="en-US" dirty="0"/>
              <a:t>Deallocation in Fixed Partition</a:t>
            </a:r>
            <a:endParaRPr lang="en-NG" dirty="0"/>
          </a:p>
        </p:txBody>
      </p:sp>
      <p:sp>
        <p:nvSpPr>
          <p:cNvPr id="3" name="Content Placeholder 2">
            <a:extLst>
              <a:ext uri="{FF2B5EF4-FFF2-40B4-BE49-F238E27FC236}">
                <a16:creationId xmlns:a16="http://schemas.microsoft.com/office/drawing/2014/main" id="{BBB5106E-45C9-4162-B25F-6C72BAC6649A}"/>
              </a:ext>
            </a:extLst>
          </p:cNvPr>
          <p:cNvSpPr>
            <a:spLocks noGrp="1"/>
          </p:cNvSpPr>
          <p:nvPr>
            <p:ph idx="1"/>
          </p:nvPr>
        </p:nvSpPr>
        <p:spPr>
          <a:xfrm>
            <a:off x="822959" y="1905000"/>
            <a:ext cx="7543801" cy="4023360"/>
          </a:xfrm>
        </p:spPr>
        <p:txBody>
          <a:bodyPr/>
          <a:lstStyle/>
          <a:p>
            <a:pPr algn="just">
              <a:lnSpc>
                <a:spcPct val="150000"/>
              </a:lnSpc>
            </a:pPr>
            <a:r>
              <a:rPr lang="en-US" dirty="0"/>
              <a:t>For a fixed partition system, the process is quite straightforward. When the job is completed, the Memory Manager immediately deallocates it by resetting the status of the entire memory block from “busy” to “free.” </a:t>
            </a:r>
          </a:p>
          <a:p>
            <a:pPr algn="just">
              <a:lnSpc>
                <a:spcPct val="150000"/>
              </a:lnSpc>
            </a:pPr>
            <a:r>
              <a:rPr lang="en-US" dirty="0"/>
              <a:t>Any code—for example, binary values with 0 indicating free and 1 indicating busy—may be used, so the mechanical task of deallocating a block of memory is relatively simple.</a:t>
            </a:r>
            <a:endParaRPr lang="en-NG" dirty="0"/>
          </a:p>
        </p:txBody>
      </p:sp>
    </p:spTree>
    <p:extLst>
      <p:ext uri="{BB962C8B-B14F-4D97-AF65-F5344CB8AC3E}">
        <p14:creationId xmlns:p14="http://schemas.microsoft.com/office/powerpoint/2010/main" val="9573400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0FBAC-0A7E-4506-87A0-7222122FF460}"/>
              </a:ext>
            </a:extLst>
          </p:cNvPr>
          <p:cNvSpPr>
            <a:spLocks noGrp="1"/>
          </p:cNvSpPr>
          <p:nvPr>
            <p:ph type="title"/>
          </p:nvPr>
        </p:nvSpPr>
        <p:spPr>
          <a:xfrm>
            <a:off x="457200" y="286604"/>
            <a:ext cx="8153400" cy="1450757"/>
          </a:xfrm>
        </p:spPr>
        <p:txBody>
          <a:bodyPr/>
          <a:lstStyle/>
          <a:p>
            <a:r>
              <a:rPr lang="en-US" dirty="0"/>
              <a:t>Deallocation in Dynamic Partition</a:t>
            </a:r>
            <a:endParaRPr lang="en-NG" dirty="0"/>
          </a:p>
        </p:txBody>
      </p:sp>
      <p:sp>
        <p:nvSpPr>
          <p:cNvPr id="3" name="Content Placeholder 2">
            <a:extLst>
              <a:ext uri="{FF2B5EF4-FFF2-40B4-BE49-F238E27FC236}">
                <a16:creationId xmlns:a16="http://schemas.microsoft.com/office/drawing/2014/main" id="{4B70F578-694F-4721-9580-6802548AA056}"/>
              </a:ext>
            </a:extLst>
          </p:cNvPr>
          <p:cNvSpPr>
            <a:spLocks noGrp="1"/>
          </p:cNvSpPr>
          <p:nvPr>
            <p:ph idx="1"/>
          </p:nvPr>
        </p:nvSpPr>
        <p:spPr/>
        <p:txBody>
          <a:bodyPr/>
          <a:lstStyle/>
          <a:p>
            <a:pPr algn="just">
              <a:lnSpc>
                <a:spcPct val="150000"/>
              </a:lnSpc>
            </a:pPr>
            <a:r>
              <a:rPr lang="en-US" dirty="0"/>
              <a:t>A dynamic partition system uses a more complex algorithm because it tries to combine free areas of memory whenever possible. Therefore, the system must be prepared for three alternative situations:</a:t>
            </a:r>
          </a:p>
          <a:p>
            <a:pPr lvl="1" algn="just">
              <a:lnSpc>
                <a:spcPct val="150000"/>
              </a:lnSpc>
              <a:buFont typeface="Wingdings" panose="05000000000000000000" pitchFamily="2" charset="2"/>
              <a:buChar char="Ø"/>
            </a:pPr>
            <a:r>
              <a:rPr lang="en-US" dirty="0"/>
              <a:t> Case 1: When the block to be deallocated is adjacent to another free block</a:t>
            </a:r>
          </a:p>
          <a:p>
            <a:pPr lvl="1" algn="just">
              <a:lnSpc>
                <a:spcPct val="150000"/>
              </a:lnSpc>
              <a:buFont typeface="Wingdings" panose="05000000000000000000" pitchFamily="2" charset="2"/>
              <a:buChar char="Ø"/>
            </a:pPr>
            <a:r>
              <a:rPr lang="en-US" dirty="0"/>
              <a:t> Case 2: When the block to be deallocated is between two free blocks</a:t>
            </a:r>
          </a:p>
          <a:p>
            <a:pPr lvl="1" algn="just">
              <a:lnSpc>
                <a:spcPct val="150000"/>
              </a:lnSpc>
              <a:buFont typeface="Wingdings" panose="05000000000000000000" pitchFamily="2" charset="2"/>
              <a:buChar char="Ø"/>
            </a:pPr>
            <a:r>
              <a:rPr lang="en-US" dirty="0"/>
              <a:t> Case 3: When the block to be deallocated is isolated from other free blocks</a:t>
            </a:r>
            <a:endParaRPr lang="en-NG" dirty="0"/>
          </a:p>
        </p:txBody>
      </p:sp>
    </p:spTree>
    <p:extLst>
      <p:ext uri="{BB962C8B-B14F-4D97-AF65-F5344CB8AC3E}">
        <p14:creationId xmlns:p14="http://schemas.microsoft.com/office/powerpoint/2010/main" val="1403334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5A2F5-6ACC-4032-8E2B-9692C14DA07E}"/>
              </a:ext>
            </a:extLst>
          </p:cNvPr>
          <p:cNvSpPr>
            <a:spLocks noGrp="1"/>
          </p:cNvSpPr>
          <p:nvPr>
            <p:ph type="title"/>
          </p:nvPr>
        </p:nvSpPr>
        <p:spPr/>
        <p:txBody>
          <a:bodyPr vert="horz" lIns="91440" tIns="45720" rIns="91440" bIns="45720" rtlCol="0" anchor="b">
            <a:normAutofit/>
          </a:bodyPr>
          <a:lstStyle/>
          <a:p>
            <a:r>
              <a:rPr lang="en-US" dirty="0"/>
              <a:t>Joining Two Free Blocks</a:t>
            </a:r>
            <a:endParaRPr lang="en-NG" dirty="0"/>
          </a:p>
        </p:txBody>
      </p:sp>
      <p:sp>
        <p:nvSpPr>
          <p:cNvPr id="3" name="Content Placeholder 2">
            <a:extLst>
              <a:ext uri="{FF2B5EF4-FFF2-40B4-BE49-F238E27FC236}">
                <a16:creationId xmlns:a16="http://schemas.microsoft.com/office/drawing/2014/main" id="{7DF50E7E-F4D2-415F-8585-6D110445C826}"/>
              </a:ext>
            </a:extLst>
          </p:cNvPr>
          <p:cNvSpPr>
            <a:spLocks noGrp="1"/>
          </p:cNvSpPr>
          <p:nvPr>
            <p:ph idx="1"/>
          </p:nvPr>
        </p:nvSpPr>
        <p:spPr/>
        <p:txBody>
          <a:bodyPr/>
          <a:lstStyle/>
          <a:p>
            <a:pPr algn="just">
              <a:lnSpc>
                <a:spcPct val="150000"/>
              </a:lnSpc>
            </a:pPr>
            <a:r>
              <a:rPr lang="en-US" sz="1800" dirty="0">
                <a:latin typeface="Sabon-Roman"/>
              </a:rPr>
              <a:t>The table below shows </a:t>
            </a:r>
            <a:r>
              <a:rPr lang="en-US" sz="1800" b="0" i="0" u="none" strike="noStrike" baseline="0" dirty="0">
                <a:latin typeface="Sabon-Roman"/>
              </a:rPr>
              <a:t>how deallocation occurs in a dynamic memory allocation system when the job to be deallocated is next to one free memory block before the deallocation</a:t>
            </a:r>
            <a:endParaRPr lang="en-NG" dirty="0"/>
          </a:p>
        </p:txBody>
      </p:sp>
    </p:spTree>
    <p:extLst>
      <p:ext uri="{BB962C8B-B14F-4D97-AF65-F5344CB8AC3E}">
        <p14:creationId xmlns:p14="http://schemas.microsoft.com/office/powerpoint/2010/main" val="18910151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DF2A0-D507-4138-9D1F-21BBB971DB4C}"/>
              </a:ext>
            </a:extLst>
          </p:cNvPr>
          <p:cNvSpPr>
            <a:spLocks noGrp="1"/>
          </p:cNvSpPr>
          <p:nvPr>
            <p:ph type="title"/>
          </p:nvPr>
        </p:nvSpPr>
        <p:spPr/>
        <p:txBody>
          <a:bodyPr/>
          <a:lstStyle/>
          <a:p>
            <a:r>
              <a:rPr lang="en-US" dirty="0"/>
              <a:t>Before deallocation</a:t>
            </a:r>
            <a:endParaRPr lang="en-NG" dirty="0"/>
          </a:p>
        </p:txBody>
      </p:sp>
      <p:pic>
        <p:nvPicPr>
          <p:cNvPr id="5" name="Content Placeholder 4">
            <a:extLst>
              <a:ext uri="{FF2B5EF4-FFF2-40B4-BE49-F238E27FC236}">
                <a16:creationId xmlns:a16="http://schemas.microsoft.com/office/drawing/2014/main" id="{3DC3DCED-0C4C-4FCD-BC37-3BA05EA1A0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2960" y="2038350"/>
            <a:ext cx="7543800" cy="4210050"/>
          </a:xfrm>
        </p:spPr>
      </p:pic>
    </p:spTree>
    <p:extLst>
      <p:ext uri="{BB962C8B-B14F-4D97-AF65-F5344CB8AC3E}">
        <p14:creationId xmlns:p14="http://schemas.microsoft.com/office/powerpoint/2010/main" val="28883215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E0F8B-4648-4DDB-853C-80D79DB5A09D}"/>
              </a:ext>
            </a:extLst>
          </p:cNvPr>
          <p:cNvSpPr>
            <a:spLocks noGrp="1"/>
          </p:cNvSpPr>
          <p:nvPr>
            <p:ph type="title"/>
          </p:nvPr>
        </p:nvSpPr>
        <p:spPr/>
        <p:txBody>
          <a:bodyPr/>
          <a:lstStyle/>
          <a:p>
            <a:r>
              <a:rPr lang="en-US" dirty="0"/>
              <a:t>After deallocation</a:t>
            </a:r>
            <a:endParaRPr lang="en-NG" dirty="0"/>
          </a:p>
        </p:txBody>
      </p:sp>
      <p:pic>
        <p:nvPicPr>
          <p:cNvPr id="5" name="Content Placeholder 4">
            <a:extLst>
              <a:ext uri="{FF2B5EF4-FFF2-40B4-BE49-F238E27FC236}">
                <a16:creationId xmlns:a16="http://schemas.microsoft.com/office/drawing/2014/main" id="{A967FBF5-A151-47A5-B62A-1142F201D3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2960" y="1828800"/>
            <a:ext cx="7543800" cy="4057650"/>
          </a:xfrm>
        </p:spPr>
      </p:pic>
    </p:spTree>
    <p:extLst>
      <p:ext uri="{BB962C8B-B14F-4D97-AF65-F5344CB8AC3E}">
        <p14:creationId xmlns:p14="http://schemas.microsoft.com/office/powerpoint/2010/main" val="18526301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6C8EA-4E7B-4436-8E09-E09C11C0B4B5}"/>
              </a:ext>
            </a:extLst>
          </p:cNvPr>
          <p:cNvSpPr>
            <a:spLocks noGrp="1"/>
          </p:cNvSpPr>
          <p:nvPr>
            <p:ph type="title"/>
          </p:nvPr>
        </p:nvSpPr>
        <p:spPr/>
        <p:txBody>
          <a:bodyPr/>
          <a:lstStyle/>
          <a:p>
            <a:r>
              <a:rPr lang="en-US" dirty="0"/>
              <a:t>Joining Three Free Blocks</a:t>
            </a:r>
            <a:endParaRPr lang="en-NG" dirty="0"/>
          </a:p>
        </p:txBody>
      </p:sp>
      <p:sp>
        <p:nvSpPr>
          <p:cNvPr id="4" name="Content Placeholder 3">
            <a:extLst>
              <a:ext uri="{FF2B5EF4-FFF2-40B4-BE49-F238E27FC236}">
                <a16:creationId xmlns:a16="http://schemas.microsoft.com/office/drawing/2014/main" id="{37E5E6C6-CB28-40D6-92F9-B20E0AB560A8}"/>
              </a:ext>
            </a:extLst>
          </p:cNvPr>
          <p:cNvSpPr>
            <a:spLocks noGrp="1"/>
          </p:cNvSpPr>
          <p:nvPr>
            <p:ph idx="1"/>
          </p:nvPr>
        </p:nvSpPr>
        <p:spPr/>
        <p:txBody>
          <a:bodyPr/>
          <a:lstStyle/>
          <a:p>
            <a:pPr algn="just">
              <a:lnSpc>
                <a:spcPct val="150000"/>
              </a:lnSpc>
            </a:pPr>
            <a:r>
              <a:rPr lang="en-US" sz="1800" b="0" i="0" u="none" strike="noStrike" baseline="0" dirty="0">
                <a:latin typeface="Sabon-Roman"/>
              </a:rPr>
              <a:t>Using the deallocation algorithm, the system learns that the memory to be deallocated is between two free blocks of memory. Therefore, the sizes of the three free partitions (20 + 20 + 205) must be combined and the total stored with the smallest beginning address, 7560.</a:t>
            </a:r>
            <a:endParaRPr lang="en-NG" dirty="0"/>
          </a:p>
        </p:txBody>
      </p:sp>
    </p:spTree>
    <p:extLst>
      <p:ext uri="{BB962C8B-B14F-4D97-AF65-F5344CB8AC3E}">
        <p14:creationId xmlns:p14="http://schemas.microsoft.com/office/powerpoint/2010/main" val="41159796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6C8EA-4E7B-4436-8E09-E09C11C0B4B5}"/>
              </a:ext>
            </a:extLst>
          </p:cNvPr>
          <p:cNvSpPr>
            <a:spLocks noGrp="1"/>
          </p:cNvSpPr>
          <p:nvPr>
            <p:ph type="title"/>
          </p:nvPr>
        </p:nvSpPr>
        <p:spPr/>
        <p:txBody>
          <a:bodyPr/>
          <a:lstStyle/>
          <a:p>
            <a:r>
              <a:rPr lang="en-US" dirty="0"/>
              <a:t>Joining Three Free Blocks contd.</a:t>
            </a:r>
            <a:endParaRPr lang="en-NG" dirty="0"/>
          </a:p>
        </p:txBody>
      </p:sp>
      <p:pic>
        <p:nvPicPr>
          <p:cNvPr id="5" name="Content Placeholder 4">
            <a:extLst>
              <a:ext uri="{FF2B5EF4-FFF2-40B4-BE49-F238E27FC236}">
                <a16:creationId xmlns:a16="http://schemas.microsoft.com/office/drawing/2014/main" id="{134EDDEA-7D66-42DA-B57C-25D1072370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2960" y="1828800"/>
            <a:ext cx="7543800" cy="4495800"/>
          </a:xfrm>
        </p:spPr>
      </p:pic>
    </p:spTree>
    <p:extLst>
      <p:ext uri="{BB962C8B-B14F-4D97-AF65-F5344CB8AC3E}">
        <p14:creationId xmlns:p14="http://schemas.microsoft.com/office/powerpoint/2010/main" val="21680802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273B6-E3EE-4204-A7D0-CA7062C520F6}"/>
              </a:ext>
            </a:extLst>
          </p:cNvPr>
          <p:cNvSpPr>
            <a:spLocks noGrp="1"/>
          </p:cNvSpPr>
          <p:nvPr>
            <p:ph type="title"/>
          </p:nvPr>
        </p:nvSpPr>
        <p:spPr/>
        <p:txBody>
          <a:bodyPr/>
          <a:lstStyle/>
          <a:p>
            <a:r>
              <a:rPr lang="en-US" dirty="0"/>
              <a:t>Joining Three Free Blocks contd.</a:t>
            </a:r>
            <a:endParaRPr lang="en-NG" dirty="0"/>
          </a:p>
        </p:txBody>
      </p:sp>
      <p:pic>
        <p:nvPicPr>
          <p:cNvPr id="5" name="Content Placeholder 4">
            <a:extLst>
              <a:ext uri="{FF2B5EF4-FFF2-40B4-BE49-F238E27FC236}">
                <a16:creationId xmlns:a16="http://schemas.microsoft.com/office/drawing/2014/main" id="{DD64F629-543E-4543-9517-A05715E0E9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2960" y="1737361"/>
            <a:ext cx="7543800" cy="4511039"/>
          </a:xfrm>
        </p:spPr>
      </p:pic>
    </p:spTree>
    <p:extLst>
      <p:ext uri="{BB962C8B-B14F-4D97-AF65-F5344CB8AC3E}">
        <p14:creationId xmlns:p14="http://schemas.microsoft.com/office/powerpoint/2010/main" val="2542416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E4B5E-9F54-4B66-85EC-791F2ED3BC78}"/>
              </a:ext>
            </a:extLst>
          </p:cNvPr>
          <p:cNvSpPr>
            <a:spLocks noGrp="1"/>
          </p:cNvSpPr>
          <p:nvPr>
            <p:ph type="title"/>
          </p:nvPr>
        </p:nvSpPr>
        <p:spPr/>
        <p:txBody>
          <a:bodyPr/>
          <a:lstStyle/>
          <a:p>
            <a:r>
              <a:rPr lang="en-US" dirty="0"/>
              <a:t>Joining Three Free Blocks contd.</a:t>
            </a:r>
            <a:endParaRPr lang="en-NG" dirty="0"/>
          </a:p>
        </p:txBody>
      </p:sp>
      <p:pic>
        <p:nvPicPr>
          <p:cNvPr id="7" name="Content Placeholder 6">
            <a:extLst>
              <a:ext uri="{FF2B5EF4-FFF2-40B4-BE49-F238E27FC236}">
                <a16:creationId xmlns:a16="http://schemas.microsoft.com/office/drawing/2014/main" id="{80B6DE7E-12C2-456E-8151-F5DEE01EABC5}"/>
              </a:ext>
            </a:extLst>
          </p:cNvPr>
          <p:cNvPicPr>
            <a:picLocks noGrp="1" noChangeAspect="1"/>
          </p:cNvPicPr>
          <p:nvPr>
            <p:ph idx="1"/>
          </p:nvPr>
        </p:nvPicPr>
        <p:blipFill>
          <a:blip r:embed="rId2"/>
          <a:stretch>
            <a:fillRect/>
          </a:stretch>
        </p:blipFill>
        <p:spPr>
          <a:xfrm>
            <a:off x="822960" y="1846263"/>
            <a:ext cx="7543800" cy="4022725"/>
          </a:xfrm>
        </p:spPr>
      </p:pic>
    </p:spTree>
    <p:extLst>
      <p:ext uri="{BB962C8B-B14F-4D97-AF65-F5344CB8AC3E}">
        <p14:creationId xmlns:p14="http://schemas.microsoft.com/office/powerpoint/2010/main" val="26369370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B954A-9D9E-4175-9DC4-3FF9D0656C45}"/>
              </a:ext>
            </a:extLst>
          </p:cNvPr>
          <p:cNvSpPr>
            <a:spLocks noGrp="1"/>
          </p:cNvSpPr>
          <p:nvPr>
            <p:ph type="title"/>
          </p:nvPr>
        </p:nvSpPr>
        <p:spPr/>
        <p:txBody>
          <a:bodyPr/>
          <a:lstStyle/>
          <a:p>
            <a:r>
              <a:rPr lang="en-US" dirty="0"/>
              <a:t>Deallocating an Isolated Block</a:t>
            </a:r>
            <a:endParaRPr lang="en-NG" dirty="0"/>
          </a:p>
        </p:txBody>
      </p:sp>
      <p:sp>
        <p:nvSpPr>
          <p:cNvPr id="3" name="Content Placeholder 2">
            <a:extLst>
              <a:ext uri="{FF2B5EF4-FFF2-40B4-BE49-F238E27FC236}">
                <a16:creationId xmlns:a16="http://schemas.microsoft.com/office/drawing/2014/main" id="{E7751FB1-2818-46D7-BDE6-D99F4E07DC86}"/>
              </a:ext>
            </a:extLst>
          </p:cNvPr>
          <p:cNvSpPr>
            <a:spLocks noGrp="1"/>
          </p:cNvSpPr>
          <p:nvPr>
            <p:ph idx="1"/>
          </p:nvPr>
        </p:nvSpPr>
        <p:spPr/>
        <p:txBody>
          <a:bodyPr/>
          <a:lstStyle/>
          <a:p>
            <a:r>
              <a:rPr lang="en-US" dirty="0"/>
              <a:t>Reading assignment</a:t>
            </a:r>
            <a:endParaRPr lang="en-NG" dirty="0"/>
          </a:p>
        </p:txBody>
      </p:sp>
    </p:spTree>
    <p:extLst>
      <p:ext uri="{BB962C8B-B14F-4D97-AF65-F5344CB8AC3E}">
        <p14:creationId xmlns:p14="http://schemas.microsoft.com/office/powerpoint/2010/main" val="1877644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B3795-CDD5-4707-836B-8E6AC99323D7}"/>
              </a:ext>
            </a:extLst>
          </p:cNvPr>
          <p:cNvSpPr>
            <a:spLocks noGrp="1"/>
          </p:cNvSpPr>
          <p:nvPr>
            <p:ph type="title"/>
          </p:nvPr>
        </p:nvSpPr>
        <p:spPr/>
        <p:txBody>
          <a:bodyPr/>
          <a:lstStyle/>
          <a:p>
            <a:r>
              <a:rPr lang="en-US" dirty="0"/>
              <a:t>The main memory</a:t>
            </a:r>
            <a:endParaRPr lang="en-NG" dirty="0"/>
          </a:p>
        </p:txBody>
      </p:sp>
      <p:sp>
        <p:nvSpPr>
          <p:cNvPr id="3" name="Content Placeholder 2">
            <a:extLst>
              <a:ext uri="{FF2B5EF4-FFF2-40B4-BE49-F238E27FC236}">
                <a16:creationId xmlns:a16="http://schemas.microsoft.com/office/drawing/2014/main" id="{3F92A3A4-68AD-4F2F-AF9A-A66E65279331}"/>
              </a:ext>
            </a:extLst>
          </p:cNvPr>
          <p:cNvSpPr>
            <a:spLocks noGrp="1"/>
          </p:cNvSpPr>
          <p:nvPr>
            <p:ph idx="1"/>
          </p:nvPr>
        </p:nvSpPr>
        <p:spPr/>
        <p:txBody>
          <a:bodyPr/>
          <a:lstStyle/>
          <a:p>
            <a:pPr algn="just">
              <a:lnSpc>
                <a:spcPct val="150000"/>
              </a:lnSpc>
            </a:pPr>
            <a:r>
              <a:rPr lang="en-US" dirty="0"/>
              <a:t>The main memory (RAM) is a large array of words or bytes, ranging in size from hundreds of thousands to billions.</a:t>
            </a:r>
          </a:p>
          <a:p>
            <a:pPr algn="just">
              <a:lnSpc>
                <a:spcPct val="150000"/>
              </a:lnSpc>
            </a:pPr>
            <a:r>
              <a:rPr lang="en-US" dirty="0"/>
              <a:t>Each word or byte has its own address.</a:t>
            </a:r>
          </a:p>
          <a:p>
            <a:pPr algn="just">
              <a:lnSpc>
                <a:spcPct val="150000"/>
              </a:lnSpc>
            </a:pPr>
            <a:r>
              <a:rPr lang="en-US" dirty="0"/>
              <a:t>The main memory is the only large storage device that the CPU is able to address and access directly.</a:t>
            </a:r>
            <a:endParaRPr lang="en-NG" dirty="0"/>
          </a:p>
        </p:txBody>
      </p:sp>
    </p:spTree>
    <p:extLst>
      <p:ext uri="{BB962C8B-B14F-4D97-AF65-F5344CB8AC3E}">
        <p14:creationId xmlns:p14="http://schemas.microsoft.com/office/powerpoint/2010/main" val="21132147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429000"/>
            <a:ext cx="9144000" cy="896112"/>
          </a:xfrm>
        </p:spPr>
        <p:txBody>
          <a:bodyPr>
            <a:normAutofit/>
          </a:bodyPr>
          <a:lstStyle/>
          <a:p>
            <a:pPr algn="ctr"/>
            <a:r>
              <a:rPr lang="en-US" sz="5400" dirty="0"/>
              <a:t>Relocatable Dynamic Partitions</a:t>
            </a:r>
            <a:endParaRPr lang="en-US" sz="4800" dirty="0"/>
          </a:p>
        </p:txBody>
      </p:sp>
    </p:spTree>
    <p:extLst>
      <p:ext uri="{BB962C8B-B14F-4D97-AF65-F5344CB8AC3E}">
        <p14:creationId xmlns:p14="http://schemas.microsoft.com/office/powerpoint/2010/main" val="180965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DA2AA-DCD0-4977-8FCC-D8079EC15CC0}"/>
              </a:ext>
            </a:extLst>
          </p:cNvPr>
          <p:cNvSpPr>
            <a:spLocks noGrp="1"/>
          </p:cNvSpPr>
          <p:nvPr>
            <p:ph type="title"/>
          </p:nvPr>
        </p:nvSpPr>
        <p:spPr/>
        <p:txBody>
          <a:bodyPr/>
          <a:lstStyle/>
          <a:p>
            <a:pPr algn="ctr"/>
            <a:r>
              <a:rPr lang="en-US" dirty="0"/>
              <a:t>Relocatable Dynamic Partition (RDP)</a:t>
            </a:r>
            <a:endParaRPr lang="en-NG" dirty="0"/>
          </a:p>
        </p:txBody>
      </p:sp>
      <p:sp>
        <p:nvSpPr>
          <p:cNvPr id="3" name="Content Placeholder 2">
            <a:extLst>
              <a:ext uri="{FF2B5EF4-FFF2-40B4-BE49-F238E27FC236}">
                <a16:creationId xmlns:a16="http://schemas.microsoft.com/office/drawing/2014/main" id="{2EEE79DF-84F5-4760-A1BE-73AB3DE6661F}"/>
              </a:ext>
            </a:extLst>
          </p:cNvPr>
          <p:cNvSpPr>
            <a:spLocks noGrp="1"/>
          </p:cNvSpPr>
          <p:nvPr>
            <p:ph idx="1"/>
          </p:nvPr>
        </p:nvSpPr>
        <p:spPr/>
        <p:txBody>
          <a:bodyPr/>
          <a:lstStyle/>
          <a:p>
            <a:pPr algn="just">
              <a:lnSpc>
                <a:spcPct val="150000"/>
              </a:lnSpc>
            </a:pPr>
            <a:r>
              <a:rPr lang="en-US" dirty="0"/>
              <a:t>All of the memory allocation schemes described thus far shared some unacceptable fragmentation characteristics that had to be resolved as the number of waiting jobs became unwieldy and demand increased to use all the slivers of memory often left unused</a:t>
            </a:r>
            <a:endParaRPr lang="en-NG" dirty="0"/>
          </a:p>
        </p:txBody>
      </p:sp>
    </p:spTree>
    <p:extLst>
      <p:ext uri="{BB962C8B-B14F-4D97-AF65-F5344CB8AC3E}">
        <p14:creationId xmlns:p14="http://schemas.microsoft.com/office/powerpoint/2010/main" val="24120290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2A004-55D9-4D28-8693-B766A75B0FED}"/>
              </a:ext>
            </a:extLst>
          </p:cNvPr>
          <p:cNvSpPr>
            <a:spLocks noGrp="1"/>
          </p:cNvSpPr>
          <p:nvPr>
            <p:ph type="title"/>
          </p:nvPr>
        </p:nvSpPr>
        <p:spPr/>
        <p:txBody>
          <a:bodyPr/>
          <a:lstStyle/>
          <a:p>
            <a:r>
              <a:rPr lang="en-US" dirty="0"/>
              <a:t>How the RDP Works</a:t>
            </a:r>
            <a:endParaRPr lang="en-NG" dirty="0"/>
          </a:p>
        </p:txBody>
      </p:sp>
      <p:sp>
        <p:nvSpPr>
          <p:cNvPr id="3" name="Content Placeholder 2">
            <a:extLst>
              <a:ext uri="{FF2B5EF4-FFF2-40B4-BE49-F238E27FC236}">
                <a16:creationId xmlns:a16="http://schemas.microsoft.com/office/drawing/2014/main" id="{9725178D-D5D6-4EDC-A945-E4DC438A89F4}"/>
              </a:ext>
            </a:extLst>
          </p:cNvPr>
          <p:cNvSpPr>
            <a:spLocks noGrp="1"/>
          </p:cNvSpPr>
          <p:nvPr>
            <p:ph idx="1"/>
          </p:nvPr>
        </p:nvSpPr>
        <p:spPr/>
        <p:txBody>
          <a:bodyPr/>
          <a:lstStyle/>
          <a:p>
            <a:pPr algn="just">
              <a:lnSpc>
                <a:spcPct val="150000"/>
              </a:lnSpc>
            </a:pPr>
            <a:r>
              <a:rPr lang="en-US" sz="1800" dirty="0">
                <a:latin typeface="Sabon-Roman"/>
              </a:rPr>
              <a:t>In t</a:t>
            </a:r>
            <a:r>
              <a:rPr lang="en-US" sz="1800" b="0" i="0" u="none" strike="noStrike" baseline="0" dirty="0">
                <a:latin typeface="Sabon-Roman"/>
              </a:rPr>
              <a:t>his memory allocation scheme, the Memory Manager relocates programs to gather together all of the empty blocks and compact them to make one block of memory large enough to accommodate some or all of the jobs waiting to get in.</a:t>
            </a:r>
          </a:p>
          <a:p>
            <a:pPr algn="just">
              <a:lnSpc>
                <a:spcPct val="150000"/>
              </a:lnSpc>
            </a:pPr>
            <a:r>
              <a:rPr lang="en-US" sz="1800" dirty="0">
                <a:latin typeface="Sabon-Roman"/>
              </a:rPr>
              <a:t>The compaction of memory, sometimes referred to as memory defragmentation, is performed by the operating system to reclaim fragmented space.</a:t>
            </a:r>
            <a:endParaRPr lang="en-NG" sz="1800" dirty="0">
              <a:latin typeface="Sabon-Roman"/>
            </a:endParaRPr>
          </a:p>
        </p:txBody>
      </p:sp>
    </p:spTree>
    <p:extLst>
      <p:ext uri="{BB962C8B-B14F-4D97-AF65-F5344CB8AC3E}">
        <p14:creationId xmlns:p14="http://schemas.microsoft.com/office/powerpoint/2010/main" val="18132480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00971-AB79-41E2-8EFC-36133CFE5D62}"/>
              </a:ext>
            </a:extLst>
          </p:cNvPr>
          <p:cNvSpPr>
            <a:spLocks noGrp="1"/>
          </p:cNvSpPr>
          <p:nvPr>
            <p:ph type="title"/>
          </p:nvPr>
        </p:nvSpPr>
        <p:spPr/>
        <p:txBody>
          <a:bodyPr/>
          <a:lstStyle/>
          <a:p>
            <a:r>
              <a:rPr lang="en-US" dirty="0"/>
              <a:t>Example of RDP</a:t>
            </a:r>
            <a:endParaRPr lang="en-NG" dirty="0"/>
          </a:p>
        </p:txBody>
      </p:sp>
      <p:pic>
        <p:nvPicPr>
          <p:cNvPr id="5" name="Content Placeholder 4">
            <a:extLst>
              <a:ext uri="{FF2B5EF4-FFF2-40B4-BE49-F238E27FC236}">
                <a16:creationId xmlns:a16="http://schemas.microsoft.com/office/drawing/2014/main" id="{0BCC01C9-8BFE-4DB4-852A-0F79C819D7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2960" y="1846263"/>
            <a:ext cx="7543800" cy="4325937"/>
          </a:xfrm>
        </p:spPr>
      </p:pic>
    </p:spTree>
    <p:extLst>
      <p:ext uri="{BB962C8B-B14F-4D97-AF65-F5344CB8AC3E}">
        <p14:creationId xmlns:p14="http://schemas.microsoft.com/office/powerpoint/2010/main" val="10494410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59618-7F0C-42A3-B3E7-45C48C8100EC}"/>
              </a:ext>
            </a:extLst>
          </p:cNvPr>
          <p:cNvSpPr>
            <a:spLocks noGrp="1"/>
          </p:cNvSpPr>
          <p:nvPr>
            <p:ph type="title"/>
          </p:nvPr>
        </p:nvSpPr>
        <p:spPr/>
        <p:txBody>
          <a:bodyPr/>
          <a:lstStyle/>
          <a:p>
            <a:r>
              <a:rPr lang="en-US" dirty="0"/>
              <a:t>How the RDP Works Contd.</a:t>
            </a:r>
            <a:endParaRPr lang="en-NG" dirty="0"/>
          </a:p>
        </p:txBody>
      </p:sp>
      <p:sp>
        <p:nvSpPr>
          <p:cNvPr id="3" name="Content Placeholder 2">
            <a:extLst>
              <a:ext uri="{FF2B5EF4-FFF2-40B4-BE49-F238E27FC236}">
                <a16:creationId xmlns:a16="http://schemas.microsoft.com/office/drawing/2014/main" id="{5C6BB97E-724E-4D28-B6AF-F9E69AF45766}"/>
              </a:ext>
            </a:extLst>
          </p:cNvPr>
          <p:cNvSpPr>
            <a:spLocks noGrp="1"/>
          </p:cNvSpPr>
          <p:nvPr>
            <p:ph idx="1"/>
          </p:nvPr>
        </p:nvSpPr>
        <p:spPr/>
        <p:txBody>
          <a:bodyPr>
            <a:normAutofit/>
          </a:bodyPr>
          <a:lstStyle/>
          <a:p>
            <a:pPr algn="just">
              <a:lnSpc>
                <a:spcPct val="150000"/>
              </a:lnSpc>
            </a:pPr>
            <a:r>
              <a:rPr lang="en-US" dirty="0"/>
              <a:t>Compaction isn’t an easy task. Most or all programs in memory must be relocated so they’re contiguous, and then every address, and every reference to an address, within each program must be adjusted to account for the program’s new location in memory.</a:t>
            </a:r>
          </a:p>
          <a:p>
            <a:pPr algn="just">
              <a:lnSpc>
                <a:spcPct val="150000"/>
              </a:lnSpc>
            </a:pPr>
            <a:r>
              <a:rPr lang="en-US" dirty="0"/>
              <a:t>However, all other values within the program (such as data values) must be left alone. In other words, the operating system must distinguish between addresses and data values, and these distinctions are not obvious after the program has been loaded into memory.</a:t>
            </a:r>
            <a:endParaRPr lang="en-NG" dirty="0"/>
          </a:p>
        </p:txBody>
      </p:sp>
    </p:spTree>
    <p:extLst>
      <p:ext uri="{BB962C8B-B14F-4D97-AF65-F5344CB8AC3E}">
        <p14:creationId xmlns:p14="http://schemas.microsoft.com/office/powerpoint/2010/main" val="7745525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6ACB9-23E8-4CDC-934C-740336A46302}"/>
              </a:ext>
            </a:extLst>
          </p:cNvPr>
          <p:cNvSpPr>
            <a:spLocks noGrp="1"/>
          </p:cNvSpPr>
          <p:nvPr>
            <p:ph type="title"/>
          </p:nvPr>
        </p:nvSpPr>
        <p:spPr/>
        <p:txBody>
          <a:bodyPr>
            <a:normAutofit/>
          </a:bodyPr>
          <a:lstStyle/>
          <a:p>
            <a:pPr algn="ctr"/>
            <a:r>
              <a:rPr lang="en-US" dirty="0"/>
              <a:t>Example - Assembly Language</a:t>
            </a:r>
            <a:endParaRPr lang="en-NG" dirty="0"/>
          </a:p>
        </p:txBody>
      </p:sp>
      <p:sp>
        <p:nvSpPr>
          <p:cNvPr id="3" name="Content Placeholder 2">
            <a:extLst>
              <a:ext uri="{FF2B5EF4-FFF2-40B4-BE49-F238E27FC236}">
                <a16:creationId xmlns:a16="http://schemas.microsoft.com/office/drawing/2014/main" id="{1E5892E5-FA01-4E38-B469-3B49BFD0175E}"/>
              </a:ext>
            </a:extLst>
          </p:cNvPr>
          <p:cNvSpPr>
            <a:spLocks noGrp="1"/>
          </p:cNvSpPr>
          <p:nvPr>
            <p:ph idx="1"/>
          </p:nvPr>
        </p:nvSpPr>
        <p:spPr/>
        <p:txBody>
          <a:bodyPr>
            <a:normAutofit/>
          </a:bodyPr>
          <a:lstStyle/>
          <a:p>
            <a:r>
              <a:rPr lang="en-US" dirty="0"/>
              <a:t>Here, we show example of an assemble language program instruction.</a:t>
            </a:r>
          </a:p>
          <a:p>
            <a:r>
              <a:rPr lang="en-US" dirty="0"/>
              <a:t>The instruction to add the integer 1 to I is coded as:</a:t>
            </a:r>
          </a:p>
          <a:p>
            <a:pPr marL="201168" lvl="1" indent="0">
              <a:buNone/>
            </a:pPr>
            <a:r>
              <a:rPr lang="en-US" dirty="0"/>
              <a:t>	</a:t>
            </a:r>
          </a:p>
          <a:p>
            <a:pPr marL="201168" lvl="1" indent="0">
              <a:buNone/>
            </a:pPr>
            <a:r>
              <a:rPr lang="en-US" dirty="0"/>
              <a:t>	ADDI I, 1</a:t>
            </a:r>
          </a:p>
          <a:p>
            <a:r>
              <a:rPr lang="en-US" dirty="0"/>
              <a:t>However, after it has been translated into machine code, it could look like this:</a:t>
            </a:r>
          </a:p>
          <a:p>
            <a:pPr marL="201168" lvl="1" indent="0">
              <a:buNone/>
            </a:pPr>
            <a:r>
              <a:rPr lang="en-US" dirty="0"/>
              <a:t>	000007 271 01 0 00 000001</a:t>
            </a:r>
          </a:p>
          <a:p>
            <a:pPr algn="l"/>
            <a:r>
              <a:rPr lang="en-US" sz="1800" b="0" i="0" u="none" strike="noStrike" baseline="0" dirty="0">
                <a:latin typeface="Sabon-Roman"/>
              </a:rPr>
              <a:t>Now which elements are addresses, references to the address and which are instruction codes or data values?</a:t>
            </a:r>
          </a:p>
          <a:p>
            <a:pPr algn="l"/>
            <a:r>
              <a:rPr lang="en-US" sz="1800" b="0" i="0" u="none" strike="noStrike" baseline="0" dirty="0">
                <a:latin typeface="Sabon-Roman"/>
              </a:rPr>
              <a:t>It’s not obvious at first glance.</a:t>
            </a:r>
            <a:endParaRPr lang="en-US" dirty="0"/>
          </a:p>
        </p:txBody>
      </p:sp>
    </p:spTree>
    <p:extLst>
      <p:ext uri="{BB962C8B-B14F-4D97-AF65-F5344CB8AC3E}">
        <p14:creationId xmlns:p14="http://schemas.microsoft.com/office/powerpoint/2010/main" val="1505647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F027E-DEE1-413A-B4F4-424860AAB7BE}"/>
              </a:ext>
            </a:extLst>
          </p:cNvPr>
          <p:cNvSpPr>
            <a:spLocks noGrp="1"/>
          </p:cNvSpPr>
          <p:nvPr>
            <p:ph type="title"/>
          </p:nvPr>
        </p:nvSpPr>
        <p:spPr/>
        <p:txBody>
          <a:bodyPr/>
          <a:lstStyle/>
          <a:p>
            <a:pPr algn="ctr"/>
            <a:r>
              <a:rPr lang="en-US" dirty="0"/>
              <a:t>Example - Assembly Language Contd.</a:t>
            </a:r>
            <a:endParaRPr lang="en-NG" dirty="0"/>
          </a:p>
        </p:txBody>
      </p:sp>
      <p:sp>
        <p:nvSpPr>
          <p:cNvPr id="3" name="Content Placeholder 2">
            <a:extLst>
              <a:ext uri="{FF2B5EF4-FFF2-40B4-BE49-F238E27FC236}">
                <a16:creationId xmlns:a16="http://schemas.microsoft.com/office/drawing/2014/main" id="{1269F434-DA48-4B96-9A1D-51863DF514C2}"/>
              </a:ext>
            </a:extLst>
          </p:cNvPr>
          <p:cNvSpPr>
            <a:spLocks noGrp="1"/>
          </p:cNvSpPr>
          <p:nvPr>
            <p:ph idx="1"/>
          </p:nvPr>
        </p:nvSpPr>
        <p:spPr/>
        <p:txBody>
          <a:bodyPr>
            <a:normAutofit/>
          </a:bodyPr>
          <a:lstStyle/>
          <a:p>
            <a:pPr algn="l"/>
            <a:r>
              <a:rPr lang="en-US" sz="1800" b="0" i="0" u="none" strike="noStrike" baseline="0" dirty="0">
                <a:latin typeface="Sabon-Roman"/>
              </a:rPr>
              <a:t>the address is the number on the left </a:t>
            </a:r>
            <a:r>
              <a:rPr lang="en-NG" sz="1800" b="0" i="0" u="none" strike="noStrike" baseline="0" dirty="0">
                <a:latin typeface="Sabon-Roman"/>
              </a:rPr>
              <a:t>(000007)</a:t>
            </a:r>
            <a:r>
              <a:rPr lang="en-US" sz="1800" b="0" i="0" u="none" strike="noStrike" baseline="0" dirty="0">
                <a:latin typeface="Sabon-Roman"/>
              </a:rPr>
              <a:t>,</a:t>
            </a:r>
          </a:p>
          <a:p>
            <a:pPr algn="l"/>
            <a:r>
              <a:rPr lang="en-US" dirty="0"/>
              <a:t>The instruction code is next (271),</a:t>
            </a:r>
            <a:r>
              <a:rPr lang="en-US" sz="1800" dirty="0">
                <a:latin typeface="Sabon-Roman"/>
              </a:rPr>
              <a:t> and </a:t>
            </a:r>
          </a:p>
          <a:p>
            <a:pPr algn="l"/>
            <a:r>
              <a:rPr lang="en-US" dirty="0"/>
              <a:t>and the data value is on the right (000001)</a:t>
            </a:r>
          </a:p>
          <a:p>
            <a:pPr algn="just">
              <a:lnSpc>
                <a:spcPct val="150000"/>
              </a:lnSpc>
            </a:pPr>
            <a:r>
              <a:rPr lang="en-US" dirty="0"/>
              <a:t>Therefore, if this instruction is relocated 200 places, then the address would be adjusted (added to or subtracted) by 200, but the instruction code and data value would not be.</a:t>
            </a:r>
            <a:endParaRPr lang="en-NG" dirty="0"/>
          </a:p>
        </p:txBody>
      </p:sp>
    </p:spTree>
    <p:extLst>
      <p:ext uri="{BB962C8B-B14F-4D97-AF65-F5344CB8AC3E}">
        <p14:creationId xmlns:p14="http://schemas.microsoft.com/office/powerpoint/2010/main" val="4195444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A0384-F89E-4FC5-A4BE-F96993F040A9}"/>
              </a:ext>
            </a:extLst>
          </p:cNvPr>
          <p:cNvSpPr>
            <a:spLocks noGrp="1"/>
          </p:cNvSpPr>
          <p:nvPr>
            <p:ph type="title"/>
          </p:nvPr>
        </p:nvSpPr>
        <p:spPr/>
        <p:txBody>
          <a:bodyPr/>
          <a:lstStyle/>
          <a:p>
            <a:r>
              <a:rPr lang="en-US" dirty="0"/>
              <a:t>Memory Allocation Schemes</a:t>
            </a:r>
            <a:endParaRPr lang="en-NG" dirty="0"/>
          </a:p>
        </p:txBody>
      </p:sp>
      <p:sp>
        <p:nvSpPr>
          <p:cNvPr id="3" name="Content Placeholder 2">
            <a:extLst>
              <a:ext uri="{FF2B5EF4-FFF2-40B4-BE49-F238E27FC236}">
                <a16:creationId xmlns:a16="http://schemas.microsoft.com/office/drawing/2014/main" id="{1DDBBF24-F0C3-4A71-B96A-7CA96A640E68}"/>
              </a:ext>
            </a:extLst>
          </p:cNvPr>
          <p:cNvSpPr>
            <a:spLocks noGrp="1"/>
          </p:cNvSpPr>
          <p:nvPr>
            <p:ph idx="1"/>
          </p:nvPr>
        </p:nvSpPr>
        <p:spPr/>
        <p:txBody>
          <a:bodyPr>
            <a:normAutofit/>
          </a:bodyPr>
          <a:lstStyle/>
          <a:p>
            <a:pPr marL="201168" lvl="1" indent="0">
              <a:buNone/>
            </a:pPr>
            <a:r>
              <a:rPr lang="en-US" sz="2000" dirty="0"/>
              <a:t>We shall discuss the following memory allocation schemes:</a:t>
            </a:r>
          </a:p>
          <a:p>
            <a:pPr marL="201168" lvl="1" indent="0">
              <a:buNone/>
            </a:pPr>
            <a:endParaRPr lang="en-US" sz="2000" dirty="0"/>
          </a:p>
          <a:p>
            <a:pPr lvl="2">
              <a:buFont typeface="Wingdings" panose="05000000000000000000" pitchFamily="2" charset="2"/>
              <a:buChar char="Ø"/>
            </a:pPr>
            <a:r>
              <a:rPr lang="en-US" sz="2000" dirty="0"/>
              <a:t> Single-User Configurations</a:t>
            </a:r>
          </a:p>
          <a:p>
            <a:pPr lvl="2">
              <a:buFont typeface="Wingdings" panose="05000000000000000000" pitchFamily="2" charset="2"/>
              <a:buChar char="Ø"/>
            </a:pPr>
            <a:r>
              <a:rPr lang="en-US" sz="2000" dirty="0"/>
              <a:t> Fixed Partitions</a:t>
            </a:r>
          </a:p>
          <a:p>
            <a:pPr lvl="2">
              <a:buFont typeface="Wingdings" panose="05000000000000000000" pitchFamily="2" charset="2"/>
              <a:buChar char="Ø"/>
            </a:pPr>
            <a:r>
              <a:rPr lang="en-US" sz="2000" dirty="0"/>
              <a:t> Dynamic Partitions</a:t>
            </a:r>
          </a:p>
          <a:p>
            <a:pPr lvl="2">
              <a:buFont typeface="Wingdings" panose="05000000000000000000" pitchFamily="2" charset="2"/>
              <a:buChar char="Ø"/>
            </a:pPr>
            <a:r>
              <a:rPr lang="en-US" sz="2000" dirty="0"/>
              <a:t> Relocatable Dynamic Partitions</a:t>
            </a:r>
            <a:endParaRPr lang="en-NG" sz="2000" dirty="0"/>
          </a:p>
        </p:txBody>
      </p:sp>
    </p:spTree>
    <p:extLst>
      <p:ext uri="{BB962C8B-B14F-4D97-AF65-F5344CB8AC3E}">
        <p14:creationId xmlns:p14="http://schemas.microsoft.com/office/powerpoint/2010/main" val="3860144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429000"/>
            <a:ext cx="9144000" cy="896112"/>
          </a:xfrm>
        </p:spPr>
        <p:txBody>
          <a:bodyPr>
            <a:normAutofit/>
          </a:bodyPr>
          <a:lstStyle/>
          <a:p>
            <a:pPr algn="ctr"/>
            <a:r>
              <a:rPr lang="en-US" sz="5400" dirty="0"/>
              <a:t>Single-User Contiguous Systems</a:t>
            </a:r>
            <a:endParaRPr lang="en-US" sz="4800" dirty="0"/>
          </a:p>
        </p:txBody>
      </p:sp>
    </p:spTree>
    <p:extLst>
      <p:ext uri="{BB962C8B-B14F-4D97-AF65-F5344CB8AC3E}">
        <p14:creationId xmlns:p14="http://schemas.microsoft.com/office/powerpoint/2010/main" val="607694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2B5C5-E3D8-4D1D-8C66-410C6FEE99EC}"/>
              </a:ext>
            </a:extLst>
          </p:cNvPr>
          <p:cNvSpPr>
            <a:spLocks noGrp="1"/>
          </p:cNvSpPr>
          <p:nvPr>
            <p:ph type="title"/>
          </p:nvPr>
        </p:nvSpPr>
        <p:spPr>
          <a:xfrm>
            <a:off x="381000" y="286604"/>
            <a:ext cx="8534400" cy="1450757"/>
          </a:xfrm>
        </p:spPr>
        <p:txBody>
          <a:bodyPr/>
          <a:lstStyle/>
          <a:p>
            <a:r>
              <a:rPr lang="en-US" dirty="0"/>
              <a:t>Single–User Contiguous Systems</a:t>
            </a:r>
            <a:endParaRPr lang="en-NG" dirty="0"/>
          </a:p>
        </p:txBody>
      </p:sp>
      <p:sp>
        <p:nvSpPr>
          <p:cNvPr id="3" name="Content Placeholder 2">
            <a:extLst>
              <a:ext uri="{FF2B5EF4-FFF2-40B4-BE49-F238E27FC236}">
                <a16:creationId xmlns:a16="http://schemas.microsoft.com/office/drawing/2014/main" id="{C5FAB876-AE7B-457B-A7D8-28BFE339CCEC}"/>
              </a:ext>
            </a:extLst>
          </p:cNvPr>
          <p:cNvSpPr>
            <a:spLocks noGrp="1"/>
          </p:cNvSpPr>
          <p:nvPr>
            <p:ph idx="1"/>
          </p:nvPr>
        </p:nvSpPr>
        <p:spPr/>
        <p:txBody>
          <a:bodyPr/>
          <a:lstStyle/>
          <a:p>
            <a:pPr algn="just">
              <a:lnSpc>
                <a:spcPct val="150000"/>
              </a:lnSpc>
            </a:pPr>
            <a:r>
              <a:rPr lang="en-US" dirty="0"/>
              <a:t>Single-user systems in a non-networked environment allocate, to each user, access to all available main memory for each job, and jobs are processed sequentially, one after the other.</a:t>
            </a:r>
            <a:endParaRPr lang="en-NG" dirty="0"/>
          </a:p>
        </p:txBody>
      </p:sp>
    </p:spTree>
    <p:extLst>
      <p:ext uri="{BB962C8B-B14F-4D97-AF65-F5344CB8AC3E}">
        <p14:creationId xmlns:p14="http://schemas.microsoft.com/office/powerpoint/2010/main" val="2813746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AA78F-B965-4C51-9DA7-3C6B487D50EE}"/>
              </a:ext>
            </a:extLst>
          </p:cNvPr>
          <p:cNvSpPr>
            <a:spLocks noGrp="1"/>
          </p:cNvSpPr>
          <p:nvPr>
            <p:ph type="title"/>
          </p:nvPr>
        </p:nvSpPr>
        <p:spPr/>
        <p:txBody>
          <a:bodyPr>
            <a:normAutofit fontScale="90000"/>
          </a:bodyPr>
          <a:lstStyle/>
          <a:p>
            <a:pPr algn="ctr"/>
            <a:r>
              <a:rPr lang="en-US" dirty="0"/>
              <a:t>How the Single-user system memory allocation scheme works</a:t>
            </a:r>
            <a:endParaRPr lang="en-NG" dirty="0"/>
          </a:p>
        </p:txBody>
      </p:sp>
      <p:sp>
        <p:nvSpPr>
          <p:cNvPr id="3" name="Content Placeholder 2">
            <a:extLst>
              <a:ext uri="{FF2B5EF4-FFF2-40B4-BE49-F238E27FC236}">
                <a16:creationId xmlns:a16="http://schemas.microsoft.com/office/drawing/2014/main" id="{C8CDF849-8866-46E1-A6D2-DF5AA1CED726}"/>
              </a:ext>
            </a:extLst>
          </p:cNvPr>
          <p:cNvSpPr>
            <a:spLocks noGrp="1"/>
          </p:cNvSpPr>
          <p:nvPr>
            <p:ph idx="1"/>
          </p:nvPr>
        </p:nvSpPr>
        <p:spPr>
          <a:xfrm>
            <a:off x="822959" y="1845734"/>
            <a:ext cx="7543801" cy="4402666"/>
          </a:xfrm>
        </p:spPr>
        <p:txBody>
          <a:bodyPr>
            <a:normAutofit fontScale="92500" lnSpcReduction="20000"/>
          </a:bodyPr>
          <a:lstStyle/>
          <a:p>
            <a:pPr algn="just">
              <a:lnSpc>
                <a:spcPct val="150000"/>
              </a:lnSpc>
            </a:pPr>
            <a:r>
              <a:rPr lang="en-US" dirty="0"/>
              <a:t>This memory allocation scheme works as follows: </a:t>
            </a:r>
          </a:p>
          <a:p>
            <a:pPr algn="just">
              <a:lnSpc>
                <a:spcPct val="150000"/>
              </a:lnSpc>
            </a:pPr>
            <a:r>
              <a:rPr lang="en-US" dirty="0"/>
              <a:t>Before execution can begin, each job or program is loaded in its entirety into memory and allocated as much contiguous space in memory as it needs.</a:t>
            </a:r>
          </a:p>
          <a:p>
            <a:pPr algn="just">
              <a:lnSpc>
                <a:spcPct val="150000"/>
              </a:lnSpc>
            </a:pPr>
            <a:r>
              <a:rPr lang="en-US" dirty="0"/>
              <a:t>If the program is too large to fit into the available memory space, it cannot begin execution.</a:t>
            </a:r>
          </a:p>
          <a:p>
            <a:pPr algn="just">
              <a:lnSpc>
                <a:spcPct val="150000"/>
              </a:lnSpc>
            </a:pPr>
            <a:r>
              <a:rPr lang="en-US" dirty="0"/>
              <a:t>This scheme demonstrates a significant limiting factor of all computers—they have only a finite amount of memory. If a program doesn’t fit, then either the size of the main memory must be increased, or the program must be modified to fit, often by revising it to be smaller.</a:t>
            </a:r>
            <a:endParaRPr lang="en-NG" dirty="0"/>
          </a:p>
        </p:txBody>
      </p:sp>
    </p:spTree>
    <p:extLst>
      <p:ext uri="{BB962C8B-B14F-4D97-AF65-F5344CB8AC3E}">
        <p14:creationId xmlns:p14="http://schemas.microsoft.com/office/powerpoint/2010/main" val="1016099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EEBF2-3C2F-4D93-A224-AA8540271782}"/>
              </a:ext>
            </a:extLst>
          </p:cNvPr>
          <p:cNvSpPr>
            <a:spLocks noGrp="1"/>
          </p:cNvSpPr>
          <p:nvPr>
            <p:ph type="title"/>
          </p:nvPr>
        </p:nvSpPr>
        <p:spPr/>
        <p:txBody>
          <a:bodyPr/>
          <a:lstStyle/>
          <a:p>
            <a:pPr algn="ctr"/>
            <a:r>
              <a:rPr lang="en-US" dirty="0"/>
              <a:t>Single-user system memory allocation scheme Contd.</a:t>
            </a:r>
            <a:endParaRPr lang="en-NG" dirty="0"/>
          </a:p>
        </p:txBody>
      </p:sp>
      <p:pic>
        <p:nvPicPr>
          <p:cNvPr id="5" name="Content Placeholder 4">
            <a:extLst>
              <a:ext uri="{FF2B5EF4-FFF2-40B4-BE49-F238E27FC236}">
                <a16:creationId xmlns:a16="http://schemas.microsoft.com/office/drawing/2014/main" id="{21D3EAD9-69C1-4B43-AFF9-83EC433037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7400" y="1846263"/>
            <a:ext cx="4648200" cy="4022725"/>
          </a:xfrm>
        </p:spPr>
      </p:pic>
    </p:spTree>
    <p:extLst>
      <p:ext uri="{BB962C8B-B14F-4D97-AF65-F5344CB8AC3E}">
        <p14:creationId xmlns:p14="http://schemas.microsoft.com/office/powerpoint/2010/main" val="404339887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PVERSION" val="5"/>
  <p:tag name="TPFULLVERSION" val="5.2.0.3121"/>
  <p:tag name="PPTVERSION" val="15"/>
  <p:tag name="TPOS" val="2"/>
</p:tagLst>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8216</TotalTime>
  <Words>2121</Words>
  <Application>Microsoft Office PowerPoint</Application>
  <PresentationFormat>On-screen Show (4:3)</PresentationFormat>
  <Paragraphs>124</Paragraphs>
  <Slides>46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Calibri</vt:lpstr>
      <vt:lpstr>Calibri Light</vt:lpstr>
      <vt:lpstr>Sabon-Bold</vt:lpstr>
      <vt:lpstr>Sabon-Italic</vt:lpstr>
      <vt:lpstr>Sabon-Roman</vt:lpstr>
      <vt:lpstr>Wingdings</vt:lpstr>
      <vt:lpstr>Retrospect</vt:lpstr>
      <vt:lpstr>CSC2210 OPERATING SYSTEMS I</vt:lpstr>
      <vt:lpstr>Introduction</vt:lpstr>
      <vt:lpstr>The Main Memory</vt:lpstr>
      <vt:lpstr>The main memory</vt:lpstr>
      <vt:lpstr>Memory Allocation Schemes</vt:lpstr>
      <vt:lpstr>Single-User Contiguous Systems</vt:lpstr>
      <vt:lpstr>Single–User Contiguous Systems</vt:lpstr>
      <vt:lpstr>How the Single-user system memory allocation scheme works</vt:lpstr>
      <vt:lpstr>Single-user system memory allocation scheme Contd.</vt:lpstr>
      <vt:lpstr>Memory allocation in SUCS.</vt:lpstr>
      <vt:lpstr>Memory allocation in SUCS Contd.</vt:lpstr>
      <vt:lpstr>Problem with this scheme</vt:lpstr>
      <vt:lpstr>Fixed Partitions</vt:lpstr>
      <vt:lpstr>Fixed (Static) Partitions</vt:lpstr>
      <vt:lpstr>Fixed partitions contd.</vt:lpstr>
      <vt:lpstr>Example of a two-partitions system</vt:lpstr>
      <vt:lpstr>PowerPoint Presentation</vt:lpstr>
      <vt:lpstr>Memory partitions table</vt:lpstr>
      <vt:lpstr>Jobs allocation to memory partitions</vt:lpstr>
      <vt:lpstr>Problem with Fixed Partition</vt:lpstr>
      <vt:lpstr>Dynamic Partitions</vt:lpstr>
      <vt:lpstr>Dynamic Partitions</vt:lpstr>
      <vt:lpstr>Dynamic Partitions contd.</vt:lpstr>
      <vt:lpstr>Dynamic Partitions - Example</vt:lpstr>
      <vt:lpstr>Dynamic Partition – Example Contd.</vt:lpstr>
      <vt:lpstr>Free partitions</vt:lpstr>
      <vt:lpstr>Best-fit and first-fit methods</vt:lpstr>
      <vt:lpstr>First-fit and Best-fit contd.</vt:lpstr>
      <vt:lpstr>Deallocation</vt:lpstr>
      <vt:lpstr>Deallocation in Fixed Partition</vt:lpstr>
      <vt:lpstr>Deallocation in Dynamic Partition</vt:lpstr>
      <vt:lpstr>Joining Two Free Blocks</vt:lpstr>
      <vt:lpstr>Before deallocation</vt:lpstr>
      <vt:lpstr>After deallocation</vt:lpstr>
      <vt:lpstr>Joining Three Free Blocks</vt:lpstr>
      <vt:lpstr>Joining Three Free Blocks contd.</vt:lpstr>
      <vt:lpstr>Joining Three Free Blocks contd.</vt:lpstr>
      <vt:lpstr>Joining Three Free Blocks contd.</vt:lpstr>
      <vt:lpstr>Deallocating an Isolated Block</vt:lpstr>
      <vt:lpstr>Relocatable Dynamic Partitions</vt:lpstr>
      <vt:lpstr>Relocatable Dynamic Partition (RDP)</vt:lpstr>
      <vt:lpstr>How the RDP Works</vt:lpstr>
      <vt:lpstr>Example of RDP</vt:lpstr>
      <vt:lpstr>How the RDP Works Contd.</vt:lpstr>
      <vt:lpstr>Example - Assembly Language</vt:lpstr>
      <vt:lpstr>Example - Assembly Language Contd.</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Management</dc:title>
  <dc:creator>Debby</dc:creator>
  <cp:lastModifiedBy>Haruna Yakubu</cp:lastModifiedBy>
  <cp:revision>83</cp:revision>
  <dcterms:created xsi:type="dcterms:W3CDTF">2014-08-11T03:35:04Z</dcterms:created>
  <dcterms:modified xsi:type="dcterms:W3CDTF">2021-05-19T12:44:24Z</dcterms:modified>
</cp:coreProperties>
</file>