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notesMasterIdLst>
    <p:notesMasterId r:id="rId40"/>
  </p:notesMasterIdLst>
  <p:handoutMasterIdLst>
    <p:handoutMasterId r:id="rId41"/>
  </p:handoutMasterIdLst>
  <p:sldIdLst>
    <p:sldId id="256" r:id="rId2"/>
    <p:sldId id="287" r:id="rId3"/>
    <p:sldId id="298" r:id="rId4"/>
    <p:sldId id="282" r:id="rId5"/>
    <p:sldId id="288" r:id="rId6"/>
    <p:sldId id="289" r:id="rId7"/>
    <p:sldId id="291" r:id="rId8"/>
    <p:sldId id="293" r:id="rId9"/>
    <p:sldId id="292" r:id="rId10"/>
    <p:sldId id="294" r:id="rId11"/>
    <p:sldId id="295" r:id="rId12"/>
    <p:sldId id="296" r:id="rId13"/>
    <p:sldId id="297" r:id="rId14"/>
    <p:sldId id="299" r:id="rId15"/>
    <p:sldId id="283" r:id="rId16"/>
    <p:sldId id="300" r:id="rId17"/>
    <p:sldId id="302" r:id="rId18"/>
    <p:sldId id="303" r:id="rId19"/>
    <p:sldId id="304" r:id="rId20"/>
    <p:sldId id="306" r:id="rId21"/>
    <p:sldId id="307" r:id="rId22"/>
    <p:sldId id="305" r:id="rId23"/>
    <p:sldId id="308" r:id="rId24"/>
    <p:sldId id="309" r:id="rId25"/>
    <p:sldId id="284" r:id="rId26"/>
    <p:sldId id="310" r:id="rId27"/>
    <p:sldId id="311" r:id="rId28"/>
    <p:sldId id="312" r:id="rId29"/>
    <p:sldId id="313" r:id="rId30"/>
    <p:sldId id="315" r:id="rId31"/>
    <p:sldId id="314" r:id="rId32"/>
    <p:sldId id="317" r:id="rId33"/>
    <p:sldId id="320" r:id="rId34"/>
    <p:sldId id="260" r:id="rId35"/>
    <p:sldId id="318" r:id="rId36"/>
    <p:sldId id="319" r:id="rId37"/>
    <p:sldId id="321" r:id="rId38"/>
    <p:sldId id="322" r:id="rId39"/>
  </p:sldIdLst>
  <p:sldSz cx="9144000" cy="6858000" type="screen4x3"/>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080" autoAdjust="0"/>
  </p:normalViewPr>
  <p:slideViewPr>
    <p:cSldViewPr>
      <p:cViewPr varScale="1">
        <p:scale>
          <a:sx n="90" d="100"/>
          <a:sy n="90"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A6D7A8-B5F2-4110-924F-3F480B4A7245}" type="datetimeFigureOut">
              <a:rPr lang="en-US" smtClean="0"/>
              <a:t>5/26/2021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F0DA2C-20CE-4DE4-BB85-4695A918356A}" type="slidenum">
              <a:rPr lang="en-US" smtClean="0"/>
              <a:t>‹#›</a:t>
            </a:fld>
            <a:endParaRPr lang="en-US"/>
          </a:p>
        </p:txBody>
      </p:sp>
    </p:spTree>
    <p:extLst>
      <p:ext uri="{BB962C8B-B14F-4D97-AF65-F5344CB8AC3E}">
        <p14:creationId xmlns:p14="http://schemas.microsoft.com/office/powerpoint/2010/main" val="417429002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7973F9-1BC0-4E5C-8D63-40DFC591BDFA}" type="datetimeFigureOut">
              <a:rPr lang="en-US" smtClean="0"/>
              <a:t>5/26/2021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134ED5-532A-425F-A922-9BEC6C01C778}" type="slidenum">
              <a:rPr lang="en-US" smtClean="0"/>
              <a:t>‹#›</a:t>
            </a:fld>
            <a:endParaRPr lang="en-US" dirty="0"/>
          </a:p>
        </p:txBody>
      </p:sp>
    </p:spTree>
    <p:extLst>
      <p:ext uri="{BB962C8B-B14F-4D97-AF65-F5344CB8AC3E}">
        <p14:creationId xmlns:p14="http://schemas.microsoft.com/office/powerpoint/2010/main" val="320848069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DF68DB-C6A7-4708-9C52-0776DB8BB379}" type="datetime1">
              <a:rPr lang="en-US" smtClean="0"/>
              <a:t>5/26/2021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45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5C470-15C0-4753-8F0D-D4287AA24B03}" type="datetime1">
              <a:rPr lang="en-US" smtClean="0"/>
              <a:t>5/26/2021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47337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157E1-3FC6-4D56-A719-8183EB177E27}" type="datetime1">
              <a:rPr lang="en-US" smtClean="0"/>
              <a:t>5/26/2021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50135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A1D51-2E68-48D8-BAF4-F1F37B864D79}" type="datetime1">
              <a:rPr lang="en-US" smtClean="0"/>
              <a:t>5/26/2021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90354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7A86F-C3EA-4981-BECC-CA4C21F00501}" type="datetime1">
              <a:rPr lang="en-US" smtClean="0"/>
              <a:t>5/26/2021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53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C17A3D-A295-4495-A54F-32B9D4A49937}" type="datetime1">
              <a:rPr lang="en-US" smtClean="0"/>
              <a:t>5/26/2021</a:t>
            </a:fld>
            <a:endParaRPr lang="en-US" dirty="0"/>
          </a:p>
        </p:txBody>
      </p:sp>
      <p:sp>
        <p:nvSpPr>
          <p:cNvPr id="6" name="Footer Placeholder 5"/>
          <p:cNvSpPr>
            <a:spLocks noGrp="1"/>
          </p:cNvSpPr>
          <p:nvPr>
            <p:ph type="ftr" sz="quarter" idx="11"/>
          </p:nvPr>
        </p:nvSpPr>
        <p:spPr/>
        <p:txBody>
          <a:bodyPr/>
          <a:lstStyle/>
          <a:p>
            <a:r>
              <a:rPr lang="en-US"/>
              <a:t>Chapter 4: Operating Systems and File Management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9642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B03C6D-7C93-4CEA-A862-4029FB7BF5EE}" type="datetime1">
              <a:rPr lang="en-US" smtClean="0"/>
              <a:t>5/26/2021</a:t>
            </a:fld>
            <a:endParaRPr lang="en-US" dirty="0"/>
          </a:p>
        </p:txBody>
      </p:sp>
      <p:sp>
        <p:nvSpPr>
          <p:cNvPr id="8" name="Footer Placeholder 7"/>
          <p:cNvSpPr>
            <a:spLocks noGrp="1"/>
          </p:cNvSpPr>
          <p:nvPr>
            <p:ph type="ftr" sz="quarter" idx="11"/>
          </p:nvPr>
        </p:nvSpPr>
        <p:spPr/>
        <p:txBody>
          <a:bodyPr/>
          <a:lstStyle/>
          <a:p>
            <a:r>
              <a:rPr lang="en-US"/>
              <a:t>Chapter 4: Operating Systems and File Management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71955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449333-7366-4A3D-9FB6-1D6725CA6702}" type="datetime1">
              <a:rPr lang="en-US" smtClean="0"/>
              <a:t>5/26/2021</a:t>
            </a:fld>
            <a:endParaRPr lang="en-US" dirty="0"/>
          </a:p>
        </p:txBody>
      </p:sp>
      <p:sp>
        <p:nvSpPr>
          <p:cNvPr id="4" name="Footer Placeholder 3"/>
          <p:cNvSpPr>
            <a:spLocks noGrp="1"/>
          </p:cNvSpPr>
          <p:nvPr>
            <p:ph type="ftr" sz="quarter" idx="11"/>
          </p:nvPr>
        </p:nvSpPr>
        <p:spPr/>
        <p:txBody>
          <a:bodyPr/>
          <a:lstStyle/>
          <a:p>
            <a:r>
              <a:rPr lang="en-US"/>
              <a:t>Chapter 4: Operating Systems and File Management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330220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01530C8-DC45-4BF8-AC24-F7E7D68B5051}" type="datetime1">
              <a:rPr lang="en-US" smtClean="0"/>
              <a:t>5/26/2021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Chapter 4: Operating Systems and File Management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99280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A40FFE8-FAE2-428A-ACC4-3227B8EFFA81}" type="datetime1">
              <a:rPr lang="en-US" smtClean="0"/>
              <a:t>5/26/2021</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Chapter 4: Operating Systems and File Management</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13619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BCCCF-E70E-4FFC-8F77-3DB30ACACF44}" type="datetime1">
              <a:rPr lang="en-US" smtClean="0"/>
              <a:t>5/26/2021</a:t>
            </a:fld>
            <a:endParaRPr lang="en-US" dirty="0"/>
          </a:p>
        </p:txBody>
      </p:sp>
      <p:sp>
        <p:nvSpPr>
          <p:cNvPr id="6" name="Footer Placeholder 5"/>
          <p:cNvSpPr>
            <a:spLocks noGrp="1"/>
          </p:cNvSpPr>
          <p:nvPr>
            <p:ph type="ftr" sz="quarter" idx="11"/>
          </p:nvPr>
        </p:nvSpPr>
        <p:spPr/>
        <p:txBody>
          <a:bodyPr/>
          <a:lstStyle/>
          <a:p>
            <a:r>
              <a:rPr lang="en-US"/>
              <a:t>Chapter 4: Operating Systems and File Management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92302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A544DC1-DA38-441A-AEAC-01E7F764C5E1}" type="datetime1">
              <a:rPr lang="en-US" smtClean="0"/>
              <a:t>5/26/2021</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Chapter 4: Operating Systems and File Management</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A9B540C-44DA-4F69-89C9-7C84606640D3}"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679495"/>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58952"/>
            <a:ext cx="9144000" cy="3566160"/>
          </a:xfrm>
        </p:spPr>
        <p:txBody>
          <a:bodyPr/>
          <a:lstStyle/>
          <a:p>
            <a:pPr algn="ctr"/>
            <a:r>
              <a:rPr lang="en-US" dirty="0"/>
              <a:t>CSC2210</a:t>
            </a:r>
            <a:br>
              <a:rPr lang="en-US" dirty="0"/>
            </a:br>
            <a:r>
              <a:rPr lang="en-US" sz="7200" dirty="0"/>
              <a:t>OPERATING SYSTEMS I</a:t>
            </a:r>
          </a:p>
        </p:txBody>
      </p:sp>
      <p:sp>
        <p:nvSpPr>
          <p:cNvPr id="3" name="Subtitle 2"/>
          <p:cNvSpPr>
            <a:spLocks noGrp="1"/>
          </p:cNvSpPr>
          <p:nvPr>
            <p:ph type="subTitle" idx="1"/>
          </p:nvPr>
        </p:nvSpPr>
        <p:spPr/>
        <p:txBody>
          <a:bodyPr/>
          <a:lstStyle/>
          <a:p>
            <a:r>
              <a:rPr lang="en-US" dirty="0"/>
              <a:t>Memory management techniques</a:t>
            </a:r>
          </a:p>
        </p:txBody>
      </p:sp>
      <p:sp>
        <p:nvSpPr>
          <p:cNvPr id="4" name="Subtitle 2">
            <a:extLst>
              <a:ext uri="{FF2B5EF4-FFF2-40B4-BE49-F238E27FC236}">
                <a16:creationId xmlns:a16="http://schemas.microsoft.com/office/drawing/2014/main" id="{04EFFBBE-93EE-4D83-ACA8-A67D5E60D357}"/>
              </a:ext>
            </a:extLst>
          </p:cNvPr>
          <p:cNvSpPr txBox="1">
            <a:spLocks/>
          </p:cNvSpPr>
          <p:nvPr/>
        </p:nvSpPr>
        <p:spPr>
          <a:xfrm>
            <a:off x="23037" y="6435546"/>
            <a:ext cx="1600200" cy="35392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200" dirty="0">
                <a:solidFill>
                  <a:schemeClr val="bg1"/>
                </a:solidFill>
                <a:latin typeface="+mn-lt"/>
              </a:rPr>
              <a:t>Lecture Three</a:t>
            </a:r>
          </a:p>
        </p:txBody>
      </p:sp>
    </p:spTree>
    <p:extLst>
      <p:ext uri="{BB962C8B-B14F-4D97-AF65-F5344CB8AC3E}">
        <p14:creationId xmlns:p14="http://schemas.microsoft.com/office/powerpoint/2010/main" val="3551512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92B2-A2F2-45A3-B2C3-9DDB36DDC51D}"/>
              </a:ext>
            </a:extLst>
          </p:cNvPr>
          <p:cNvSpPr>
            <a:spLocks noGrp="1"/>
          </p:cNvSpPr>
          <p:nvPr>
            <p:ph type="title"/>
          </p:nvPr>
        </p:nvSpPr>
        <p:spPr/>
        <p:txBody>
          <a:bodyPr/>
          <a:lstStyle/>
          <a:p>
            <a:r>
              <a:rPr lang="en-US" dirty="0"/>
              <a:t>Page Map Table (PMT)</a:t>
            </a:r>
            <a:endParaRPr lang="en-NG" dirty="0"/>
          </a:p>
        </p:txBody>
      </p:sp>
      <p:sp>
        <p:nvSpPr>
          <p:cNvPr id="3" name="Content Placeholder 2">
            <a:extLst>
              <a:ext uri="{FF2B5EF4-FFF2-40B4-BE49-F238E27FC236}">
                <a16:creationId xmlns:a16="http://schemas.microsoft.com/office/drawing/2014/main" id="{7380FD11-6A56-4B66-99C5-32F53E80525E}"/>
              </a:ext>
            </a:extLst>
          </p:cNvPr>
          <p:cNvSpPr>
            <a:spLocks noGrp="1"/>
          </p:cNvSpPr>
          <p:nvPr>
            <p:ph idx="1"/>
          </p:nvPr>
        </p:nvSpPr>
        <p:spPr/>
        <p:txBody>
          <a:bodyPr>
            <a:normAutofit/>
          </a:bodyPr>
          <a:lstStyle/>
          <a:p>
            <a:pPr algn="just">
              <a:lnSpc>
                <a:spcPct val="150000"/>
              </a:lnSpc>
            </a:pPr>
            <a:r>
              <a:rPr lang="en-US" dirty="0"/>
              <a:t>Each active job has its own Page Map Table (PMT), which contains the vital information for the page—the page number and its corresponding memory address of the page frame.</a:t>
            </a:r>
            <a:endParaRPr lang="en-NG" dirty="0"/>
          </a:p>
        </p:txBody>
      </p:sp>
    </p:spTree>
    <p:extLst>
      <p:ext uri="{BB962C8B-B14F-4D97-AF65-F5344CB8AC3E}">
        <p14:creationId xmlns:p14="http://schemas.microsoft.com/office/powerpoint/2010/main" val="3537776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CB3C-7F53-44E3-BF9A-5FA13D15AE9B}"/>
              </a:ext>
            </a:extLst>
          </p:cNvPr>
          <p:cNvSpPr>
            <a:spLocks noGrp="1"/>
          </p:cNvSpPr>
          <p:nvPr>
            <p:ph type="title"/>
          </p:nvPr>
        </p:nvSpPr>
        <p:spPr/>
        <p:txBody>
          <a:bodyPr/>
          <a:lstStyle/>
          <a:p>
            <a:r>
              <a:rPr lang="en-US" dirty="0"/>
              <a:t>Memory Map Table (MMT)</a:t>
            </a:r>
            <a:endParaRPr lang="en-NG" dirty="0"/>
          </a:p>
        </p:txBody>
      </p:sp>
      <p:sp>
        <p:nvSpPr>
          <p:cNvPr id="3" name="Content Placeholder 2">
            <a:extLst>
              <a:ext uri="{FF2B5EF4-FFF2-40B4-BE49-F238E27FC236}">
                <a16:creationId xmlns:a16="http://schemas.microsoft.com/office/drawing/2014/main" id="{5D63E15F-8B42-4B71-A3B4-6D68507854B9}"/>
              </a:ext>
            </a:extLst>
          </p:cNvPr>
          <p:cNvSpPr>
            <a:spLocks noGrp="1"/>
          </p:cNvSpPr>
          <p:nvPr>
            <p:ph idx="1"/>
          </p:nvPr>
        </p:nvSpPr>
        <p:spPr/>
        <p:txBody>
          <a:bodyPr>
            <a:normAutofit/>
          </a:bodyPr>
          <a:lstStyle/>
          <a:p>
            <a:pPr algn="just">
              <a:lnSpc>
                <a:spcPct val="150000"/>
              </a:lnSpc>
            </a:pPr>
            <a:r>
              <a:rPr lang="en-US" dirty="0"/>
              <a:t>A simple Memory Map Table (MMT) has one entry for each page frame and shows its location and its free/busy status.</a:t>
            </a:r>
          </a:p>
        </p:txBody>
      </p:sp>
    </p:spTree>
    <p:extLst>
      <p:ext uri="{BB962C8B-B14F-4D97-AF65-F5344CB8AC3E}">
        <p14:creationId xmlns:p14="http://schemas.microsoft.com/office/powerpoint/2010/main" val="45446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F94E-2421-460E-840D-E498265262B0}"/>
              </a:ext>
            </a:extLst>
          </p:cNvPr>
          <p:cNvSpPr>
            <a:spLocks noGrp="1"/>
          </p:cNvSpPr>
          <p:nvPr>
            <p:ph type="title"/>
          </p:nvPr>
        </p:nvSpPr>
        <p:spPr/>
        <p:txBody>
          <a:bodyPr/>
          <a:lstStyle/>
          <a:p>
            <a:r>
              <a:rPr lang="en-US" dirty="0"/>
              <a:t>Advantages of PMA</a:t>
            </a:r>
            <a:endParaRPr lang="en-NG" dirty="0"/>
          </a:p>
        </p:txBody>
      </p:sp>
      <p:sp>
        <p:nvSpPr>
          <p:cNvPr id="3" name="Content Placeholder 2">
            <a:extLst>
              <a:ext uri="{FF2B5EF4-FFF2-40B4-BE49-F238E27FC236}">
                <a16:creationId xmlns:a16="http://schemas.microsoft.com/office/drawing/2014/main" id="{1C055832-00CB-4E2D-9F41-76229E8F0395}"/>
              </a:ext>
            </a:extLst>
          </p:cNvPr>
          <p:cNvSpPr>
            <a:spLocks noGrp="1"/>
          </p:cNvSpPr>
          <p:nvPr>
            <p:ph idx="1"/>
          </p:nvPr>
        </p:nvSpPr>
        <p:spPr/>
        <p:txBody>
          <a:bodyPr/>
          <a:lstStyle/>
          <a:p>
            <a:pPr algn="just">
              <a:lnSpc>
                <a:spcPct val="150000"/>
              </a:lnSpc>
            </a:pPr>
            <a:r>
              <a:rPr lang="en-US" dirty="0"/>
              <a:t>A huge advantage of a paging scheme is that:</a:t>
            </a:r>
          </a:p>
          <a:p>
            <a:pPr marL="749808" lvl="1" indent="-457200" algn="just">
              <a:lnSpc>
                <a:spcPct val="150000"/>
              </a:lnSpc>
              <a:buFont typeface="+mj-lt"/>
              <a:buAutoNum type="arabicPeriod"/>
            </a:pPr>
            <a:r>
              <a:rPr lang="en-US" dirty="0"/>
              <a:t>It allows jobs to be allocated in noncontiguous memory locations.</a:t>
            </a:r>
          </a:p>
          <a:p>
            <a:pPr marL="749808" lvl="1" indent="-457200" algn="just">
              <a:lnSpc>
                <a:spcPct val="150000"/>
              </a:lnSpc>
              <a:buFont typeface="+mj-lt"/>
              <a:buAutoNum type="arabicPeriod"/>
            </a:pPr>
            <a:r>
              <a:rPr lang="en-US" dirty="0"/>
              <a:t>It allows memory to be used more efficiently.</a:t>
            </a:r>
            <a:endParaRPr lang="en-NG" dirty="0"/>
          </a:p>
        </p:txBody>
      </p:sp>
    </p:spTree>
    <p:extLst>
      <p:ext uri="{BB962C8B-B14F-4D97-AF65-F5344CB8AC3E}">
        <p14:creationId xmlns:p14="http://schemas.microsoft.com/office/powerpoint/2010/main" val="251054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ED48-C942-4F6C-869E-A3DC2E044967}"/>
              </a:ext>
            </a:extLst>
          </p:cNvPr>
          <p:cNvSpPr>
            <a:spLocks noGrp="1"/>
          </p:cNvSpPr>
          <p:nvPr>
            <p:ph type="title"/>
          </p:nvPr>
        </p:nvSpPr>
        <p:spPr/>
        <p:txBody>
          <a:bodyPr/>
          <a:lstStyle/>
          <a:p>
            <a:r>
              <a:rPr lang="en-US" dirty="0"/>
              <a:t>Disadvantage of PMA</a:t>
            </a:r>
            <a:endParaRPr lang="en-NG" dirty="0"/>
          </a:p>
        </p:txBody>
      </p:sp>
      <p:sp>
        <p:nvSpPr>
          <p:cNvPr id="3" name="Content Placeholder 2">
            <a:extLst>
              <a:ext uri="{FF2B5EF4-FFF2-40B4-BE49-F238E27FC236}">
                <a16:creationId xmlns:a16="http://schemas.microsoft.com/office/drawing/2014/main" id="{56FDC160-EB12-4659-ACF9-E4C7EA417591}"/>
              </a:ext>
            </a:extLst>
          </p:cNvPr>
          <p:cNvSpPr>
            <a:spLocks noGrp="1"/>
          </p:cNvSpPr>
          <p:nvPr>
            <p:ph idx="1"/>
          </p:nvPr>
        </p:nvSpPr>
        <p:spPr/>
        <p:txBody>
          <a:bodyPr/>
          <a:lstStyle/>
          <a:p>
            <a:pPr marL="749808" lvl="1" indent="-457200" algn="just">
              <a:lnSpc>
                <a:spcPct val="150000"/>
              </a:lnSpc>
              <a:buFont typeface="+mj-lt"/>
              <a:buAutoNum type="arabicPeriod"/>
            </a:pPr>
            <a:r>
              <a:rPr lang="en-US" dirty="0"/>
              <a:t>overhead is increased, and </a:t>
            </a:r>
          </a:p>
          <a:p>
            <a:pPr marL="749808" lvl="1" indent="-457200" algn="just">
              <a:lnSpc>
                <a:spcPct val="150000"/>
              </a:lnSpc>
              <a:buFont typeface="+mj-lt"/>
              <a:buAutoNum type="arabicPeriod"/>
            </a:pPr>
            <a:r>
              <a:rPr lang="en-US" dirty="0"/>
              <a:t>internal fragmentation is still a problem, although it occurs only in the last page of each job.</a:t>
            </a:r>
          </a:p>
          <a:p>
            <a:pPr marL="749808" lvl="1" indent="-457200" algn="just">
              <a:lnSpc>
                <a:spcPct val="150000"/>
              </a:lnSpc>
              <a:buFont typeface="+mj-lt"/>
              <a:buAutoNum type="arabicPeriod"/>
            </a:pPr>
            <a:r>
              <a:rPr lang="en-US" dirty="0"/>
              <a:t>it still requires that the entire job be stored in memory during its execution</a:t>
            </a:r>
            <a:endParaRPr lang="en-NG" dirty="0"/>
          </a:p>
        </p:txBody>
      </p:sp>
    </p:spTree>
    <p:extLst>
      <p:ext uri="{BB962C8B-B14F-4D97-AF65-F5344CB8AC3E}">
        <p14:creationId xmlns:p14="http://schemas.microsoft.com/office/powerpoint/2010/main" val="3396121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38400"/>
            <a:ext cx="9144000" cy="1886712"/>
          </a:xfrm>
        </p:spPr>
        <p:txBody>
          <a:bodyPr>
            <a:normAutofit/>
          </a:bodyPr>
          <a:lstStyle/>
          <a:p>
            <a:pPr algn="ctr"/>
            <a:r>
              <a:rPr lang="en-US" sz="6600" dirty="0"/>
              <a:t>Demand Paging Memory Allocation (DPMA)</a:t>
            </a:r>
            <a:endParaRPr lang="en-US" sz="6000" dirty="0"/>
          </a:p>
        </p:txBody>
      </p:sp>
    </p:spTree>
    <p:extLst>
      <p:ext uri="{BB962C8B-B14F-4D97-AF65-F5344CB8AC3E}">
        <p14:creationId xmlns:p14="http://schemas.microsoft.com/office/powerpoint/2010/main" val="2555199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3795-CDD5-4707-836B-8E6AC99323D7}"/>
              </a:ext>
            </a:extLst>
          </p:cNvPr>
          <p:cNvSpPr>
            <a:spLocks noGrp="1"/>
          </p:cNvSpPr>
          <p:nvPr>
            <p:ph type="title"/>
          </p:nvPr>
        </p:nvSpPr>
        <p:spPr>
          <a:xfrm>
            <a:off x="228600" y="286604"/>
            <a:ext cx="8763000" cy="1450757"/>
          </a:xfrm>
        </p:spPr>
        <p:txBody>
          <a:bodyPr/>
          <a:lstStyle/>
          <a:p>
            <a:r>
              <a:rPr lang="en-US" dirty="0"/>
              <a:t>Demand Paging Memory Allocation</a:t>
            </a:r>
            <a:endParaRPr lang="en-NG" dirty="0"/>
          </a:p>
        </p:txBody>
      </p:sp>
      <p:sp>
        <p:nvSpPr>
          <p:cNvPr id="3" name="Content Placeholder 2">
            <a:extLst>
              <a:ext uri="{FF2B5EF4-FFF2-40B4-BE49-F238E27FC236}">
                <a16:creationId xmlns:a16="http://schemas.microsoft.com/office/drawing/2014/main" id="{3F92A3A4-68AD-4F2F-AF9A-A66E65279331}"/>
              </a:ext>
            </a:extLst>
          </p:cNvPr>
          <p:cNvSpPr>
            <a:spLocks noGrp="1"/>
          </p:cNvSpPr>
          <p:nvPr>
            <p:ph idx="1"/>
          </p:nvPr>
        </p:nvSpPr>
        <p:spPr/>
        <p:txBody>
          <a:bodyPr/>
          <a:lstStyle/>
          <a:p>
            <a:pPr algn="just">
              <a:lnSpc>
                <a:spcPct val="150000"/>
              </a:lnSpc>
            </a:pPr>
            <a:r>
              <a:rPr lang="en-US" dirty="0"/>
              <a:t>Demand paging introduced the concept of loading only a part of the program into memory for processing.</a:t>
            </a:r>
          </a:p>
          <a:p>
            <a:pPr algn="just">
              <a:lnSpc>
                <a:spcPct val="150000"/>
              </a:lnSpc>
            </a:pPr>
            <a:r>
              <a:rPr lang="en-US" dirty="0"/>
              <a:t>It was the first widely used scheme that removed the restriction of having the entire job in memory from the beginning to the end of its processing.</a:t>
            </a:r>
            <a:endParaRPr lang="en-NG" dirty="0"/>
          </a:p>
        </p:txBody>
      </p:sp>
    </p:spTree>
    <p:extLst>
      <p:ext uri="{BB962C8B-B14F-4D97-AF65-F5344CB8AC3E}">
        <p14:creationId xmlns:p14="http://schemas.microsoft.com/office/powerpoint/2010/main" val="211321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C493-69DE-483A-A38F-89477F9558CB}"/>
              </a:ext>
            </a:extLst>
          </p:cNvPr>
          <p:cNvSpPr>
            <a:spLocks noGrp="1"/>
          </p:cNvSpPr>
          <p:nvPr>
            <p:ph type="title"/>
          </p:nvPr>
        </p:nvSpPr>
        <p:spPr/>
        <p:txBody>
          <a:bodyPr/>
          <a:lstStyle/>
          <a:p>
            <a:r>
              <a:rPr lang="en-US" dirty="0"/>
              <a:t>Concept of DPMA</a:t>
            </a:r>
            <a:endParaRPr lang="en-NG" dirty="0"/>
          </a:p>
        </p:txBody>
      </p:sp>
      <p:sp>
        <p:nvSpPr>
          <p:cNvPr id="3" name="Content Placeholder 2">
            <a:extLst>
              <a:ext uri="{FF2B5EF4-FFF2-40B4-BE49-F238E27FC236}">
                <a16:creationId xmlns:a16="http://schemas.microsoft.com/office/drawing/2014/main" id="{BB291E28-F2D1-45B0-A3D8-BE5DFCEB7CC2}"/>
              </a:ext>
            </a:extLst>
          </p:cNvPr>
          <p:cNvSpPr>
            <a:spLocks noGrp="1"/>
          </p:cNvSpPr>
          <p:nvPr>
            <p:ph idx="1"/>
          </p:nvPr>
        </p:nvSpPr>
        <p:spPr/>
        <p:txBody>
          <a:bodyPr>
            <a:normAutofit lnSpcReduction="10000"/>
          </a:bodyPr>
          <a:lstStyle/>
          <a:p>
            <a:pPr algn="just">
              <a:lnSpc>
                <a:spcPct val="150000"/>
              </a:lnSpc>
            </a:pPr>
            <a:r>
              <a:rPr lang="en-US" dirty="0"/>
              <a:t>The concept of demand paging is that jobs are still divided into equally-sized pages that initially reside in secondary storage.</a:t>
            </a:r>
          </a:p>
          <a:p>
            <a:pPr algn="just">
              <a:lnSpc>
                <a:spcPct val="150000"/>
              </a:lnSpc>
            </a:pPr>
            <a:r>
              <a:rPr lang="en-US" dirty="0"/>
              <a:t>When the job begins to run, its pages are brought into memory only as they are needed, and if they’re never needed, they’re never loaded.</a:t>
            </a:r>
          </a:p>
          <a:p>
            <a:pPr algn="just">
              <a:lnSpc>
                <a:spcPct val="150000"/>
              </a:lnSpc>
            </a:pPr>
            <a:r>
              <a:rPr lang="en-US" dirty="0"/>
              <a:t>It takes advantage of the fact that programs are written sequentially so that while one section, or module, is processed, other modules may be idle. Not all the pages are accessed at the same time, or even sequentially. </a:t>
            </a:r>
          </a:p>
          <a:p>
            <a:pPr algn="just">
              <a:lnSpc>
                <a:spcPct val="150000"/>
              </a:lnSpc>
            </a:pPr>
            <a:endParaRPr lang="en-NG" dirty="0"/>
          </a:p>
        </p:txBody>
      </p:sp>
    </p:spTree>
    <p:extLst>
      <p:ext uri="{BB962C8B-B14F-4D97-AF65-F5344CB8AC3E}">
        <p14:creationId xmlns:p14="http://schemas.microsoft.com/office/powerpoint/2010/main" val="1373286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296E2-B576-43B2-8FC3-0C7E203D3370}"/>
              </a:ext>
            </a:extLst>
          </p:cNvPr>
          <p:cNvSpPr>
            <a:spLocks noGrp="1"/>
          </p:cNvSpPr>
          <p:nvPr>
            <p:ph type="title"/>
          </p:nvPr>
        </p:nvSpPr>
        <p:spPr/>
        <p:txBody>
          <a:bodyPr/>
          <a:lstStyle/>
          <a:p>
            <a:r>
              <a:rPr lang="en-US" dirty="0"/>
              <a:t>Scenarios of DPMA</a:t>
            </a:r>
            <a:endParaRPr lang="en-NG" dirty="0"/>
          </a:p>
        </p:txBody>
      </p:sp>
      <p:sp>
        <p:nvSpPr>
          <p:cNvPr id="3" name="Content Placeholder 2">
            <a:extLst>
              <a:ext uri="{FF2B5EF4-FFF2-40B4-BE49-F238E27FC236}">
                <a16:creationId xmlns:a16="http://schemas.microsoft.com/office/drawing/2014/main" id="{1D72959E-B39D-4BAD-BADA-DE63DCF7F462}"/>
              </a:ext>
            </a:extLst>
          </p:cNvPr>
          <p:cNvSpPr>
            <a:spLocks noGrp="1"/>
          </p:cNvSpPr>
          <p:nvPr>
            <p:ph idx="1"/>
          </p:nvPr>
        </p:nvSpPr>
        <p:spPr>
          <a:xfrm>
            <a:off x="822959" y="1845734"/>
            <a:ext cx="7543801" cy="4478866"/>
          </a:xfrm>
        </p:spPr>
        <p:txBody>
          <a:bodyPr>
            <a:normAutofit/>
          </a:bodyPr>
          <a:lstStyle/>
          <a:p>
            <a:pPr algn="just">
              <a:lnSpc>
                <a:spcPct val="170000"/>
              </a:lnSpc>
            </a:pPr>
            <a:r>
              <a:rPr lang="en-US" sz="1800" b="0" i="0" u="none" strike="noStrike" baseline="0" dirty="0">
                <a:latin typeface="Sabon-Roman"/>
              </a:rPr>
              <a:t>Instructions to handle errors are processed only when a specific error is detected during execution. For instance, these instructions can indicate that input data was incorrect or that a computation resulted in an invalid answer. If no error occurs, and we hope this is generally the case, these instructions are never processed and never need to be loaded into memory.</a:t>
            </a:r>
          </a:p>
        </p:txBody>
      </p:sp>
    </p:spTree>
    <p:extLst>
      <p:ext uri="{BB962C8B-B14F-4D97-AF65-F5344CB8AC3E}">
        <p14:creationId xmlns:p14="http://schemas.microsoft.com/office/powerpoint/2010/main" val="928340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4624-F275-49F5-B361-F5E00B6F71DC}"/>
              </a:ext>
            </a:extLst>
          </p:cNvPr>
          <p:cNvSpPr>
            <a:spLocks noGrp="1"/>
          </p:cNvSpPr>
          <p:nvPr>
            <p:ph type="title"/>
          </p:nvPr>
        </p:nvSpPr>
        <p:spPr/>
        <p:txBody>
          <a:bodyPr/>
          <a:lstStyle/>
          <a:p>
            <a:r>
              <a:rPr lang="en-US" dirty="0"/>
              <a:t>Scenarios of DPMA contd.</a:t>
            </a:r>
            <a:endParaRPr lang="en-NG" dirty="0"/>
          </a:p>
        </p:txBody>
      </p:sp>
      <p:sp>
        <p:nvSpPr>
          <p:cNvPr id="3" name="Content Placeholder 2">
            <a:extLst>
              <a:ext uri="{FF2B5EF4-FFF2-40B4-BE49-F238E27FC236}">
                <a16:creationId xmlns:a16="http://schemas.microsoft.com/office/drawing/2014/main" id="{8CFD82D5-385F-4B46-9B8A-4ADD2161DECF}"/>
              </a:ext>
            </a:extLst>
          </p:cNvPr>
          <p:cNvSpPr>
            <a:spLocks noGrp="1"/>
          </p:cNvSpPr>
          <p:nvPr>
            <p:ph idx="1"/>
          </p:nvPr>
        </p:nvSpPr>
        <p:spPr/>
        <p:txBody>
          <a:bodyPr>
            <a:normAutofit/>
          </a:bodyPr>
          <a:lstStyle/>
          <a:p>
            <a:pPr algn="just">
              <a:lnSpc>
                <a:spcPct val="170000"/>
              </a:lnSpc>
            </a:pPr>
            <a:r>
              <a:rPr lang="en-US" sz="2000" b="0" i="0" u="none" strike="noStrike" baseline="0" dirty="0">
                <a:latin typeface="Sabon-Roman"/>
              </a:rPr>
              <a:t>Many program modules are mutually exclusive. For example, while the program is being loaded (when the input module is active), then the processing module is inactive because it is generally not performing calculations during the input stage. Similarly, if the processing module is active, then the output module (such as printing) may be idle.</a:t>
            </a:r>
          </a:p>
        </p:txBody>
      </p:sp>
    </p:spTree>
    <p:extLst>
      <p:ext uri="{BB962C8B-B14F-4D97-AF65-F5344CB8AC3E}">
        <p14:creationId xmlns:p14="http://schemas.microsoft.com/office/powerpoint/2010/main" val="4118463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A8E8-2EC8-42AB-AD9C-CCF750B85E55}"/>
              </a:ext>
            </a:extLst>
          </p:cNvPr>
          <p:cNvSpPr>
            <a:spLocks noGrp="1"/>
          </p:cNvSpPr>
          <p:nvPr>
            <p:ph type="title"/>
          </p:nvPr>
        </p:nvSpPr>
        <p:spPr/>
        <p:txBody>
          <a:bodyPr/>
          <a:lstStyle/>
          <a:p>
            <a:r>
              <a:rPr lang="en-US" dirty="0"/>
              <a:t>Scenarios of DPMA contd.</a:t>
            </a:r>
            <a:endParaRPr lang="en-NG" dirty="0"/>
          </a:p>
        </p:txBody>
      </p:sp>
      <p:sp>
        <p:nvSpPr>
          <p:cNvPr id="3" name="Content Placeholder 2">
            <a:extLst>
              <a:ext uri="{FF2B5EF4-FFF2-40B4-BE49-F238E27FC236}">
                <a16:creationId xmlns:a16="http://schemas.microsoft.com/office/drawing/2014/main" id="{410EAD91-7706-4F23-9FEA-49ABA97495EF}"/>
              </a:ext>
            </a:extLst>
          </p:cNvPr>
          <p:cNvSpPr>
            <a:spLocks noGrp="1"/>
          </p:cNvSpPr>
          <p:nvPr>
            <p:ph idx="1"/>
          </p:nvPr>
        </p:nvSpPr>
        <p:spPr/>
        <p:txBody>
          <a:bodyPr/>
          <a:lstStyle/>
          <a:p>
            <a:pPr algn="just">
              <a:lnSpc>
                <a:spcPct val="150000"/>
              </a:lnSpc>
            </a:pPr>
            <a:r>
              <a:rPr lang="en-US" sz="2000" b="0" i="0" u="none" strike="noStrike" baseline="0" dirty="0">
                <a:latin typeface="Sabon-Roman"/>
              </a:rPr>
              <a:t>Certain program options are either mutually exclusive or not always accessible. For example, when a program gives the user several menu choices, it allows the user to make only one selection at a time. If the user selects the first option, then the module with those program instructions is the only one that is being used, so that is the only module that needs to be in memory at this time</a:t>
            </a:r>
            <a:endParaRPr lang="en-NG" dirty="0"/>
          </a:p>
          <a:p>
            <a:pPr algn="just">
              <a:lnSpc>
                <a:spcPct val="150000"/>
              </a:lnSpc>
            </a:pPr>
            <a:endParaRPr lang="en-NG" dirty="0"/>
          </a:p>
        </p:txBody>
      </p:sp>
    </p:spTree>
    <p:extLst>
      <p:ext uri="{BB962C8B-B14F-4D97-AF65-F5344CB8AC3E}">
        <p14:creationId xmlns:p14="http://schemas.microsoft.com/office/powerpoint/2010/main" val="245578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1E1E-0EF3-45CB-B464-D5720426F360}"/>
              </a:ext>
            </a:extLst>
          </p:cNvPr>
          <p:cNvSpPr>
            <a:spLocks noGrp="1"/>
          </p:cNvSpPr>
          <p:nvPr>
            <p:ph type="title"/>
          </p:nvPr>
        </p:nvSpPr>
        <p:spPr/>
        <p:txBody>
          <a:bodyPr/>
          <a:lstStyle/>
          <a:p>
            <a:r>
              <a:rPr lang="en-US" dirty="0"/>
              <a:t> Memory Allocation Schemes</a:t>
            </a:r>
            <a:endParaRPr lang="en-NG" dirty="0"/>
          </a:p>
        </p:txBody>
      </p:sp>
      <p:sp>
        <p:nvSpPr>
          <p:cNvPr id="3" name="Content Placeholder 2">
            <a:extLst>
              <a:ext uri="{FF2B5EF4-FFF2-40B4-BE49-F238E27FC236}">
                <a16:creationId xmlns:a16="http://schemas.microsoft.com/office/drawing/2014/main" id="{F4F10CC5-6B51-4586-958B-8183DC157B71}"/>
              </a:ext>
            </a:extLst>
          </p:cNvPr>
          <p:cNvSpPr>
            <a:spLocks noGrp="1"/>
          </p:cNvSpPr>
          <p:nvPr>
            <p:ph idx="1"/>
          </p:nvPr>
        </p:nvSpPr>
        <p:spPr/>
        <p:txBody>
          <a:bodyPr>
            <a:normAutofit fontScale="92500"/>
          </a:bodyPr>
          <a:lstStyle/>
          <a:p>
            <a:pPr algn="just">
              <a:lnSpc>
                <a:spcPct val="150000"/>
              </a:lnSpc>
            </a:pPr>
            <a:r>
              <a:rPr lang="en-US" dirty="0"/>
              <a:t>Memory management evolve with four new memory allocation schemes.</a:t>
            </a:r>
          </a:p>
          <a:p>
            <a:pPr lvl="1" algn="just">
              <a:lnSpc>
                <a:spcPct val="150000"/>
              </a:lnSpc>
              <a:buFont typeface="Wingdings" panose="05000000000000000000" pitchFamily="2" charset="2"/>
              <a:buChar char="Ø"/>
            </a:pPr>
            <a:r>
              <a:rPr lang="en-US" dirty="0"/>
              <a:t> Paged Memory Allocation (PMA)</a:t>
            </a:r>
          </a:p>
          <a:p>
            <a:pPr lvl="1" algn="just">
              <a:lnSpc>
                <a:spcPct val="150000"/>
              </a:lnSpc>
              <a:buFont typeface="Wingdings" panose="05000000000000000000" pitchFamily="2" charset="2"/>
              <a:buChar char="Ø"/>
            </a:pPr>
            <a:r>
              <a:rPr lang="en-US" dirty="0"/>
              <a:t> Demand Paging Memory Allocation (DPMA)</a:t>
            </a:r>
          </a:p>
          <a:p>
            <a:pPr lvl="1" algn="just">
              <a:lnSpc>
                <a:spcPct val="150000"/>
              </a:lnSpc>
              <a:buFont typeface="Wingdings" panose="05000000000000000000" pitchFamily="2" charset="2"/>
              <a:buChar char="Ø"/>
            </a:pPr>
            <a:r>
              <a:rPr lang="en-US" dirty="0"/>
              <a:t> Segmented Memory Allocation (SMA)</a:t>
            </a:r>
          </a:p>
          <a:p>
            <a:pPr lvl="1" algn="just">
              <a:lnSpc>
                <a:spcPct val="150000"/>
              </a:lnSpc>
              <a:buFont typeface="Wingdings" panose="05000000000000000000" pitchFamily="2" charset="2"/>
              <a:buChar char="Ø"/>
            </a:pPr>
            <a:r>
              <a:rPr lang="en-US" dirty="0"/>
              <a:t> Segmented/Demand Paging Memory Allocation (S/DPMA)</a:t>
            </a:r>
          </a:p>
          <a:p>
            <a:pPr algn="just">
              <a:lnSpc>
                <a:spcPct val="150000"/>
              </a:lnSpc>
            </a:pPr>
            <a:r>
              <a:rPr lang="en-US" dirty="0"/>
              <a:t>Theses memory allocation schemes remove the restriction of storing the programs contiguously, and most of them eliminate the requirement that the entire program reside in memory during its execution.</a:t>
            </a:r>
            <a:endParaRPr lang="en-NG" dirty="0"/>
          </a:p>
        </p:txBody>
      </p:sp>
    </p:spTree>
    <p:extLst>
      <p:ext uri="{BB962C8B-B14F-4D97-AF65-F5344CB8AC3E}">
        <p14:creationId xmlns:p14="http://schemas.microsoft.com/office/powerpoint/2010/main" val="4258210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8DD97-1671-4A9D-8646-699D51A7709D}"/>
              </a:ext>
            </a:extLst>
          </p:cNvPr>
          <p:cNvSpPr>
            <a:spLocks noGrp="1"/>
          </p:cNvSpPr>
          <p:nvPr>
            <p:ph type="title"/>
          </p:nvPr>
        </p:nvSpPr>
        <p:spPr/>
        <p:txBody>
          <a:bodyPr/>
          <a:lstStyle/>
          <a:p>
            <a:r>
              <a:rPr lang="en-US" dirty="0"/>
              <a:t>DPMA Example</a:t>
            </a:r>
            <a:endParaRPr lang="en-NG" dirty="0"/>
          </a:p>
        </p:txBody>
      </p:sp>
      <p:pic>
        <p:nvPicPr>
          <p:cNvPr id="5" name="Content Placeholder 4">
            <a:extLst>
              <a:ext uri="{FF2B5EF4-FFF2-40B4-BE49-F238E27FC236}">
                <a16:creationId xmlns:a16="http://schemas.microsoft.com/office/drawing/2014/main" id="{97256AD5-8C61-46A2-B591-1B0FBF381DC4}"/>
              </a:ext>
            </a:extLst>
          </p:cNvPr>
          <p:cNvPicPr>
            <a:picLocks noGrp="1" noChangeAspect="1"/>
          </p:cNvPicPr>
          <p:nvPr>
            <p:ph idx="1"/>
          </p:nvPr>
        </p:nvPicPr>
        <p:blipFill>
          <a:blip r:embed="rId2"/>
          <a:stretch>
            <a:fillRect/>
          </a:stretch>
        </p:blipFill>
        <p:spPr>
          <a:xfrm>
            <a:off x="822960" y="1846263"/>
            <a:ext cx="7543800" cy="4325937"/>
          </a:xfrm>
        </p:spPr>
      </p:pic>
    </p:spTree>
    <p:extLst>
      <p:ext uri="{BB962C8B-B14F-4D97-AF65-F5344CB8AC3E}">
        <p14:creationId xmlns:p14="http://schemas.microsoft.com/office/powerpoint/2010/main" val="199205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37A4-F023-4EBE-923F-28FD431A37B9}"/>
              </a:ext>
            </a:extLst>
          </p:cNvPr>
          <p:cNvSpPr>
            <a:spLocks noGrp="1"/>
          </p:cNvSpPr>
          <p:nvPr>
            <p:ph type="title"/>
          </p:nvPr>
        </p:nvSpPr>
        <p:spPr/>
        <p:txBody>
          <a:bodyPr/>
          <a:lstStyle/>
          <a:p>
            <a:r>
              <a:rPr lang="en-US" dirty="0"/>
              <a:t> </a:t>
            </a:r>
            <a:endParaRPr lang="en-NG" dirty="0"/>
          </a:p>
        </p:txBody>
      </p:sp>
      <p:sp>
        <p:nvSpPr>
          <p:cNvPr id="3" name="Content Placeholder 2">
            <a:extLst>
              <a:ext uri="{FF2B5EF4-FFF2-40B4-BE49-F238E27FC236}">
                <a16:creationId xmlns:a16="http://schemas.microsoft.com/office/drawing/2014/main" id="{9DF2350C-ED4F-491D-A9E0-626BAA11D292}"/>
              </a:ext>
            </a:extLst>
          </p:cNvPr>
          <p:cNvSpPr>
            <a:spLocks noGrp="1"/>
          </p:cNvSpPr>
          <p:nvPr>
            <p:ph idx="1"/>
          </p:nvPr>
        </p:nvSpPr>
        <p:spPr/>
        <p:txBody>
          <a:bodyPr>
            <a:normAutofit/>
          </a:bodyPr>
          <a:lstStyle/>
          <a:p>
            <a:pPr algn="just">
              <a:lnSpc>
                <a:spcPct val="150000"/>
              </a:lnSpc>
            </a:pPr>
            <a:r>
              <a:rPr lang="en-US" dirty="0"/>
              <a:t>Demand paging requires that the Page Map Table for each job keep track of each page as it is loaded or removed from main memory. Each PMT tracks the status of the page, whether it has been modified, whether it has been recently referenced, and the page frame number for each page currently in main memory</a:t>
            </a:r>
            <a:endParaRPr lang="en-NG" dirty="0"/>
          </a:p>
        </p:txBody>
      </p:sp>
    </p:spTree>
    <p:extLst>
      <p:ext uri="{BB962C8B-B14F-4D97-AF65-F5344CB8AC3E}">
        <p14:creationId xmlns:p14="http://schemas.microsoft.com/office/powerpoint/2010/main" val="1425093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1F2D-385C-4B01-9BD1-39C07843C861}"/>
              </a:ext>
            </a:extLst>
          </p:cNvPr>
          <p:cNvSpPr>
            <a:spLocks noGrp="1"/>
          </p:cNvSpPr>
          <p:nvPr>
            <p:ph type="title"/>
          </p:nvPr>
        </p:nvSpPr>
        <p:spPr/>
        <p:txBody>
          <a:bodyPr/>
          <a:lstStyle/>
          <a:p>
            <a:r>
              <a:rPr lang="en-US" dirty="0"/>
              <a:t>Advantages of DPMA</a:t>
            </a:r>
            <a:endParaRPr lang="en-NG" dirty="0"/>
          </a:p>
        </p:txBody>
      </p:sp>
      <p:sp>
        <p:nvSpPr>
          <p:cNvPr id="3" name="Content Placeholder 2">
            <a:extLst>
              <a:ext uri="{FF2B5EF4-FFF2-40B4-BE49-F238E27FC236}">
                <a16:creationId xmlns:a16="http://schemas.microsoft.com/office/drawing/2014/main" id="{1E582665-82B0-468E-8023-6A5B16D02C65}"/>
              </a:ext>
            </a:extLst>
          </p:cNvPr>
          <p:cNvSpPr>
            <a:spLocks noGrp="1"/>
          </p:cNvSpPr>
          <p:nvPr>
            <p:ph idx="1"/>
          </p:nvPr>
        </p:nvSpPr>
        <p:spPr/>
        <p:txBody>
          <a:bodyPr>
            <a:normAutofit/>
          </a:bodyPr>
          <a:lstStyle/>
          <a:p>
            <a:pPr algn="just">
              <a:lnSpc>
                <a:spcPct val="150000"/>
              </a:lnSpc>
            </a:pPr>
            <a:r>
              <a:rPr lang="en-US" dirty="0"/>
              <a:t>The demand paging scheme allows the user to run jobs with less main memory than is required if the operating system is using the paged memory allocation scheme.</a:t>
            </a:r>
          </a:p>
          <a:p>
            <a:pPr algn="just">
              <a:lnSpc>
                <a:spcPct val="150000"/>
              </a:lnSpc>
            </a:pPr>
            <a:r>
              <a:rPr lang="en-US" dirty="0"/>
              <a:t>Demand paging scheme can give the appearance of vast amounts of physical memory when, in reality, physical memory is significantly less than vast.</a:t>
            </a:r>
            <a:endParaRPr lang="en-NG" dirty="0"/>
          </a:p>
        </p:txBody>
      </p:sp>
    </p:spTree>
    <p:extLst>
      <p:ext uri="{BB962C8B-B14F-4D97-AF65-F5344CB8AC3E}">
        <p14:creationId xmlns:p14="http://schemas.microsoft.com/office/powerpoint/2010/main" val="3163486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76E3-6433-408F-A1C4-D3E8872D539F}"/>
              </a:ext>
            </a:extLst>
          </p:cNvPr>
          <p:cNvSpPr>
            <a:spLocks noGrp="1"/>
          </p:cNvSpPr>
          <p:nvPr>
            <p:ph type="title"/>
          </p:nvPr>
        </p:nvSpPr>
        <p:spPr/>
        <p:txBody>
          <a:bodyPr/>
          <a:lstStyle/>
          <a:p>
            <a:r>
              <a:rPr lang="en-US" dirty="0"/>
              <a:t>Disadvantages of DPMA</a:t>
            </a:r>
            <a:endParaRPr lang="en-NG" dirty="0"/>
          </a:p>
        </p:txBody>
      </p:sp>
      <p:sp>
        <p:nvSpPr>
          <p:cNvPr id="3" name="Content Placeholder 2">
            <a:extLst>
              <a:ext uri="{FF2B5EF4-FFF2-40B4-BE49-F238E27FC236}">
                <a16:creationId xmlns:a16="http://schemas.microsoft.com/office/drawing/2014/main" id="{DC6E917D-A36D-4823-9E20-9331B176F57F}"/>
              </a:ext>
            </a:extLst>
          </p:cNvPr>
          <p:cNvSpPr>
            <a:spLocks noGrp="1"/>
          </p:cNvSpPr>
          <p:nvPr>
            <p:ph idx="1"/>
          </p:nvPr>
        </p:nvSpPr>
        <p:spPr/>
        <p:txBody>
          <a:bodyPr>
            <a:normAutofit/>
          </a:bodyPr>
          <a:lstStyle/>
          <a:p>
            <a:pPr algn="just">
              <a:lnSpc>
                <a:spcPct val="150000"/>
              </a:lnSpc>
            </a:pPr>
            <a:r>
              <a:rPr lang="en-US" dirty="0"/>
              <a:t>When there is an excessive amount of page swapping between main memory and secondary storage, the operation becomes inefficient. This phenomenon is called </a:t>
            </a:r>
            <a:r>
              <a:rPr lang="en-US" b="1" dirty="0"/>
              <a:t>thrashing</a:t>
            </a:r>
            <a:r>
              <a:rPr lang="en-US" dirty="0"/>
              <a:t>.</a:t>
            </a:r>
          </a:p>
          <a:p>
            <a:pPr algn="just">
              <a:lnSpc>
                <a:spcPct val="150000"/>
              </a:lnSpc>
            </a:pPr>
            <a:r>
              <a:rPr lang="en-US" dirty="0"/>
              <a:t>Thrashing is similar to the problem that students face when comparing explanations of a complex problem in two different textbooks. The amount of time you spend switching back and forth between the two books could cause you to spend more time figuring out where you left off in each book than you spend actually solving the issue at hand.</a:t>
            </a:r>
            <a:endParaRPr lang="en-NG" dirty="0"/>
          </a:p>
        </p:txBody>
      </p:sp>
    </p:spTree>
    <p:extLst>
      <p:ext uri="{BB962C8B-B14F-4D97-AF65-F5344CB8AC3E}">
        <p14:creationId xmlns:p14="http://schemas.microsoft.com/office/powerpoint/2010/main" val="3673918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38400"/>
            <a:ext cx="9144000" cy="1886712"/>
          </a:xfrm>
        </p:spPr>
        <p:txBody>
          <a:bodyPr>
            <a:normAutofit/>
          </a:bodyPr>
          <a:lstStyle/>
          <a:p>
            <a:pPr algn="ctr"/>
            <a:r>
              <a:rPr lang="en-US" sz="6600" dirty="0"/>
              <a:t>Segmented Memory Allocation (SMA)</a:t>
            </a:r>
            <a:endParaRPr lang="en-US" sz="6000" dirty="0"/>
          </a:p>
        </p:txBody>
      </p:sp>
    </p:spTree>
    <p:extLst>
      <p:ext uri="{BB962C8B-B14F-4D97-AF65-F5344CB8AC3E}">
        <p14:creationId xmlns:p14="http://schemas.microsoft.com/office/powerpoint/2010/main" val="2830357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0384-F89E-4FC5-A4BE-F96993F040A9}"/>
              </a:ext>
            </a:extLst>
          </p:cNvPr>
          <p:cNvSpPr>
            <a:spLocks noGrp="1"/>
          </p:cNvSpPr>
          <p:nvPr>
            <p:ph type="title"/>
          </p:nvPr>
        </p:nvSpPr>
        <p:spPr>
          <a:xfrm>
            <a:off x="0" y="286604"/>
            <a:ext cx="9144000" cy="1450757"/>
          </a:xfrm>
        </p:spPr>
        <p:txBody>
          <a:bodyPr>
            <a:normAutofit/>
          </a:bodyPr>
          <a:lstStyle/>
          <a:p>
            <a:pPr algn="ctr"/>
            <a:r>
              <a:rPr lang="en-US" dirty="0"/>
              <a:t>Segmented Memory Allocation (SMA)</a:t>
            </a:r>
            <a:endParaRPr lang="en-NG" dirty="0"/>
          </a:p>
        </p:txBody>
      </p:sp>
      <p:sp>
        <p:nvSpPr>
          <p:cNvPr id="3" name="Content Placeholder 2">
            <a:extLst>
              <a:ext uri="{FF2B5EF4-FFF2-40B4-BE49-F238E27FC236}">
                <a16:creationId xmlns:a16="http://schemas.microsoft.com/office/drawing/2014/main" id="{1DDBBF24-F0C3-4A71-B96A-7CA96A640E68}"/>
              </a:ext>
            </a:extLst>
          </p:cNvPr>
          <p:cNvSpPr>
            <a:spLocks noGrp="1"/>
          </p:cNvSpPr>
          <p:nvPr>
            <p:ph idx="1"/>
          </p:nvPr>
        </p:nvSpPr>
        <p:spPr/>
        <p:txBody>
          <a:bodyPr/>
          <a:lstStyle/>
          <a:p>
            <a:pPr marL="0" indent="0" algn="just">
              <a:lnSpc>
                <a:spcPct val="150000"/>
              </a:lnSpc>
              <a:buNone/>
            </a:pPr>
            <a:r>
              <a:rPr lang="en-US" dirty="0"/>
              <a:t>The concept of segmentation is based on the common practice by programmers of structuring their programs in modules—logical groupings of code.</a:t>
            </a:r>
          </a:p>
          <a:p>
            <a:pPr marL="0" indent="0" algn="just">
              <a:lnSpc>
                <a:spcPct val="150000"/>
              </a:lnSpc>
              <a:buNone/>
            </a:pPr>
            <a:r>
              <a:rPr lang="en-US" dirty="0"/>
              <a:t>With segmented memory allocation, each job is divided into several segments of </a:t>
            </a:r>
            <a:r>
              <a:rPr lang="en-US" b="1" i="1" dirty="0"/>
              <a:t>different sizes</a:t>
            </a:r>
            <a:r>
              <a:rPr lang="en-US" dirty="0"/>
              <a:t>, one for each module that contains pieces that perform related functions</a:t>
            </a:r>
            <a:endParaRPr lang="en-NG" dirty="0"/>
          </a:p>
        </p:txBody>
      </p:sp>
    </p:spTree>
    <p:extLst>
      <p:ext uri="{BB962C8B-B14F-4D97-AF65-F5344CB8AC3E}">
        <p14:creationId xmlns:p14="http://schemas.microsoft.com/office/powerpoint/2010/main" val="3860144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104DC-6D26-4485-ACE9-8C9AF72CCEF2}"/>
              </a:ext>
            </a:extLst>
          </p:cNvPr>
          <p:cNvSpPr>
            <a:spLocks noGrp="1"/>
          </p:cNvSpPr>
          <p:nvPr>
            <p:ph type="title"/>
          </p:nvPr>
        </p:nvSpPr>
        <p:spPr/>
        <p:txBody>
          <a:bodyPr/>
          <a:lstStyle/>
          <a:p>
            <a:r>
              <a:rPr lang="en-US" dirty="0"/>
              <a:t>SMA contd.</a:t>
            </a:r>
            <a:endParaRPr lang="en-NG" dirty="0"/>
          </a:p>
        </p:txBody>
      </p:sp>
      <p:sp>
        <p:nvSpPr>
          <p:cNvPr id="3" name="Content Placeholder 2">
            <a:extLst>
              <a:ext uri="{FF2B5EF4-FFF2-40B4-BE49-F238E27FC236}">
                <a16:creationId xmlns:a16="http://schemas.microsoft.com/office/drawing/2014/main" id="{30A6E24E-D7CB-4E85-9B49-FF773796468D}"/>
              </a:ext>
            </a:extLst>
          </p:cNvPr>
          <p:cNvSpPr>
            <a:spLocks noGrp="1"/>
          </p:cNvSpPr>
          <p:nvPr>
            <p:ph idx="1"/>
          </p:nvPr>
        </p:nvSpPr>
        <p:spPr/>
        <p:txBody>
          <a:bodyPr>
            <a:normAutofit/>
          </a:bodyPr>
          <a:lstStyle/>
          <a:p>
            <a:pPr algn="just">
              <a:lnSpc>
                <a:spcPct val="160000"/>
              </a:lnSpc>
            </a:pPr>
            <a:r>
              <a:rPr lang="en-US" dirty="0"/>
              <a:t>This is fundamentally different from a paging scheme, which divides the job into several pages all of the same size, each of which often contains pieces from more than one program module.</a:t>
            </a:r>
          </a:p>
          <a:p>
            <a:pPr algn="just">
              <a:lnSpc>
                <a:spcPct val="160000"/>
              </a:lnSpc>
            </a:pPr>
            <a:r>
              <a:rPr lang="en-US" dirty="0"/>
              <a:t>In this memory allocation scheme also, the main memory is no longer divided into page frames, because the size of each segment is different ranging from quite small to large.</a:t>
            </a:r>
            <a:endParaRPr lang="en-NG" dirty="0"/>
          </a:p>
        </p:txBody>
      </p:sp>
    </p:spTree>
    <p:extLst>
      <p:ext uri="{BB962C8B-B14F-4D97-AF65-F5344CB8AC3E}">
        <p14:creationId xmlns:p14="http://schemas.microsoft.com/office/powerpoint/2010/main" val="1454086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4FAD-F395-435B-A441-145EAC6A84A7}"/>
              </a:ext>
            </a:extLst>
          </p:cNvPr>
          <p:cNvSpPr>
            <a:spLocks noGrp="1"/>
          </p:cNvSpPr>
          <p:nvPr>
            <p:ph type="title"/>
          </p:nvPr>
        </p:nvSpPr>
        <p:spPr/>
        <p:txBody>
          <a:bodyPr/>
          <a:lstStyle/>
          <a:p>
            <a:r>
              <a:rPr lang="en-US" dirty="0"/>
              <a:t>How the SMA Works</a:t>
            </a:r>
            <a:endParaRPr lang="en-NG" dirty="0"/>
          </a:p>
        </p:txBody>
      </p:sp>
      <p:sp>
        <p:nvSpPr>
          <p:cNvPr id="3" name="Content Placeholder 2">
            <a:extLst>
              <a:ext uri="{FF2B5EF4-FFF2-40B4-BE49-F238E27FC236}">
                <a16:creationId xmlns:a16="http://schemas.microsoft.com/office/drawing/2014/main" id="{02486533-73FD-4F5A-94A5-725AC32F1941}"/>
              </a:ext>
            </a:extLst>
          </p:cNvPr>
          <p:cNvSpPr>
            <a:spLocks noGrp="1"/>
          </p:cNvSpPr>
          <p:nvPr>
            <p:ph idx="1"/>
          </p:nvPr>
        </p:nvSpPr>
        <p:spPr/>
        <p:txBody>
          <a:bodyPr/>
          <a:lstStyle/>
          <a:p>
            <a:pPr algn="just">
              <a:lnSpc>
                <a:spcPct val="150000"/>
              </a:lnSpc>
            </a:pPr>
            <a:r>
              <a:rPr lang="en-US" dirty="0"/>
              <a:t>When a program is compiled or assembled, the segments are set up according to the program’s structural modules. Each segment is numbered and a Segment Map Table (SMT) is generated for each job; it contains the segment numbers, their lengths, access rights, status, and (when each is loaded into memory) its location in memory.</a:t>
            </a:r>
            <a:endParaRPr lang="en-NG" dirty="0"/>
          </a:p>
        </p:txBody>
      </p:sp>
    </p:spTree>
    <p:extLst>
      <p:ext uri="{BB962C8B-B14F-4D97-AF65-F5344CB8AC3E}">
        <p14:creationId xmlns:p14="http://schemas.microsoft.com/office/powerpoint/2010/main" val="1191191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1339-5475-4B4E-B727-5F48AB0FB76D}"/>
              </a:ext>
            </a:extLst>
          </p:cNvPr>
          <p:cNvSpPr>
            <a:spLocks noGrp="1"/>
          </p:cNvSpPr>
          <p:nvPr>
            <p:ph type="title"/>
          </p:nvPr>
        </p:nvSpPr>
        <p:spPr/>
        <p:txBody>
          <a:bodyPr/>
          <a:lstStyle/>
          <a:p>
            <a:r>
              <a:rPr lang="en-US" dirty="0"/>
              <a:t>SMA Example</a:t>
            </a:r>
            <a:endParaRPr lang="en-NG" dirty="0"/>
          </a:p>
        </p:txBody>
      </p:sp>
      <p:pic>
        <p:nvPicPr>
          <p:cNvPr id="5" name="Content Placeholder 4">
            <a:extLst>
              <a:ext uri="{FF2B5EF4-FFF2-40B4-BE49-F238E27FC236}">
                <a16:creationId xmlns:a16="http://schemas.microsoft.com/office/drawing/2014/main" id="{77A4C8DB-38CD-4A62-B507-FF1E5F51F18E}"/>
              </a:ext>
            </a:extLst>
          </p:cNvPr>
          <p:cNvPicPr>
            <a:picLocks noGrp="1" noChangeAspect="1"/>
          </p:cNvPicPr>
          <p:nvPr>
            <p:ph idx="1"/>
          </p:nvPr>
        </p:nvPicPr>
        <p:blipFill>
          <a:blip r:embed="rId2"/>
          <a:stretch>
            <a:fillRect/>
          </a:stretch>
        </p:blipFill>
        <p:spPr>
          <a:xfrm>
            <a:off x="822960" y="1737361"/>
            <a:ext cx="7543800" cy="4587239"/>
          </a:xfrm>
        </p:spPr>
      </p:pic>
    </p:spTree>
    <p:extLst>
      <p:ext uri="{BB962C8B-B14F-4D97-AF65-F5344CB8AC3E}">
        <p14:creationId xmlns:p14="http://schemas.microsoft.com/office/powerpoint/2010/main" val="286217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972F-9694-43D3-A8A6-9497718EE0DF}"/>
              </a:ext>
            </a:extLst>
          </p:cNvPr>
          <p:cNvSpPr>
            <a:spLocks noGrp="1"/>
          </p:cNvSpPr>
          <p:nvPr>
            <p:ph type="title"/>
          </p:nvPr>
        </p:nvSpPr>
        <p:spPr/>
        <p:txBody>
          <a:bodyPr/>
          <a:lstStyle/>
          <a:p>
            <a:r>
              <a:rPr lang="en-US" dirty="0"/>
              <a:t>SMA Example contd.</a:t>
            </a:r>
            <a:endParaRPr lang="en-NG" dirty="0"/>
          </a:p>
        </p:txBody>
      </p:sp>
      <p:sp>
        <p:nvSpPr>
          <p:cNvPr id="3" name="Content Placeholder 2">
            <a:extLst>
              <a:ext uri="{FF2B5EF4-FFF2-40B4-BE49-F238E27FC236}">
                <a16:creationId xmlns:a16="http://schemas.microsoft.com/office/drawing/2014/main" id="{B95488FB-B484-4048-8E07-B56FBB0C60F4}"/>
              </a:ext>
            </a:extLst>
          </p:cNvPr>
          <p:cNvSpPr>
            <a:spLocks noGrp="1"/>
          </p:cNvSpPr>
          <p:nvPr>
            <p:ph idx="1"/>
          </p:nvPr>
        </p:nvSpPr>
        <p:spPr/>
        <p:txBody>
          <a:bodyPr>
            <a:normAutofit/>
          </a:bodyPr>
          <a:lstStyle/>
          <a:p>
            <a:pPr algn="just">
              <a:lnSpc>
                <a:spcPct val="150000"/>
              </a:lnSpc>
            </a:pPr>
            <a:r>
              <a:rPr lang="en-US" dirty="0"/>
              <a:t>The figure below shows a job, Job 1 that’s composed of a main program and two subroutines (for example, one subroutine calculates the normal pay rate, and a second one calculates the overtime pay or commissions)</a:t>
            </a:r>
          </a:p>
          <a:p>
            <a:pPr algn="just">
              <a:lnSpc>
                <a:spcPct val="150000"/>
              </a:lnSpc>
            </a:pPr>
            <a:r>
              <a:rPr lang="en-US" dirty="0"/>
              <a:t>It is a single job that is structurally divided into three segments of different sizes.</a:t>
            </a:r>
            <a:endParaRPr lang="en-NG" dirty="0"/>
          </a:p>
        </p:txBody>
      </p:sp>
    </p:spTree>
    <p:extLst>
      <p:ext uri="{BB962C8B-B14F-4D97-AF65-F5344CB8AC3E}">
        <p14:creationId xmlns:p14="http://schemas.microsoft.com/office/powerpoint/2010/main" val="3989054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90800"/>
            <a:ext cx="9144000" cy="1734312"/>
          </a:xfrm>
        </p:spPr>
        <p:txBody>
          <a:bodyPr>
            <a:normAutofit fontScale="90000"/>
          </a:bodyPr>
          <a:lstStyle/>
          <a:p>
            <a:pPr algn="ctr"/>
            <a:r>
              <a:rPr lang="en-US" sz="6600" dirty="0"/>
              <a:t>Paged Memory Allocation (PMA)</a:t>
            </a:r>
            <a:endParaRPr lang="en-US" sz="6000" dirty="0"/>
          </a:p>
        </p:txBody>
      </p:sp>
    </p:spTree>
    <p:extLst>
      <p:ext uri="{BB962C8B-B14F-4D97-AF65-F5344CB8AC3E}">
        <p14:creationId xmlns:p14="http://schemas.microsoft.com/office/powerpoint/2010/main" val="3003645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5B5F-4BBC-4175-98BE-083FE02DC8E1}"/>
              </a:ext>
            </a:extLst>
          </p:cNvPr>
          <p:cNvSpPr>
            <a:spLocks noGrp="1"/>
          </p:cNvSpPr>
          <p:nvPr>
            <p:ph type="title"/>
          </p:nvPr>
        </p:nvSpPr>
        <p:spPr/>
        <p:txBody>
          <a:bodyPr/>
          <a:lstStyle/>
          <a:p>
            <a:endParaRPr lang="en-NG"/>
          </a:p>
        </p:txBody>
      </p:sp>
      <p:pic>
        <p:nvPicPr>
          <p:cNvPr id="5" name="Content Placeholder 4">
            <a:extLst>
              <a:ext uri="{FF2B5EF4-FFF2-40B4-BE49-F238E27FC236}">
                <a16:creationId xmlns:a16="http://schemas.microsoft.com/office/drawing/2014/main" id="{8FE4F8A3-C368-406F-B783-2AD1D134F2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846263"/>
            <a:ext cx="7543800" cy="4478337"/>
          </a:xfrm>
        </p:spPr>
      </p:pic>
    </p:spTree>
    <p:extLst>
      <p:ext uri="{BB962C8B-B14F-4D97-AF65-F5344CB8AC3E}">
        <p14:creationId xmlns:p14="http://schemas.microsoft.com/office/powerpoint/2010/main" val="1915544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2338-BE19-445D-9320-22D3A8C5422C}"/>
              </a:ext>
            </a:extLst>
          </p:cNvPr>
          <p:cNvSpPr>
            <a:spLocks noGrp="1"/>
          </p:cNvSpPr>
          <p:nvPr>
            <p:ph type="title"/>
          </p:nvPr>
        </p:nvSpPr>
        <p:spPr/>
        <p:txBody>
          <a:bodyPr/>
          <a:lstStyle/>
          <a:p>
            <a:endParaRPr lang="en-NG"/>
          </a:p>
        </p:txBody>
      </p:sp>
      <p:sp>
        <p:nvSpPr>
          <p:cNvPr id="3" name="Content Placeholder 2">
            <a:extLst>
              <a:ext uri="{FF2B5EF4-FFF2-40B4-BE49-F238E27FC236}">
                <a16:creationId xmlns:a16="http://schemas.microsoft.com/office/drawing/2014/main" id="{255D23D5-8266-484C-B508-15606FDCE626}"/>
              </a:ext>
            </a:extLst>
          </p:cNvPr>
          <p:cNvSpPr>
            <a:spLocks noGrp="1"/>
          </p:cNvSpPr>
          <p:nvPr>
            <p:ph idx="1"/>
          </p:nvPr>
        </p:nvSpPr>
        <p:spPr/>
        <p:txBody>
          <a:bodyPr/>
          <a:lstStyle/>
          <a:p>
            <a:pPr algn="just">
              <a:lnSpc>
                <a:spcPct val="150000"/>
              </a:lnSpc>
            </a:pPr>
            <a:r>
              <a:rPr lang="en-US" sz="1800" b="0" i="0" u="none" strike="noStrike" baseline="0" dirty="0">
                <a:latin typeface="Sabon-Roman"/>
              </a:rPr>
              <a:t>The Memory Manager needs to keep track of the segments in memory. This is done with three tables, combining aspects of both dynamic partitions and demand paging memory management:</a:t>
            </a:r>
          </a:p>
          <a:p>
            <a:pPr algn="just">
              <a:lnSpc>
                <a:spcPct val="150000"/>
              </a:lnSpc>
            </a:pPr>
            <a:r>
              <a:rPr lang="en-US" sz="1800" b="0" i="0" u="none" strike="noStrike" baseline="0" dirty="0">
                <a:latin typeface="Sabon-Roman"/>
              </a:rPr>
              <a:t>• The Job Table lists every job being processed (one for the whole system).</a:t>
            </a:r>
          </a:p>
          <a:p>
            <a:pPr algn="just">
              <a:lnSpc>
                <a:spcPct val="150000"/>
              </a:lnSpc>
            </a:pPr>
            <a:r>
              <a:rPr lang="en-US" sz="1800" b="0" i="0" u="none" strike="noStrike" baseline="0" dirty="0">
                <a:latin typeface="Sabon-Roman"/>
              </a:rPr>
              <a:t>• The Segment Map Table lists details about each segment (one for each job).</a:t>
            </a:r>
          </a:p>
          <a:p>
            <a:pPr algn="just">
              <a:lnSpc>
                <a:spcPct val="150000"/>
              </a:lnSpc>
            </a:pPr>
            <a:r>
              <a:rPr lang="en-US" sz="1800" b="0" i="0" u="none" strike="noStrike" baseline="0" dirty="0">
                <a:latin typeface="Sabon-Roman"/>
              </a:rPr>
              <a:t>• The Memory Map Table monitors the allocation of main memory (one for the</a:t>
            </a:r>
          </a:p>
          <a:p>
            <a:pPr algn="just">
              <a:lnSpc>
                <a:spcPct val="150000"/>
              </a:lnSpc>
            </a:pPr>
            <a:r>
              <a:rPr lang="en-US" sz="1800" b="0" i="0" u="none" strike="noStrike" baseline="0" dirty="0">
                <a:latin typeface="Sabon-Roman"/>
              </a:rPr>
              <a:t>whole system).</a:t>
            </a:r>
            <a:endParaRPr lang="en-NG" dirty="0"/>
          </a:p>
        </p:txBody>
      </p:sp>
    </p:spTree>
    <p:extLst>
      <p:ext uri="{BB962C8B-B14F-4D97-AF65-F5344CB8AC3E}">
        <p14:creationId xmlns:p14="http://schemas.microsoft.com/office/powerpoint/2010/main" val="3423049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3402-E95F-4780-B811-68D761583EBD}"/>
              </a:ext>
            </a:extLst>
          </p:cNvPr>
          <p:cNvSpPr>
            <a:spLocks noGrp="1"/>
          </p:cNvSpPr>
          <p:nvPr>
            <p:ph type="title"/>
          </p:nvPr>
        </p:nvSpPr>
        <p:spPr/>
        <p:txBody>
          <a:bodyPr/>
          <a:lstStyle/>
          <a:p>
            <a:r>
              <a:rPr lang="en-US" dirty="0"/>
              <a:t>Disadvantage of SMA</a:t>
            </a:r>
            <a:endParaRPr lang="en-NG" dirty="0"/>
          </a:p>
        </p:txBody>
      </p:sp>
      <p:sp>
        <p:nvSpPr>
          <p:cNvPr id="3" name="Content Placeholder 2">
            <a:extLst>
              <a:ext uri="{FF2B5EF4-FFF2-40B4-BE49-F238E27FC236}">
                <a16:creationId xmlns:a16="http://schemas.microsoft.com/office/drawing/2014/main" id="{54C0E999-D1C4-4AE8-AFCE-60303C1243E6}"/>
              </a:ext>
            </a:extLst>
          </p:cNvPr>
          <p:cNvSpPr>
            <a:spLocks noGrp="1"/>
          </p:cNvSpPr>
          <p:nvPr>
            <p:ph idx="1"/>
          </p:nvPr>
        </p:nvSpPr>
        <p:spPr/>
        <p:txBody>
          <a:bodyPr/>
          <a:lstStyle/>
          <a:p>
            <a:pPr algn="just">
              <a:lnSpc>
                <a:spcPct val="150000"/>
              </a:lnSpc>
            </a:pPr>
            <a:r>
              <a:rPr lang="en-US" dirty="0"/>
              <a:t>The disadvantage of any allocation scheme in which memory is partitioned dynamically is the return of external fragmentation. Therefore, </a:t>
            </a:r>
            <a:r>
              <a:rPr lang="en-US" dirty="0" err="1"/>
              <a:t>recompaction</a:t>
            </a:r>
            <a:r>
              <a:rPr lang="en-US" dirty="0"/>
              <a:t> of available memory is necessary from time to time.</a:t>
            </a:r>
          </a:p>
        </p:txBody>
      </p:sp>
    </p:spTree>
    <p:extLst>
      <p:ext uri="{BB962C8B-B14F-4D97-AF65-F5344CB8AC3E}">
        <p14:creationId xmlns:p14="http://schemas.microsoft.com/office/powerpoint/2010/main" val="1975149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38400"/>
            <a:ext cx="9144000" cy="1886712"/>
          </a:xfrm>
        </p:spPr>
        <p:txBody>
          <a:bodyPr>
            <a:normAutofit fontScale="90000"/>
          </a:bodyPr>
          <a:lstStyle/>
          <a:p>
            <a:pPr algn="ctr"/>
            <a:r>
              <a:rPr lang="en-US" sz="6600" dirty="0"/>
              <a:t>Segmented/Demand Paging Memory Allocation (S/DPMA)</a:t>
            </a:r>
            <a:endParaRPr lang="en-US" sz="6000" dirty="0"/>
          </a:p>
        </p:txBody>
      </p:sp>
    </p:spTree>
    <p:extLst>
      <p:ext uri="{BB962C8B-B14F-4D97-AF65-F5344CB8AC3E}">
        <p14:creationId xmlns:p14="http://schemas.microsoft.com/office/powerpoint/2010/main" val="1556434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B5C5-E3D8-4D1D-8C66-410C6FEE99EC}"/>
              </a:ext>
            </a:extLst>
          </p:cNvPr>
          <p:cNvSpPr>
            <a:spLocks noGrp="1"/>
          </p:cNvSpPr>
          <p:nvPr>
            <p:ph type="title"/>
          </p:nvPr>
        </p:nvSpPr>
        <p:spPr/>
        <p:txBody>
          <a:bodyPr>
            <a:normAutofit/>
          </a:bodyPr>
          <a:lstStyle/>
          <a:p>
            <a:pPr algn="ctr"/>
            <a:r>
              <a:rPr lang="en-US" dirty="0"/>
              <a:t>Segmented/Demand Paged Memory Allocation</a:t>
            </a:r>
            <a:endParaRPr lang="en-NG" dirty="0"/>
          </a:p>
        </p:txBody>
      </p:sp>
      <p:sp>
        <p:nvSpPr>
          <p:cNvPr id="3" name="Content Placeholder 2">
            <a:extLst>
              <a:ext uri="{FF2B5EF4-FFF2-40B4-BE49-F238E27FC236}">
                <a16:creationId xmlns:a16="http://schemas.microsoft.com/office/drawing/2014/main" id="{C5FAB876-AE7B-457B-A7D8-28BFE339CCEC}"/>
              </a:ext>
            </a:extLst>
          </p:cNvPr>
          <p:cNvSpPr>
            <a:spLocks noGrp="1"/>
          </p:cNvSpPr>
          <p:nvPr>
            <p:ph idx="1"/>
          </p:nvPr>
        </p:nvSpPr>
        <p:spPr/>
        <p:txBody>
          <a:bodyPr/>
          <a:lstStyle/>
          <a:p>
            <a:pPr algn="just">
              <a:lnSpc>
                <a:spcPct val="150000"/>
              </a:lnSpc>
            </a:pPr>
            <a:r>
              <a:rPr lang="en-US" sz="1800" b="0" i="0" u="none" strike="noStrike" baseline="0" dirty="0">
                <a:latin typeface="Sabon-Roman"/>
              </a:rPr>
              <a:t>The </a:t>
            </a:r>
            <a:r>
              <a:rPr lang="en-US" sz="1800" b="1" i="0" u="none" strike="noStrike" baseline="0" dirty="0">
                <a:latin typeface="Sabon-Bold"/>
              </a:rPr>
              <a:t>segmented/demand paged memory allocation </a:t>
            </a:r>
            <a:r>
              <a:rPr lang="en-US" sz="1800" b="0" i="0" u="none" strike="noStrike" baseline="0" dirty="0">
                <a:latin typeface="Sabon-Roman"/>
              </a:rPr>
              <a:t>scheme evolved from a combination of </a:t>
            </a:r>
            <a:r>
              <a:rPr lang="en-US" sz="1800" b="1" i="0" u="none" strike="noStrike" baseline="0" dirty="0">
                <a:latin typeface="Sabon-Roman"/>
              </a:rPr>
              <a:t>segmentation</a:t>
            </a:r>
            <a:r>
              <a:rPr lang="en-US" sz="1800" b="0" i="0" u="none" strike="noStrike" baseline="0" dirty="0">
                <a:latin typeface="Sabon-Roman"/>
              </a:rPr>
              <a:t> and </a:t>
            </a:r>
            <a:r>
              <a:rPr lang="en-US" sz="1800" b="1" i="0" u="none" strike="noStrike" baseline="0" dirty="0">
                <a:latin typeface="Sabon-Roman"/>
              </a:rPr>
              <a:t>demand paging</a:t>
            </a:r>
            <a:r>
              <a:rPr lang="en-US" sz="1800" b="0" i="0" u="none" strike="noStrike" baseline="0" dirty="0">
                <a:latin typeface="Sabon-Roman"/>
              </a:rPr>
              <a:t>, and it offers the logical benefits of segmentation, as well as the physical benefits of paging.</a:t>
            </a:r>
            <a:endParaRPr lang="en-NG" dirty="0"/>
          </a:p>
        </p:txBody>
      </p:sp>
    </p:spTree>
    <p:extLst>
      <p:ext uri="{BB962C8B-B14F-4D97-AF65-F5344CB8AC3E}">
        <p14:creationId xmlns:p14="http://schemas.microsoft.com/office/powerpoint/2010/main" val="2813746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1EFF-6FC2-4239-857C-319408605504}"/>
              </a:ext>
            </a:extLst>
          </p:cNvPr>
          <p:cNvSpPr>
            <a:spLocks noGrp="1"/>
          </p:cNvSpPr>
          <p:nvPr>
            <p:ph type="title"/>
          </p:nvPr>
        </p:nvSpPr>
        <p:spPr/>
        <p:txBody>
          <a:bodyPr/>
          <a:lstStyle/>
          <a:p>
            <a:r>
              <a:rPr lang="en-US" dirty="0"/>
              <a:t>S/DPMA Contd.</a:t>
            </a:r>
            <a:endParaRPr lang="en-NG" dirty="0"/>
          </a:p>
        </p:txBody>
      </p:sp>
      <p:sp>
        <p:nvSpPr>
          <p:cNvPr id="3" name="Content Placeholder 2">
            <a:extLst>
              <a:ext uri="{FF2B5EF4-FFF2-40B4-BE49-F238E27FC236}">
                <a16:creationId xmlns:a16="http://schemas.microsoft.com/office/drawing/2014/main" id="{FC7EB97E-E947-4FDA-A336-3E69D71647F6}"/>
              </a:ext>
            </a:extLst>
          </p:cNvPr>
          <p:cNvSpPr>
            <a:spLocks noGrp="1"/>
          </p:cNvSpPr>
          <p:nvPr>
            <p:ph idx="1"/>
          </p:nvPr>
        </p:nvSpPr>
        <p:spPr/>
        <p:txBody>
          <a:bodyPr/>
          <a:lstStyle/>
          <a:p>
            <a:pPr algn="just">
              <a:lnSpc>
                <a:spcPct val="150000"/>
              </a:lnSpc>
            </a:pPr>
            <a:r>
              <a:rPr lang="en-US" sz="1800" b="0" i="0" u="none" strike="noStrike" baseline="0" dirty="0">
                <a:latin typeface="Sabon-Roman"/>
              </a:rPr>
              <a:t>This allocation scheme doesn’t keep each segment as a single contiguous unit, but subdivides it into pages of equal size that are smaller than most segments and more easily manipulated than whole segments. Therefore, many of the problems of segmentation (compaction, external fragmentation, and secondary storage handling) are removed because the pages are of fixed length.</a:t>
            </a:r>
            <a:endParaRPr lang="en-NG" dirty="0"/>
          </a:p>
        </p:txBody>
      </p:sp>
    </p:spTree>
    <p:extLst>
      <p:ext uri="{BB962C8B-B14F-4D97-AF65-F5344CB8AC3E}">
        <p14:creationId xmlns:p14="http://schemas.microsoft.com/office/powerpoint/2010/main" val="2278483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EECC-85AB-4B7C-AE46-640937CC9289}"/>
              </a:ext>
            </a:extLst>
          </p:cNvPr>
          <p:cNvSpPr>
            <a:spLocks noGrp="1"/>
          </p:cNvSpPr>
          <p:nvPr>
            <p:ph type="title"/>
          </p:nvPr>
        </p:nvSpPr>
        <p:spPr/>
        <p:txBody>
          <a:bodyPr/>
          <a:lstStyle/>
          <a:p>
            <a:r>
              <a:rPr lang="en-US" dirty="0"/>
              <a:t>S/DPMA Tables</a:t>
            </a:r>
            <a:endParaRPr lang="en-NG" dirty="0"/>
          </a:p>
        </p:txBody>
      </p:sp>
      <p:sp>
        <p:nvSpPr>
          <p:cNvPr id="3" name="Content Placeholder 2">
            <a:extLst>
              <a:ext uri="{FF2B5EF4-FFF2-40B4-BE49-F238E27FC236}">
                <a16:creationId xmlns:a16="http://schemas.microsoft.com/office/drawing/2014/main" id="{3EDDD353-AAFB-45D7-9A38-FC5DEAC6204E}"/>
              </a:ext>
            </a:extLst>
          </p:cNvPr>
          <p:cNvSpPr>
            <a:spLocks noGrp="1"/>
          </p:cNvSpPr>
          <p:nvPr>
            <p:ph idx="1"/>
          </p:nvPr>
        </p:nvSpPr>
        <p:spPr/>
        <p:txBody>
          <a:bodyPr>
            <a:normAutofit/>
          </a:bodyPr>
          <a:lstStyle/>
          <a:p>
            <a:pPr algn="just">
              <a:lnSpc>
                <a:spcPct val="150000"/>
              </a:lnSpc>
            </a:pPr>
            <a:r>
              <a:rPr lang="en-US" dirty="0"/>
              <a:t>This scheme, requires four types of tables as in the figure below:</a:t>
            </a:r>
          </a:p>
          <a:p>
            <a:pPr lvl="1" algn="just">
              <a:lnSpc>
                <a:spcPct val="150000"/>
              </a:lnSpc>
              <a:buFont typeface="Wingdings" panose="05000000000000000000" pitchFamily="2" charset="2"/>
              <a:buChar char="§"/>
            </a:pPr>
            <a:r>
              <a:rPr lang="en-US" dirty="0"/>
              <a:t>The Job Table lists every job in process (there’s one JT for the whole system).</a:t>
            </a:r>
          </a:p>
          <a:p>
            <a:pPr lvl="1" algn="just">
              <a:lnSpc>
                <a:spcPct val="150000"/>
              </a:lnSpc>
              <a:buFont typeface="Wingdings" panose="05000000000000000000" pitchFamily="2" charset="2"/>
              <a:buChar char="§"/>
            </a:pPr>
            <a:r>
              <a:rPr lang="en-US" dirty="0"/>
              <a:t>The Segment Map Table lists details about each segment (one SMT for each job).</a:t>
            </a:r>
          </a:p>
          <a:p>
            <a:pPr lvl="1" algn="just">
              <a:lnSpc>
                <a:spcPct val="150000"/>
              </a:lnSpc>
              <a:buFont typeface="Wingdings" panose="05000000000000000000" pitchFamily="2" charset="2"/>
              <a:buChar char="§"/>
            </a:pPr>
            <a:r>
              <a:rPr lang="en-US" dirty="0"/>
              <a:t>The Page Map Table lists details about every page (one PMT for each segment).</a:t>
            </a:r>
          </a:p>
          <a:p>
            <a:pPr lvl="1" algn="just">
              <a:lnSpc>
                <a:spcPct val="150000"/>
              </a:lnSpc>
              <a:buFont typeface="Wingdings" panose="05000000000000000000" pitchFamily="2" charset="2"/>
              <a:buChar char="§"/>
            </a:pPr>
            <a:r>
              <a:rPr lang="en-US" dirty="0"/>
              <a:t>The Memory Map Table monitors the allocation of the page frames in main memory (there’s one for the whole system).</a:t>
            </a:r>
            <a:endParaRPr lang="en-NG" dirty="0"/>
          </a:p>
        </p:txBody>
      </p:sp>
    </p:spTree>
    <p:extLst>
      <p:ext uri="{BB962C8B-B14F-4D97-AF65-F5344CB8AC3E}">
        <p14:creationId xmlns:p14="http://schemas.microsoft.com/office/powerpoint/2010/main" val="998961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3750-DA7C-41A1-96CD-D791A6C18F7C}"/>
              </a:ext>
            </a:extLst>
          </p:cNvPr>
          <p:cNvSpPr>
            <a:spLocks noGrp="1"/>
          </p:cNvSpPr>
          <p:nvPr>
            <p:ph type="title"/>
          </p:nvPr>
        </p:nvSpPr>
        <p:spPr/>
        <p:txBody>
          <a:bodyPr/>
          <a:lstStyle/>
          <a:p>
            <a:r>
              <a:rPr lang="en-US" dirty="0"/>
              <a:t>S/DPMA - Example</a:t>
            </a:r>
            <a:endParaRPr lang="en-NG" dirty="0"/>
          </a:p>
        </p:txBody>
      </p:sp>
      <p:pic>
        <p:nvPicPr>
          <p:cNvPr id="5" name="Content Placeholder 4">
            <a:extLst>
              <a:ext uri="{FF2B5EF4-FFF2-40B4-BE49-F238E27FC236}">
                <a16:creationId xmlns:a16="http://schemas.microsoft.com/office/drawing/2014/main" id="{9A1F7F61-8F62-43C7-BEF4-37ABC4C53A10}"/>
              </a:ext>
            </a:extLst>
          </p:cNvPr>
          <p:cNvPicPr>
            <a:picLocks noGrp="1" noChangeAspect="1"/>
          </p:cNvPicPr>
          <p:nvPr>
            <p:ph idx="1"/>
          </p:nvPr>
        </p:nvPicPr>
        <p:blipFill>
          <a:blip r:embed="rId2"/>
          <a:stretch>
            <a:fillRect/>
          </a:stretch>
        </p:blipFill>
        <p:spPr>
          <a:xfrm>
            <a:off x="822960" y="1737362"/>
            <a:ext cx="7543799" cy="4511038"/>
          </a:xfrm>
        </p:spPr>
      </p:pic>
    </p:spTree>
    <p:extLst>
      <p:ext uri="{BB962C8B-B14F-4D97-AF65-F5344CB8AC3E}">
        <p14:creationId xmlns:p14="http://schemas.microsoft.com/office/powerpoint/2010/main" val="3223010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2157C-3C4E-4F36-AC25-AAF811CC98D7}"/>
              </a:ext>
            </a:extLst>
          </p:cNvPr>
          <p:cNvSpPr>
            <a:spLocks noGrp="1"/>
          </p:cNvSpPr>
          <p:nvPr>
            <p:ph type="title"/>
          </p:nvPr>
        </p:nvSpPr>
        <p:spPr/>
        <p:txBody>
          <a:bodyPr/>
          <a:lstStyle/>
          <a:p>
            <a:r>
              <a:rPr lang="en-US" dirty="0"/>
              <a:t>Disadvantages of S/DPMA</a:t>
            </a:r>
            <a:endParaRPr lang="en-NG" dirty="0"/>
          </a:p>
        </p:txBody>
      </p:sp>
      <p:sp>
        <p:nvSpPr>
          <p:cNvPr id="3" name="Content Placeholder 2">
            <a:extLst>
              <a:ext uri="{FF2B5EF4-FFF2-40B4-BE49-F238E27FC236}">
                <a16:creationId xmlns:a16="http://schemas.microsoft.com/office/drawing/2014/main" id="{880FFCD1-3C0B-4C65-8EC4-2AACA3FB9FEF}"/>
              </a:ext>
            </a:extLst>
          </p:cNvPr>
          <p:cNvSpPr>
            <a:spLocks noGrp="1"/>
          </p:cNvSpPr>
          <p:nvPr>
            <p:ph idx="1"/>
          </p:nvPr>
        </p:nvSpPr>
        <p:spPr/>
        <p:txBody>
          <a:bodyPr/>
          <a:lstStyle/>
          <a:p>
            <a:r>
              <a:rPr lang="en-US" dirty="0"/>
              <a:t>The major disadvantages of this memory allocation scheme are twofold:</a:t>
            </a:r>
          </a:p>
          <a:p>
            <a:pPr marL="749808" lvl="1" indent="-457200">
              <a:buFont typeface="+mj-lt"/>
              <a:buAutoNum type="arabicPeriod"/>
            </a:pPr>
            <a:r>
              <a:rPr lang="en-US" dirty="0"/>
              <a:t>The overhead that is required to manage the tables (Segment Map Tables and the Page Map Tables), and</a:t>
            </a:r>
          </a:p>
          <a:p>
            <a:pPr marL="749808" lvl="1" indent="-457200">
              <a:buFont typeface="+mj-lt"/>
              <a:buAutoNum type="arabicPeriod"/>
            </a:pPr>
            <a:r>
              <a:rPr lang="en-US" dirty="0"/>
              <a:t>The time required to reference them.</a:t>
            </a:r>
            <a:endParaRPr lang="en-NG" dirty="0"/>
          </a:p>
        </p:txBody>
      </p:sp>
    </p:spTree>
    <p:extLst>
      <p:ext uri="{BB962C8B-B14F-4D97-AF65-F5344CB8AC3E}">
        <p14:creationId xmlns:p14="http://schemas.microsoft.com/office/powerpoint/2010/main" val="176447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6A2A-7900-4865-AEAD-4B71B6B7BDE3}"/>
              </a:ext>
            </a:extLst>
          </p:cNvPr>
          <p:cNvSpPr>
            <a:spLocks noGrp="1"/>
          </p:cNvSpPr>
          <p:nvPr>
            <p:ph type="title"/>
          </p:nvPr>
        </p:nvSpPr>
        <p:spPr/>
        <p:txBody>
          <a:bodyPr/>
          <a:lstStyle/>
          <a:p>
            <a:r>
              <a:rPr lang="en-US" dirty="0"/>
              <a:t>Paged Memory Allocation</a:t>
            </a:r>
            <a:endParaRPr lang="en-NG" dirty="0"/>
          </a:p>
        </p:txBody>
      </p:sp>
      <p:sp>
        <p:nvSpPr>
          <p:cNvPr id="3" name="Content Placeholder 2">
            <a:extLst>
              <a:ext uri="{FF2B5EF4-FFF2-40B4-BE49-F238E27FC236}">
                <a16:creationId xmlns:a16="http://schemas.microsoft.com/office/drawing/2014/main" id="{C8B63558-1951-4203-B280-955C0A9DF8AB}"/>
              </a:ext>
            </a:extLst>
          </p:cNvPr>
          <p:cNvSpPr>
            <a:spLocks noGrp="1"/>
          </p:cNvSpPr>
          <p:nvPr>
            <p:ph idx="1"/>
          </p:nvPr>
        </p:nvSpPr>
        <p:spPr/>
        <p:txBody>
          <a:bodyPr>
            <a:normAutofit/>
          </a:bodyPr>
          <a:lstStyle/>
          <a:p>
            <a:pPr algn="just">
              <a:lnSpc>
                <a:spcPct val="150000"/>
              </a:lnSpc>
            </a:pPr>
            <a:r>
              <a:rPr lang="en-US" sz="1800" b="1" i="0" u="none" strike="noStrike" baseline="0" dirty="0">
                <a:latin typeface="Sabon-Bold"/>
              </a:rPr>
              <a:t>Paged memory allocation </a:t>
            </a:r>
            <a:r>
              <a:rPr lang="en-US" sz="1800" b="0" i="0" u="none" strike="noStrike" baseline="0" dirty="0">
                <a:latin typeface="Sabon-Roman"/>
              </a:rPr>
              <a:t>is based on the concept of dividing jobs into units of equal size and each unit is called a </a:t>
            </a:r>
            <a:r>
              <a:rPr lang="en-US" sz="1800" b="1" i="0" u="none" strike="noStrike" baseline="0" dirty="0">
                <a:latin typeface="Sabon-Bold"/>
              </a:rPr>
              <a:t>page</a:t>
            </a:r>
            <a:r>
              <a:rPr lang="en-US" sz="1800" b="0" i="0" u="none" strike="noStrike" baseline="0" dirty="0">
                <a:latin typeface="Sabon-Roman"/>
              </a:rPr>
              <a:t>. Some operating systems choose a page size that is the exact same size as a section of main memory, which is called a </a:t>
            </a:r>
            <a:r>
              <a:rPr lang="en-US" sz="1800" b="1" i="0" u="none" strike="noStrike" baseline="0" dirty="0">
                <a:latin typeface="Sabon-Bold"/>
              </a:rPr>
              <a:t>page frame. </a:t>
            </a:r>
            <a:r>
              <a:rPr lang="en-US" sz="1800" b="0" i="0" u="none" strike="noStrike" baseline="0" dirty="0">
                <a:latin typeface="Sabon-Roman"/>
              </a:rPr>
              <a:t>Likewise, the sections of a magnetic disk are called </a:t>
            </a:r>
            <a:r>
              <a:rPr lang="en-US" sz="1800" b="1" i="0" u="none" strike="noStrike" baseline="0" dirty="0">
                <a:latin typeface="Sabon-Bold"/>
              </a:rPr>
              <a:t>sectors </a:t>
            </a:r>
            <a:r>
              <a:rPr lang="en-US" sz="1800" b="0" i="0" u="none" strike="noStrike" baseline="0" dirty="0">
                <a:latin typeface="Sabon-Roman"/>
              </a:rPr>
              <a:t>or </a:t>
            </a:r>
            <a:r>
              <a:rPr lang="en-US" sz="1800" b="1" i="0" u="none" strike="noStrike" baseline="0" dirty="0">
                <a:latin typeface="Sabon-Roman"/>
              </a:rPr>
              <a:t>blocks</a:t>
            </a:r>
            <a:r>
              <a:rPr lang="en-US" sz="1800" b="0" i="0" u="none" strike="noStrike" baseline="0" dirty="0">
                <a:latin typeface="Sabon-Roman"/>
              </a:rPr>
              <a:t>.</a:t>
            </a:r>
          </a:p>
          <a:p>
            <a:pPr algn="just">
              <a:lnSpc>
                <a:spcPct val="150000"/>
              </a:lnSpc>
            </a:pPr>
            <a:r>
              <a:rPr lang="en-US" sz="1800" dirty="0">
                <a:latin typeface="Sabon-Roman"/>
              </a:rPr>
              <a:t>The paged memory allocation scheme works quite efficiently when the pages, sectors, and page frames are all the same size.</a:t>
            </a:r>
            <a:endParaRPr lang="en-NG" sz="1800" dirty="0">
              <a:latin typeface="Sabon-Roman"/>
            </a:endParaRPr>
          </a:p>
        </p:txBody>
      </p:sp>
    </p:spTree>
    <p:extLst>
      <p:ext uri="{BB962C8B-B14F-4D97-AF65-F5344CB8AC3E}">
        <p14:creationId xmlns:p14="http://schemas.microsoft.com/office/powerpoint/2010/main" val="299982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7626-B2EC-4026-A2C8-468BE9D3E287}"/>
              </a:ext>
            </a:extLst>
          </p:cNvPr>
          <p:cNvSpPr>
            <a:spLocks noGrp="1"/>
          </p:cNvSpPr>
          <p:nvPr>
            <p:ph type="title"/>
          </p:nvPr>
        </p:nvSpPr>
        <p:spPr/>
        <p:txBody>
          <a:bodyPr/>
          <a:lstStyle/>
          <a:p>
            <a:r>
              <a:rPr lang="en-US" dirty="0"/>
              <a:t>Jobs Ready for Execution</a:t>
            </a:r>
            <a:endParaRPr lang="en-NG" dirty="0"/>
          </a:p>
        </p:txBody>
      </p:sp>
      <p:sp>
        <p:nvSpPr>
          <p:cNvPr id="3" name="Content Placeholder 2">
            <a:extLst>
              <a:ext uri="{FF2B5EF4-FFF2-40B4-BE49-F238E27FC236}">
                <a16:creationId xmlns:a16="http://schemas.microsoft.com/office/drawing/2014/main" id="{92F4FF72-DBA9-4284-9514-C19FA1CA5336}"/>
              </a:ext>
            </a:extLst>
          </p:cNvPr>
          <p:cNvSpPr>
            <a:spLocks noGrp="1"/>
          </p:cNvSpPr>
          <p:nvPr>
            <p:ph idx="1"/>
          </p:nvPr>
        </p:nvSpPr>
        <p:spPr/>
        <p:txBody>
          <a:bodyPr>
            <a:normAutofit fontScale="92500" lnSpcReduction="20000"/>
          </a:bodyPr>
          <a:lstStyle/>
          <a:p>
            <a:pPr algn="just">
              <a:lnSpc>
                <a:spcPct val="150000"/>
              </a:lnSpc>
            </a:pPr>
            <a:r>
              <a:rPr lang="en-US" sz="1800" b="0" i="0" u="none" strike="noStrike" baseline="0" dirty="0">
                <a:latin typeface="Sabon-Roman"/>
              </a:rPr>
              <a:t>Before executing a program, a basic Memory Manager prepares it by:</a:t>
            </a:r>
          </a:p>
          <a:p>
            <a:pPr lvl="1" algn="just">
              <a:lnSpc>
                <a:spcPct val="150000"/>
              </a:lnSpc>
            </a:pPr>
            <a:r>
              <a:rPr lang="en-US" dirty="0">
                <a:latin typeface="Sabon-Roman"/>
              </a:rPr>
              <a:t>Determining the number of pages in the program</a:t>
            </a:r>
          </a:p>
          <a:p>
            <a:pPr lvl="1" algn="just">
              <a:lnSpc>
                <a:spcPct val="150000"/>
              </a:lnSpc>
            </a:pPr>
            <a:r>
              <a:rPr lang="en-US" dirty="0">
                <a:latin typeface="Sabon-Roman"/>
              </a:rPr>
              <a:t>Locating enough empty page frames in main memory</a:t>
            </a:r>
          </a:p>
          <a:p>
            <a:pPr lvl="1" algn="just">
              <a:lnSpc>
                <a:spcPct val="150000"/>
              </a:lnSpc>
            </a:pPr>
            <a:r>
              <a:rPr lang="en-US" dirty="0">
                <a:latin typeface="Sabon-Roman"/>
              </a:rPr>
              <a:t>Loading all of the program’s pages into those frames</a:t>
            </a:r>
          </a:p>
          <a:p>
            <a:pPr marL="201168" lvl="1" indent="0" algn="just">
              <a:lnSpc>
                <a:spcPct val="150000"/>
              </a:lnSpc>
              <a:buNone/>
            </a:pPr>
            <a:endParaRPr lang="en-US" dirty="0">
              <a:latin typeface="Sabon-Roman"/>
            </a:endParaRPr>
          </a:p>
          <a:p>
            <a:pPr marL="201168" lvl="1" indent="0" algn="just">
              <a:lnSpc>
                <a:spcPct val="150000"/>
              </a:lnSpc>
              <a:buNone/>
            </a:pPr>
            <a:r>
              <a:rPr lang="en-US" dirty="0">
                <a:latin typeface="Sabon-Roman"/>
              </a:rPr>
              <a:t>When the program is initially prepared for loading, its pages are in logical sequence — the first pages contain the first instructions of the program and the last page has the last instructions. These jobs can be loaded in noncontiguous page frames. In fact, each page can be stored in any available page frame anywhere in main memory</a:t>
            </a:r>
          </a:p>
        </p:txBody>
      </p:sp>
    </p:spTree>
    <p:extLst>
      <p:ext uri="{BB962C8B-B14F-4D97-AF65-F5344CB8AC3E}">
        <p14:creationId xmlns:p14="http://schemas.microsoft.com/office/powerpoint/2010/main" val="347940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08A0-DF3F-42E2-A76B-F19A0F8F9793}"/>
              </a:ext>
            </a:extLst>
          </p:cNvPr>
          <p:cNvSpPr>
            <a:spLocks noGrp="1"/>
          </p:cNvSpPr>
          <p:nvPr>
            <p:ph type="title"/>
          </p:nvPr>
        </p:nvSpPr>
        <p:spPr/>
        <p:txBody>
          <a:bodyPr/>
          <a:lstStyle/>
          <a:p>
            <a:r>
              <a:rPr lang="en-US" dirty="0"/>
              <a:t>Example of PMA Scheme</a:t>
            </a:r>
            <a:endParaRPr lang="en-NG" dirty="0"/>
          </a:p>
        </p:txBody>
      </p:sp>
      <p:pic>
        <p:nvPicPr>
          <p:cNvPr id="5" name="Content Placeholder 4">
            <a:extLst>
              <a:ext uri="{FF2B5EF4-FFF2-40B4-BE49-F238E27FC236}">
                <a16:creationId xmlns:a16="http://schemas.microsoft.com/office/drawing/2014/main" id="{A505C8AF-BD46-485F-B552-9203A04C1C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981200"/>
            <a:ext cx="6400800" cy="4022725"/>
          </a:xfrm>
        </p:spPr>
      </p:pic>
    </p:spTree>
    <p:extLst>
      <p:ext uri="{BB962C8B-B14F-4D97-AF65-F5344CB8AC3E}">
        <p14:creationId xmlns:p14="http://schemas.microsoft.com/office/powerpoint/2010/main" val="1831565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4417-D246-4495-989E-C25F05CC7BFF}"/>
              </a:ext>
            </a:extLst>
          </p:cNvPr>
          <p:cNvSpPr>
            <a:spLocks noGrp="1"/>
          </p:cNvSpPr>
          <p:nvPr>
            <p:ph type="title"/>
          </p:nvPr>
        </p:nvSpPr>
        <p:spPr/>
        <p:txBody>
          <a:bodyPr/>
          <a:lstStyle/>
          <a:p>
            <a:r>
              <a:rPr lang="en-US" dirty="0"/>
              <a:t>Table of PMA</a:t>
            </a:r>
            <a:endParaRPr lang="en-NG" dirty="0"/>
          </a:p>
        </p:txBody>
      </p:sp>
      <p:sp>
        <p:nvSpPr>
          <p:cNvPr id="3" name="Content Placeholder 2">
            <a:extLst>
              <a:ext uri="{FF2B5EF4-FFF2-40B4-BE49-F238E27FC236}">
                <a16:creationId xmlns:a16="http://schemas.microsoft.com/office/drawing/2014/main" id="{1BF8B2C1-3537-4EC2-8D77-5D262FF672A1}"/>
              </a:ext>
            </a:extLst>
          </p:cNvPr>
          <p:cNvSpPr>
            <a:spLocks noGrp="1"/>
          </p:cNvSpPr>
          <p:nvPr>
            <p:ph idx="1"/>
          </p:nvPr>
        </p:nvSpPr>
        <p:spPr/>
        <p:txBody>
          <a:bodyPr/>
          <a:lstStyle/>
          <a:p>
            <a:pPr>
              <a:lnSpc>
                <a:spcPct val="150000"/>
              </a:lnSpc>
            </a:pPr>
            <a:r>
              <a:rPr lang="en-US" dirty="0"/>
              <a:t>Memory Manager uses some three tables; </a:t>
            </a:r>
          </a:p>
          <a:p>
            <a:pPr marL="749808" lvl="1" indent="-457200">
              <a:lnSpc>
                <a:spcPct val="150000"/>
              </a:lnSpc>
              <a:buFont typeface="+mj-lt"/>
              <a:buAutoNum type="arabicPeriod"/>
            </a:pPr>
            <a:r>
              <a:rPr lang="en-US" b="1" dirty="0"/>
              <a:t>Job Table</a:t>
            </a:r>
            <a:r>
              <a:rPr lang="en-US" dirty="0"/>
              <a:t>, </a:t>
            </a:r>
          </a:p>
          <a:p>
            <a:pPr marL="749808" lvl="1" indent="-457200">
              <a:lnSpc>
                <a:spcPct val="150000"/>
              </a:lnSpc>
              <a:buFont typeface="+mj-lt"/>
              <a:buAutoNum type="arabicPeriod"/>
            </a:pPr>
            <a:r>
              <a:rPr lang="en-US" b="1" dirty="0"/>
              <a:t>Page Map Table, </a:t>
            </a:r>
            <a:r>
              <a:rPr lang="en-US" dirty="0"/>
              <a:t>and</a:t>
            </a:r>
          </a:p>
          <a:p>
            <a:pPr marL="749808" lvl="1" indent="-457200">
              <a:lnSpc>
                <a:spcPct val="150000"/>
              </a:lnSpc>
              <a:buFont typeface="+mj-lt"/>
              <a:buAutoNum type="arabicPeriod"/>
            </a:pPr>
            <a:r>
              <a:rPr lang="en-US" b="1" dirty="0"/>
              <a:t>Memory Map Table</a:t>
            </a:r>
            <a:r>
              <a:rPr lang="en-US" dirty="0"/>
              <a:t> </a:t>
            </a:r>
          </a:p>
          <a:p>
            <a:pPr marL="292608" lvl="1" indent="0">
              <a:lnSpc>
                <a:spcPct val="150000"/>
              </a:lnSpc>
              <a:buNone/>
            </a:pPr>
            <a:r>
              <a:rPr lang="en-US" dirty="0"/>
              <a:t>to keep track of the pages as they are fit into page frames</a:t>
            </a:r>
          </a:p>
        </p:txBody>
      </p:sp>
    </p:spTree>
    <p:extLst>
      <p:ext uri="{BB962C8B-B14F-4D97-AF65-F5344CB8AC3E}">
        <p14:creationId xmlns:p14="http://schemas.microsoft.com/office/powerpoint/2010/main" val="30121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700B-A799-4F6A-AD2A-096F0E94208C}"/>
              </a:ext>
            </a:extLst>
          </p:cNvPr>
          <p:cNvSpPr>
            <a:spLocks noGrp="1"/>
          </p:cNvSpPr>
          <p:nvPr>
            <p:ph type="title"/>
          </p:nvPr>
        </p:nvSpPr>
        <p:spPr/>
        <p:txBody>
          <a:bodyPr/>
          <a:lstStyle/>
          <a:p>
            <a:r>
              <a:rPr lang="en-US" dirty="0"/>
              <a:t>The Job Table</a:t>
            </a:r>
            <a:endParaRPr lang="en-NG" dirty="0"/>
          </a:p>
        </p:txBody>
      </p:sp>
      <p:sp>
        <p:nvSpPr>
          <p:cNvPr id="3" name="Content Placeholder 2">
            <a:extLst>
              <a:ext uri="{FF2B5EF4-FFF2-40B4-BE49-F238E27FC236}">
                <a16:creationId xmlns:a16="http://schemas.microsoft.com/office/drawing/2014/main" id="{B9E15AFF-D8EF-4651-87EA-C53D1D02731E}"/>
              </a:ext>
            </a:extLst>
          </p:cNvPr>
          <p:cNvSpPr>
            <a:spLocks noGrp="1"/>
          </p:cNvSpPr>
          <p:nvPr>
            <p:ph idx="1"/>
          </p:nvPr>
        </p:nvSpPr>
        <p:spPr/>
        <p:txBody>
          <a:bodyPr>
            <a:normAutofit/>
          </a:bodyPr>
          <a:lstStyle/>
          <a:p>
            <a:pPr algn="just">
              <a:lnSpc>
                <a:spcPct val="150000"/>
              </a:lnSpc>
            </a:pPr>
            <a:r>
              <a:rPr lang="en-US" dirty="0"/>
              <a:t>The Job Table (JT) contains two values for each active job: the size of the job (shown on the left) in the figure below and the memory location where its Page Map Table is stored (on the right)</a:t>
            </a:r>
            <a:endParaRPr lang="en-NG" dirty="0"/>
          </a:p>
          <a:p>
            <a:pPr algn="just">
              <a:lnSpc>
                <a:spcPct val="150000"/>
              </a:lnSpc>
            </a:pPr>
            <a:r>
              <a:rPr lang="en-US" dirty="0"/>
              <a:t>The Job Table is a dynamic list that grows as jobs are loaded into the system and shrinks, as shown in (b) in the figure below, as they are later completed.</a:t>
            </a:r>
            <a:endParaRPr lang="en-NG" dirty="0"/>
          </a:p>
        </p:txBody>
      </p:sp>
    </p:spTree>
    <p:extLst>
      <p:ext uri="{BB962C8B-B14F-4D97-AF65-F5344CB8AC3E}">
        <p14:creationId xmlns:p14="http://schemas.microsoft.com/office/powerpoint/2010/main" val="204880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6C8C-5016-47B3-A854-2116A243301B}"/>
              </a:ext>
            </a:extLst>
          </p:cNvPr>
          <p:cNvSpPr>
            <a:spLocks noGrp="1"/>
          </p:cNvSpPr>
          <p:nvPr>
            <p:ph type="title"/>
          </p:nvPr>
        </p:nvSpPr>
        <p:spPr/>
        <p:txBody>
          <a:bodyPr/>
          <a:lstStyle/>
          <a:p>
            <a:r>
              <a:rPr lang="en-US" dirty="0"/>
              <a:t>Sample of the Job Table</a:t>
            </a:r>
            <a:endParaRPr lang="en-NG" dirty="0"/>
          </a:p>
        </p:txBody>
      </p:sp>
      <p:pic>
        <p:nvPicPr>
          <p:cNvPr id="5" name="Content Placeholder 4">
            <a:extLst>
              <a:ext uri="{FF2B5EF4-FFF2-40B4-BE49-F238E27FC236}">
                <a16:creationId xmlns:a16="http://schemas.microsoft.com/office/drawing/2014/main" id="{90BDB85D-CCAB-4DAF-B5AC-AF55181475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325" y="2362200"/>
            <a:ext cx="7543800" cy="3200400"/>
          </a:xfrm>
        </p:spPr>
      </p:pic>
    </p:spTree>
    <p:extLst>
      <p:ext uri="{BB962C8B-B14F-4D97-AF65-F5344CB8AC3E}">
        <p14:creationId xmlns:p14="http://schemas.microsoft.com/office/powerpoint/2010/main" val="8073995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2.0.3121"/>
  <p:tag name="PPTVERSION" val="15"/>
  <p:tag name="TPOS" val="2"/>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8531</TotalTime>
  <Words>1792</Words>
  <Application>Microsoft Office PowerPoint</Application>
  <PresentationFormat>On-screen Show (4:3)</PresentationFormat>
  <Paragraphs>103</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Calibri</vt:lpstr>
      <vt:lpstr>Calibri Light</vt:lpstr>
      <vt:lpstr>Sabon-Bold</vt:lpstr>
      <vt:lpstr>Sabon-Roman</vt:lpstr>
      <vt:lpstr>Wingdings</vt:lpstr>
      <vt:lpstr>Retrospect</vt:lpstr>
      <vt:lpstr>CSC2210 OPERATING SYSTEMS I</vt:lpstr>
      <vt:lpstr> Memory Allocation Schemes</vt:lpstr>
      <vt:lpstr>Paged Memory Allocation (PMA)</vt:lpstr>
      <vt:lpstr>Paged Memory Allocation</vt:lpstr>
      <vt:lpstr>Jobs Ready for Execution</vt:lpstr>
      <vt:lpstr>Example of PMA Scheme</vt:lpstr>
      <vt:lpstr>Table of PMA</vt:lpstr>
      <vt:lpstr>The Job Table</vt:lpstr>
      <vt:lpstr>Sample of the Job Table</vt:lpstr>
      <vt:lpstr>Page Map Table (PMT)</vt:lpstr>
      <vt:lpstr>Memory Map Table (MMT)</vt:lpstr>
      <vt:lpstr>Advantages of PMA</vt:lpstr>
      <vt:lpstr>Disadvantage of PMA</vt:lpstr>
      <vt:lpstr>Demand Paging Memory Allocation (DPMA)</vt:lpstr>
      <vt:lpstr>Demand Paging Memory Allocation</vt:lpstr>
      <vt:lpstr>Concept of DPMA</vt:lpstr>
      <vt:lpstr>Scenarios of DPMA</vt:lpstr>
      <vt:lpstr>Scenarios of DPMA contd.</vt:lpstr>
      <vt:lpstr>Scenarios of DPMA contd.</vt:lpstr>
      <vt:lpstr>DPMA Example</vt:lpstr>
      <vt:lpstr> </vt:lpstr>
      <vt:lpstr>Advantages of DPMA</vt:lpstr>
      <vt:lpstr>Disadvantages of DPMA</vt:lpstr>
      <vt:lpstr>Segmented Memory Allocation (SMA)</vt:lpstr>
      <vt:lpstr>Segmented Memory Allocation (SMA)</vt:lpstr>
      <vt:lpstr>SMA contd.</vt:lpstr>
      <vt:lpstr>How the SMA Works</vt:lpstr>
      <vt:lpstr>SMA Example</vt:lpstr>
      <vt:lpstr>SMA Example contd.</vt:lpstr>
      <vt:lpstr>PowerPoint Presentation</vt:lpstr>
      <vt:lpstr>PowerPoint Presentation</vt:lpstr>
      <vt:lpstr>Disadvantage of SMA</vt:lpstr>
      <vt:lpstr>Segmented/Demand Paging Memory Allocation (S/DPMA)</vt:lpstr>
      <vt:lpstr>Segmented/Demand Paged Memory Allocation</vt:lpstr>
      <vt:lpstr>S/DPMA Contd.</vt:lpstr>
      <vt:lpstr>S/DPMA Tables</vt:lpstr>
      <vt:lpstr>S/DPMA - Example</vt:lpstr>
      <vt:lpstr>Disadvantages of S/DPMA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Management</dc:title>
  <dc:creator>Debby</dc:creator>
  <cp:lastModifiedBy>Haruna Yakubu</cp:lastModifiedBy>
  <cp:revision>89</cp:revision>
  <dcterms:created xsi:type="dcterms:W3CDTF">2014-08-11T03:35:04Z</dcterms:created>
  <dcterms:modified xsi:type="dcterms:W3CDTF">2021-05-26T12:45:14Z</dcterms:modified>
</cp:coreProperties>
</file>