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8" r:id="rId3"/>
    <p:sldId id="324" r:id="rId4"/>
    <p:sldId id="364" r:id="rId5"/>
    <p:sldId id="363" r:id="rId6"/>
    <p:sldId id="365" r:id="rId7"/>
    <p:sldId id="366" r:id="rId8"/>
    <p:sldId id="368" r:id="rId9"/>
    <p:sldId id="369" r:id="rId10"/>
    <p:sldId id="370" r:id="rId11"/>
    <p:sldId id="371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72" r:id="rId20"/>
    <p:sldId id="374" r:id="rId21"/>
    <p:sldId id="375" r:id="rId22"/>
    <p:sldId id="378" r:id="rId23"/>
    <p:sldId id="373" r:id="rId24"/>
    <p:sldId id="376" r:id="rId25"/>
    <p:sldId id="377" r:id="rId26"/>
    <p:sldId id="384" r:id="rId27"/>
    <p:sldId id="379" r:id="rId28"/>
    <p:sldId id="380" r:id="rId29"/>
    <p:sldId id="381" r:id="rId30"/>
    <p:sldId id="382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80" autoAdjust="0"/>
  </p:normalViewPr>
  <p:slideViewPr>
    <p:cSldViewPr>
      <p:cViewPr varScale="1">
        <p:scale>
          <a:sx n="90" d="100"/>
          <a:sy n="90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6D7A8-B5F2-4110-924F-3F480B4A724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0DA2C-20CE-4DE4-BB85-4695A918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00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73F9-1BC0-4E5C-8D63-40DFC591BDFA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34ED5-532A-425F-A922-9BEC6C01C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806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68DB-C6A7-4708-9C52-0776DB8BB37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70-15C0-4753-8F0D-D4287AA24B0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57E1-3FC6-4D56-A719-8183EB177E27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1D51-2E68-48D8-BAF4-F1F37B864D7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86F-C3EA-4981-BECC-CA4C21F0050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3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7A3D-A295-4495-A54F-32B9D4A49937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C6D-7C93-4CEA-A862-4029FB7BF5E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9333-7366-4A3D-9FB6-1D6725CA670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30C8-DC45-4BF8-AC24-F7E7D68B505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A40FFE8-FAE2-428A-ACC4-3227B8EFFA8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CCCF-E70E-4FFC-8F77-3DB30ACACF4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44DC1-DA38-441A-AEAC-01E7F764C5E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9144000" cy="3566160"/>
          </a:xfrm>
        </p:spPr>
        <p:txBody>
          <a:bodyPr/>
          <a:lstStyle/>
          <a:p>
            <a:pPr algn="ctr"/>
            <a:r>
              <a:rPr lang="en-US" dirty="0"/>
              <a:t>CSC2210</a:t>
            </a:r>
            <a:br>
              <a:rPr lang="en-US" dirty="0"/>
            </a:br>
            <a:r>
              <a:rPr lang="en-US" sz="7200" dirty="0"/>
              <a:t>OPERATING SYSTEMS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File Manager</a:t>
            </a:r>
          </a:p>
        </p:txBody>
      </p:sp>
    </p:spTree>
    <p:extLst>
      <p:ext uri="{BB962C8B-B14F-4D97-AF65-F5344CB8AC3E}">
        <p14:creationId xmlns:p14="http://schemas.microsoft.com/office/powerpoint/2010/main" val="35515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9695-3226-442D-AB25-8335C28B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3207-1A06-4A89-A390-086D8035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file’s name can be much longer than it appears. Depending on the File Manager, it can have from two to many components.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two components common to many filenames are a relative filename and an extension.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4775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9695-3226-442D-AB25-8335C28B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 Contd.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3207-1A06-4A89-A390-086D8035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OS structures the files, names them, and protects them.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File system can be seen in two perspective: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User perspective – how we name a file, protect it and organize the files.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Implementation perspective – they are organized on disk.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5603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B210-0E78-4A33-9A3A-F10642DE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A886-2737-4C2E-BBA7-1A638DFE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</a:t>
            </a:r>
            <a:r>
              <a:rPr lang="en-US" dirty="0"/>
              <a:t>: human readable information.</a:t>
            </a:r>
          </a:p>
          <a:p>
            <a:r>
              <a:rPr lang="en-US" b="1" dirty="0"/>
              <a:t>Identifier</a:t>
            </a:r>
            <a:r>
              <a:rPr lang="en-US" dirty="0"/>
              <a:t>: uniquely identify files on the storage media.</a:t>
            </a:r>
          </a:p>
          <a:p>
            <a:r>
              <a:rPr lang="en-US" b="1" dirty="0"/>
              <a:t>Location</a:t>
            </a:r>
            <a:r>
              <a:rPr lang="en-US" dirty="0"/>
              <a:t>: points to the file location on the disk.</a:t>
            </a:r>
          </a:p>
          <a:p>
            <a:r>
              <a:rPr lang="en-US" b="1" dirty="0"/>
              <a:t>Type</a:t>
            </a:r>
            <a:r>
              <a:rPr lang="en-US" dirty="0"/>
              <a:t>: required for systems that support various file type.</a:t>
            </a:r>
          </a:p>
          <a:p>
            <a:r>
              <a:rPr lang="en-US" sz="1800" b="1" i="0" u="none" strike="noStrike" baseline="0" dirty="0">
                <a:latin typeface="Sabon-Roman"/>
              </a:rPr>
              <a:t>Owner</a:t>
            </a:r>
            <a:endParaRPr lang="en-US" b="1" dirty="0"/>
          </a:p>
          <a:p>
            <a:r>
              <a:rPr lang="en-US" b="1" dirty="0"/>
              <a:t>Size</a:t>
            </a:r>
            <a:r>
              <a:rPr lang="en-US" dirty="0"/>
              <a:t>: attribute that keeps the current size of the file.</a:t>
            </a:r>
          </a:p>
          <a:p>
            <a:r>
              <a:rPr lang="en-US" b="1" dirty="0"/>
              <a:t>Date and time of </a:t>
            </a:r>
            <a:r>
              <a:rPr lang="en-US" b="1" dirty="0" err="1"/>
              <a:t>creationg</a:t>
            </a:r>
            <a:r>
              <a:rPr lang="en-US" dirty="0"/>
              <a:t>: used for protection, security and monitoring.</a:t>
            </a:r>
          </a:p>
          <a:p>
            <a:r>
              <a:rPr lang="en-US" b="1" dirty="0"/>
              <a:t>Max record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2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D748-7DB6-4769-860B-64EA6295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D6C6-CE56-4C6C-AA46-B6597687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Directories, also known as folders are files which are used to organize other files.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directory structure is the organization of files into a hierarchy of folder.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1744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FE72-8A80-4E2A-B094-2710A29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7649-629D-49BA-9144-49B8420D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Single-level directory structure</a:t>
            </a:r>
            <a:r>
              <a:rPr lang="en-US" dirty="0"/>
              <a:t>: this has only one directory which is called the root directory.</a:t>
            </a:r>
          </a:p>
          <a:p>
            <a:pPr algn="just">
              <a:lnSpc>
                <a:spcPct val="150000"/>
              </a:lnSpc>
            </a:pPr>
            <a:r>
              <a:rPr lang="en-NG" dirty="0"/>
              <a:t>The users are not allowed to create subdirectories under the root directory. All the files created by the several users are present in the root directory only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NG" sz="1800" dirty="0">
                <a:solidFill>
                  <a:srgbClr val="222222"/>
                </a:solidFill>
                <a:effectLst/>
                <a:latin typeface="Lato"/>
                <a:ea typeface="Lato"/>
                <a:cs typeface="Times New Roman" panose="02020603050405020304" pitchFamily="18" charset="0"/>
              </a:rPr>
              <a:t>There is one drawback of Single-level directory structure, a user cannot use the same file name used by another user in the system</a:t>
            </a:r>
            <a:r>
              <a:rPr lang="en-US" sz="1800" dirty="0">
                <a:solidFill>
                  <a:srgbClr val="222222"/>
                </a:solidFill>
                <a:effectLst/>
                <a:latin typeface="Lato"/>
                <a:ea typeface="Lato"/>
                <a:cs typeface="Times New Roman" panose="02020603050405020304" pitchFamily="18" charset="0"/>
              </a:rPr>
              <a:t>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2707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0A5A-4C4F-4FFA-A682-7CF995F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Contd.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0082-18A2-4CB8-92DE-E5DF52D5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NG" sz="1800" b="1" dirty="0">
                <a:solidFill>
                  <a:srgbClr val="222222"/>
                </a:solidFill>
                <a:effectLst/>
                <a:latin typeface="Lato"/>
                <a:ea typeface="Lato"/>
                <a:cs typeface="Times New Roman" panose="02020603050405020304" pitchFamily="18" charset="0"/>
              </a:rPr>
              <a:t>Two-level directory structure</a:t>
            </a:r>
            <a:r>
              <a:rPr lang="en-NG" sz="1800" dirty="0">
                <a:solidFill>
                  <a:srgbClr val="222222"/>
                </a:solidFill>
                <a:effectLst/>
                <a:latin typeface="Lato"/>
                <a:ea typeface="Lato"/>
                <a:cs typeface="Times New Roman" panose="02020603050405020304" pitchFamily="18" charset="0"/>
              </a:rPr>
              <a:t>, the users create directory directly inside the root directory. But once a user creates such directory, further he cannot create any subdirectory inside that directory</a:t>
            </a:r>
            <a:r>
              <a:rPr lang="en-US" sz="1800" dirty="0">
                <a:solidFill>
                  <a:srgbClr val="222222"/>
                </a:solidFill>
                <a:effectLst/>
                <a:latin typeface="Lato"/>
                <a:ea typeface="Lato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A8EC-EDD1-4CAF-A844-C81B2D235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3390900"/>
            <a:ext cx="754380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2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BD04-BF86-40E4-8E55-CBC982BA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Contd.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A2D2-508D-4123-825F-46FEC234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NG" sz="1800" b="1" dirty="0">
                <a:solidFill>
                  <a:srgbClr val="222222"/>
                </a:solidFill>
                <a:effectLst/>
                <a:latin typeface="Lato"/>
                <a:ea typeface="Lato"/>
                <a:cs typeface="Times New Roman" panose="02020603050405020304" pitchFamily="18" charset="0"/>
              </a:rPr>
              <a:t>Hierarchical Directory Structure</a:t>
            </a:r>
            <a:r>
              <a:rPr lang="en-US" sz="1800" dirty="0">
                <a:solidFill>
                  <a:srgbClr val="222222"/>
                </a:solidFill>
                <a:effectLst/>
                <a:latin typeface="Lato"/>
                <a:ea typeface="Lato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222222"/>
                </a:solidFill>
                <a:latin typeface="Lato"/>
                <a:ea typeface="Lato"/>
                <a:cs typeface="Times New Roman" panose="02020603050405020304" pitchFamily="18" charset="0"/>
              </a:rPr>
              <a:t> </a:t>
            </a:r>
            <a:r>
              <a:rPr lang="en-NG" sz="1800" dirty="0">
                <a:solidFill>
                  <a:srgbClr val="222222"/>
                </a:solidFill>
                <a:effectLst/>
                <a:latin typeface="Lato"/>
                <a:ea typeface="Lato"/>
                <a:cs typeface="Times New Roman" panose="02020603050405020304" pitchFamily="18" charset="0"/>
              </a:rPr>
              <a:t>the users can create directories under the root directory and can also create sub-directories under this structure.</a:t>
            </a:r>
            <a:endParaRPr lang="en-US" sz="1800" dirty="0">
              <a:solidFill>
                <a:srgbClr val="222222"/>
              </a:solidFill>
              <a:effectLst/>
              <a:latin typeface="Lato"/>
              <a:ea typeface="Lato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NG" sz="1800" dirty="0">
                <a:solidFill>
                  <a:srgbClr val="222222"/>
                </a:solidFill>
                <a:latin typeface="Lato"/>
                <a:cs typeface="Times New Roman" panose="02020603050405020304" pitchFamily="18" charset="0"/>
              </a:rPr>
              <a:t>As the user is free to create many sub-directories, it can create different s</a:t>
            </a:r>
            <a:r>
              <a:rPr lang="en-US" sz="1800" dirty="0" err="1">
                <a:solidFill>
                  <a:srgbClr val="222222"/>
                </a:solidFill>
                <a:latin typeface="Lato"/>
                <a:cs typeface="Times New Roman" panose="02020603050405020304" pitchFamily="18" charset="0"/>
              </a:rPr>
              <a:t>ub</a:t>
            </a:r>
            <a:r>
              <a:rPr lang="en-US" sz="1800" dirty="0">
                <a:solidFill>
                  <a:srgbClr val="222222"/>
                </a:solidFill>
                <a:latin typeface="Lato"/>
                <a:cs typeface="Times New Roman" panose="02020603050405020304" pitchFamily="18" charset="0"/>
              </a:rPr>
              <a:t> </a:t>
            </a:r>
            <a:r>
              <a:rPr lang="en-NG" sz="1800" dirty="0">
                <a:solidFill>
                  <a:srgbClr val="222222"/>
                </a:solidFill>
                <a:latin typeface="Lato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222222"/>
                </a:solidFill>
                <a:latin typeface="Lato"/>
                <a:cs typeface="Times New Roman" panose="02020603050405020304" pitchFamily="18" charset="0"/>
              </a:rPr>
              <a:t> </a:t>
            </a:r>
            <a:r>
              <a:rPr lang="en-NG" sz="1800" dirty="0">
                <a:solidFill>
                  <a:srgbClr val="222222"/>
                </a:solidFill>
                <a:latin typeface="Lato"/>
                <a:cs typeface="Times New Roman" panose="02020603050405020304" pitchFamily="18" charset="0"/>
              </a:rPr>
              <a:t>directories for different file types</a:t>
            </a:r>
            <a:r>
              <a:rPr lang="en-US" sz="1800" dirty="0">
                <a:solidFill>
                  <a:srgbClr val="222222"/>
                </a:solidFill>
                <a:latin typeface="Lato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49D71-B86B-4193-8FD2-75429C6E4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3886200"/>
            <a:ext cx="75437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3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71EB-8690-432F-BA60-02181605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Operations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8607-89A3-4A20-9BBC-3B6448D2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Create: creates directory</a:t>
            </a:r>
          </a:p>
          <a:p>
            <a:r>
              <a:rPr lang="en-US" dirty="0"/>
              <a:t>Delete: deletes a directory</a:t>
            </a:r>
          </a:p>
          <a:p>
            <a:r>
              <a:rPr lang="en-US" dirty="0" err="1"/>
              <a:t>Opendir</a:t>
            </a:r>
            <a:r>
              <a:rPr lang="en-US" dirty="0"/>
              <a:t>: opens a directory</a:t>
            </a:r>
          </a:p>
          <a:p>
            <a:r>
              <a:rPr lang="en-US" dirty="0" err="1"/>
              <a:t>Closedir</a:t>
            </a:r>
            <a:r>
              <a:rPr lang="en-US" dirty="0"/>
              <a:t>: closes directory</a:t>
            </a:r>
          </a:p>
          <a:p>
            <a:r>
              <a:rPr lang="en-US" dirty="0" err="1"/>
              <a:t>Readdir</a:t>
            </a:r>
            <a:r>
              <a:rPr lang="en-US" dirty="0"/>
              <a:t>: returns the next entry in open directory</a:t>
            </a:r>
          </a:p>
          <a:p>
            <a:r>
              <a:rPr lang="en-US" dirty="0"/>
              <a:t>Link: links file to another directory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8007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418E-CFEB-4333-B390-02F3B471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names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C149-5DEB-4960-BDAC-939FE526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Paths can be either absolute or relative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Absolute</a:t>
            </a:r>
            <a:r>
              <a:rPr lang="en-US" dirty="0"/>
              <a:t>: i</a:t>
            </a:r>
            <a:r>
              <a:rPr lang="en-US" sz="1800" b="0" i="0" u="none" strike="noStrike" baseline="0" dirty="0">
                <a:latin typeface="Sabon-Roman"/>
              </a:rPr>
              <a:t>s the long name that includes all path information </a:t>
            </a:r>
            <a:r>
              <a:rPr lang="en-US" sz="1800" dirty="0">
                <a:latin typeface="Sabon-Roman"/>
              </a:rPr>
              <a:t>that appears in directory listings and folders</a:t>
            </a:r>
            <a:endParaRPr lang="en-US" sz="1800" b="0" i="0" u="none" strike="noStrike" baseline="0" dirty="0">
              <a:latin typeface="Sabon-Roman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Sabon-Roman"/>
              </a:rPr>
              <a:t>Relative</a:t>
            </a:r>
            <a:r>
              <a:rPr lang="en-US" sz="1800" dirty="0">
                <a:latin typeface="Sabon-Roman"/>
              </a:rPr>
              <a:t>: is the name without path information that appears in directory listings and folders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5020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DE11-A579-421F-98F2-C3711155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Format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F3AF-EA51-489F-B3DE-0800613F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Sabon-Roman"/>
              </a:rPr>
              <a:t>All files are composed of records. When a user gives a command to modify the contents of a file, it’s a command to access records within the file. Within each file, the records are all presumed to have the same format: they can be of </a:t>
            </a:r>
            <a:r>
              <a:rPr lang="en-US" sz="1800" b="1" i="0" u="none" strike="noStrike" baseline="0" dirty="0">
                <a:latin typeface="Sabon-Roman"/>
              </a:rPr>
              <a:t>fixed length </a:t>
            </a:r>
            <a:r>
              <a:rPr lang="en-US" sz="1800" b="0" i="0" u="none" strike="noStrike" baseline="0" dirty="0">
                <a:latin typeface="Sabon-Roman"/>
              </a:rPr>
              <a:t>or of </a:t>
            </a:r>
            <a:r>
              <a:rPr lang="en-US" sz="1800" b="1" i="0" u="none" strike="noStrike" baseline="0" dirty="0">
                <a:latin typeface="Sabon-Roman"/>
              </a:rPr>
              <a:t>variable length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6503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144000" cy="1734312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The File Manager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0364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98F2-9E38-4C9D-9D80-C64F2973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– length Records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8D49-841F-4DEC-ABB5-5FEE3343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Fixed-length records are the easiest to access directly. The critical aspect of fixed-length records is the size.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it’s too small to hold the entire record, then the data that is leftover is truncated, thereby corrupting the data.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But if the record size is too large— larger than the size of the data to be stored—then storage space is wasted.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8641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BCD9-B35A-4291-882A-E897277B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– length Records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4704-8BED-4DCA-8C04-9C68BF70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i="0" u="none" strike="noStrike" baseline="0" dirty="0">
                <a:latin typeface="Sabon-Bold"/>
              </a:rPr>
              <a:t>Variable-length records </a:t>
            </a:r>
            <a:r>
              <a:rPr lang="en-US" sz="1800" b="0" i="0" u="none" strike="noStrike" baseline="0" dirty="0">
                <a:latin typeface="Sabon-Roman"/>
              </a:rPr>
              <a:t>don’t leave empty storage space and don’t truncate any characters, thus eliminating the two disadvantages of fixed-length records. But while they can easily be read (one after the other sequentially), they’re difficult to access directly because it’s hard to calculate exactly where each record is located.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10725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144000" cy="1734312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Physical File Organization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10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E4DF-568B-4771-987C-80DF5DA8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File Organizations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606A-6A9E-4EC0-BA4B-2C96F55B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physical organization of a file has to do with the way records are arranged and the characteristics of the medium used to store it.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8372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6FFD-DEE4-4649-9BCD-B482F68D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6604"/>
            <a:ext cx="7680960" cy="1450757"/>
          </a:xfrm>
        </p:spPr>
        <p:txBody>
          <a:bodyPr/>
          <a:lstStyle/>
          <a:p>
            <a:r>
              <a:rPr lang="en-US" dirty="0"/>
              <a:t>Sequential Record Organization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FDF3-73C0-47DE-B107-EB90959B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i="0" u="none" strike="noStrike" baseline="0" dirty="0">
                <a:latin typeface="Sabon-Bold"/>
              </a:rPr>
              <a:t>Sequential record organization </a:t>
            </a:r>
            <a:r>
              <a:rPr lang="en-US" sz="1800" b="0" i="0" u="none" strike="noStrike" baseline="0" dirty="0">
                <a:latin typeface="Sabon-Roman"/>
              </a:rPr>
              <a:t>is by far the easiest to implement because records are stored and retrieved serially, one after the other. To find a specific record, the file is searched from its beginning until the requested record is found.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8155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6FFD-DEE4-4649-9BCD-B482F68D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6604"/>
            <a:ext cx="7680960" cy="1450757"/>
          </a:xfrm>
        </p:spPr>
        <p:txBody>
          <a:bodyPr/>
          <a:lstStyle/>
          <a:p>
            <a:r>
              <a:rPr lang="en-US" dirty="0"/>
              <a:t>Direct Record Organization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FDF3-73C0-47DE-B107-EB90959B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Sabon-Roman"/>
              </a:rPr>
              <a:t>A </a:t>
            </a:r>
            <a:r>
              <a:rPr lang="en-US" sz="1800" b="1" i="0" u="none" strike="noStrike" baseline="0" dirty="0">
                <a:latin typeface="Sabon-Bold"/>
              </a:rPr>
              <a:t>direct record organization </a:t>
            </a:r>
            <a:r>
              <a:rPr lang="en-US" sz="1800" b="0" i="0" u="none" strike="noStrike" baseline="0" dirty="0">
                <a:latin typeface="Sabon-Roman"/>
              </a:rPr>
              <a:t>uses direct access files, which, of course, can be implemented  only on DASDs—direct access storage devices. 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Sabon-Roman"/>
              </a:rPr>
              <a:t>Records are identified by their </a:t>
            </a:r>
            <a:r>
              <a:rPr lang="en-US" sz="1800" b="1" i="0" u="none" strike="noStrike" baseline="0" dirty="0">
                <a:latin typeface="Sabon-Bold"/>
              </a:rPr>
              <a:t>relative addresses</a:t>
            </a:r>
            <a:r>
              <a:rPr lang="en-US" sz="1800" b="0" i="0" u="none" strike="noStrike" baseline="0" dirty="0">
                <a:latin typeface="Sabon-Roman"/>
              </a:rPr>
              <a:t>—their addresses relative to the beginning of the file. These </a:t>
            </a:r>
            <a:r>
              <a:rPr lang="en-US" sz="1800" b="1" i="0" u="none" strike="noStrike" baseline="0" dirty="0">
                <a:latin typeface="Sabon-Bold"/>
              </a:rPr>
              <a:t>logical addresses </a:t>
            </a:r>
            <a:r>
              <a:rPr lang="en-US" sz="1800" b="0" i="0" u="none" strike="noStrike" baseline="0" dirty="0">
                <a:latin typeface="Sabon-Roman"/>
              </a:rPr>
              <a:t>are computed when the records are stored and then again when the records are retrieved.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Sabon-Roman"/>
              </a:rPr>
              <a:t>These files give users the flexibility of accessing any record in any order without having to begin a search from the beginning of the file to do so. It’s also known as “random organization,” and its files are called “random access files.”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300576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429F-D0F9-4864-8CC3-C54A46F5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Sequential R Organization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BB6D-4DAE-46A4-92D3-F9391061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Indexed sequential record organization combines the best of sequential and direct access.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It’s created and maintained through an Indexed Sequential Access Method (ISAM) application.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508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144000" cy="1734312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File Access Methods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8691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6385-115F-45F2-AEE4-6699F32F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6F63-0FA8-464D-B449-0BE782AF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Access methods are dictated by a file’s organization; the most flexibility is allowed with indexed sequential files and the least with sequential.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2682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D416-4E2E-4A6B-ABD4-82873CB9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Access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1665-CA1D-40EF-89A7-7E96D514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file that has been organized in sequential fashion can support only sequential access to its records, and these records can be of either fixed or variable length.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read records from the beginning and cannot skip around.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366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1D6E-9962-4351-A999-2F75CE6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Manager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3E2C-ECDE-4E94-A851-B85D02A6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File Manager (the file management system) is the software responsible for creating, deleting, modifying, and controlling access to files—as well as for managing the resources used by the files.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File Manager provides support for libraries of programs and data close collaboration with the Device Manager.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9388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B2FD-F242-4772-A722-3CDE834C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Access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3C8A-30D5-42C1-9C9C-6495418F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Sabon-Roman"/>
              </a:rPr>
              <a:t>If a file is organized in </a:t>
            </a:r>
            <a:r>
              <a:rPr lang="en-US" sz="1800" b="1" i="0" u="none" strike="noStrike" baseline="0" dirty="0">
                <a:latin typeface="Sabon-Roman"/>
              </a:rPr>
              <a:t>direct</a:t>
            </a:r>
            <a:r>
              <a:rPr lang="en-US" sz="1800" b="0" i="0" u="none" strike="noStrike" baseline="0" dirty="0">
                <a:latin typeface="Sabon-Roman"/>
              </a:rPr>
              <a:t> fashion and if the records are of fixed length, it can be accessed in either direct or sequential order.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Sabon-Italic"/>
              </a:rPr>
              <a:t>if however a file is organized in </a:t>
            </a:r>
            <a:r>
              <a:rPr lang="en-US" sz="1800" b="1" dirty="0">
                <a:latin typeface="Sabon-Italic"/>
              </a:rPr>
              <a:t>direct</a:t>
            </a:r>
            <a:r>
              <a:rPr lang="en-US" sz="1800" i="1" dirty="0">
                <a:latin typeface="Sabon-Italic"/>
              </a:rPr>
              <a:t>  </a:t>
            </a:r>
            <a:r>
              <a:rPr lang="en-US" sz="1800" dirty="0">
                <a:latin typeface="Sabon-Italic"/>
              </a:rPr>
              <a:t>fashion and the records are of variable length, then it is </a:t>
            </a:r>
            <a:r>
              <a:rPr lang="en-US" sz="1800" b="0" i="0" u="none" strike="noStrike" baseline="0" dirty="0">
                <a:latin typeface="Sabon-Roman"/>
              </a:rPr>
              <a:t>virtually impossible to access a record directly because the address of the desired record can’t be easily computed.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2130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1D6E-9962-4351-A999-2F75CE6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Manager Contd.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3E2C-ECDE-4E94-A851-B85D02A6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20240"/>
            <a:ext cx="7543801" cy="402336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sz="1800" b="0" i="0" u="none" strike="noStrike" baseline="0" dirty="0">
                <a:latin typeface="Sabon-Roman"/>
              </a:rPr>
              <a:t>The File Manager has a complex job. It’s in charge of the system’s physical components,  its information resources, and the policies used to store and distribute the files. </a:t>
            </a:r>
          </a:p>
          <a:p>
            <a:pPr algn="just">
              <a:lnSpc>
                <a:spcPct val="170000"/>
              </a:lnSpc>
            </a:pPr>
            <a:r>
              <a:rPr lang="en-US" sz="1800" b="0" i="0" u="none" strike="noStrike" baseline="0" dirty="0">
                <a:latin typeface="Sabon-Roman"/>
              </a:rPr>
              <a:t>To carry out its responsibilities, it must perform these four tasks:</a:t>
            </a:r>
          </a:p>
          <a:p>
            <a:pPr marL="635508" lvl="1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0" i="0" u="none" strike="noStrike" baseline="0" dirty="0">
                <a:latin typeface="Sabon-Roman"/>
              </a:rPr>
              <a:t> Keep track of where each file is stored.</a:t>
            </a:r>
          </a:p>
          <a:p>
            <a:pPr marL="635508" lvl="1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 baseline="0" dirty="0">
                <a:latin typeface="Sabon-Roman"/>
              </a:rPr>
              <a:t> Use a policy that will determine where and how the files will be stored, making sure to efficiently use the available storage space and provide easy access to the files.</a:t>
            </a:r>
          </a:p>
          <a:p>
            <a:pPr marL="635508" lvl="1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 baseline="0" dirty="0">
                <a:latin typeface="Sabon-Roman"/>
              </a:rPr>
              <a:t>Allocate each file when a user has been cleared for access to it and then track its use.</a:t>
            </a:r>
          </a:p>
          <a:p>
            <a:pPr marL="635508" lvl="1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en-US" sz="1800" b="0" i="0" u="none" strike="noStrike" baseline="0" dirty="0">
                <a:latin typeface="Sabon-Roman"/>
              </a:rPr>
              <a:t>Deallocate the file when the file is to be returned to storage and communicate its availability to others that may be waiting for it.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5264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144000" cy="1734312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Definitions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0965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23FE-3BC3-43EB-A181-4232DC76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A0A1-172E-4457-A565-DFE0FCA4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1800" b="0" i="0" u="none" strike="noStrike" baseline="0" dirty="0">
                <a:latin typeface="Sabon-Roman"/>
              </a:rPr>
              <a:t>A </a:t>
            </a:r>
            <a:r>
              <a:rPr lang="en-US" sz="1800" b="1" i="0" u="none" strike="noStrike" baseline="0" dirty="0">
                <a:latin typeface="Sabon-Bold"/>
              </a:rPr>
              <a:t>field </a:t>
            </a:r>
            <a:r>
              <a:rPr lang="en-US" sz="1800" b="0" i="0" u="none" strike="noStrike" baseline="0" dirty="0">
                <a:latin typeface="Sabon-Roman"/>
              </a:rPr>
              <a:t>is a group of related bytes that can be identified by the user with a name, type, and size. </a:t>
            </a:r>
          </a:p>
          <a:p>
            <a:pPr algn="just">
              <a:lnSpc>
                <a:spcPct val="160000"/>
              </a:lnSpc>
            </a:pPr>
            <a:r>
              <a:rPr lang="en-US" sz="1800" b="0" i="0" u="none" strike="noStrike" baseline="0" dirty="0">
                <a:latin typeface="Sabon-Roman"/>
              </a:rPr>
              <a:t>A </a:t>
            </a:r>
            <a:r>
              <a:rPr lang="en-US" sz="1800" b="1" i="0" u="none" strike="noStrike" baseline="0" dirty="0">
                <a:latin typeface="Sabon-Bold"/>
              </a:rPr>
              <a:t>record </a:t>
            </a:r>
            <a:r>
              <a:rPr lang="en-US" sz="1800" b="0" i="0" u="none" strike="noStrike" baseline="0" dirty="0">
                <a:latin typeface="Sabon-Roman"/>
              </a:rPr>
              <a:t>is a group of related fields.</a:t>
            </a:r>
          </a:p>
          <a:p>
            <a:pPr algn="just">
              <a:lnSpc>
                <a:spcPct val="160000"/>
              </a:lnSpc>
            </a:pPr>
            <a:r>
              <a:rPr lang="en-US" sz="1800" b="0" i="0" u="none" strike="noStrike" baseline="0" dirty="0">
                <a:latin typeface="Sabon-Roman"/>
              </a:rPr>
              <a:t>A </a:t>
            </a:r>
            <a:r>
              <a:rPr lang="en-US" sz="1800" b="1" i="0" u="none" strike="noStrike" baseline="0" dirty="0">
                <a:latin typeface="Sabon-Bold"/>
              </a:rPr>
              <a:t>file </a:t>
            </a:r>
            <a:r>
              <a:rPr lang="en-US" sz="1800" b="0" i="0" u="none" strike="noStrike" baseline="0" dirty="0">
                <a:latin typeface="Sabon-Roman"/>
              </a:rPr>
              <a:t>is a group of related records that contains information to be used by specific application programs to generate reports.</a:t>
            </a:r>
          </a:p>
          <a:p>
            <a:pPr algn="just">
              <a:lnSpc>
                <a:spcPct val="160000"/>
              </a:lnSpc>
            </a:pPr>
            <a:r>
              <a:rPr lang="en-US" sz="1800" b="0" i="0" u="none" strike="noStrike" baseline="0" dirty="0">
                <a:latin typeface="Sabon-Roman"/>
              </a:rPr>
              <a:t>A </a:t>
            </a:r>
            <a:r>
              <a:rPr lang="en-US" sz="1800" b="1" i="0" u="none" strike="noStrike" baseline="0" dirty="0">
                <a:latin typeface="Sabon-Bold"/>
              </a:rPr>
              <a:t>database </a:t>
            </a:r>
            <a:r>
              <a:rPr lang="en-US" sz="1800" b="0" i="0" u="none" strike="noStrike" baseline="0" dirty="0">
                <a:latin typeface="Sabon-Roman"/>
              </a:rPr>
              <a:t>is a group of related files that are connected at various levels to offer flexible access to the data stored in it.</a:t>
            </a:r>
          </a:p>
          <a:p>
            <a:pPr algn="just">
              <a:lnSpc>
                <a:spcPct val="160000"/>
              </a:lnSpc>
            </a:pPr>
            <a:r>
              <a:rPr lang="en-US" sz="1800" b="1" i="0" u="none" strike="noStrike" baseline="0" dirty="0">
                <a:latin typeface="Sabon-Bold"/>
              </a:rPr>
              <a:t>Directories </a:t>
            </a:r>
            <a:r>
              <a:rPr lang="en-US" sz="1800" b="0" i="0" u="none" strike="noStrike" baseline="0" dirty="0">
                <a:latin typeface="Sabon-Roman"/>
              </a:rPr>
              <a:t>(also known as folders) are special files that contain listings of filenames and their attributes.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7527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B587-66A8-46E8-ACAC-EE016D96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Field, Record and File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A7C3C-CC69-46A3-9EC2-ACEA05AAC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28800"/>
            <a:ext cx="7543800" cy="3901439"/>
          </a:xfrm>
        </p:spPr>
      </p:pic>
    </p:spTree>
    <p:extLst>
      <p:ext uri="{BB962C8B-B14F-4D97-AF65-F5344CB8AC3E}">
        <p14:creationId xmlns:p14="http://schemas.microsoft.com/office/powerpoint/2010/main" val="305415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144000" cy="1734312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File System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0231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C0F-8F4A-4980-8F9D-FA15D226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A67E-D035-417D-A908-A81C59AB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File System refers to the structure and logic rules used to manage the groups of data and their names.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file system controls how data is stored and retrieved without which the data placed in a storage medium would be one large body of data with no way to tell where one piece of data starts, where it ends and the next begins.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89328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0.3121"/>
  <p:tag name="PPTVERSION" val="15"/>
  <p:tag name="TPOS" val="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10085</TotalTime>
  <Words>1366</Words>
  <Application>Microsoft Office PowerPoint</Application>
  <PresentationFormat>On-screen Show (4:3)</PresentationFormat>
  <Paragraphs>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Lato</vt:lpstr>
      <vt:lpstr>Sabon-Bold</vt:lpstr>
      <vt:lpstr>Sabon-Italic</vt:lpstr>
      <vt:lpstr>Sabon-Roman</vt:lpstr>
      <vt:lpstr>Retrospect</vt:lpstr>
      <vt:lpstr>CSC2210 OPERATING SYSTEMS I</vt:lpstr>
      <vt:lpstr>The File Manager</vt:lpstr>
      <vt:lpstr>The File Manager</vt:lpstr>
      <vt:lpstr>The File Manager Contd.</vt:lpstr>
      <vt:lpstr>Definitions</vt:lpstr>
      <vt:lpstr>Definitions</vt:lpstr>
      <vt:lpstr>Field, Record and File</vt:lpstr>
      <vt:lpstr>File System</vt:lpstr>
      <vt:lpstr>File System</vt:lpstr>
      <vt:lpstr>File Naming</vt:lpstr>
      <vt:lpstr>File Naming Contd.</vt:lpstr>
      <vt:lpstr>File Attributes</vt:lpstr>
      <vt:lpstr>Directories</vt:lpstr>
      <vt:lpstr>Directory Structures</vt:lpstr>
      <vt:lpstr>Directory Structure Contd.</vt:lpstr>
      <vt:lpstr>Directory Structure Contd.</vt:lpstr>
      <vt:lpstr>Directory Operations</vt:lpstr>
      <vt:lpstr>Path names</vt:lpstr>
      <vt:lpstr>Record Format</vt:lpstr>
      <vt:lpstr>Fixed – length Records</vt:lpstr>
      <vt:lpstr>Variable – length Records</vt:lpstr>
      <vt:lpstr>Physical File Organization</vt:lpstr>
      <vt:lpstr>Physical File Organizations</vt:lpstr>
      <vt:lpstr>Sequential Record Organization</vt:lpstr>
      <vt:lpstr>Direct Record Organization</vt:lpstr>
      <vt:lpstr>Indexed Sequential R Organization</vt:lpstr>
      <vt:lpstr>File Access Methods</vt:lpstr>
      <vt:lpstr>Access Methods</vt:lpstr>
      <vt:lpstr>Sequential Access</vt:lpstr>
      <vt:lpstr>Direct Access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</dc:title>
  <dc:creator>Debby</dc:creator>
  <cp:lastModifiedBy>Haruna Yakubu</cp:lastModifiedBy>
  <cp:revision>168</cp:revision>
  <dcterms:created xsi:type="dcterms:W3CDTF">2014-08-11T03:35:04Z</dcterms:created>
  <dcterms:modified xsi:type="dcterms:W3CDTF">2021-06-11T10:05:53Z</dcterms:modified>
</cp:coreProperties>
</file>