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63" r:id="rId4"/>
    <p:sldId id="262" r:id="rId5"/>
    <p:sldId id="258" r:id="rId6"/>
    <p:sldId id="259" r:id="rId7"/>
    <p:sldId id="260" r:id="rId8"/>
    <p:sldId id="261"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1" r:id="rId28"/>
    <p:sldId id="283" r:id="rId29"/>
    <p:sldId id="284" r:id="rId30"/>
    <p:sldId id="293" r:id="rId31"/>
    <p:sldId id="285" r:id="rId32"/>
    <p:sldId id="286" r:id="rId33"/>
    <p:sldId id="287" r:id="rId34"/>
    <p:sldId id="288" r:id="rId35"/>
    <p:sldId id="289" r:id="rId36"/>
    <p:sldId id="290" r:id="rId37"/>
    <p:sldId id="291" r:id="rId38"/>
    <p:sldId id="292" r:id="rId39"/>
    <p:sldId id="294" r:id="rId40"/>
    <p:sldId id="295" r:id="rId41"/>
    <p:sldId id="296" r:id="rId42"/>
    <p:sldId id="297" r:id="rId43"/>
    <p:sldId id="298" r:id="rId44"/>
    <p:sldId id="299" r:id="rId45"/>
    <p:sldId id="300" r:id="rId46"/>
    <p:sldId id="301" r:id="rId47"/>
    <p:sldId id="302" r:id="rId48"/>
    <p:sldId id="30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p:scale>
          <a:sx n="33" d="100"/>
          <a:sy n="33" d="100"/>
        </p:scale>
        <p:origin x="-1880" y="-9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0D9663-2D1F-47E9-9A74-77DCE1307794}" type="datetimeFigureOut">
              <a:rPr lang="en-US" smtClean="0"/>
              <a:t>03/09/2024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CB5B4B-DADE-4FF6-BCBF-5E2021BF24BC}" type="slidenum">
              <a:rPr lang="en-US" smtClean="0"/>
              <a:t>‹#›</a:t>
            </a:fld>
            <a:endParaRPr lang="en-US"/>
          </a:p>
        </p:txBody>
      </p:sp>
    </p:spTree>
    <p:extLst>
      <p:ext uri="{BB962C8B-B14F-4D97-AF65-F5344CB8AC3E}">
        <p14:creationId xmlns:p14="http://schemas.microsoft.com/office/powerpoint/2010/main" val="4258426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EED616-948D-4764-95A6-FEFE0AB3D535}" type="datetimeFigureOut">
              <a:rPr lang="en-US" smtClean="0"/>
              <a:t>03/09/2024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6CD6D-066C-4CFA-B8D2-6FB410FDA061}" type="slidenum">
              <a:rPr lang="en-US" smtClean="0"/>
              <a:t>‹#›</a:t>
            </a:fld>
            <a:endParaRPr lang="en-US"/>
          </a:p>
        </p:txBody>
      </p:sp>
    </p:spTree>
    <p:extLst>
      <p:ext uri="{BB962C8B-B14F-4D97-AF65-F5344CB8AC3E}">
        <p14:creationId xmlns:p14="http://schemas.microsoft.com/office/powerpoint/2010/main" val="1514245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EED616-948D-4764-95A6-FEFE0AB3D535}" type="datetimeFigureOut">
              <a:rPr lang="en-US" smtClean="0"/>
              <a:t>03/09/2024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6CD6D-066C-4CFA-B8D2-6FB410FDA061}" type="slidenum">
              <a:rPr lang="en-US" smtClean="0"/>
              <a:t>‹#›</a:t>
            </a:fld>
            <a:endParaRPr lang="en-US"/>
          </a:p>
        </p:txBody>
      </p:sp>
    </p:spTree>
    <p:extLst>
      <p:ext uri="{BB962C8B-B14F-4D97-AF65-F5344CB8AC3E}">
        <p14:creationId xmlns:p14="http://schemas.microsoft.com/office/powerpoint/2010/main" val="1350408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EED616-948D-4764-95A6-FEFE0AB3D535}" type="datetimeFigureOut">
              <a:rPr lang="en-US" smtClean="0"/>
              <a:t>03/09/2024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6CD6D-066C-4CFA-B8D2-6FB410FDA061}" type="slidenum">
              <a:rPr lang="en-US" smtClean="0"/>
              <a:t>‹#›</a:t>
            </a:fld>
            <a:endParaRPr lang="en-US"/>
          </a:p>
        </p:txBody>
      </p:sp>
    </p:spTree>
    <p:extLst>
      <p:ext uri="{BB962C8B-B14F-4D97-AF65-F5344CB8AC3E}">
        <p14:creationId xmlns:p14="http://schemas.microsoft.com/office/powerpoint/2010/main" val="1577243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EED616-948D-4764-95A6-FEFE0AB3D535}" type="datetimeFigureOut">
              <a:rPr lang="en-US" smtClean="0"/>
              <a:t>03/09/2024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6CD6D-066C-4CFA-B8D2-6FB410FDA061}" type="slidenum">
              <a:rPr lang="en-US" smtClean="0"/>
              <a:t>‹#›</a:t>
            </a:fld>
            <a:endParaRPr lang="en-US"/>
          </a:p>
        </p:txBody>
      </p:sp>
    </p:spTree>
    <p:extLst>
      <p:ext uri="{BB962C8B-B14F-4D97-AF65-F5344CB8AC3E}">
        <p14:creationId xmlns:p14="http://schemas.microsoft.com/office/powerpoint/2010/main" val="495293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EED616-948D-4764-95A6-FEFE0AB3D535}" type="datetimeFigureOut">
              <a:rPr lang="en-US" smtClean="0"/>
              <a:t>03/09/2024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6CD6D-066C-4CFA-B8D2-6FB410FDA061}" type="slidenum">
              <a:rPr lang="en-US" smtClean="0"/>
              <a:t>‹#›</a:t>
            </a:fld>
            <a:endParaRPr lang="en-US"/>
          </a:p>
        </p:txBody>
      </p:sp>
    </p:spTree>
    <p:extLst>
      <p:ext uri="{BB962C8B-B14F-4D97-AF65-F5344CB8AC3E}">
        <p14:creationId xmlns:p14="http://schemas.microsoft.com/office/powerpoint/2010/main" val="742107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EED616-948D-4764-95A6-FEFE0AB3D535}" type="datetimeFigureOut">
              <a:rPr lang="en-US" smtClean="0"/>
              <a:t>03/09/2024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F6CD6D-066C-4CFA-B8D2-6FB410FDA061}" type="slidenum">
              <a:rPr lang="en-US" smtClean="0"/>
              <a:t>‹#›</a:t>
            </a:fld>
            <a:endParaRPr lang="en-US"/>
          </a:p>
        </p:txBody>
      </p:sp>
    </p:spTree>
    <p:extLst>
      <p:ext uri="{BB962C8B-B14F-4D97-AF65-F5344CB8AC3E}">
        <p14:creationId xmlns:p14="http://schemas.microsoft.com/office/powerpoint/2010/main" val="300708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EED616-948D-4764-95A6-FEFE0AB3D535}" type="datetimeFigureOut">
              <a:rPr lang="en-US" smtClean="0"/>
              <a:t>03/09/2024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F6CD6D-066C-4CFA-B8D2-6FB410FDA061}" type="slidenum">
              <a:rPr lang="en-US" smtClean="0"/>
              <a:t>‹#›</a:t>
            </a:fld>
            <a:endParaRPr lang="en-US"/>
          </a:p>
        </p:txBody>
      </p:sp>
    </p:spTree>
    <p:extLst>
      <p:ext uri="{BB962C8B-B14F-4D97-AF65-F5344CB8AC3E}">
        <p14:creationId xmlns:p14="http://schemas.microsoft.com/office/powerpoint/2010/main" val="2794623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EED616-948D-4764-95A6-FEFE0AB3D535}" type="datetimeFigureOut">
              <a:rPr lang="en-US" smtClean="0"/>
              <a:t>03/09/2024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F6CD6D-066C-4CFA-B8D2-6FB410FDA061}" type="slidenum">
              <a:rPr lang="en-US" smtClean="0"/>
              <a:t>‹#›</a:t>
            </a:fld>
            <a:endParaRPr lang="en-US"/>
          </a:p>
        </p:txBody>
      </p:sp>
    </p:spTree>
    <p:extLst>
      <p:ext uri="{BB962C8B-B14F-4D97-AF65-F5344CB8AC3E}">
        <p14:creationId xmlns:p14="http://schemas.microsoft.com/office/powerpoint/2010/main" val="3634808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EED616-948D-4764-95A6-FEFE0AB3D535}" type="datetimeFigureOut">
              <a:rPr lang="en-US" smtClean="0"/>
              <a:t>03/09/2024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F6CD6D-066C-4CFA-B8D2-6FB410FDA061}" type="slidenum">
              <a:rPr lang="en-US" smtClean="0"/>
              <a:t>‹#›</a:t>
            </a:fld>
            <a:endParaRPr lang="en-US"/>
          </a:p>
        </p:txBody>
      </p:sp>
    </p:spTree>
    <p:extLst>
      <p:ext uri="{BB962C8B-B14F-4D97-AF65-F5344CB8AC3E}">
        <p14:creationId xmlns:p14="http://schemas.microsoft.com/office/powerpoint/2010/main" val="3199077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EED616-948D-4764-95A6-FEFE0AB3D535}" type="datetimeFigureOut">
              <a:rPr lang="en-US" smtClean="0"/>
              <a:t>03/09/2024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F6CD6D-066C-4CFA-B8D2-6FB410FDA061}" type="slidenum">
              <a:rPr lang="en-US" smtClean="0"/>
              <a:t>‹#›</a:t>
            </a:fld>
            <a:endParaRPr lang="en-US"/>
          </a:p>
        </p:txBody>
      </p:sp>
    </p:spTree>
    <p:extLst>
      <p:ext uri="{BB962C8B-B14F-4D97-AF65-F5344CB8AC3E}">
        <p14:creationId xmlns:p14="http://schemas.microsoft.com/office/powerpoint/2010/main" val="3794275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EED616-948D-4764-95A6-FEFE0AB3D535}" type="datetimeFigureOut">
              <a:rPr lang="en-US" smtClean="0"/>
              <a:t>03/09/2024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F6CD6D-066C-4CFA-B8D2-6FB410FDA061}" type="slidenum">
              <a:rPr lang="en-US" smtClean="0"/>
              <a:t>‹#›</a:t>
            </a:fld>
            <a:endParaRPr lang="en-US"/>
          </a:p>
        </p:txBody>
      </p:sp>
    </p:spTree>
    <p:extLst>
      <p:ext uri="{BB962C8B-B14F-4D97-AF65-F5344CB8AC3E}">
        <p14:creationId xmlns:p14="http://schemas.microsoft.com/office/powerpoint/2010/main" val="3705102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EED616-948D-4764-95A6-FEFE0AB3D535}" type="datetimeFigureOut">
              <a:rPr lang="en-US" smtClean="0"/>
              <a:t>03/09/2024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F6CD6D-066C-4CFA-B8D2-6FB410FDA061}" type="slidenum">
              <a:rPr lang="en-US" smtClean="0"/>
              <a:t>‹#›</a:t>
            </a:fld>
            <a:endParaRPr lang="en-US"/>
          </a:p>
        </p:txBody>
      </p:sp>
    </p:spTree>
    <p:extLst>
      <p:ext uri="{BB962C8B-B14F-4D97-AF65-F5344CB8AC3E}">
        <p14:creationId xmlns:p14="http://schemas.microsoft.com/office/powerpoint/2010/main" val="2371127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HCI</a:t>
            </a:r>
            <a:endParaRPr lang="en-US" dirty="0"/>
          </a:p>
        </p:txBody>
      </p:sp>
      <p:sp>
        <p:nvSpPr>
          <p:cNvPr id="3" name="Subtitle 2"/>
          <p:cNvSpPr>
            <a:spLocks noGrp="1"/>
          </p:cNvSpPr>
          <p:nvPr>
            <p:ph type="subTitle" idx="1"/>
          </p:nvPr>
        </p:nvSpPr>
        <p:spPr/>
        <p:txBody>
          <a:bodyPr/>
          <a:lstStyle/>
          <a:p>
            <a:r>
              <a:rPr lang="en-US" dirty="0" smtClean="0"/>
              <a:t>SUMMARY</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3985810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4380"/>
            <a:ext cx="10515600" cy="5422583"/>
          </a:xfrm>
        </p:spPr>
        <p:txBody>
          <a:bodyPr>
            <a:normAutofit/>
          </a:bodyPr>
          <a:lstStyle/>
          <a:p>
            <a:pPr lvl="2" algn="just" fontAlgn="base"/>
            <a:r>
              <a:rPr lang="en-US" sz="3600" b="1" dirty="0"/>
              <a:t>Other people within the users’ organizations</a:t>
            </a:r>
            <a:r>
              <a:rPr lang="en-US" sz="3600" dirty="0"/>
              <a:t> who have an interest in the development of the system</a:t>
            </a:r>
          </a:p>
          <a:p>
            <a:pPr lvl="2" algn="just" fontAlgn="base"/>
            <a:r>
              <a:rPr lang="en-US" sz="3600" b="1" dirty="0"/>
              <a:t>Users or end users</a:t>
            </a:r>
            <a:r>
              <a:rPr lang="en-US" sz="3600" dirty="0"/>
              <a:t> — the people who use the system directly to undertake tasks and achieve goals</a:t>
            </a:r>
          </a:p>
          <a:p>
            <a:pPr lvl="1" algn="just"/>
            <a:r>
              <a:rPr lang="en-US" sz="3200" b="1" dirty="0"/>
              <a:t>Making the Design Process </a:t>
            </a:r>
            <a:r>
              <a:rPr lang="en-US" sz="3200" b="1" dirty="0" smtClean="0"/>
              <a:t>Iterative: </a:t>
            </a:r>
            <a:r>
              <a:rPr lang="en-US" sz="3200" dirty="0" smtClean="0"/>
              <a:t>Making </a:t>
            </a:r>
            <a:r>
              <a:rPr lang="en-US" sz="3200" dirty="0"/>
              <a:t>the user interface design and development process iterative is a way of ensuring that users can get involved in design and that different kinds of knowledge and expertise related to the computer system can be brought into play as needed.</a:t>
            </a:r>
          </a:p>
          <a:p>
            <a:pPr lvl="1" algn="just"/>
            <a:endParaRPr lang="en-US" sz="3200" b="1" dirty="0"/>
          </a:p>
          <a:p>
            <a:pPr lvl="1"/>
            <a:endParaRPr lang="en-US" sz="3200" dirty="0"/>
          </a:p>
        </p:txBody>
      </p:sp>
    </p:spTree>
    <p:extLst>
      <p:ext uri="{BB962C8B-B14F-4D97-AF65-F5344CB8AC3E}">
        <p14:creationId xmlns:p14="http://schemas.microsoft.com/office/powerpoint/2010/main" val="4160634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When and How to Involve Users</a:t>
            </a:r>
            <a:br>
              <a:rPr lang="en-US" b="1" dirty="0"/>
            </a:br>
            <a:endParaRPr lang="en-US" dirty="0"/>
          </a:p>
        </p:txBody>
      </p:sp>
      <p:sp>
        <p:nvSpPr>
          <p:cNvPr id="3" name="Content Placeholder 2"/>
          <p:cNvSpPr>
            <a:spLocks noGrp="1"/>
          </p:cNvSpPr>
          <p:nvPr>
            <p:ph idx="1"/>
          </p:nvPr>
        </p:nvSpPr>
        <p:spPr/>
        <p:txBody>
          <a:bodyPr>
            <a:normAutofit/>
          </a:bodyPr>
          <a:lstStyle/>
          <a:p>
            <a:r>
              <a:rPr lang="en-US" sz="3600" dirty="0"/>
              <a:t>Early in the design process when the requirements are being specified</a:t>
            </a:r>
            <a:r>
              <a:rPr lang="en-US" sz="3600" dirty="0" smtClean="0"/>
              <a:t>.</a:t>
            </a:r>
          </a:p>
          <a:p>
            <a:r>
              <a:rPr lang="en-US" sz="3600" dirty="0"/>
              <a:t>During prototyping, to test designs and options. </a:t>
            </a:r>
            <a:endParaRPr lang="en-US" sz="3600" dirty="0" smtClean="0"/>
          </a:p>
          <a:p>
            <a:r>
              <a:rPr lang="en-US" sz="3600" dirty="0"/>
              <a:t>Just before delivery of the product</a:t>
            </a:r>
            <a:r>
              <a:rPr lang="en-US" sz="3600" dirty="0" smtClean="0"/>
              <a:t>.</a:t>
            </a:r>
          </a:p>
          <a:p>
            <a:r>
              <a:rPr lang="en-US" sz="3600" dirty="0"/>
              <a:t>During training/after delivery of the system. </a:t>
            </a:r>
          </a:p>
        </p:txBody>
      </p:sp>
    </p:spTree>
    <p:extLst>
      <p:ext uri="{BB962C8B-B14F-4D97-AF65-F5344CB8AC3E}">
        <p14:creationId xmlns:p14="http://schemas.microsoft.com/office/powerpoint/2010/main" val="437214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5035"/>
          </a:xfrm>
        </p:spPr>
        <p:txBody>
          <a:bodyPr>
            <a:normAutofit fontScale="90000"/>
          </a:bodyPr>
          <a:lstStyle/>
          <a:p>
            <a:pPr algn="ctr"/>
            <a:r>
              <a:rPr lang="en-US" b="1" dirty="0" smtClean="0"/>
              <a:t/>
            </a:r>
            <a:br>
              <a:rPr lang="en-US" b="1" dirty="0" smtClean="0"/>
            </a:br>
            <a:r>
              <a:rPr lang="en-US" b="1" dirty="0" smtClean="0"/>
              <a:t>When </a:t>
            </a:r>
            <a:r>
              <a:rPr lang="en-US" b="1" dirty="0"/>
              <a:t>and How Do You Evaluate?</a:t>
            </a:r>
            <a:r>
              <a:rPr lang="en-US" dirty="0"/>
              <a:t/>
            </a:r>
            <a:br>
              <a:rPr lang="en-US" dirty="0"/>
            </a:br>
            <a:endParaRPr lang="en-US" dirty="0"/>
          </a:p>
        </p:txBody>
      </p:sp>
      <p:sp>
        <p:nvSpPr>
          <p:cNvPr id="3" name="Content Placeholder 2"/>
          <p:cNvSpPr>
            <a:spLocks noGrp="1"/>
          </p:cNvSpPr>
          <p:nvPr>
            <p:ph idx="1"/>
          </p:nvPr>
        </p:nvSpPr>
        <p:spPr>
          <a:xfrm>
            <a:off x="838200" y="1280160"/>
            <a:ext cx="10515600" cy="4896803"/>
          </a:xfrm>
        </p:spPr>
        <p:txBody>
          <a:bodyPr>
            <a:noAutofit/>
          </a:bodyPr>
          <a:lstStyle/>
          <a:p>
            <a:pPr algn="just"/>
            <a:r>
              <a:rPr lang="en-US" sz="3600" dirty="0"/>
              <a:t>Evaluation is a way of finding out whether your systems work, and it is an ongoing activity throughout the life cycle. </a:t>
            </a:r>
            <a:endParaRPr lang="en-US" sz="3600" dirty="0" smtClean="0"/>
          </a:p>
          <a:p>
            <a:pPr algn="just"/>
            <a:r>
              <a:rPr lang="en-US" sz="3600" b="1" dirty="0"/>
              <a:t>Stages of </a:t>
            </a:r>
            <a:r>
              <a:rPr lang="en-US" sz="3600" b="1" dirty="0" smtClean="0"/>
              <a:t>Evaluation</a:t>
            </a:r>
            <a:endParaRPr lang="en-US" sz="3600" dirty="0"/>
          </a:p>
          <a:p>
            <a:pPr lvl="1" algn="just"/>
            <a:r>
              <a:rPr lang="en-US" sz="3200" b="1" dirty="0"/>
              <a:t>Evaluation Early in the Life Cycle</a:t>
            </a:r>
            <a:r>
              <a:rPr lang="en-US" sz="3200" dirty="0"/>
              <a:t>: It is undertaken to validate the users’ requirements, predict the usability of the product or the usability of an aspect of the product, and assess how well the interface meets the users’ needs</a:t>
            </a:r>
            <a:r>
              <a:rPr lang="en-US" sz="3200" dirty="0" smtClean="0"/>
              <a:t>.</a:t>
            </a:r>
            <a:r>
              <a:rPr lang="en-US" sz="3200" dirty="0"/>
              <a:t> </a:t>
            </a:r>
          </a:p>
          <a:p>
            <a:pPr lvl="2" algn="just"/>
            <a:r>
              <a:rPr lang="en-US" sz="3200" dirty="0" smtClean="0"/>
              <a:t>During </a:t>
            </a:r>
            <a:r>
              <a:rPr lang="en-US" sz="3200" dirty="0"/>
              <a:t>Prototyping, to test designs and options.</a:t>
            </a:r>
          </a:p>
          <a:p>
            <a:pPr lvl="1" algn="just"/>
            <a:endParaRPr lang="en-US" sz="3600" dirty="0" smtClean="0"/>
          </a:p>
        </p:txBody>
      </p:sp>
    </p:spTree>
    <p:extLst>
      <p:ext uri="{BB962C8B-B14F-4D97-AF65-F5344CB8AC3E}">
        <p14:creationId xmlns:p14="http://schemas.microsoft.com/office/powerpoint/2010/main" val="792987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0080"/>
            <a:ext cx="10515600" cy="5536883"/>
          </a:xfrm>
        </p:spPr>
        <p:txBody>
          <a:bodyPr>
            <a:normAutofit lnSpcReduction="10000"/>
          </a:bodyPr>
          <a:lstStyle/>
          <a:p>
            <a:pPr marL="228600" lvl="1">
              <a:spcBef>
                <a:spcPts val="1000"/>
              </a:spcBef>
            </a:pPr>
            <a:r>
              <a:rPr lang="en-US" sz="3600" b="1" dirty="0"/>
              <a:t>Evaluation Later in the Life Cycle</a:t>
            </a:r>
            <a:r>
              <a:rPr lang="en-US" sz="3600" dirty="0"/>
              <a:t>: It is also undertaken to assess how well the user interface meets the users’ needs. </a:t>
            </a:r>
            <a:endParaRPr lang="en-US" sz="3600" dirty="0" smtClean="0"/>
          </a:p>
          <a:p>
            <a:pPr marL="685800" lvl="2">
              <a:spcBef>
                <a:spcPts val="1000"/>
              </a:spcBef>
            </a:pPr>
            <a:r>
              <a:rPr lang="en-US" sz="3600" dirty="0" smtClean="0"/>
              <a:t>Just  before delivery  of  the product.</a:t>
            </a:r>
          </a:p>
          <a:p>
            <a:pPr marL="685800" lvl="2">
              <a:spcBef>
                <a:spcPts val="1000"/>
              </a:spcBef>
            </a:pPr>
            <a:r>
              <a:rPr lang="en-US" sz="3600" dirty="0" smtClean="0"/>
              <a:t>During training or after delivery of product.</a:t>
            </a:r>
            <a:endParaRPr lang="en-US" sz="3600" dirty="0"/>
          </a:p>
          <a:p>
            <a:r>
              <a:rPr lang="en-US" sz="3600" b="1" dirty="0"/>
              <a:t>How Do You Evaluate?</a:t>
            </a:r>
          </a:p>
          <a:p>
            <a:pPr lvl="1" algn="just"/>
            <a:r>
              <a:rPr lang="en-US" sz="3200" dirty="0"/>
              <a:t>Observing the organization and how people work</a:t>
            </a:r>
            <a:r>
              <a:rPr lang="en-US" sz="3200" dirty="0" smtClean="0"/>
              <a:t>.</a:t>
            </a:r>
          </a:p>
          <a:p>
            <a:pPr lvl="1" algn="just"/>
            <a:r>
              <a:rPr lang="en-US" sz="3200" dirty="0"/>
              <a:t>Interviewing, talking, and asking questions. </a:t>
            </a:r>
            <a:endParaRPr lang="en-US" sz="3200" dirty="0" smtClean="0"/>
          </a:p>
          <a:p>
            <a:pPr lvl="1" algn="just"/>
            <a:r>
              <a:rPr lang="en-US" sz="3200" b="1" dirty="0"/>
              <a:t>Making predictions</a:t>
            </a:r>
            <a:r>
              <a:rPr lang="en-US" sz="3200" dirty="0"/>
              <a:t>. This kind of evaluation aims to predict the types of problems that users will encounter without actually testing the system with them.</a:t>
            </a:r>
          </a:p>
          <a:p>
            <a:pPr marL="457200" lvl="1" indent="0">
              <a:buNone/>
            </a:pPr>
            <a:endParaRPr lang="en-US" dirty="0"/>
          </a:p>
        </p:txBody>
      </p:sp>
    </p:spTree>
    <p:extLst>
      <p:ext uri="{BB962C8B-B14F-4D97-AF65-F5344CB8AC3E}">
        <p14:creationId xmlns:p14="http://schemas.microsoft.com/office/powerpoint/2010/main" val="1648757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LECTURE TWO(2)</a:t>
            </a:r>
            <a:br>
              <a:rPr lang="en-US" b="1" dirty="0" smtClean="0"/>
            </a:br>
            <a:r>
              <a:rPr lang="en-US" b="1" dirty="0" smtClean="0"/>
              <a:t>USER REQUIREMENT</a:t>
            </a:r>
            <a:endParaRPr lang="en-US" b="1" dirty="0"/>
          </a:p>
        </p:txBody>
      </p:sp>
      <p:sp>
        <p:nvSpPr>
          <p:cNvPr id="3" name="Content Placeholder 2"/>
          <p:cNvSpPr>
            <a:spLocks noGrp="1"/>
          </p:cNvSpPr>
          <p:nvPr>
            <p:ph idx="1"/>
          </p:nvPr>
        </p:nvSpPr>
        <p:spPr/>
        <p:txBody>
          <a:bodyPr>
            <a:normAutofit lnSpcReduction="10000"/>
          </a:bodyPr>
          <a:lstStyle/>
          <a:p>
            <a:r>
              <a:rPr lang="en-US" sz="4000" b="1" dirty="0"/>
              <a:t>How to gather requirements: some techniques to </a:t>
            </a:r>
            <a:r>
              <a:rPr lang="en-US" sz="4000" b="1" dirty="0" smtClean="0"/>
              <a:t>use</a:t>
            </a:r>
          </a:p>
          <a:p>
            <a:pPr lvl="1"/>
            <a:r>
              <a:rPr lang="en-US" sz="3600" b="1" dirty="0"/>
              <a:t>Observing Your </a:t>
            </a:r>
            <a:r>
              <a:rPr lang="en-US" sz="3600" b="1" dirty="0" smtClean="0"/>
              <a:t>Users</a:t>
            </a:r>
          </a:p>
          <a:p>
            <a:pPr lvl="2" algn="just"/>
            <a:r>
              <a:rPr lang="en-US" sz="3200" b="1" dirty="0"/>
              <a:t>Direct </a:t>
            </a:r>
            <a:r>
              <a:rPr lang="en-US" sz="3200" b="1" dirty="0" smtClean="0"/>
              <a:t>observation </a:t>
            </a:r>
            <a:r>
              <a:rPr lang="en-US" sz="3200" dirty="0"/>
              <a:t>is a straightforward activity and will rapidly provide you with an insight into the users, their tasks, and the environment for a computer system. </a:t>
            </a:r>
            <a:endParaRPr lang="en-US" sz="3200" dirty="0" smtClean="0"/>
          </a:p>
          <a:p>
            <a:pPr lvl="2" algn="just"/>
            <a:r>
              <a:rPr lang="en-US" sz="3200" b="1" dirty="0"/>
              <a:t>Indirect </a:t>
            </a:r>
            <a:r>
              <a:rPr lang="en-US" sz="3200" b="1" dirty="0" smtClean="0"/>
              <a:t>Observation( </a:t>
            </a:r>
            <a:r>
              <a:rPr lang="en-US" sz="3200" b="1" dirty="0"/>
              <a:t>Video </a:t>
            </a:r>
            <a:r>
              <a:rPr lang="en-US" sz="3200" b="1" dirty="0" smtClean="0"/>
              <a:t>Recording):</a:t>
            </a:r>
            <a:r>
              <a:rPr lang="en-US" sz="3000" dirty="0" smtClean="0"/>
              <a:t>Video </a:t>
            </a:r>
            <a:r>
              <a:rPr lang="en-US" sz="3000" dirty="0"/>
              <a:t>recording on its own is an </a:t>
            </a:r>
            <a:r>
              <a:rPr lang="en-US" sz="3000" dirty="0" smtClean="0"/>
              <a:t>alternative to </a:t>
            </a:r>
            <a:r>
              <a:rPr lang="en-US" sz="3000" dirty="0"/>
              <a:t>direct observation as it provides a permanent record of the observation session. </a:t>
            </a:r>
            <a:endParaRPr lang="en-US" sz="4200" b="1" dirty="0"/>
          </a:p>
          <a:p>
            <a:pPr lvl="2" algn="just"/>
            <a:endParaRPr lang="en-US" sz="3200" b="1" dirty="0"/>
          </a:p>
        </p:txBody>
      </p:sp>
    </p:spTree>
    <p:extLst>
      <p:ext uri="{BB962C8B-B14F-4D97-AF65-F5344CB8AC3E}">
        <p14:creationId xmlns:p14="http://schemas.microsoft.com/office/powerpoint/2010/main" val="4075834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0060"/>
            <a:ext cx="10515600" cy="5696903"/>
          </a:xfrm>
        </p:spPr>
        <p:txBody>
          <a:bodyPr>
            <a:normAutofit lnSpcReduction="10000"/>
          </a:bodyPr>
          <a:lstStyle/>
          <a:p>
            <a:pPr lvl="1" algn="just"/>
            <a:r>
              <a:rPr lang="en-US" sz="3200" b="1" dirty="0"/>
              <a:t>Points to Consider in Relation to </a:t>
            </a:r>
            <a:r>
              <a:rPr lang="en-US" sz="3200" b="1" dirty="0" smtClean="0"/>
              <a:t>Observation</a:t>
            </a:r>
          </a:p>
          <a:p>
            <a:pPr lvl="2" algn="just"/>
            <a:r>
              <a:rPr lang="en-US" sz="3200" dirty="0"/>
              <a:t>Both direct and indirect observation will require you to make trade-offs. </a:t>
            </a:r>
            <a:endParaRPr lang="en-US" sz="3200" dirty="0" smtClean="0"/>
          </a:p>
          <a:p>
            <a:pPr lvl="2" algn="just"/>
            <a:r>
              <a:rPr lang="en-US" sz="3200" dirty="0"/>
              <a:t>Direct observation is the cheapest and most straightforward way of recording observations. </a:t>
            </a:r>
            <a:endParaRPr lang="en-US" sz="3200" dirty="0" smtClean="0"/>
          </a:p>
          <a:p>
            <a:pPr lvl="2" algn="just"/>
            <a:r>
              <a:rPr lang="en-US" sz="3200" dirty="0"/>
              <a:t>The two techniques are not mutually exclusive</a:t>
            </a:r>
            <a:endParaRPr lang="en-US" sz="3200" b="1" dirty="0" smtClean="0"/>
          </a:p>
          <a:p>
            <a:pPr lvl="1" algn="just"/>
            <a:endParaRPr lang="en-US" sz="2800" b="1" dirty="0" smtClean="0"/>
          </a:p>
          <a:p>
            <a:pPr algn="just"/>
            <a:r>
              <a:rPr lang="en-US" sz="3600" b="1" dirty="0" smtClean="0"/>
              <a:t>Interviewing </a:t>
            </a:r>
            <a:r>
              <a:rPr lang="en-US" sz="3600" b="1" dirty="0"/>
              <a:t>Your </a:t>
            </a:r>
            <a:r>
              <a:rPr lang="en-US" sz="3600" b="1" dirty="0" smtClean="0"/>
              <a:t>Users: </a:t>
            </a:r>
            <a:r>
              <a:rPr lang="en-US" sz="3600" dirty="0"/>
              <a:t>Interviewing involves talking to or questioning users. It enables the gathering of information in a fast and friendly way. </a:t>
            </a:r>
            <a:endParaRPr lang="en-US" sz="3600" dirty="0" smtClean="0"/>
          </a:p>
          <a:p>
            <a:pPr lvl="1" algn="just"/>
            <a:r>
              <a:rPr lang="en-US" sz="3200" b="1" dirty="0"/>
              <a:t>There are two main kinds of interview: </a:t>
            </a:r>
            <a:endParaRPr lang="en-US" sz="3200" b="1" dirty="0" smtClean="0"/>
          </a:p>
          <a:p>
            <a:pPr marL="0" indent="0" algn="just">
              <a:buNone/>
            </a:pPr>
            <a:r>
              <a:rPr lang="en-US" sz="3600" b="1" dirty="0" smtClean="0"/>
              <a:t>  </a:t>
            </a:r>
            <a:endParaRPr lang="en-US" sz="3600" b="1" dirty="0"/>
          </a:p>
        </p:txBody>
      </p:sp>
    </p:spTree>
    <p:extLst>
      <p:ext uri="{BB962C8B-B14F-4D97-AF65-F5344CB8AC3E}">
        <p14:creationId xmlns:p14="http://schemas.microsoft.com/office/powerpoint/2010/main" val="3624368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0080"/>
            <a:ext cx="10515600" cy="5536883"/>
          </a:xfrm>
        </p:spPr>
        <p:txBody>
          <a:bodyPr>
            <a:normAutofit/>
          </a:bodyPr>
          <a:lstStyle/>
          <a:p>
            <a:pPr lvl="2" algn="just"/>
            <a:r>
              <a:rPr lang="en-US" sz="3200" b="1" dirty="0"/>
              <a:t>S</a:t>
            </a:r>
            <a:r>
              <a:rPr lang="en-US" sz="3200" b="1" dirty="0" smtClean="0"/>
              <a:t>tructured </a:t>
            </a:r>
            <a:r>
              <a:rPr lang="en-US" sz="3200" b="1" dirty="0"/>
              <a:t>interview </a:t>
            </a:r>
            <a:r>
              <a:rPr lang="en-US" sz="3200" dirty="0"/>
              <a:t>has predetermined questions that are asked in a set way; there is little, if any, scope for exploring additional topics that might arise during the interview. </a:t>
            </a:r>
            <a:endParaRPr lang="en-US" sz="3200" dirty="0" smtClean="0"/>
          </a:p>
          <a:p>
            <a:pPr lvl="2" algn="just"/>
            <a:r>
              <a:rPr lang="en-US" sz="3200" b="1" dirty="0" smtClean="0"/>
              <a:t>Unstructured  (flexible) </a:t>
            </a:r>
            <a:r>
              <a:rPr lang="en-US" sz="3200" b="1" dirty="0"/>
              <a:t>interview </a:t>
            </a:r>
            <a:r>
              <a:rPr lang="en-US" sz="3200" dirty="0"/>
              <a:t>generally has some set topics for discussion and exploration, but no set sequence: the interviewer is free to follow up the interviewees’ replies, and to find out more about anything that is </a:t>
            </a:r>
            <a:r>
              <a:rPr lang="en-US" sz="3200" dirty="0" smtClean="0"/>
              <a:t>said.</a:t>
            </a:r>
          </a:p>
          <a:p>
            <a:pPr marL="914400" lvl="2" indent="0" algn="just">
              <a:buNone/>
            </a:pPr>
            <a:r>
              <a:rPr lang="en-US" sz="3600" b="1" dirty="0" smtClean="0"/>
              <a:t>Points </a:t>
            </a:r>
            <a:r>
              <a:rPr lang="en-US" sz="3600" b="1" dirty="0"/>
              <a:t>to Consider in Relation to Interviewing</a:t>
            </a:r>
          </a:p>
          <a:p>
            <a:pPr lvl="2" algn="just"/>
            <a:r>
              <a:rPr lang="en-US" sz="3200" dirty="0"/>
              <a:t>It is standard practice to record interviews with users</a:t>
            </a:r>
          </a:p>
        </p:txBody>
      </p:sp>
    </p:spTree>
    <p:extLst>
      <p:ext uri="{BB962C8B-B14F-4D97-AF65-F5344CB8AC3E}">
        <p14:creationId xmlns:p14="http://schemas.microsoft.com/office/powerpoint/2010/main" val="4165399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1500"/>
            <a:ext cx="10515600" cy="5605463"/>
          </a:xfrm>
        </p:spPr>
        <p:txBody>
          <a:bodyPr>
            <a:normAutofit/>
          </a:bodyPr>
          <a:lstStyle/>
          <a:p>
            <a:pPr lvl="1" algn="just"/>
            <a:r>
              <a:rPr lang="en-US" sz="3200" dirty="0"/>
              <a:t>Y</a:t>
            </a:r>
            <a:r>
              <a:rPr lang="en-US" sz="3200" dirty="0" smtClean="0"/>
              <a:t>ou </a:t>
            </a:r>
            <a:r>
              <a:rPr lang="en-US" sz="3200" dirty="0"/>
              <a:t>should seek permission to record, and users rarely object. </a:t>
            </a:r>
            <a:endParaRPr lang="en-US" sz="3200" dirty="0" smtClean="0"/>
          </a:p>
          <a:p>
            <a:pPr lvl="1" algn="just"/>
            <a:r>
              <a:rPr lang="en-US" sz="3200" dirty="0"/>
              <a:t>As with video logging, the advantage of audio recording is that you have a permanent record</a:t>
            </a:r>
            <a:r>
              <a:rPr lang="en-US" sz="3200" dirty="0" smtClean="0"/>
              <a:t>.</a:t>
            </a:r>
          </a:p>
          <a:p>
            <a:pPr lvl="1" algn="just"/>
            <a:r>
              <a:rPr lang="en-US" sz="3200" dirty="0" smtClean="0"/>
              <a:t> </a:t>
            </a:r>
            <a:r>
              <a:rPr lang="en-US" sz="3200" dirty="0"/>
              <a:t>A disadvantage to audio or video recording interviews is that initially the technique </a:t>
            </a:r>
            <a:r>
              <a:rPr lang="en-US" sz="3200" dirty="0" smtClean="0"/>
              <a:t>may </a:t>
            </a:r>
            <a:r>
              <a:rPr lang="en-US" sz="3200" dirty="0"/>
              <a:t>change users’ behavior</a:t>
            </a:r>
            <a:r>
              <a:rPr lang="en-US" sz="3200" dirty="0" smtClean="0"/>
              <a:t>.</a:t>
            </a:r>
          </a:p>
          <a:p>
            <a:pPr marL="457200" lvl="1" indent="0" algn="just">
              <a:buNone/>
            </a:pPr>
            <a:endParaRPr lang="en-US" sz="3200" dirty="0"/>
          </a:p>
          <a:p>
            <a:pPr lvl="1" algn="just"/>
            <a:r>
              <a:rPr lang="en-US" sz="3200" b="1" dirty="0" smtClean="0"/>
              <a:t>Questionnaires </a:t>
            </a:r>
            <a:r>
              <a:rPr lang="en-US" sz="3200" b="1" dirty="0"/>
              <a:t>and </a:t>
            </a:r>
            <a:r>
              <a:rPr lang="en-US" sz="3200" b="1" dirty="0" smtClean="0"/>
              <a:t>Surveys: </a:t>
            </a:r>
            <a:r>
              <a:rPr lang="en-US" sz="3200" dirty="0" smtClean="0"/>
              <a:t>Questionnaires </a:t>
            </a:r>
            <a:r>
              <a:rPr lang="en-US" sz="3200" dirty="0"/>
              <a:t>and surveys take a different approach to interviews for </a:t>
            </a:r>
            <a:r>
              <a:rPr lang="en-US" sz="3200" dirty="0" smtClean="0"/>
              <a:t>the </a:t>
            </a:r>
            <a:r>
              <a:rPr lang="en-US" sz="3200" dirty="0"/>
              <a:t>purpose of gathering information</a:t>
            </a:r>
            <a:r>
              <a:rPr lang="en-US" dirty="0"/>
              <a:t>. </a:t>
            </a:r>
            <a:endParaRPr lang="en-US" dirty="0" smtClean="0"/>
          </a:p>
          <a:p>
            <a:pPr lvl="2" algn="just"/>
            <a:r>
              <a:rPr lang="en-US" sz="3200" b="1" dirty="0" smtClean="0"/>
              <a:t>Closed </a:t>
            </a:r>
            <a:r>
              <a:rPr lang="en-US" sz="3200" b="1" dirty="0"/>
              <a:t>Questions</a:t>
            </a:r>
          </a:p>
          <a:p>
            <a:pPr marL="457200" lvl="1" indent="0" algn="just">
              <a:buNone/>
            </a:pPr>
            <a:endParaRPr lang="en-US" sz="3200" b="1" dirty="0" smtClean="0"/>
          </a:p>
        </p:txBody>
      </p:sp>
    </p:spTree>
    <p:extLst>
      <p:ext uri="{BB962C8B-B14F-4D97-AF65-F5344CB8AC3E}">
        <p14:creationId xmlns:p14="http://schemas.microsoft.com/office/powerpoint/2010/main" val="217501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0060"/>
            <a:ext cx="10515600" cy="5696903"/>
          </a:xfrm>
        </p:spPr>
        <p:txBody>
          <a:bodyPr/>
          <a:lstStyle/>
          <a:p>
            <a:pPr algn="just"/>
            <a:r>
              <a:rPr lang="en-US" dirty="0"/>
              <a:t>A </a:t>
            </a:r>
            <a:r>
              <a:rPr lang="en-US" b="1" dirty="0"/>
              <a:t>closed question </a:t>
            </a:r>
            <a:r>
              <a:rPr lang="en-US" dirty="0"/>
              <a:t>asks the respondent to select an answer from a choice of alternative replies. Closed questions may require just “yes” or “no” responses, or they may have some form of rating scale associated with them</a:t>
            </a:r>
            <a:r>
              <a:rPr lang="en-US" dirty="0" smtClean="0"/>
              <a:t>.</a:t>
            </a:r>
          </a:p>
          <a:p>
            <a:pPr algn="just"/>
            <a:endParaRPr lang="en-US" dirty="0" smtClean="0"/>
          </a:p>
          <a:p>
            <a:pPr lvl="1" algn="just"/>
            <a:r>
              <a:rPr lang="en-US" sz="3200" dirty="0"/>
              <a:t>More complex rating scales increase the number of points (or responses) to produce a multipoint rating scale called a </a:t>
            </a:r>
            <a:r>
              <a:rPr lang="en-US" sz="3200" b="1" dirty="0"/>
              <a:t>semantic differential</a:t>
            </a:r>
            <a:r>
              <a:rPr lang="en-US" sz="3200" dirty="0"/>
              <a:t>. </a:t>
            </a:r>
            <a:endParaRPr lang="en-US" sz="3200" dirty="0" smtClean="0"/>
          </a:p>
          <a:p>
            <a:pPr lvl="1" algn="just"/>
            <a:endParaRPr lang="en-US" sz="3200" dirty="0" smtClean="0"/>
          </a:p>
          <a:p>
            <a:pPr lvl="1" algn="just"/>
            <a:r>
              <a:rPr lang="en-US" sz="3200" dirty="0"/>
              <a:t>A </a:t>
            </a:r>
            <a:r>
              <a:rPr lang="en-US" sz="3200" b="1" dirty="0"/>
              <a:t>Likert scale </a:t>
            </a:r>
            <a:r>
              <a:rPr lang="en-US" sz="3200" dirty="0"/>
              <a:t>is a selection of statements, each similar to a semantic differential, that when analyzed together portray a user’s attitude</a:t>
            </a:r>
            <a:r>
              <a:rPr lang="en-US" dirty="0"/>
              <a:t>. </a:t>
            </a:r>
            <a:endParaRPr lang="en-US" dirty="0" smtClean="0"/>
          </a:p>
          <a:p>
            <a:pPr marL="457200" lvl="1" indent="0" algn="just">
              <a:buNone/>
            </a:pPr>
            <a:endParaRPr lang="en-US" sz="3200" b="1" dirty="0" smtClean="0"/>
          </a:p>
          <a:p>
            <a:pPr marL="457200" lvl="1" indent="0" algn="just">
              <a:buNone/>
            </a:pPr>
            <a:endParaRPr lang="en-US" sz="3200" dirty="0"/>
          </a:p>
        </p:txBody>
      </p:sp>
    </p:spTree>
    <p:extLst>
      <p:ext uri="{BB962C8B-B14F-4D97-AF65-F5344CB8AC3E}">
        <p14:creationId xmlns:p14="http://schemas.microsoft.com/office/powerpoint/2010/main" val="1426975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1480"/>
            <a:ext cx="10515600" cy="5765483"/>
          </a:xfrm>
        </p:spPr>
        <p:txBody>
          <a:bodyPr>
            <a:noAutofit/>
          </a:bodyPr>
          <a:lstStyle/>
          <a:p>
            <a:pPr algn="just"/>
            <a:r>
              <a:rPr lang="en-US" sz="3200" b="1" dirty="0" smtClean="0"/>
              <a:t>Note: </a:t>
            </a:r>
            <a:r>
              <a:rPr lang="en-US" sz="3200" dirty="0" smtClean="0"/>
              <a:t>We have </a:t>
            </a:r>
            <a:r>
              <a:rPr lang="en-US" sz="3200" b="1" dirty="0" smtClean="0"/>
              <a:t>Simple rating scale  </a:t>
            </a:r>
            <a:r>
              <a:rPr lang="en-US" sz="3200" dirty="0" smtClean="0"/>
              <a:t>and </a:t>
            </a:r>
            <a:r>
              <a:rPr lang="en-US" sz="3200" b="1" dirty="0" smtClean="0"/>
              <a:t>complex rating scale</a:t>
            </a:r>
          </a:p>
          <a:p>
            <a:pPr marL="0" indent="0" algn="just">
              <a:buNone/>
            </a:pPr>
            <a:endParaRPr lang="en-US" sz="3200" b="1" dirty="0"/>
          </a:p>
          <a:p>
            <a:pPr algn="just"/>
            <a:r>
              <a:rPr lang="en-US" sz="3200" b="1" dirty="0" smtClean="0"/>
              <a:t>Open Questions: </a:t>
            </a:r>
            <a:r>
              <a:rPr lang="en-US" sz="3200" dirty="0" smtClean="0"/>
              <a:t>An </a:t>
            </a:r>
            <a:r>
              <a:rPr lang="en-US" sz="3200" b="1" dirty="0"/>
              <a:t>open question </a:t>
            </a:r>
            <a:r>
              <a:rPr lang="en-US" sz="3200" dirty="0"/>
              <a:t>allows respondents to say whatever they like in response, and they are used where there are no predetermined answers. Open questions typically start with phrases such as “What do you . . . ,” “How do you . . . ,” or “</a:t>
            </a:r>
            <a:r>
              <a:rPr lang="en-US" sz="3200" dirty="0" smtClean="0"/>
              <a:t>What </a:t>
            </a:r>
            <a:r>
              <a:rPr lang="en-US" sz="3200" dirty="0"/>
              <a:t>ways . . . </a:t>
            </a:r>
            <a:r>
              <a:rPr lang="en-US" sz="3200" dirty="0" smtClean="0"/>
              <a:t>.”</a:t>
            </a:r>
          </a:p>
          <a:p>
            <a:pPr marL="0" indent="0" algn="just">
              <a:buNone/>
            </a:pPr>
            <a:r>
              <a:rPr lang="en-US" sz="3200" b="1" dirty="0"/>
              <a:t> </a:t>
            </a:r>
            <a:r>
              <a:rPr lang="en-US" sz="3200" b="1" dirty="0" smtClean="0"/>
              <a:t>  </a:t>
            </a:r>
            <a:endParaRPr lang="en-US" sz="3200" dirty="0"/>
          </a:p>
        </p:txBody>
      </p:sp>
    </p:spTree>
    <p:extLst>
      <p:ext uri="{BB962C8B-B14F-4D97-AF65-F5344CB8AC3E}">
        <p14:creationId xmlns:p14="http://schemas.microsoft.com/office/powerpoint/2010/main" val="2129524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
            </a:r>
            <a:br>
              <a:rPr lang="en-US" b="1" dirty="0" smtClean="0"/>
            </a:br>
            <a:r>
              <a:rPr lang="en-US" b="1" dirty="0" smtClean="0"/>
              <a:t>LECTURE 1</a:t>
            </a:r>
            <a:br>
              <a:rPr lang="en-US" b="1" dirty="0" smtClean="0"/>
            </a:br>
            <a:r>
              <a:rPr lang="en-US" b="1" dirty="0" smtClean="0"/>
              <a:t>Human computer interaction(HCI)</a:t>
            </a:r>
            <a:br>
              <a:rPr lang="en-US" b="1" dirty="0" smtClean="0"/>
            </a:br>
            <a:endParaRPr lang="en-US" b="1" dirty="0"/>
          </a:p>
        </p:txBody>
      </p:sp>
      <p:sp>
        <p:nvSpPr>
          <p:cNvPr id="3" name="Content Placeholder 2"/>
          <p:cNvSpPr>
            <a:spLocks noGrp="1"/>
          </p:cNvSpPr>
          <p:nvPr>
            <p:ph idx="1"/>
          </p:nvPr>
        </p:nvSpPr>
        <p:spPr/>
        <p:txBody>
          <a:bodyPr>
            <a:normAutofit/>
          </a:bodyPr>
          <a:lstStyle/>
          <a:p>
            <a:pPr algn="just"/>
            <a:r>
              <a:rPr lang="en-US" sz="3600" b="1" dirty="0" smtClean="0"/>
              <a:t>Human </a:t>
            </a:r>
            <a:r>
              <a:rPr lang="en-US" sz="3600" b="1" dirty="0"/>
              <a:t>computer interaction  </a:t>
            </a:r>
            <a:r>
              <a:rPr lang="en-US" sz="3600" dirty="0"/>
              <a:t>is the study  of how humans interact with </a:t>
            </a:r>
            <a:r>
              <a:rPr lang="en-US" sz="3600" dirty="0" smtClean="0"/>
              <a:t>computer systems.</a:t>
            </a:r>
          </a:p>
          <a:p>
            <a:endParaRPr lang="en-US" sz="3600" dirty="0" smtClean="0"/>
          </a:p>
          <a:p>
            <a:r>
              <a:rPr lang="en-US" sz="3600" b="1" dirty="0" smtClean="0"/>
              <a:t>HCI means;</a:t>
            </a:r>
          </a:p>
          <a:p>
            <a:pPr lvl="1"/>
            <a:r>
              <a:rPr lang="en-US" sz="3600" dirty="0" smtClean="0"/>
              <a:t>To  be able to Design .                          </a:t>
            </a:r>
          </a:p>
          <a:p>
            <a:pPr lvl="1"/>
            <a:r>
              <a:rPr lang="en-US" sz="3600" dirty="0" smtClean="0"/>
              <a:t>To be able to select.</a:t>
            </a:r>
          </a:p>
          <a:p>
            <a:pPr lvl="1"/>
            <a:r>
              <a:rPr lang="en-US" sz="3600" dirty="0" smtClean="0"/>
              <a:t>To be able to evaluate.</a:t>
            </a:r>
          </a:p>
          <a:p>
            <a:endParaRPr lang="en-US" sz="3600" dirty="0" smtClean="0"/>
          </a:p>
          <a:p>
            <a:pPr marL="0" indent="0">
              <a:buNone/>
            </a:pPr>
            <a:endParaRPr lang="en-US" sz="3600" b="1" dirty="0" smtClean="0"/>
          </a:p>
        </p:txBody>
      </p:sp>
    </p:spTree>
    <p:extLst>
      <p:ext uri="{BB962C8B-B14F-4D97-AF65-F5344CB8AC3E}">
        <p14:creationId xmlns:p14="http://schemas.microsoft.com/office/powerpoint/2010/main" val="2630623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2920"/>
            <a:ext cx="10515600" cy="5674043"/>
          </a:xfrm>
        </p:spPr>
        <p:txBody>
          <a:bodyPr>
            <a:normAutofit/>
          </a:bodyPr>
          <a:lstStyle/>
          <a:p>
            <a:pPr marL="0" indent="0" algn="just">
              <a:buNone/>
            </a:pPr>
            <a:r>
              <a:rPr lang="en-US" sz="3200" b="1" dirty="0"/>
              <a:t>Points to Consider When Designing Questionnaires</a:t>
            </a:r>
          </a:p>
          <a:p>
            <a:pPr algn="just"/>
            <a:r>
              <a:rPr lang="en-US" sz="3200" dirty="0" smtClean="0"/>
              <a:t>There </a:t>
            </a:r>
            <a:r>
              <a:rPr lang="en-US" sz="3200" dirty="0"/>
              <a:t>are several points to keep in mind when designing a questionnaire:</a:t>
            </a:r>
          </a:p>
          <a:p>
            <a:pPr lvl="1" algn="just"/>
            <a:r>
              <a:rPr lang="en-US" sz="3200" dirty="0"/>
              <a:t>By keeping the questions simple.</a:t>
            </a:r>
          </a:p>
          <a:p>
            <a:pPr lvl="1" algn="just"/>
            <a:r>
              <a:rPr lang="en-US" sz="3200" dirty="0"/>
              <a:t>Make sure the questions are clear and </a:t>
            </a:r>
            <a:r>
              <a:rPr lang="en-US" sz="3200" dirty="0" smtClean="0"/>
              <a:t>unambiguous.</a:t>
            </a:r>
            <a:endParaRPr lang="en-US" sz="3200" dirty="0"/>
          </a:p>
          <a:p>
            <a:pPr lvl="1" algn="just"/>
            <a:r>
              <a:rPr lang="en-US" sz="3200" dirty="0" smtClean="0"/>
              <a:t>Make </a:t>
            </a:r>
            <a:r>
              <a:rPr lang="en-US" sz="3200" dirty="0"/>
              <a:t>sure the questions will gather the information you need</a:t>
            </a:r>
            <a:r>
              <a:rPr lang="en-US" sz="3200" dirty="0" smtClean="0"/>
              <a:t>.</a:t>
            </a:r>
          </a:p>
          <a:p>
            <a:pPr lvl="1" algn="just"/>
            <a:r>
              <a:rPr lang="en-US" sz="3200" dirty="0" smtClean="0"/>
              <a:t>Avoid negative questions.</a:t>
            </a:r>
            <a:endParaRPr lang="en-US" sz="3200" dirty="0"/>
          </a:p>
          <a:p>
            <a:pPr lvl="1" algn="just"/>
            <a:r>
              <a:rPr lang="en-US" sz="3200" dirty="0"/>
              <a:t>Provide opportunities for your respondents to offer information that you may not have thought about; </a:t>
            </a:r>
            <a:endParaRPr lang="en-US" sz="3200" b="1" dirty="0"/>
          </a:p>
        </p:txBody>
      </p:sp>
    </p:spTree>
    <p:extLst>
      <p:ext uri="{BB962C8B-B14F-4D97-AF65-F5344CB8AC3E}">
        <p14:creationId xmlns:p14="http://schemas.microsoft.com/office/powerpoint/2010/main" val="2611496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966594"/>
          </a:xfrm>
        </p:spPr>
        <p:txBody>
          <a:bodyPr/>
          <a:lstStyle/>
          <a:p>
            <a:pPr algn="ctr"/>
            <a:r>
              <a:rPr lang="en-US" b="1" dirty="0" smtClean="0"/>
              <a:t>CHAPTER THREE(3)</a:t>
            </a:r>
            <a:br>
              <a:rPr lang="en-US" b="1" dirty="0" smtClean="0"/>
            </a:br>
            <a:r>
              <a:rPr lang="en-US" b="1" dirty="0" smtClean="0"/>
              <a:t>FINDING OUT ABOUT THE USERS AND THE DOMAIN</a:t>
            </a:r>
            <a:endParaRPr lang="en-US" b="1" dirty="0"/>
          </a:p>
        </p:txBody>
      </p:sp>
      <p:sp>
        <p:nvSpPr>
          <p:cNvPr id="3" name="Content Placeholder 2"/>
          <p:cNvSpPr>
            <a:spLocks noGrp="1"/>
          </p:cNvSpPr>
          <p:nvPr>
            <p:ph idx="1"/>
          </p:nvPr>
        </p:nvSpPr>
        <p:spPr>
          <a:xfrm>
            <a:off x="838200" y="2331719"/>
            <a:ext cx="10515600" cy="3845243"/>
          </a:xfrm>
        </p:spPr>
        <p:txBody>
          <a:bodyPr>
            <a:normAutofit/>
          </a:bodyPr>
          <a:lstStyle/>
          <a:p>
            <a:r>
              <a:rPr lang="en-US" sz="3600" b="1" dirty="0"/>
              <a:t>Y</a:t>
            </a:r>
            <a:r>
              <a:rPr lang="en-US" sz="3600" b="1" dirty="0" smtClean="0"/>
              <a:t>ou </a:t>
            </a:r>
            <a:r>
              <a:rPr lang="en-US" sz="3600" b="1" dirty="0"/>
              <a:t>should undertake the following activities in gathering the requirements</a:t>
            </a:r>
            <a:r>
              <a:rPr lang="en-US" sz="3600" b="1" dirty="0" smtClean="0"/>
              <a:t>:</a:t>
            </a:r>
            <a:endParaRPr lang="en-US" sz="3600" b="1" dirty="0"/>
          </a:p>
          <a:p>
            <a:pPr lvl="1" fontAlgn="base"/>
            <a:r>
              <a:rPr lang="en-US" sz="2800" i="1" dirty="0"/>
              <a:t>Observe </a:t>
            </a:r>
            <a:r>
              <a:rPr lang="en-US" sz="2800" dirty="0"/>
              <a:t>users — </a:t>
            </a:r>
            <a:r>
              <a:rPr lang="en-US" sz="2800" i="1" dirty="0"/>
              <a:t>real </a:t>
            </a:r>
            <a:r>
              <a:rPr lang="en-US" sz="2800" dirty="0"/>
              <a:t>users — doing real work, where the application is to be used.</a:t>
            </a:r>
          </a:p>
          <a:p>
            <a:pPr lvl="1"/>
            <a:r>
              <a:rPr lang="en-US" sz="2800" i="1" dirty="0"/>
              <a:t>Observe </a:t>
            </a:r>
            <a:r>
              <a:rPr lang="en-US" sz="2800" dirty="0"/>
              <a:t>and talk to </a:t>
            </a:r>
            <a:r>
              <a:rPr lang="en-US" sz="2800" i="1" dirty="0"/>
              <a:t>real </a:t>
            </a:r>
            <a:r>
              <a:rPr lang="en-US" sz="2800" dirty="0"/>
              <a:t>users. Many people will have information to offer or will have something to say about the system. </a:t>
            </a:r>
            <a:endParaRPr lang="en-US" sz="2800" dirty="0" smtClean="0"/>
          </a:p>
          <a:p>
            <a:pPr lvl="1"/>
            <a:r>
              <a:rPr lang="en-US" sz="2800" i="1" dirty="0"/>
              <a:t>Observe</a:t>
            </a:r>
            <a:r>
              <a:rPr lang="en-US" sz="2800" dirty="0"/>
              <a:t>, talk to, and involve </a:t>
            </a:r>
            <a:r>
              <a:rPr lang="en-US" sz="2800" i="1" dirty="0"/>
              <a:t>real </a:t>
            </a:r>
            <a:r>
              <a:rPr lang="en-US" sz="2800" dirty="0"/>
              <a:t>users throughout the design process and its activities.</a:t>
            </a:r>
          </a:p>
          <a:p>
            <a:pPr lvl="1"/>
            <a:endParaRPr lang="en-US" sz="3200" b="1" dirty="0"/>
          </a:p>
        </p:txBody>
      </p:sp>
    </p:spTree>
    <p:extLst>
      <p:ext uri="{BB962C8B-B14F-4D97-AF65-F5344CB8AC3E}">
        <p14:creationId xmlns:p14="http://schemas.microsoft.com/office/powerpoint/2010/main" val="3513423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Users: Finding Out Who They Are</a:t>
            </a:r>
            <a:br>
              <a:rPr lang="en-US" b="1" dirty="0"/>
            </a:br>
            <a:endParaRPr lang="en-US" dirty="0"/>
          </a:p>
        </p:txBody>
      </p:sp>
      <p:sp>
        <p:nvSpPr>
          <p:cNvPr id="3" name="Content Placeholder 2"/>
          <p:cNvSpPr>
            <a:spLocks noGrp="1"/>
          </p:cNvSpPr>
          <p:nvPr>
            <p:ph idx="1"/>
          </p:nvPr>
        </p:nvSpPr>
        <p:spPr/>
        <p:txBody>
          <a:bodyPr>
            <a:noAutofit/>
          </a:bodyPr>
          <a:lstStyle/>
          <a:p>
            <a:r>
              <a:rPr lang="en-US" sz="3200" b="1" dirty="0"/>
              <a:t>primary users</a:t>
            </a:r>
            <a:r>
              <a:rPr lang="en-US" sz="3200" dirty="0" smtClean="0"/>
              <a:t> </a:t>
            </a:r>
            <a:r>
              <a:rPr lang="en-US" sz="3200" dirty="0"/>
              <a:t>People or groups of people in an organization who use the application </a:t>
            </a:r>
            <a:r>
              <a:rPr lang="en-US" sz="3200" dirty="0" smtClean="0"/>
              <a:t>directly</a:t>
            </a:r>
          </a:p>
          <a:p>
            <a:r>
              <a:rPr lang="en-US" sz="3200" b="1" dirty="0"/>
              <a:t>Secondary users </a:t>
            </a:r>
            <a:r>
              <a:rPr lang="en-US" sz="3200" dirty="0"/>
              <a:t>are people or groups of people who are not primary users but who are affected or influenced in some way by the </a:t>
            </a:r>
            <a:r>
              <a:rPr lang="en-US" sz="3200" dirty="0" smtClean="0"/>
              <a:t>computer </a:t>
            </a:r>
            <a:r>
              <a:rPr lang="en-US" sz="3200" dirty="0"/>
              <a:t>system or who affect or influence its </a:t>
            </a:r>
            <a:r>
              <a:rPr lang="en-US" sz="3200" dirty="0" smtClean="0"/>
              <a:t>development.</a:t>
            </a:r>
          </a:p>
          <a:p>
            <a:endParaRPr lang="en-US" sz="3200" dirty="0"/>
          </a:p>
          <a:p>
            <a:r>
              <a:rPr lang="en-US" sz="3200" b="1" dirty="0" smtClean="0"/>
              <a:t>Note</a:t>
            </a:r>
            <a:r>
              <a:rPr lang="en-US" sz="3200" dirty="0" smtClean="0"/>
              <a:t>: </a:t>
            </a:r>
            <a:r>
              <a:rPr lang="en-US" sz="3200" dirty="0"/>
              <a:t>Together the primary users and secondary users are known as </a:t>
            </a:r>
            <a:r>
              <a:rPr lang="en-US" sz="3200" b="1" dirty="0"/>
              <a:t>stakeholders</a:t>
            </a:r>
            <a:r>
              <a:rPr lang="en-US" sz="3200" dirty="0"/>
              <a:t>.</a:t>
            </a:r>
          </a:p>
        </p:txBody>
      </p:sp>
    </p:spTree>
    <p:extLst>
      <p:ext uri="{BB962C8B-B14F-4D97-AF65-F5344CB8AC3E}">
        <p14:creationId xmlns:p14="http://schemas.microsoft.com/office/powerpoint/2010/main" val="1948493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
            </a:r>
            <a:br>
              <a:rPr lang="en-US" b="1" dirty="0" smtClean="0"/>
            </a:br>
            <a:r>
              <a:rPr lang="en-US" b="1" dirty="0" smtClean="0"/>
              <a:t>Describing </a:t>
            </a:r>
            <a:r>
              <a:rPr lang="en-US" b="1" dirty="0"/>
              <a:t>the Users: Users Have “Characteristics” That Are Relevant </a:t>
            </a:r>
            <a:r>
              <a:rPr lang="en-US" b="1" dirty="0" smtClean="0"/>
              <a:t>to UI </a:t>
            </a:r>
            <a:r>
              <a:rPr lang="en-US" b="1" dirty="0"/>
              <a:t>Design</a:t>
            </a:r>
            <a:br>
              <a:rPr lang="en-US" b="1" dirty="0"/>
            </a:br>
            <a:endParaRPr lang="en-US" dirty="0"/>
          </a:p>
        </p:txBody>
      </p:sp>
      <p:sp>
        <p:nvSpPr>
          <p:cNvPr id="3" name="Content Placeholder 2"/>
          <p:cNvSpPr>
            <a:spLocks noGrp="1"/>
          </p:cNvSpPr>
          <p:nvPr>
            <p:ph idx="1"/>
          </p:nvPr>
        </p:nvSpPr>
        <p:spPr/>
        <p:txBody>
          <a:bodyPr>
            <a:normAutofit/>
          </a:bodyPr>
          <a:lstStyle/>
          <a:p>
            <a:r>
              <a:rPr lang="en-US" dirty="0"/>
              <a:t>An important part of UI design is ensuring that the UI matches the attributes, or </a:t>
            </a:r>
            <a:r>
              <a:rPr lang="en-US" i="1" dirty="0"/>
              <a:t>characteristics</a:t>
            </a:r>
            <a:r>
              <a:rPr lang="en-US" dirty="0"/>
              <a:t>, of the intended real users. </a:t>
            </a:r>
            <a:endParaRPr lang="en-US" dirty="0" smtClean="0"/>
          </a:p>
          <a:p>
            <a:pPr lvl="1"/>
            <a:r>
              <a:rPr lang="en-US" sz="2800" b="1" dirty="0"/>
              <a:t>Designing for Physical Limitations</a:t>
            </a:r>
          </a:p>
          <a:p>
            <a:pPr lvl="2"/>
            <a:r>
              <a:rPr lang="en-US" sz="2800" i="1" dirty="0"/>
              <a:t>conceptual issues — disability is the result of an interaction between the </a:t>
            </a:r>
            <a:r>
              <a:rPr lang="en-US" sz="2800" i="1" dirty="0" smtClean="0"/>
              <a:t>person with </a:t>
            </a:r>
            <a:r>
              <a:rPr lang="en-US" sz="2800" i="1" dirty="0"/>
              <a:t>the disability and their particular environment</a:t>
            </a:r>
            <a:r>
              <a:rPr lang="en-US" sz="2800" i="1" dirty="0" smtClean="0"/>
              <a:t>.</a:t>
            </a:r>
          </a:p>
          <a:p>
            <a:pPr lvl="2"/>
            <a:r>
              <a:rPr lang="en-US" sz="2800" i="1" dirty="0"/>
              <a:t>measurement issues — the questions used, their structure and wording, and </a:t>
            </a:r>
            <a:r>
              <a:rPr lang="en-US" sz="2800" i="1" dirty="0" smtClean="0"/>
              <a:t>how they </a:t>
            </a:r>
            <a:r>
              <a:rPr lang="en-US" sz="2800" i="1" dirty="0"/>
              <a:t>are understood and interpreted by the respondents all affect the identification of the persons with disabilities in data collection.</a:t>
            </a:r>
            <a:endParaRPr lang="en-US" sz="2800" dirty="0"/>
          </a:p>
          <a:p>
            <a:pPr lvl="2"/>
            <a:endParaRPr lang="en-US" sz="2800" dirty="0"/>
          </a:p>
        </p:txBody>
      </p:sp>
    </p:spTree>
    <p:extLst>
      <p:ext uri="{BB962C8B-B14F-4D97-AF65-F5344CB8AC3E}">
        <p14:creationId xmlns:p14="http://schemas.microsoft.com/office/powerpoint/2010/main" val="320505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0061"/>
            <a:ext cx="10515600" cy="1668779"/>
          </a:xfrm>
        </p:spPr>
        <p:txBody>
          <a:bodyPr>
            <a:noAutofit/>
          </a:bodyPr>
          <a:lstStyle/>
          <a:p>
            <a:r>
              <a:rPr lang="en-US" dirty="0" smtClean="0"/>
              <a:t>Examples of </a:t>
            </a:r>
            <a:r>
              <a:rPr lang="en-US" dirty="0"/>
              <a:t>User Characteristics Relevant to UI Design</a:t>
            </a:r>
          </a:p>
          <a:p>
            <a:pPr lvl="1"/>
            <a:r>
              <a:rPr lang="en-US" sz="2800" dirty="0" smtClean="0"/>
              <a:t>Age, Sex, Culture, Physical  abilities and disabilities, Educational Background, </a:t>
            </a:r>
          </a:p>
          <a:p>
            <a:pPr marL="457200" lvl="1" indent="0">
              <a:buNone/>
            </a:pPr>
            <a:r>
              <a:rPr lang="en-US" sz="2800" dirty="0"/>
              <a:t>Computer/IT </a:t>
            </a:r>
            <a:r>
              <a:rPr lang="en-US" sz="2800" dirty="0" smtClean="0"/>
              <a:t>experience,</a:t>
            </a:r>
            <a:r>
              <a:rPr lang="en-US" sz="2800" dirty="0"/>
              <a:t> </a:t>
            </a:r>
            <a:r>
              <a:rPr lang="en-US" sz="2800" dirty="0" smtClean="0"/>
              <a:t>Motivation, Attitude</a:t>
            </a:r>
          </a:p>
          <a:p>
            <a:pPr marL="457200" lvl="1" indent="0">
              <a:buNone/>
            </a:pPr>
            <a:endPar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buNone/>
            </a:pPr>
            <a:endParaRPr lang="en-US" sz="2800" dirty="0"/>
          </a:p>
        </p:txBody>
      </p:sp>
      <p:sp>
        <p:nvSpPr>
          <p:cNvPr id="6" name="Rectangle 5"/>
          <p:cNvSpPr/>
          <p:nvPr/>
        </p:nvSpPr>
        <p:spPr>
          <a:xfrm>
            <a:off x="845820" y="2468880"/>
            <a:ext cx="10507980" cy="37947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lvl="1" algn="ctr"/>
            <a:r>
              <a:rPr lang="en-US" sz="3600" b="1" dirty="0" smtClean="0"/>
              <a:t>User </a:t>
            </a:r>
            <a:r>
              <a:rPr lang="en-US" sz="3600" b="1" dirty="0"/>
              <a:t>Profiling: Describing Your Users and Their </a:t>
            </a:r>
            <a:r>
              <a:rPr lang="en-US" sz="3600" b="1" dirty="0" smtClean="0"/>
              <a:t>Characteristics</a:t>
            </a:r>
          </a:p>
          <a:p>
            <a:pPr marL="0" lvl="1"/>
            <a:r>
              <a:rPr lang="en-US" sz="3200" dirty="0"/>
              <a:t>There are two main ways to find out about your users so that you can create a user profile. </a:t>
            </a:r>
            <a:endParaRPr lang="en-US" sz="3200" dirty="0" smtClean="0"/>
          </a:p>
          <a:p>
            <a:pPr lvl="1" indent="-457200">
              <a:buFont typeface="Arial" panose="020B0604020202020204" pitchFamily="34" charset="0"/>
              <a:buChar char="•"/>
            </a:pPr>
            <a:r>
              <a:rPr lang="en-US" sz="3200" dirty="0"/>
              <a:t>Questionnaire </a:t>
            </a:r>
            <a:endParaRPr lang="en-US" sz="3200" dirty="0" smtClean="0"/>
          </a:p>
          <a:p>
            <a:pPr lvl="1" indent="-457200">
              <a:buFont typeface="Arial" panose="020B0604020202020204" pitchFamily="34" charset="0"/>
              <a:buChar char="•"/>
            </a:pPr>
            <a:r>
              <a:rPr lang="en-US" sz="3200" dirty="0" smtClean="0"/>
              <a:t>Interview</a:t>
            </a:r>
            <a:endParaRPr lang="en-US" sz="3200" b="1" dirty="0"/>
          </a:p>
          <a:p>
            <a:pPr algn="ctr"/>
            <a:endParaRPr lang="en-US" sz="3600" dirty="0"/>
          </a:p>
        </p:txBody>
      </p:sp>
    </p:spTree>
    <p:extLst>
      <p:ext uri="{BB962C8B-B14F-4D97-AF65-F5344CB8AC3E}">
        <p14:creationId xmlns:p14="http://schemas.microsoft.com/office/powerpoint/2010/main" val="2457167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8640"/>
            <a:ext cx="10515600" cy="5628323"/>
          </a:xfrm>
        </p:spPr>
        <p:txBody>
          <a:bodyPr>
            <a:normAutofit/>
          </a:bodyPr>
          <a:lstStyle/>
          <a:p>
            <a:pPr marL="0" indent="0">
              <a:buNone/>
            </a:pPr>
            <a:r>
              <a:rPr lang="en-US" b="1" dirty="0" smtClean="0"/>
              <a:t>  </a:t>
            </a:r>
            <a:r>
              <a:rPr lang="en-US" sz="4000" b="1" dirty="0" smtClean="0"/>
              <a:t>Personas</a:t>
            </a:r>
            <a:r>
              <a:rPr lang="en-US" sz="4000" b="1" dirty="0"/>
              <a:t>: Another Way to Describe Your </a:t>
            </a:r>
            <a:r>
              <a:rPr lang="en-US" sz="4000" b="1" dirty="0" smtClean="0"/>
              <a:t>Users</a:t>
            </a:r>
          </a:p>
          <a:p>
            <a:r>
              <a:rPr lang="en-US" b="1" dirty="0" smtClean="0"/>
              <a:t>A </a:t>
            </a:r>
            <a:r>
              <a:rPr lang="en-US" b="1" dirty="0"/>
              <a:t>persona </a:t>
            </a:r>
            <a:r>
              <a:rPr lang="en-US" dirty="0"/>
              <a:t>is a precise description of a user and what he or she wishes to do when using a system. Personas are not real; rather, they are imaginary examples of the real </a:t>
            </a:r>
            <a:r>
              <a:rPr lang="en-US" dirty="0" smtClean="0"/>
              <a:t>users </a:t>
            </a:r>
            <a:r>
              <a:rPr lang="en-US" dirty="0"/>
              <a:t>they represent. </a:t>
            </a:r>
            <a:endParaRPr lang="en-US" dirty="0" smtClean="0"/>
          </a:p>
          <a:p>
            <a:endParaRPr lang="en-US" dirty="0" smtClean="0"/>
          </a:p>
          <a:p>
            <a:r>
              <a:rPr lang="en-US" sz="4000" b="1" dirty="0"/>
              <a:t>Users’ Needs: Finding Out What Users Want</a:t>
            </a:r>
            <a:br>
              <a:rPr lang="en-US" sz="4000" b="1" dirty="0"/>
            </a:br>
            <a:endParaRPr lang="en-US" sz="4000" dirty="0"/>
          </a:p>
          <a:p>
            <a:r>
              <a:rPr lang="en-US" b="1" dirty="0"/>
              <a:t>Two types of need</a:t>
            </a:r>
          </a:p>
          <a:p>
            <a:pPr lvl="1"/>
            <a:r>
              <a:rPr lang="en-US" sz="2800" b="1" dirty="0"/>
              <a:t>Felt needs</a:t>
            </a:r>
            <a:r>
              <a:rPr lang="en-US" sz="2800" dirty="0"/>
              <a:t>, in many cases, are hidden or slow in being identified.</a:t>
            </a:r>
          </a:p>
          <a:p>
            <a:pPr lvl="1"/>
            <a:r>
              <a:rPr lang="en-US" sz="2800" b="1" dirty="0"/>
              <a:t>Expressed needs</a:t>
            </a:r>
            <a:r>
              <a:rPr lang="en-US" sz="2800" dirty="0"/>
              <a:t>, on the other hand, are what people say they want.</a:t>
            </a:r>
            <a:endParaRPr lang="en-US" sz="2800" dirty="0" smtClean="0"/>
          </a:p>
        </p:txBody>
      </p:sp>
    </p:spTree>
    <p:extLst>
      <p:ext uri="{BB962C8B-B14F-4D97-AF65-F5344CB8AC3E}">
        <p14:creationId xmlns:p14="http://schemas.microsoft.com/office/powerpoint/2010/main" val="1764747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CHAPTER FOUR(4)</a:t>
            </a:r>
            <a:br>
              <a:rPr lang="en-US" b="1" dirty="0" smtClean="0"/>
            </a:br>
            <a:r>
              <a:rPr lang="en-US" b="1" dirty="0" smtClean="0"/>
              <a:t>FINDING OUT ABOUT TASKS AND WORK</a:t>
            </a:r>
            <a:endParaRPr lang="en-US" b="1" dirty="0"/>
          </a:p>
        </p:txBody>
      </p:sp>
      <p:sp>
        <p:nvSpPr>
          <p:cNvPr id="3" name="Content Placeholder 2"/>
          <p:cNvSpPr>
            <a:spLocks noGrp="1"/>
          </p:cNvSpPr>
          <p:nvPr>
            <p:ph idx="1"/>
          </p:nvPr>
        </p:nvSpPr>
        <p:spPr/>
        <p:txBody>
          <a:bodyPr>
            <a:normAutofit lnSpcReduction="10000"/>
          </a:bodyPr>
          <a:lstStyle/>
          <a:p>
            <a:r>
              <a:rPr lang="en-US" sz="4000" b="1" dirty="0"/>
              <a:t>Introduction: Describing Users’ </a:t>
            </a:r>
            <a:r>
              <a:rPr lang="en-US" sz="4000" b="1" dirty="0" smtClean="0"/>
              <a:t>Work</a:t>
            </a:r>
          </a:p>
          <a:p>
            <a:r>
              <a:rPr lang="en-US" sz="3600" b="1" dirty="0"/>
              <a:t>Task analysis </a:t>
            </a:r>
            <a:r>
              <a:rPr lang="en-US" sz="3600" dirty="0"/>
              <a:t>is the activity system designers use to gain an understanding of what a computer system must do and the functionality that the system must provide if it is to support users in their goals and tasks</a:t>
            </a:r>
            <a:r>
              <a:rPr lang="en-US" sz="3600" dirty="0" smtClean="0"/>
              <a:t>.</a:t>
            </a:r>
          </a:p>
          <a:p>
            <a:r>
              <a:rPr lang="en-US" sz="3600" b="1" dirty="0"/>
              <a:t>Task analysis </a:t>
            </a:r>
            <a:r>
              <a:rPr lang="en-US" sz="3600" dirty="0"/>
              <a:t>is the process of examining the way in which people perform their tasks</a:t>
            </a:r>
            <a:r>
              <a:rPr lang="en-US" sz="3600" dirty="0" smtClean="0"/>
              <a:t>.</a:t>
            </a:r>
          </a:p>
          <a:p>
            <a:r>
              <a:rPr lang="en-US" sz="3600" b="1" dirty="0" smtClean="0"/>
              <a:t>Types of analysis</a:t>
            </a:r>
            <a:r>
              <a:rPr lang="en-US" sz="3600" dirty="0" smtClean="0"/>
              <a:t>: </a:t>
            </a:r>
            <a:r>
              <a:rPr lang="en-US" sz="3600" b="1" dirty="0" smtClean="0"/>
              <a:t>Workflow</a:t>
            </a:r>
            <a:r>
              <a:rPr lang="en-US" sz="3600" dirty="0" smtClean="0"/>
              <a:t> and </a:t>
            </a:r>
            <a:r>
              <a:rPr lang="en-US" sz="3600" b="1" dirty="0" smtClean="0"/>
              <a:t>Job</a:t>
            </a:r>
            <a:r>
              <a:rPr lang="en-US" sz="3600" dirty="0" smtClean="0"/>
              <a:t> Analysis.</a:t>
            </a:r>
            <a:endParaRPr lang="en-US" sz="3600" dirty="0"/>
          </a:p>
        </p:txBody>
      </p:sp>
    </p:spTree>
    <p:extLst>
      <p:ext uri="{BB962C8B-B14F-4D97-AF65-F5344CB8AC3E}">
        <p14:creationId xmlns:p14="http://schemas.microsoft.com/office/powerpoint/2010/main" val="2149076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7220"/>
            <a:ext cx="10515600" cy="5559743"/>
          </a:xfrm>
        </p:spPr>
        <p:txBody>
          <a:bodyPr>
            <a:normAutofit/>
          </a:bodyPr>
          <a:lstStyle/>
          <a:p>
            <a:pPr algn="ctr"/>
            <a:r>
              <a:rPr lang="en-US" sz="3600" b="1" dirty="0" smtClean="0"/>
              <a:t>Finding </a:t>
            </a:r>
            <a:r>
              <a:rPr lang="en-US" sz="3600" b="1" dirty="0"/>
              <a:t>out about tasks and work Goals, Tasks, and Actions</a:t>
            </a:r>
          </a:p>
          <a:p>
            <a:pPr lvl="1"/>
            <a:r>
              <a:rPr lang="en-US" sz="3600" dirty="0"/>
              <a:t>A </a:t>
            </a:r>
            <a:r>
              <a:rPr lang="en-US" sz="3600" b="1" dirty="0"/>
              <a:t>goal</a:t>
            </a:r>
            <a:r>
              <a:rPr lang="en-US" sz="3600" dirty="0"/>
              <a:t> is an end result to be achieved. It must be described at a high level of abstraction, indicating what is to be achieved.</a:t>
            </a:r>
          </a:p>
          <a:p>
            <a:pPr lvl="1"/>
            <a:r>
              <a:rPr lang="en-US" sz="3600" dirty="0"/>
              <a:t>A </a:t>
            </a:r>
            <a:r>
              <a:rPr lang="en-US" sz="3600" b="1" dirty="0"/>
              <a:t>task</a:t>
            </a:r>
            <a:r>
              <a:rPr lang="en-US" sz="3600" dirty="0"/>
              <a:t> is a structured set of related activities that are undertaken in some sequence.</a:t>
            </a:r>
          </a:p>
          <a:p>
            <a:pPr lvl="1"/>
            <a:r>
              <a:rPr lang="en-US" sz="3600" dirty="0"/>
              <a:t>An </a:t>
            </a:r>
            <a:r>
              <a:rPr lang="en-US" sz="3600" b="1" dirty="0"/>
              <a:t>action</a:t>
            </a:r>
            <a:r>
              <a:rPr lang="en-US" sz="3600" dirty="0"/>
              <a:t> is defined as an individual operation or step that needs to be undertaken as part of the task.</a:t>
            </a:r>
            <a:endParaRPr lang="en-US" sz="3600" b="1" dirty="0"/>
          </a:p>
          <a:p>
            <a:pPr lvl="1"/>
            <a:endParaRPr lang="en-US" sz="3600" dirty="0"/>
          </a:p>
        </p:txBody>
      </p:sp>
    </p:spTree>
    <p:extLst>
      <p:ext uri="{BB962C8B-B14F-4D97-AF65-F5344CB8AC3E}">
        <p14:creationId xmlns:p14="http://schemas.microsoft.com/office/powerpoint/2010/main" val="3265973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Mental Models</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3200" b="1" dirty="0"/>
              <a:t>Mental/User’s models</a:t>
            </a:r>
            <a:r>
              <a:rPr lang="en-US" sz="3200" dirty="0"/>
              <a:t>: are the models people have of themselves, others, the environment and the things with which they interact</a:t>
            </a:r>
            <a:r>
              <a:rPr lang="en-US" sz="3200" dirty="0" smtClean="0"/>
              <a:t>.</a:t>
            </a:r>
          </a:p>
          <a:p>
            <a:pPr algn="just"/>
            <a:r>
              <a:rPr lang="en-US" sz="3200" b="1" dirty="0"/>
              <a:t>Mental models </a:t>
            </a:r>
            <a:r>
              <a:rPr lang="en-US" sz="3200" dirty="0"/>
              <a:t>enable users to reason about a system, to apply already held experience and knowledge about the world to system use</a:t>
            </a:r>
            <a:r>
              <a:rPr lang="en-US" sz="3200" dirty="0" smtClean="0"/>
              <a:t>.</a:t>
            </a:r>
          </a:p>
          <a:p>
            <a:r>
              <a:rPr lang="en-US" sz="4000" b="1" dirty="0"/>
              <a:t>Characteristics of Mental </a:t>
            </a:r>
            <a:r>
              <a:rPr lang="en-US" sz="4000" b="1" dirty="0" smtClean="0"/>
              <a:t>Models</a:t>
            </a:r>
          </a:p>
          <a:p>
            <a:pPr lvl="1"/>
            <a:r>
              <a:rPr lang="en-US" sz="3200" dirty="0" smtClean="0"/>
              <a:t> Incomplete </a:t>
            </a:r>
          </a:p>
          <a:p>
            <a:pPr lvl="1"/>
            <a:r>
              <a:rPr lang="en-US" sz="3200" dirty="0" smtClean="0"/>
              <a:t> </a:t>
            </a:r>
            <a:r>
              <a:rPr lang="en-US" sz="3200" dirty="0"/>
              <a:t>Partial </a:t>
            </a:r>
          </a:p>
          <a:p>
            <a:pPr lvl="1"/>
            <a:r>
              <a:rPr lang="en-US" sz="3200" dirty="0" smtClean="0"/>
              <a:t> </a:t>
            </a:r>
            <a:r>
              <a:rPr lang="en-US" sz="3200" dirty="0"/>
              <a:t>Subject </a:t>
            </a:r>
            <a:r>
              <a:rPr lang="en-US" sz="3200" dirty="0" smtClean="0"/>
              <a:t>to change</a:t>
            </a:r>
            <a:endParaRPr lang="en-US" sz="3200" dirty="0"/>
          </a:p>
        </p:txBody>
      </p:sp>
    </p:spTree>
    <p:extLst>
      <p:ext uri="{BB962C8B-B14F-4D97-AF65-F5344CB8AC3E}">
        <p14:creationId xmlns:p14="http://schemas.microsoft.com/office/powerpoint/2010/main" val="577786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8640"/>
            <a:ext cx="10515600" cy="1005840"/>
          </a:xfrm>
        </p:spPr>
        <p:txBody>
          <a:bodyPr>
            <a:normAutofit fontScale="90000"/>
          </a:bodyPr>
          <a:lstStyle/>
          <a:p>
            <a:pPr lvl="1" algn="l" rtl="0">
              <a:lnSpc>
                <a:spcPct val="90000"/>
              </a:lnSpc>
              <a:spcBef>
                <a:spcPct val="0"/>
              </a:spcBef>
            </a:pPr>
            <a:r>
              <a:rPr lang="en-US" sz="2800" dirty="0" smtClean="0"/>
              <a:t>● Possibly inconsistent </a:t>
            </a:r>
            <a:br>
              <a:rPr lang="en-US" sz="2800" dirty="0" smtClean="0"/>
            </a:br>
            <a:r>
              <a:rPr lang="en-US" sz="2800" dirty="0" smtClean="0"/>
              <a:t>● Based on imperfect observations and inference</a:t>
            </a:r>
            <a:br>
              <a:rPr lang="en-US" sz="2800" dirty="0" smtClean="0"/>
            </a:br>
            <a:endParaRPr lang="en-US" sz="2800" dirty="0"/>
          </a:p>
        </p:txBody>
      </p:sp>
      <p:sp>
        <p:nvSpPr>
          <p:cNvPr id="3" name="Content Placeholder 2"/>
          <p:cNvSpPr>
            <a:spLocks noGrp="1"/>
          </p:cNvSpPr>
          <p:nvPr>
            <p:ph idx="1"/>
          </p:nvPr>
        </p:nvSpPr>
        <p:spPr>
          <a:xfrm>
            <a:off x="838200" y="1554480"/>
            <a:ext cx="10515600" cy="4622483"/>
          </a:xfrm>
        </p:spPr>
        <p:txBody>
          <a:bodyPr>
            <a:normAutofit/>
          </a:bodyPr>
          <a:lstStyle/>
          <a:p>
            <a:pPr marL="0" indent="0" algn="ctr">
              <a:buNone/>
            </a:pPr>
            <a:r>
              <a:rPr lang="en-US" sz="4000" dirty="0"/>
              <a:t>Types of Mental </a:t>
            </a:r>
            <a:r>
              <a:rPr lang="en-US" sz="4000" dirty="0" smtClean="0"/>
              <a:t>methods</a:t>
            </a:r>
          </a:p>
          <a:p>
            <a:r>
              <a:rPr lang="en-US" sz="3200" b="1" dirty="0"/>
              <a:t>Structural Models</a:t>
            </a:r>
            <a:r>
              <a:rPr lang="en-US" sz="3200" dirty="0"/>
              <a:t>: assume that the user has internalized, in memory, the structure of how a particular device or system works</a:t>
            </a:r>
            <a:r>
              <a:rPr lang="en-US" sz="3200" dirty="0" smtClean="0"/>
              <a:t>.</a:t>
            </a:r>
          </a:p>
          <a:p>
            <a:r>
              <a:rPr lang="en-US" sz="3200" dirty="0" smtClean="0"/>
              <a:t> </a:t>
            </a:r>
            <a:r>
              <a:rPr lang="en-US" sz="3200" b="1" dirty="0"/>
              <a:t>Functional Models</a:t>
            </a:r>
            <a:r>
              <a:rPr lang="en-US" sz="3200" dirty="0"/>
              <a:t>: assume that the user has internalized procedural knowledge about how to use the device or system.</a:t>
            </a:r>
          </a:p>
        </p:txBody>
      </p:sp>
    </p:spTree>
    <p:extLst>
      <p:ext uri="{BB962C8B-B14F-4D97-AF65-F5344CB8AC3E}">
        <p14:creationId xmlns:p14="http://schemas.microsoft.com/office/powerpoint/2010/main" val="2047987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Grp="1"/>
          </p:cNvSpPr>
          <p:nvPr>
            <p:ph idx="1"/>
          </p:nvPr>
        </p:nvSpPr>
        <p:spPr>
          <a:xfrm>
            <a:off x="851263" y="554820"/>
            <a:ext cx="10515600" cy="5559425"/>
          </a:xfrm>
          <a:prstGeom prst="rect">
            <a:avLst/>
          </a:prstGeom>
          <a:solidFill>
            <a:schemeClr val="lt1"/>
          </a:solidFill>
          <a:ln w="6350">
            <a:solidFill>
              <a:schemeClr val="bg1"/>
            </a:solidFill>
          </a:ln>
        </p:spPr>
        <p:txBody>
          <a:bodyPr rot="0" spcFirstLastPara="0" vert="horz" wrap="none" lIns="91440" tIns="45720" rIns="91440" bIns="45720" numCol="1" spcCol="0" rtlCol="0" fromWordArt="0" anchor="t" anchorCtr="0" forceAA="0" compatLnSpc="1">
            <a:prstTxWarp prst="textNoShape">
              <a:avLst/>
            </a:prstTxWarp>
            <a:noAutofit/>
          </a:bodyPr>
          <a:lstStyle/>
          <a:p>
            <a:pPr marL="0" marR="0" indent="0">
              <a:lnSpc>
                <a:spcPct val="107000"/>
              </a:lnSpc>
              <a:spcBef>
                <a:spcPts val="0"/>
              </a:spcBef>
              <a:spcAft>
                <a:spcPts val="800"/>
              </a:spcAft>
              <a:buNone/>
            </a:pP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100" dirty="0">
                <a:latin typeface="Calibri" panose="020F0502020204030204" pitchFamily="34" charset="0"/>
                <a:ea typeface="Calibri" panose="020F0502020204030204" pitchFamily="34" charset="0"/>
                <a:cs typeface="Times New Roman" panose="02020603050405020304" pitchFamily="18" charset="0"/>
              </a:rPr>
              <a:t>	</a:t>
            </a:r>
            <a:r>
              <a:rPr lang="en-US" sz="3200" b="1" dirty="0" smtClean="0">
                <a:latin typeface="Calibri" panose="020F0502020204030204" pitchFamily="34" charset="0"/>
                <a:ea typeface="Calibri" panose="020F0502020204030204" pitchFamily="34" charset="0"/>
                <a:cs typeface="Times New Roman" panose="02020603050405020304" pitchFamily="18" charset="0"/>
              </a:rPr>
              <a:t>What the User Wants</a:t>
            </a:r>
            <a:endParaRPr lang="en-US" sz="3200" b="1" dirty="0" smtClean="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5" name="Group 4"/>
          <p:cNvGrpSpPr/>
          <p:nvPr/>
        </p:nvGrpSpPr>
        <p:grpSpPr>
          <a:xfrm>
            <a:off x="1851660" y="1143000"/>
            <a:ext cx="3611880" cy="1691640"/>
            <a:chOff x="0" y="0"/>
            <a:chExt cx="1962150" cy="1028700"/>
          </a:xfrm>
        </p:grpSpPr>
        <p:sp>
          <p:nvSpPr>
            <p:cNvPr id="6" name="Oval 5"/>
            <p:cNvSpPr/>
            <p:nvPr/>
          </p:nvSpPr>
          <p:spPr>
            <a:xfrm>
              <a:off x="819150" y="0"/>
              <a:ext cx="1143000" cy="752475"/>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Oval 6"/>
            <p:cNvSpPr/>
            <p:nvPr/>
          </p:nvSpPr>
          <p:spPr>
            <a:xfrm>
              <a:off x="0" y="0"/>
              <a:ext cx="1181100" cy="752475"/>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Oval 7"/>
            <p:cNvSpPr/>
            <p:nvPr/>
          </p:nvSpPr>
          <p:spPr>
            <a:xfrm>
              <a:off x="828675" y="66675"/>
              <a:ext cx="352425" cy="619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9" name="Straight Arrow Connector 8"/>
            <p:cNvCxnSpPr/>
            <p:nvPr/>
          </p:nvCxnSpPr>
          <p:spPr>
            <a:xfrm>
              <a:off x="1000125" y="714375"/>
              <a:ext cx="0" cy="314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 Box 5"/>
            <p:cNvSpPr txBox="1"/>
            <p:nvPr/>
          </p:nvSpPr>
          <p:spPr>
            <a:xfrm>
              <a:off x="104775" y="257175"/>
              <a:ext cx="680085" cy="295275"/>
            </a:xfrm>
            <a:prstGeom prst="rect">
              <a:avLst/>
            </a:prstGeom>
            <a:solidFill>
              <a:schemeClr val="lt1"/>
            </a:solidFill>
            <a:ln w="6350">
              <a:solidFill>
                <a:schemeClr val="bg1"/>
              </a:solidFill>
            </a:ln>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Usability</a:t>
              </a:r>
            </a:p>
          </p:txBody>
        </p:sp>
        <p:sp>
          <p:nvSpPr>
            <p:cNvPr id="11" name="Text Box 6"/>
            <p:cNvSpPr txBox="1"/>
            <p:nvPr/>
          </p:nvSpPr>
          <p:spPr>
            <a:xfrm>
              <a:off x="1304925" y="228600"/>
              <a:ext cx="400685" cy="285750"/>
            </a:xfrm>
            <a:prstGeom prst="rect">
              <a:avLst/>
            </a:prstGeom>
            <a:solidFill>
              <a:schemeClr val="lt1"/>
            </a:solidFill>
            <a:ln w="6350">
              <a:solidFill>
                <a:schemeClr val="bg1"/>
              </a:solidFill>
            </a:ln>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3600" b="1" dirty="0">
                  <a:effectLst/>
                  <a:latin typeface="Calibri" panose="020F0502020204030204" pitchFamily="34" charset="0"/>
                  <a:ea typeface="Calibri" panose="020F0502020204030204" pitchFamily="34" charset="0"/>
                  <a:cs typeface="Times New Roman" panose="02020603050405020304" pitchFamily="18" charset="0"/>
                </a:rPr>
                <a:t>Fun</a:t>
              </a:r>
            </a:p>
          </p:txBody>
        </p:sp>
      </p:grpSp>
      <p:grpSp>
        <p:nvGrpSpPr>
          <p:cNvPr id="12" name="Group 11"/>
          <p:cNvGrpSpPr/>
          <p:nvPr/>
        </p:nvGrpSpPr>
        <p:grpSpPr>
          <a:xfrm>
            <a:off x="7485018" y="1854926"/>
            <a:ext cx="3174274" cy="1685108"/>
            <a:chOff x="0" y="0"/>
            <a:chExt cx="942975" cy="390525"/>
          </a:xfrm>
        </p:grpSpPr>
        <p:cxnSp>
          <p:nvCxnSpPr>
            <p:cNvPr id="13" name="Straight Arrow Connector 12"/>
            <p:cNvCxnSpPr/>
            <p:nvPr/>
          </p:nvCxnSpPr>
          <p:spPr>
            <a:xfrm>
              <a:off x="485775" y="9525"/>
              <a:ext cx="457200" cy="34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0" y="0"/>
              <a:ext cx="476250" cy="34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57200" y="19050"/>
              <a:ext cx="9525" cy="371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6" name="Rectangle 15"/>
          <p:cNvSpPr/>
          <p:nvPr/>
        </p:nvSpPr>
        <p:spPr>
          <a:xfrm>
            <a:off x="7014754" y="3334533"/>
            <a:ext cx="979715" cy="49288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Design</a:t>
            </a:r>
            <a:endParaRPr lang="en-US" dirty="0"/>
          </a:p>
        </p:txBody>
      </p:sp>
      <p:sp>
        <p:nvSpPr>
          <p:cNvPr id="17" name="Rectangle 16"/>
          <p:cNvSpPr/>
          <p:nvPr/>
        </p:nvSpPr>
        <p:spPr>
          <a:xfrm>
            <a:off x="8551818" y="3486933"/>
            <a:ext cx="979715" cy="49288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Select</a:t>
            </a:r>
            <a:endParaRPr lang="en-US" dirty="0"/>
          </a:p>
        </p:txBody>
      </p:sp>
      <p:sp>
        <p:nvSpPr>
          <p:cNvPr id="18" name="Rectangle 17"/>
          <p:cNvSpPr/>
          <p:nvPr/>
        </p:nvSpPr>
        <p:spPr>
          <a:xfrm>
            <a:off x="10141136" y="3378073"/>
            <a:ext cx="979715" cy="49288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Evaluate</a:t>
            </a:r>
            <a:endParaRPr lang="en-US" dirty="0"/>
          </a:p>
        </p:txBody>
      </p:sp>
      <p:sp>
        <p:nvSpPr>
          <p:cNvPr id="19" name="Rectangle 18"/>
          <p:cNvSpPr/>
          <p:nvPr/>
        </p:nvSpPr>
        <p:spPr>
          <a:xfrm>
            <a:off x="8487691" y="1518920"/>
            <a:ext cx="1178035" cy="41820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HCI</a:t>
            </a:r>
            <a:endParaRPr lang="en-US" b="1" dirty="0"/>
          </a:p>
        </p:txBody>
      </p:sp>
    </p:spTree>
    <p:extLst>
      <p:ext uri="{BB962C8B-B14F-4D97-AF65-F5344CB8AC3E}">
        <p14:creationId xmlns:p14="http://schemas.microsoft.com/office/powerpoint/2010/main" val="1317056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0117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dirty="0" smtClean="0"/>
              <a:t>CHAPTER FOUR(5)</a:t>
            </a:r>
            <a:br>
              <a:rPr lang="en-US" sz="3600" b="1" dirty="0" smtClean="0"/>
            </a:br>
            <a:r>
              <a:rPr lang="en-US" sz="3600" b="1" dirty="0" smtClean="0"/>
              <a:t>REQUIREMENTS GATHERING: KNOWLEDGE OF USER INTERFACE DESIGN</a:t>
            </a:r>
            <a:endParaRPr lang="en-US" sz="3600" b="1" dirty="0"/>
          </a:p>
        </p:txBody>
      </p:sp>
      <p:sp>
        <p:nvSpPr>
          <p:cNvPr id="3" name="Content Placeholder 2"/>
          <p:cNvSpPr>
            <a:spLocks noGrp="1"/>
          </p:cNvSpPr>
          <p:nvPr>
            <p:ph idx="1"/>
          </p:nvPr>
        </p:nvSpPr>
        <p:spPr/>
        <p:txBody>
          <a:bodyPr>
            <a:normAutofit/>
          </a:bodyPr>
          <a:lstStyle/>
          <a:p>
            <a:r>
              <a:rPr lang="en-US" sz="3600" b="1" dirty="0"/>
              <a:t>This information comes from two sources</a:t>
            </a:r>
            <a:r>
              <a:rPr lang="en-US" sz="3600" b="1" dirty="0" smtClean="0"/>
              <a:t>:</a:t>
            </a:r>
          </a:p>
          <a:p>
            <a:r>
              <a:rPr lang="en-US" sz="3600" dirty="0"/>
              <a:t>Information-gathering activities and analyses that form part of the user interface design and development </a:t>
            </a:r>
            <a:r>
              <a:rPr lang="en-US" sz="3600" dirty="0" smtClean="0"/>
              <a:t>process</a:t>
            </a:r>
          </a:p>
          <a:p>
            <a:r>
              <a:rPr lang="en-US" sz="3600" dirty="0"/>
              <a:t>User interface design knowledge, which comes partly from theory, such as the field of cognitive psychology, and partly from experience</a:t>
            </a:r>
            <a:endParaRPr lang="en-US" sz="3600" b="1" dirty="0"/>
          </a:p>
          <a:p>
            <a:endParaRPr lang="en-US" sz="3600" b="1" dirty="0"/>
          </a:p>
        </p:txBody>
      </p:sp>
    </p:spTree>
    <p:extLst>
      <p:ext uri="{BB962C8B-B14F-4D97-AF65-F5344CB8AC3E}">
        <p14:creationId xmlns:p14="http://schemas.microsoft.com/office/powerpoint/2010/main" val="28882945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9295"/>
          </a:xfrm>
        </p:spPr>
        <p:txBody>
          <a:bodyPr>
            <a:normAutofit fontScale="90000"/>
          </a:bodyPr>
          <a:lstStyle/>
          <a:p>
            <a:pPr algn="ctr"/>
            <a:r>
              <a:rPr lang="en-US" b="1" dirty="0" smtClean="0"/>
              <a:t/>
            </a:r>
            <a:br>
              <a:rPr lang="en-US" b="1" dirty="0" smtClean="0"/>
            </a:br>
            <a:r>
              <a:rPr lang="en-US" b="1" dirty="0" smtClean="0"/>
              <a:t>Four </a:t>
            </a:r>
            <a:r>
              <a:rPr lang="en-US" b="1" dirty="0"/>
              <a:t>Psychological Principles</a:t>
            </a:r>
            <a:br>
              <a:rPr lang="en-US" b="1" dirty="0"/>
            </a:br>
            <a:endParaRPr lang="en-US" dirty="0"/>
          </a:p>
        </p:txBody>
      </p:sp>
      <p:sp>
        <p:nvSpPr>
          <p:cNvPr id="3" name="Content Placeholder 2"/>
          <p:cNvSpPr>
            <a:spLocks noGrp="1"/>
          </p:cNvSpPr>
          <p:nvPr>
            <p:ph idx="1"/>
          </p:nvPr>
        </p:nvSpPr>
        <p:spPr>
          <a:xfrm>
            <a:off x="838200" y="1257300"/>
            <a:ext cx="10515600" cy="4919663"/>
          </a:xfrm>
        </p:spPr>
        <p:txBody>
          <a:bodyPr>
            <a:normAutofit/>
          </a:bodyPr>
          <a:lstStyle/>
          <a:p>
            <a:r>
              <a:rPr lang="en-US" sz="3600" dirty="0"/>
              <a:t>Users see what they expect to see. </a:t>
            </a:r>
            <a:endParaRPr lang="en-US" sz="3600" dirty="0" smtClean="0"/>
          </a:p>
          <a:p>
            <a:r>
              <a:rPr lang="en-US" sz="3600" dirty="0"/>
              <a:t>Users have difficulty focusing on more than one activity at a </a:t>
            </a:r>
            <a:r>
              <a:rPr lang="en-US" sz="3600" dirty="0" smtClean="0"/>
              <a:t>time.</a:t>
            </a:r>
          </a:p>
          <a:p>
            <a:r>
              <a:rPr lang="en-US" sz="3600" dirty="0"/>
              <a:t>It is easier to perceive a structured layout</a:t>
            </a:r>
            <a:r>
              <a:rPr lang="en-US" sz="3600" dirty="0" smtClean="0"/>
              <a:t>.</a:t>
            </a:r>
          </a:p>
          <a:p>
            <a:r>
              <a:rPr lang="en-US" sz="3600" dirty="0"/>
              <a:t>It is easier to recognize something than to recall </a:t>
            </a:r>
            <a:r>
              <a:rPr lang="en-US" sz="3600" dirty="0" smtClean="0"/>
              <a:t>it.</a:t>
            </a:r>
            <a:endParaRPr lang="en-US" sz="3600" dirty="0"/>
          </a:p>
        </p:txBody>
      </p:sp>
    </p:spTree>
    <p:extLst>
      <p:ext uri="{BB962C8B-B14F-4D97-AF65-F5344CB8AC3E}">
        <p14:creationId xmlns:p14="http://schemas.microsoft.com/office/powerpoint/2010/main" val="39105112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
            </a:r>
            <a:br>
              <a:rPr lang="en-US" b="1" dirty="0" smtClean="0"/>
            </a:br>
            <a:r>
              <a:rPr lang="en-US" b="1" dirty="0" smtClean="0"/>
              <a:t>Three </a:t>
            </a:r>
            <a:r>
              <a:rPr lang="en-US" b="1" dirty="0"/>
              <a:t>Principles from Experience: Visibility, Affordance, and Feedback</a:t>
            </a:r>
            <a:br>
              <a:rPr lang="en-US" b="1" dirty="0"/>
            </a:br>
            <a:endParaRPr lang="en-US" dirty="0"/>
          </a:p>
        </p:txBody>
      </p:sp>
      <p:sp>
        <p:nvSpPr>
          <p:cNvPr id="3" name="Content Placeholder 2"/>
          <p:cNvSpPr>
            <a:spLocks noGrp="1"/>
          </p:cNvSpPr>
          <p:nvPr>
            <p:ph idx="1"/>
          </p:nvPr>
        </p:nvSpPr>
        <p:spPr/>
        <p:txBody>
          <a:bodyPr>
            <a:normAutofit/>
          </a:bodyPr>
          <a:lstStyle/>
          <a:p>
            <a:pPr algn="just"/>
            <a:r>
              <a:rPr lang="en-US" sz="3200" b="1" dirty="0"/>
              <a:t>Visibility</a:t>
            </a:r>
            <a:r>
              <a:rPr lang="en-US" sz="3200" dirty="0"/>
              <a:t>: In considering visibility, it is often useful to start from the goal you wish to achieve. </a:t>
            </a:r>
            <a:endParaRPr lang="en-US" sz="3200" dirty="0" smtClean="0"/>
          </a:p>
          <a:p>
            <a:pPr algn="just"/>
            <a:r>
              <a:rPr lang="en-US" sz="3200" b="1" dirty="0" smtClean="0"/>
              <a:t>Affordance</a:t>
            </a:r>
            <a:r>
              <a:rPr lang="en-US" sz="3200" dirty="0"/>
              <a:t>: To have the property of affordance, the design of the control should suggest (that is, afford) how it is to be operated. It is the strong clues to the operation of things. </a:t>
            </a:r>
            <a:endParaRPr lang="en-US" sz="3200" dirty="0" smtClean="0"/>
          </a:p>
          <a:p>
            <a:pPr algn="just"/>
            <a:r>
              <a:rPr lang="en-US" sz="3200" b="1" dirty="0" smtClean="0"/>
              <a:t>Feedback</a:t>
            </a:r>
            <a:r>
              <a:rPr lang="en-US" sz="3200" dirty="0"/>
              <a:t>: is information that is sent back to the user about what action has been accomplished upon the use of a control</a:t>
            </a:r>
            <a:r>
              <a:rPr lang="en-US" sz="3200" dirty="0" smtClean="0"/>
              <a:t>.</a:t>
            </a:r>
            <a:endParaRPr lang="en-US" sz="3200" dirty="0"/>
          </a:p>
        </p:txBody>
      </p:sp>
    </p:spTree>
    <p:extLst>
      <p:ext uri="{BB962C8B-B14F-4D97-AF65-F5344CB8AC3E}">
        <p14:creationId xmlns:p14="http://schemas.microsoft.com/office/powerpoint/2010/main" val="35047279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8660"/>
            <a:ext cx="10515600" cy="5468303"/>
          </a:xfrm>
        </p:spPr>
        <p:txBody>
          <a:bodyPr/>
          <a:lstStyle/>
          <a:p>
            <a:r>
              <a:rPr lang="en-US" b="1" dirty="0" smtClean="0"/>
              <a:t>NOTE</a:t>
            </a:r>
            <a:r>
              <a:rPr lang="en-US" dirty="0" smtClean="0"/>
              <a:t>: The </a:t>
            </a:r>
            <a:r>
              <a:rPr lang="en-US" dirty="0"/>
              <a:t>principles of visibility, affordance, and feedback are very important in user interface design because they form part of the knowledge needed and the knowledge that should be used to guide your UI designs</a:t>
            </a:r>
            <a:r>
              <a:rPr lang="en-US" dirty="0" smtClean="0"/>
              <a:t>.</a:t>
            </a:r>
          </a:p>
          <a:p>
            <a:endParaRPr lang="en-US" dirty="0" smtClean="0"/>
          </a:p>
          <a:p>
            <a:pPr marL="0" indent="0" algn="ctr">
              <a:buNone/>
            </a:pPr>
            <a:r>
              <a:rPr lang="en-US" b="1" dirty="0"/>
              <a:t>And there were three principles from </a:t>
            </a:r>
            <a:r>
              <a:rPr lang="en-US" b="1" dirty="0" smtClean="0"/>
              <a:t>experience</a:t>
            </a:r>
          </a:p>
          <a:p>
            <a:pPr lvl="1" fontAlgn="base"/>
            <a:r>
              <a:rPr lang="en-US" sz="2800" dirty="0"/>
              <a:t>The principle of visibility: It should be obvious what a control is used for.</a:t>
            </a:r>
          </a:p>
          <a:p>
            <a:pPr lvl="1" fontAlgn="base"/>
            <a:r>
              <a:rPr lang="en-US" sz="2800" dirty="0"/>
              <a:t>The principle of affordance: It should be obvious how a control is used.</a:t>
            </a:r>
          </a:p>
          <a:p>
            <a:pPr lvl="1" fontAlgn="base"/>
            <a:r>
              <a:rPr lang="en-US" sz="2800" dirty="0"/>
              <a:t>The principle of feedback: It should be obvious when a control has been used.</a:t>
            </a:r>
          </a:p>
          <a:p>
            <a:pPr lvl="1"/>
            <a:endParaRPr lang="en-US" sz="2800" dirty="0"/>
          </a:p>
        </p:txBody>
      </p:sp>
    </p:spTree>
    <p:extLst>
      <p:ext uri="{BB962C8B-B14F-4D97-AF65-F5344CB8AC3E}">
        <p14:creationId xmlns:p14="http://schemas.microsoft.com/office/powerpoint/2010/main" val="9952009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60500"/>
          </a:xfrm>
        </p:spPr>
        <p:txBody>
          <a:bodyPr>
            <a:noAutofit/>
          </a:bodyPr>
          <a:lstStyle/>
          <a:p>
            <a:pPr algn="ctr"/>
            <a:r>
              <a:rPr lang="en-US" sz="4000" b="1" dirty="0" smtClean="0"/>
              <a:t/>
            </a:r>
            <a:br>
              <a:rPr lang="en-US" sz="4000" b="1" dirty="0" smtClean="0"/>
            </a:br>
            <a:r>
              <a:rPr lang="en-US" sz="4000" b="1" dirty="0" smtClean="0"/>
              <a:t>CHAPTER SIX(6)</a:t>
            </a:r>
            <a:br>
              <a:rPr lang="en-US" sz="4000" b="1" dirty="0" smtClean="0"/>
            </a:br>
            <a:r>
              <a:rPr lang="en-US" sz="4000" b="1" dirty="0" smtClean="0"/>
              <a:t>THINKING ABOUT REQUIREMENTS AND DESCRIBING THEM</a:t>
            </a:r>
            <a:br>
              <a:rPr lang="en-US" sz="4000" b="1" dirty="0" smtClean="0"/>
            </a:br>
            <a:endParaRPr lang="en-US" sz="4000" dirty="0"/>
          </a:p>
        </p:txBody>
      </p:sp>
      <p:sp>
        <p:nvSpPr>
          <p:cNvPr id="3" name="Content Placeholder 2"/>
          <p:cNvSpPr>
            <a:spLocks noGrp="1"/>
          </p:cNvSpPr>
          <p:nvPr>
            <p:ph idx="1"/>
          </p:nvPr>
        </p:nvSpPr>
        <p:spPr/>
        <p:txBody>
          <a:bodyPr>
            <a:normAutofit/>
          </a:bodyPr>
          <a:lstStyle/>
          <a:p>
            <a:endParaRPr lang="en-US" sz="3200" b="1" dirty="0" smtClean="0"/>
          </a:p>
          <a:p>
            <a:r>
              <a:rPr lang="en-US" sz="3200" b="1" dirty="0" smtClean="0"/>
              <a:t>Usability Requirements :</a:t>
            </a:r>
            <a:r>
              <a:rPr lang="en-US" sz="3200" dirty="0"/>
              <a:t>Usability requirements are gathered using techniques such as interviewing, surveying, and </a:t>
            </a:r>
            <a:r>
              <a:rPr lang="en-US" sz="3200" dirty="0" smtClean="0"/>
              <a:t>observation.</a:t>
            </a:r>
          </a:p>
          <a:p>
            <a:pPr lvl="1"/>
            <a:r>
              <a:rPr lang="en-US" sz="3200" b="1" dirty="0"/>
              <a:t>Qualitative usability requirements </a:t>
            </a:r>
            <a:r>
              <a:rPr lang="en-US" sz="3200" dirty="0"/>
              <a:t>are concerned with the desired usability goals for a computer </a:t>
            </a:r>
            <a:r>
              <a:rPr lang="en-US" sz="3200" dirty="0" smtClean="0"/>
              <a:t>system.</a:t>
            </a:r>
          </a:p>
          <a:p>
            <a:pPr lvl="1"/>
            <a:r>
              <a:rPr lang="en-US" sz="3200" b="1" dirty="0"/>
              <a:t>Quantitative usability requirements </a:t>
            </a:r>
            <a:r>
              <a:rPr lang="en-US" sz="3200" dirty="0"/>
              <a:t>may be expressed in terms of specific performance measures, referred to as </a:t>
            </a:r>
            <a:r>
              <a:rPr lang="en-US" sz="3200" b="1" dirty="0"/>
              <a:t>usability metrics</a:t>
            </a:r>
          </a:p>
          <a:p>
            <a:endParaRPr lang="en-US" sz="3200" dirty="0"/>
          </a:p>
        </p:txBody>
      </p:sp>
    </p:spTree>
    <p:extLst>
      <p:ext uri="{BB962C8B-B14F-4D97-AF65-F5344CB8AC3E}">
        <p14:creationId xmlns:p14="http://schemas.microsoft.com/office/powerpoint/2010/main" val="12336366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
            </a:r>
            <a:br>
              <a:rPr lang="en-US" b="1" dirty="0" smtClean="0"/>
            </a:br>
            <a:r>
              <a:rPr lang="en-US" b="1" dirty="0" smtClean="0"/>
              <a:t>Constraints </a:t>
            </a:r>
            <a:r>
              <a:rPr lang="en-US" b="1" dirty="0"/>
              <a:t>and Trade-offs in Relation to Requirements Gathering</a:t>
            </a:r>
            <a:br>
              <a:rPr lang="en-US" b="1" dirty="0"/>
            </a:br>
            <a:endParaRPr lang="en-US" dirty="0"/>
          </a:p>
        </p:txBody>
      </p:sp>
      <p:sp>
        <p:nvSpPr>
          <p:cNvPr id="3" name="Content Placeholder 2"/>
          <p:cNvSpPr>
            <a:spLocks noGrp="1"/>
          </p:cNvSpPr>
          <p:nvPr>
            <p:ph idx="1"/>
          </p:nvPr>
        </p:nvSpPr>
        <p:spPr/>
        <p:txBody>
          <a:bodyPr/>
          <a:lstStyle/>
          <a:p>
            <a:pPr lvl="0" fontAlgn="base"/>
            <a:r>
              <a:rPr lang="en-US" dirty="0"/>
              <a:t>Costs/budgets/timescales</a:t>
            </a:r>
          </a:p>
          <a:p>
            <a:pPr lvl="0" fontAlgn="base"/>
            <a:r>
              <a:rPr lang="en-US" dirty="0"/>
              <a:t>The technology available and its interoperability with other hardware and software</a:t>
            </a:r>
          </a:p>
          <a:p>
            <a:pPr lvl="0" fontAlgn="base"/>
            <a:r>
              <a:rPr lang="en-US" dirty="0"/>
              <a:t>The agenda of individual stakeholders</a:t>
            </a:r>
          </a:p>
          <a:p>
            <a:pPr lvl="0" fontAlgn="base"/>
            <a:r>
              <a:rPr lang="en-US" dirty="0"/>
              <a:t>Contradictory requirements</a:t>
            </a:r>
          </a:p>
          <a:p>
            <a:r>
              <a:rPr lang="en-US" dirty="0"/>
              <a:t>Organizational policies</a:t>
            </a:r>
          </a:p>
        </p:txBody>
      </p:sp>
    </p:spTree>
    <p:extLst>
      <p:ext uri="{BB962C8B-B14F-4D97-AF65-F5344CB8AC3E}">
        <p14:creationId xmlns:p14="http://schemas.microsoft.com/office/powerpoint/2010/main" val="39901617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Problems with Requirements Gathering</a:t>
            </a:r>
            <a:br>
              <a:rPr lang="en-US" b="1" dirty="0"/>
            </a:br>
            <a:endParaRPr lang="en-US" dirty="0"/>
          </a:p>
        </p:txBody>
      </p:sp>
      <p:sp>
        <p:nvSpPr>
          <p:cNvPr id="3" name="Content Placeholder 2"/>
          <p:cNvSpPr>
            <a:spLocks noGrp="1"/>
          </p:cNvSpPr>
          <p:nvPr>
            <p:ph idx="1"/>
          </p:nvPr>
        </p:nvSpPr>
        <p:spPr>
          <a:xfrm>
            <a:off x="838200" y="1074420"/>
            <a:ext cx="10515600" cy="5102543"/>
          </a:xfrm>
        </p:spPr>
        <p:txBody>
          <a:bodyPr>
            <a:normAutofit fontScale="77500" lnSpcReduction="20000"/>
          </a:bodyPr>
          <a:lstStyle/>
          <a:p>
            <a:r>
              <a:rPr lang="en-US" sz="3600" b="1" dirty="0"/>
              <a:t>Here is a list of potential problems:</a:t>
            </a:r>
          </a:p>
          <a:p>
            <a:pPr lvl="1"/>
            <a:r>
              <a:rPr lang="en-US" sz="3800" dirty="0"/>
              <a:t>Not enough user/stakeholder involvement in the </a:t>
            </a:r>
            <a:r>
              <a:rPr lang="en-US" sz="3800" b="1" dirty="0" smtClean="0"/>
              <a:t>requirements-elicitation.</a:t>
            </a:r>
          </a:p>
          <a:p>
            <a:pPr lvl="1"/>
            <a:r>
              <a:rPr lang="en-US" sz="3800" dirty="0"/>
              <a:t>Lack of requirements </a:t>
            </a:r>
            <a:r>
              <a:rPr lang="en-US" sz="3800" dirty="0" smtClean="0"/>
              <a:t>management.</a:t>
            </a:r>
          </a:p>
          <a:p>
            <a:pPr lvl="1"/>
            <a:r>
              <a:rPr lang="en-US" sz="3800" dirty="0"/>
              <a:t>Related to the above, if the requirements-gathering efforts are not properly coordinated, some activities may not be carried out. </a:t>
            </a:r>
            <a:endParaRPr lang="en-US" sz="3800" dirty="0" smtClean="0"/>
          </a:p>
          <a:p>
            <a:pPr lvl="1"/>
            <a:r>
              <a:rPr lang="en-US" sz="3800" dirty="0"/>
              <a:t>Communication </a:t>
            </a:r>
            <a:r>
              <a:rPr lang="en-US" sz="3800" dirty="0" smtClean="0"/>
              <a:t>problems.</a:t>
            </a:r>
          </a:p>
          <a:p>
            <a:pPr lvl="1"/>
            <a:r>
              <a:rPr lang="en-US" sz="3800" dirty="0"/>
              <a:t>Some stakeholders will not know what they want from the computer </a:t>
            </a:r>
            <a:endParaRPr lang="en-US" sz="3800" dirty="0" smtClean="0"/>
          </a:p>
          <a:p>
            <a:pPr lvl="1"/>
            <a:r>
              <a:rPr lang="en-US" sz="3800" dirty="0"/>
              <a:t>Organizational and political factors may influence the specification of the </a:t>
            </a:r>
            <a:r>
              <a:rPr lang="en-US" sz="3800" dirty="0" smtClean="0"/>
              <a:t>requirements</a:t>
            </a:r>
          </a:p>
          <a:p>
            <a:pPr lvl="1"/>
            <a:r>
              <a:rPr lang="en-US" sz="3800" dirty="0"/>
              <a:t>Capturing the relevant application domain-related information can be difficult</a:t>
            </a:r>
            <a:endParaRPr lang="en-US" sz="3800" dirty="0" smtClean="0"/>
          </a:p>
          <a:p>
            <a:pPr lvl="1"/>
            <a:endParaRPr lang="en-US" sz="3800" b="1" dirty="0"/>
          </a:p>
        </p:txBody>
      </p:sp>
    </p:spTree>
    <p:extLst>
      <p:ext uri="{BB962C8B-B14F-4D97-AF65-F5344CB8AC3E}">
        <p14:creationId xmlns:p14="http://schemas.microsoft.com/office/powerpoint/2010/main" val="18681117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Requirements Specification</a:t>
            </a:r>
            <a:br>
              <a:rPr lang="en-US" b="1" dirty="0"/>
            </a:br>
            <a:endParaRPr lang="en-US" dirty="0"/>
          </a:p>
        </p:txBody>
      </p:sp>
      <p:sp>
        <p:nvSpPr>
          <p:cNvPr id="3" name="Content Placeholder 2"/>
          <p:cNvSpPr>
            <a:spLocks noGrp="1"/>
          </p:cNvSpPr>
          <p:nvPr>
            <p:ph idx="1"/>
          </p:nvPr>
        </p:nvSpPr>
        <p:spPr>
          <a:xfrm>
            <a:off x="838200" y="1120140"/>
            <a:ext cx="10515600" cy="5056823"/>
          </a:xfrm>
        </p:spPr>
        <p:txBody>
          <a:bodyPr/>
          <a:lstStyle/>
          <a:p>
            <a:pPr algn="just"/>
            <a:r>
              <a:rPr lang="en-US" dirty="0"/>
              <a:t>The requirements specification is produced by analyzing the information gained from the requirements-gathering activities </a:t>
            </a:r>
            <a:endParaRPr lang="en-US" dirty="0" smtClean="0"/>
          </a:p>
          <a:p>
            <a:pPr marL="0" indent="0" algn="ctr">
              <a:buNone/>
            </a:pPr>
            <a:r>
              <a:rPr lang="en-US" sz="4000" b="1" dirty="0"/>
              <a:t>Prototyping</a:t>
            </a:r>
          </a:p>
          <a:p>
            <a:pPr marL="0" indent="0">
              <a:buNone/>
            </a:pPr>
            <a:r>
              <a:rPr lang="en-US" b="1" dirty="0"/>
              <a:t>A prototype, which is an experimental, usually incomplete design, can be used in two ways.</a:t>
            </a:r>
          </a:p>
          <a:p>
            <a:pPr lvl="0" fontAlgn="base"/>
            <a:r>
              <a:rPr lang="en-US" sz="3200" dirty="0"/>
              <a:t>Early in the design process it can be used to communicate and share ideas between the UI designer and the users and stakeholders, so that requirements can be clarified</a:t>
            </a:r>
            <a:r>
              <a:rPr lang="en-US" sz="3200" dirty="0" smtClean="0"/>
              <a:t>.</a:t>
            </a:r>
          </a:p>
          <a:p>
            <a:pPr fontAlgn="base"/>
            <a:r>
              <a:rPr lang="en-US" sz="3200" dirty="0"/>
              <a:t>Later in the design process it can be used for exploring and demonstrating interaction and design consistency.</a:t>
            </a:r>
          </a:p>
          <a:p>
            <a:pPr lvl="0" fontAlgn="base"/>
            <a:endParaRPr lang="en-US" sz="3200" dirty="0"/>
          </a:p>
          <a:p>
            <a:pPr algn="just"/>
            <a:endParaRPr lang="en-US" dirty="0"/>
          </a:p>
        </p:txBody>
      </p:sp>
    </p:spTree>
    <p:extLst>
      <p:ext uri="{BB962C8B-B14F-4D97-AF65-F5344CB8AC3E}">
        <p14:creationId xmlns:p14="http://schemas.microsoft.com/office/powerpoint/2010/main" val="28633419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
            </a:r>
            <a:br>
              <a:rPr lang="en-US" b="1" dirty="0" smtClean="0"/>
            </a:br>
            <a:r>
              <a:rPr lang="en-US" b="1" dirty="0" smtClean="0"/>
              <a:t>Purposes </a:t>
            </a:r>
            <a:r>
              <a:rPr lang="en-US" b="1" dirty="0"/>
              <a:t>of Prototyping: Why Bother Trying Out Your Ideas?</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sz="3600" b="1" dirty="0"/>
              <a:t>The purposes of prototyping are as follows</a:t>
            </a:r>
            <a:r>
              <a:rPr lang="en-US" sz="3600" b="1" dirty="0" smtClean="0"/>
              <a:t>:</a:t>
            </a:r>
            <a:endParaRPr lang="en-US" sz="3600" b="1" dirty="0"/>
          </a:p>
          <a:p>
            <a:pPr lvl="0" fontAlgn="base"/>
            <a:r>
              <a:rPr lang="en-US" dirty="0"/>
              <a:t>To check the feasibility of ideas with users</a:t>
            </a:r>
          </a:p>
          <a:p>
            <a:pPr lvl="0" fontAlgn="base"/>
            <a:r>
              <a:rPr lang="en-US" dirty="0"/>
              <a:t>To check the usefulness of the application</a:t>
            </a:r>
          </a:p>
          <a:p>
            <a:pPr lvl="0" fontAlgn="base"/>
            <a:r>
              <a:rPr lang="en-US" dirty="0"/>
              <a:t>To allow users to contribute to the design of the application</a:t>
            </a:r>
          </a:p>
          <a:p>
            <a:pPr lvl="0" fontAlgn="base"/>
            <a:r>
              <a:rPr lang="en-US" dirty="0"/>
              <a:t>To allow users to test ideas</a:t>
            </a:r>
          </a:p>
          <a:p>
            <a:pPr lvl="0" fontAlgn="base"/>
            <a:r>
              <a:rPr lang="en-US" dirty="0"/>
              <a:t>To validate the requirements (i.e., to reveal inconsistent or incomplete requirements)</a:t>
            </a:r>
          </a:p>
          <a:p>
            <a:pPr lvl="0" fontAlgn="base"/>
            <a:r>
              <a:rPr lang="en-US" dirty="0"/>
              <a:t>To negotiate requirements</a:t>
            </a:r>
          </a:p>
          <a:p>
            <a:endParaRPr lang="en-US" dirty="0"/>
          </a:p>
        </p:txBody>
      </p:sp>
    </p:spTree>
    <p:extLst>
      <p:ext uri="{BB962C8B-B14F-4D97-AF65-F5344CB8AC3E}">
        <p14:creationId xmlns:p14="http://schemas.microsoft.com/office/powerpoint/2010/main" val="3732277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Importance of a good interface design</a:t>
            </a:r>
            <a:br>
              <a:rPr lang="en-US" b="1" dirty="0" smtClean="0"/>
            </a:br>
            <a:endParaRPr lang="en-US" dirty="0"/>
          </a:p>
        </p:txBody>
      </p:sp>
      <p:sp>
        <p:nvSpPr>
          <p:cNvPr id="3" name="Content Placeholder 2"/>
          <p:cNvSpPr>
            <a:spLocks noGrp="1"/>
          </p:cNvSpPr>
          <p:nvPr>
            <p:ph idx="1"/>
          </p:nvPr>
        </p:nvSpPr>
        <p:spPr/>
        <p:txBody>
          <a:bodyPr>
            <a:normAutofit/>
          </a:bodyPr>
          <a:lstStyle/>
          <a:p>
            <a:pPr algn="just"/>
            <a:r>
              <a:rPr lang="en-US" sz="3600" b="1" dirty="0" smtClean="0"/>
              <a:t>A good interface design </a:t>
            </a:r>
            <a:r>
              <a:rPr lang="en-US" sz="3600" dirty="0" smtClean="0"/>
              <a:t>encourages an easy, natural, and engaging interaction  </a:t>
            </a:r>
            <a:r>
              <a:rPr lang="en-US" sz="3600" dirty="0" err="1" smtClean="0"/>
              <a:t>interaction</a:t>
            </a:r>
            <a:r>
              <a:rPr lang="en-US" sz="3600" dirty="0" smtClean="0"/>
              <a:t> 	between a user and a system, and it allows users 	to carry </a:t>
            </a:r>
            <a:r>
              <a:rPr lang="en-US" sz="3600" dirty="0"/>
              <a:t>out their required tasks</a:t>
            </a:r>
          </a:p>
        </p:txBody>
      </p:sp>
    </p:spTree>
    <p:extLst>
      <p:ext uri="{BB962C8B-B14F-4D97-AF65-F5344CB8AC3E}">
        <p14:creationId xmlns:p14="http://schemas.microsoft.com/office/powerpoint/2010/main" val="35038279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60119"/>
          </a:xfrm>
        </p:spPr>
        <p:txBody>
          <a:bodyPr>
            <a:normAutofit fontScale="90000"/>
          </a:bodyPr>
          <a:lstStyle/>
          <a:p>
            <a:pPr algn="ctr"/>
            <a:r>
              <a:rPr lang="en-US" b="1" dirty="0" smtClean="0"/>
              <a:t/>
            </a:r>
            <a:br>
              <a:rPr lang="en-US" b="1" dirty="0" smtClean="0"/>
            </a:br>
            <a:r>
              <a:rPr lang="en-US" b="1" dirty="0" smtClean="0"/>
              <a:t>Low-Fidelity </a:t>
            </a:r>
            <a:r>
              <a:rPr lang="en-US" b="1" dirty="0"/>
              <a:t>Prototypes</a:t>
            </a:r>
            <a:br>
              <a:rPr lang="en-US" b="1" dirty="0"/>
            </a:br>
            <a:endParaRPr lang="en-US" dirty="0"/>
          </a:p>
        </p:txBody>
      </p:sp>
      <p:sp>
        <p:nvSpPr>
          <p:cNvPr id="3" name="Content Placeholder 2"/>
          <p:cNvSpPr>
            <a:spLocks noGrp="1"/>
          </p:cNvSpPr>
          <p:nvPr>
            <p:ph idx="1"/>
          </p:nvPr>
        </p:nvSpPr>
        <p:spPr>
          <a:xfrm>
            <a:off x="838200" y="960120"/>
            <a:ext cx="10515600" cy="5394960"/>
          </a:xfrm>
        </p:spPr>
        <p:txBody>
          <a:bodyPr>
            <a:normAutofit lnSpcReduction="10000"/>
          </a:bodyPr>
          <a:lstStyle/>
          <a:p>
            <a:pPr algn="just"/>
            <a:r>
              <a:rPr lang="en-US" b="1" dirty="0"/>
              <a:t>Low-fidelity prototypes </a:t>
            </a:r>
            <a:r>
              <a:rPr lang="en-US" dirty="0"/>
              <a:t>are generally paper based and include sketches, screen mockups, and storyboards. They can be created by hand, but they can also be created using a drawing package like Paint or PowerPoint and then printed out for testing with users.</a:t>
            </a:r>
          </a:p>
          <a:p>
            <a:pPr algn="just"/>
            <a:r>
              <a:rPr lang="en-US" b="1" dirty="0" smtClean="0"/>
              <a:t>Uses of low Fidelity Prototyping</a:t>
            </a:r>
          </a:p>
          <a:p>
            <a:pPr lvl="1" algn="just"/>
            <a:r>
              <a:rPr lang="en-US" sz="2800" dirty="0"/>
              <a:t>U</a:t>
            </a:r>
            <a:r>
              <a:rPr lang="en-US" sz="2800" dirty="0" smtClean="0"/>
              <a:t>seful </a:t>
            </a:r>
            <a:r>
              <a:rPr lang="en-US" sz="2800" dirty="0"/>
              <a:t>in the requirements-gathering phase of UI </a:t>
            </a:r>
            <a:r>
              <a:rPr lang="en-US" sz="2800" dirty="0" smtClean="0"/>
              <a:t>design.</a:t>
            </a:r>
          </a:p>
          <a:p>
            <a:pPr lvl="1" algn="just"/>
            <a:r>
              <a:rPr lang="en-US" sz="2800" dirty="0"/>
              <a:t>They can be used as a communication medium between you and the users and </a:t>
            </a:r>
            <a:r>
              <a:rPr lang="en-US" sz="2800" dirty="0" smtClean="0"/>
              <a:t>stakeholders.</a:t>
            </a:r>
          </a:p>
          <a:p>
            <a:pPr lvl="1" algn="just"/>
            <a:r>
              <a:rPr lang="en-US" sz="2800" dirty="0"/>
              <a:t>help users and stakeholders to articulate what they want and need from a </a:t>
            </a:r>
            <a:r>
              <a:rPr lang="en-US" sz="2800" dirty="0" smtClean="0"/>
              <a:t>system</a:t>
            </a:r>
          </a:p>
          <a:p>
            <a:pPr lvl="1" algn="just"/>
            <a:r>
              <a:rPr lang="en-US" sz="2800" dirty="0" smtClean="0"/>
              <a:t>Used </a:t>
            </a:r>
            <a:r>
              <a:rPr lang="en-US" sz="2800" dirty="0"/>
              <a:t>to illustrate design ideas, screen layouts, and design alternatives. </a:t>
            </a:r>
            <a:endParaRPr lang="en-US" sz="2800" dirty="0" smtClean="0"/>
          </a:p>
          <a:p>
            <a:pPr lvl="1" algn="just"/>
            <a:r>
              <a:rPr lang="en-US" sz="2800" dirty="0" smtClean="0"/>
              <a:t>They </a:t>
            </a:r>
            <a:r>
              <a:rPr lang="en-US" sz="2800" dirty="0"/>
              <a:t>can give users some indication of the </a:t>
            </a:r>
            <a:r>
              <a:rPr lang="en-US" sz="2800" b="1" dirty="0"/>
              <a:t>look and feel </a:t>
            </a:r>
            <a:r>
              <a:rPr lang="en-US" sz="2800" dirty="0"/>
              <a:t>of the UI</a:t>
            </a:r>
            <a:endParaRPr lang="en-US" sz="2800" dirty="0" smtClean="0"/>
          </a:p>
          <a:p>
            <a:pPr lvl="1" algn="just"/>
            <a:endParaRPr lang="en-US" sz="2800" b="1" dirty="0" smtClean="0"/>
          </a:p>
        </p:txBody>
      </p:sp>
    </p:spTree>
    <p:extLst>
      <p:ext uri="{BB962C8B-B14F-4D97-AF65-F5344CB8AC3E}">
        <p14:creationId xmlns:p14="http://schemas.microsoft.com/office/powerpoint/2010/main" val="12373762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39540526"/>
              </p:ext>
            </p:extLst>
          </p:nvPr>
        </p:nvGraphicFramePr>
        <p:xfrm>
          <a:off x="0" y="685798"/>
          <a:ext cx="12192000" cy="6172201"/>
        </p:xfrm>
        <a:graphic>
          <a:graphicData uri="http://schemas.openxmlformats.org/drawingml/2006/table">
            <a:tbl>
              <a:tblPr firstRow="1" firstCol="1" bandRow="1">
                <a:tableStyleId>{5C22544A-7EE6-4342-B048-85BDC9FD1C3A}</a:tableStyleId>
              </a:tblPr>
              <a:tblGrid>
                <a:gridCol w="5654260">
                  <a:extLst>
                    <a:ext uri="{9D8B030D-6E8A-4147-A177-3AD203B41FA5}">
                      <a16:colId xmlns:a16="http://schemas.microsoft.com/office/drawing/2014/main" xmlns="" val="3899639697"/>
                    </a:ext>
                  </a:extLst>
                </a:gridCol>
                <a:gridCol w="6537740">
                  <a:extLst>
                    <a:ext uri="{9D8B030D-6E8A-4147-A177-3AD203B41FA5}">
                      <a16:colId xmlns:a16="http://schemas.microsoft.com/office/drawing/2014/main" xmlns="" val="3207648270"/>
                    </a:ext>
                  </a:extLst>
                </a:gridCol>
              </a:tblGrid>
              <a:tr h="477215">
                <a:tc>
                  <a:txBody>
                    <a:bodyPr/>
                    <a:lstStyle/>
                    <a:p>
                      <a:pPr marL="76200" marR="0" indent="0" algn="l">
                        <a:lnSpc>
                          <a:spcPct val="107000"/>
                        </a:lnSpc>
                        <a:spcBef>
                          <a:spcPts val="0"/>
                        </a:spcBef>
                        <a:spcAft>
                          <a:spcPts val="0"/>
                        </a:spcAft>
                      </a:pPr>
                      <a:r>
                        <a:rPr lang="en-US" sz="2800" dirty="0">
                          <a:effectLst/>
                        </a:rPr>
                        <a:t>Advantages</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20955" anchor="ctr"/>
                </a:tc>
                <a:tc>
                  <a:txBody>
                    <a:bodyPr/>
                    <a:lstStyle/>
                    <a:p>
                      <a:pPr marL="0" marR="0" indent="0" algn="l">
                        <a:lnSpc>
                          <a:spcPct val="107000"/>
                        </a:lnSpc>
                        <a:spcBef>
                          <a:spcPts val="0"/>
                        </a:spcBef>
                        <a:spcAft>
                          <a:spcPts val="0"/>
                        </a:spcAft>
                      </a:pPr>
                      <a:r>
                        <a:rPr lang="en-US" sz="2800" dirty="0">
                          <a:effectLst/>
                        </a:rPr>
                        <a:t>Disadvantages</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20955" anchor="ctr">
                    <a:solidFill>
                      <a:schemeClr val="accent1">
                        <a:lumMod val="20000"/>
                        <a:lumOff val="80000"/>
                      </a:schemeClr>
                    </a:solidFill>
                  </a:tcPr>
                </a:tc>
                <a:extLst>
                  <a:ext uri="{0D108BD9-81ED-4DB2-BD59-A6C34878D82A}">
                    <a16:rowId xmlns:a16="http://schemas.microsoft.com/office/drawing/2014/main" xmlns="" val="1516237698"/>
                  </a:ext>
                </a:extLst>
              </a:tr>
              <a:tr h="466573">
                <a:tc>
                  <a:txBody>
                    <a:bodyPr/>
                    <a:lstStyle/>
                    <a:p>
                      <a:pPr marL="419100" marR="0" indent="-342900" algn="l">
                        <a:lnSpc>
                          <a:spcPct val="107000"/>
                        </a:lnSpc>
                        <a:spcBef>
                          <a:spcPts val="0"/>
                        </a:spcBef>
                        <a:spcAft>
                          <a:spcPts val="0"/>
                        </a:spcAft>
                        <a:buFont typeface="Arial" panose="020B0604020202020204" pitchFamily="34" charset="0"/>
                        <a:buChar char="•"/>
                      </a:pPr>
                      <a:r>
                        <a:rPr lang="en-US" sz="2400" dirty="0">
                          <a:effectLst/>
                        </a:rPr>
                        <a:t>They are cheap to produce.</a:t>
                      </a:r>
                      <a:endPar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20955" anchor="b"/>
                </a:tc>
                <a:tc>
                  <a:txBody>
                    <a:bodyPr/>
                    <a:lstStyle/>
                    <a:p>
                      <a:pPr marL="342900" marR="0" indent="-342900" algn="l">
                        <a:lnSpc>
                          <a:spcPct val="107000"/>
                        </a:lnSpc>
                        <a:spcBef>
                          <a:spcPts val="0"/>
                        </a:spcBef>
                        <a:spcAft>
                          <a:spcPts val="0"/>
                        </a:spcAft>
                        <a:buFont typeface="Arial" panose="020B0604020202020204" pitchFamily="34" charset="0"/>
                        <a:buChar char="•"/>
                      </a:pPr>
                      <a:r>
                        <a:rPr lang="en-US" sz="2400" dirty="0">
                          <a:effectLst/>
                        </a:rPr>
                        <a:t>Their ability to check errors in design is limited.</a:t>
                      </a:r>
                      <a:endPar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20955" anchor="b"/>
                </a:tc>
                <a:extLst>
                  <a:ext uri="{0D108BD9-81ED-4DB2-BD59-A6C34878D82A}">
                    <a16:rowId xmlns:a16="http://schemas.microsoft.com/office/drawing/2014/main" xmlns="" val="3728847802"/>
                  </a:ext>
                </a:extLst>
              </a:tr>
              <a:tr h="806853">
                <a:tc>
                  <a:txBody>
                    <a:bodyPr/>
                    <a:lstStyle/>
                    <a:p>
                      <a:pPr marL="419100" marR="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2400" dirty="0">
                          <a:effectLst/>
                        </a:rPr>
                        <a:t>They can evaluate design ideas and </a:t>
                      </a:r>
                      <a:r>
                        <a:rPr lang="en-US" sz="2400" dirty="0" smtClean="0">
                          <a:effectLst/>
                        </a:rPr>
                        <a:t>design alternatives.</a:t>
                      </a:r>
                    </a:p>
                  </a:txBody>
                  <a:tcPr marL="0" marR="73025" marT="0" marB="20955"/>
                </a:tc>
                <a:tc>
                  <a:txBody>
                    <a:bodyPr/>
                    <a:lstStyle/>
                    <a:p>
                      <a:pPr marL="342900" marR="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2400" dirty="0">
                          <a:effectLst/>
                        </a:rPr>
                        <a:t>The specification is less detailed so it may be more </a:t>
                      </a:r>
                      <a:r>
                        <a:rPr lang="en-US" sz="2400" dirty="0" smtClean="0">
                          <a:effectLst/>
                        </a:rPr>
                        <a:t>difficult for programmers to code.</a:t>
                      </a:r>
                      <a:endParaRPr lang="en-US"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20955"/>
                </a:tc>
                <a:extLst>
                  <a:ext uri="{0D108BD9-81ED-4DB2-BD59-A6C34878D82A}">
                    <a16:rowId xmlns:a16="http://schemas.microsoft.com/office/drawing/2014/main" xmlns="" val="2771173316"/>
                  </a:ext>
                </a:extLst>
              </a:tr>
              <a:tr h="772123">
                <a:tc>
                  <a:txBody>
                    <a:bodyPr/>
                    <a:lstStyle/>
                    <a:p>
                      <a:pPr marL="342900" indent="-342900">
                        <a:buFont typeface="Arial" panose="020B0604020202020204" pitchFamily="34" charset="0"/>
                        <a:buChar char="•"/>
                      </a:pPr>
                      <a:r>
                        <a:rPr lang="en-US" sz="2400" dirty="0" smtClean="0">
                          <a:effectLst/>
                        </a:rPr>
                        <a:t>They </a:t>
                      </a:r>
                      <a:r>
                        <a:rPr lang="en-US" sz="2400" dirty="0">
                          <a:effectLst/>
                        </a:rPr>
                        <a:t>promote rapid, iterative development. </a:t>
                      </a:r>
                      <a:endParaRPr lang="en-US" sz="2400" dirty="0">
                        <a:effectLst/>
                        <a:latin typeface="Calibri" panose="020F0502020204030204" pitchFamily="34" charset="0"/>
                        <a:cs typeface="Times New Roman" panose="02020603050405020304" pitchFamily="18" charset="0"/>
                      </a:endParaRPr>
                    </a:p>
                  </a:txBody>
                  <a:tcPr marL="0" marR="73025" marT="0" marB="20955"/>
                </a:tc>
                <a:tc>
                  <a:txBody>
                    <a:bodyPr/>
                    <a:lstStyle/>
                    <a:p>
                      <a:pPr marL="0" marR="0" indent="0" algn="l">
                        <a:lnSpc>
                          <a:spcPct val="107000"/>
                        </a:lnSpc>
                        <a:spcBef>
                          <a:spcPts val="0"/>
                        </a:spcBef>
                        <a:spcAft>
                          <a:spcPts val="0"/>
                        </a:spcAft>
                      </a:pPr>
                      <a:endPar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20955"/>
                </a:tc>
                <a:extLst>
                  <a:ext uri="{0D108BD9-81ED-4DB2-BD59-A6C34878D82A}">
                    <a16:rowId xmlns:a16="http://schemas.microsoft.com/office/drawing/2014/main" xmlns="" val="4052858082"/>
                  </a:ext>
                </a:extLst>
              </a:tr>
              <a:tr h="2048699">
                <a:tc>
                  <a:txBody>
                    <a:bodyPr/>
                    <a:lstStyle/>
                    <a:p>
                      <a:pPr marL="76200" marR="0" indent="0" algn="l" defTabSz="914400" rtl="0" eaLnBrk="1" fontAlgn="auto" latinLnBrk="0" hangingPunct="1">
                        <a:lnSpc>
                          <a:spcPct val="107000"/>
                        </a:lnSpc>
                        <a:spcBef>
                          <a:spcPts val="0"/>
                        </a:spcBef>
                        <a:spcAft>
                          <a:spcPts val="0"/>
                        </a:spcAft>
                        <a:buClrTx/>
                        <a:buSzTx/>
                        <a:buFont typeface="Arial" panose="020B0604020202020204" pitchFamily="34" charset="0"/>
                        <a:buNone/>
                        <a:tabLst/>
                        <a:defRPr/>
                      </a:pPr>
                      <a:r>
                        <a:rPr lang="en-US" sz="2400" dirty="0" smtClean="0">
                          <a:effectLst/>
                        </a:rPr>
                        <a:t>They are useful for facilitating communication between users and stakeholders and the UI designer.</a:t>
                      </a:r>
                      <a:endParaRPr lang="en-US"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20955" anchor="b"/>
                </a:tc>
                <a:tc>
                  <a:txBody>
                    <a:bodyPr/>
                    <a:lstStyle/>
                    <a:p>
                      <a:pPr marL="342900" marR="0" indent="-342900" algn="l">
                        <a:lnSpc>
                          <a:spcPct val="107000"/>
                        </a:lnSpc>
                        <a:spcBef>
                          <a:spcPts val="0"/>
                        </a:spcBef>
                        <a:spcAft>
                          <a:spcPts val="340"/>
                        </a:spcAft>
                        <a:buFont typeface="Arial" panose="020B0604020202020204" pitchFamily="34" charset="0"/>
                        <a:buChar char="•"/>
                      </a:pPr>
                      <a:r>
                        <a:rPr lang="en-US" sz="2400" kern="1200" dirty="0" smtClean="0">
                          <a:solidFill>
                            <a:schemeClr val="dk1"/>
                          </a:solidFill>
                          <a:effectLst/>
                          <a:latin typeface="+mn-lt"/>
                          <a:ea typeface="+mn-ea"/>
                          <a:cs typeface="+mn-cs"/>
                        </a:rPr>
                        <a:t>A human facilitator is needed to simulate how the UI will </a:t>
                      </a:r>
                      <a:r>
                        <a:rPr lang="en-US" sz="2400" dirty="0" smtClean="0">
                          <a:effectLst/>
                        </a:rPr>
                        <a:t>work </a:t>
                      </a:r>
                      <a:r>
                        <a:rPr lang="en-US" sz="2400" dirty="0">
                          <a:effectLst/>
                        </a:rPr>
                        <a:t>(e.g., by manipulating how different prototypes </a:t>
                      </a:r>
                      <a:r>
                        <a:rPr lang="en-US" sz="2400" dirty="0" smtClean="0">
                          <a:effectLst/>
                        </a:rPr>
                        <a:t>in response to users actions).</a:t>
                      </a:r>
                    </a:p>
                    <a:p>
                      <a:pPr marL="342900" marR="0" indent="-342900" algn="l">
                        <a:lnSpc>
                          <a:spcPct val="107000"/>
                        </a:lnSpc>
                        <a:spcBef>
                          <a:spcPts val="0"/>
                        </a:spcBef>
                        <a:spcAft>
                          <a:spcPts val="0"/>
                        </a:spcAft>
                        <a:buFont typeface="Arial" panose="020B0604020202020204" pitchFamily="34" charset="0"/>
                        <a:buChar char="•"/>
                      </a:pPr>
                      <a:r>
                        <a:rPr lang="en-US" sz="2400" dirty="0" smtClean="0">
                          <a:effectLst/>
                        </a:rPr>
                        <a:t>Paper may seem less compelling</a:t>
                      </a:r>
                      <a:endPar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20955"/>
                </a:tc>
                <a:extLst>
                  <a:ext uri="{0D108BD9-81ED-4DB2-BD59-A6C34878D82A}">
                    <a16:rowId xmlns:a16="http://schemas.microsoft.com/office/drawing/2014/main" xmlns="" val="1907605012"/>
                  </a:ext>
                </a:extLst>
              </a:tr>
              <a:tr h="1600738">
                <a:tc>
                  <a:txBody>
                    <a:bodyPr/>
                    <a:lstStyle/>
                    <a:p>
                      <a:pPr marL="419100" marR="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2400" dirty="0">
                          <a:effectLst/>
                        </a:rPr>
                        <a:t>They can show the look and feel and </a:t>
                      </a:r>
                      <a:r>
                        <a:rPr lang="en-US" sz="2400" dirty="0" smtClean="0">
                          <a:effectLst/>
                        </a:rPr>
                        <a:t>layout of screens.</a:t>
                      </a:r>
                      <a:endParaRPr lang="en-US"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19100" marR="0" indent="-342900" algn="l">
                        <a:lnSpc>
                          <a:spcPct val="107000"/>
                        </a:lnSpc>
                        <a:spcBef>
                          <a:spcPts val="0"/>
                        </a:spcBef>
                        <a:spcAft>
                          <a:spcPts val="0"/>
                        </a:spcAft>
                        <a:buFont typeface="Arial" panose="020B0604020202020204" pitchFamily="34" charset="0"/>
                        <a:buChar char="•"/>
                      </a:pPr>
                      <a:endPar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20955" anchor="b"/>
                </a:tc>
                <a:tc>
                  <a:txBody>
                    <a:bodyPr/>
                    <a:lstStyle/>
                    <a:p>
                      <a:pPr marL="342900" marR="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2400" dirty="0">
                          <a:effectLst/>
                        </a:rPr>
                        <a:t>They are useful for gathering requirements but </a:t>
                      </a:r>
                      <a:r>
                        <a:rPr lang="en-US" sz="2400" dirty="0" smtClean="0">
                          <a:effectLst/>
                        </a:rPr>
                        <a:t>are generally thrown away once the requirements have been established.</a:t>
                      </a:r>
                      <a:endParaRPr lang="en-US"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l">
                        <a:lnSpc>
                          <a:spcPct val="107000"/>
                        </a:lnSpc>
                        <a:spcBef>
                          <a:spcPts val="0"/>
                        </a:spcBef>
                        <a:spcAft>
                          <a:spcPts val="0"/>
                        </a:spcAft>
                      </a:pPr>
                      <a:endPar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0" marB="20955" anchor="b"/>
                </a:tc>
                <a:extLst>
                  <a:ext uri="{0D108BD9-81ED-4DB2-BD59-A6C34878D82A}">
                    <a16:rowId xmlns:a16="http://schemas.microsoft.com/office/drawing/2014/main" xmlns="" val="3216501118"/>
                  </a:ext>
                </a:extLst>
              </a:tr>
            </a:tbl>
          </a:graphicData>
        </a:graphic>
      </p:graphicFrame>
      <p:grpSp>
        <p:nvGrpSpPr>
          <p:cNvPr id="5" name="Group 4"/>
          <p:cNvGrpSpPr/>
          <p:nvPr/>
        </p:nvGrpSpPr>
        <p:grpSpPr>
          <a:xfrm>
            <a:off x="1917700" y="4479384"/>
            <a:ext cx="290195" cy="635542"/>
            <a:chOff x="0" y="0"/>
            <a:chExt cx="290479" cy="468191"/>
          </a:xfrm>
        </p:grpSpPr>
        <p:sp>
          <p:nvSpPr>
            <p:cNvPr id="6" name="Rectangle 5"/>
            <p:cNvSpPr/>
            <p:nvPr/>
          </p:nvSpPr>
          <p:spPr>
            <a:xfrm rot="-3600004">
              <a:off x="136820" y="55104"/>
              <a:ext cx="112697" cy="381038"/>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2400">
                  <a:solidFill>
                    <a:srgbClr val="181717"/>
                  </a:solidFill>
                  <a:effectLst/>
                  <a:latin typeface="Arial" panose="020B0604020202020204" pitchFamily="34" charset="0"/>
                  <a:ea typeface="Arial" panose="020B0604020202020204" pitchFamily="34" charset="0"/>
                </a:rPr>
                <a:t> </a:t>
              </a:r>
              <a:endParaRPr lang="en-US" sz="900">
                <a:solidFill>
                  <a:srgbClr val="000000"/>
                </a:solidFill>
                <a:effectLst/>
                <a:latin typeface="Times New Roman" panose="02020603050405020304" pitchFamily="18" charset="0"/>
                <a:ea typeface="Times New Roman" panose="02020603050405020304" pitchFamily="18" charset="0"/>
              </a:endParaRPr>
            </a:p>
          </p:txBody>
        </p:sp>
      </p:grpSp>
      <p:sp>
        <p:nvSpPr>
          <p:cNvPr id="8" name="TextBox 7"/>
          <p:cNvSpPr txBox="1"/>
          <p:nvPr/>
        </p:nvSpPr>
        <p:spPr>
          <a:xfrm>
            <a:off x="1188720" y="1211580"/>
            <a:ext cx="184731" cy="369332"/>
          </a:xfrm>
          <a:prstGeom prst="rect">
            <a:avLst/>
          </a:prstGeom>
          <a:noFill/>
        </p:spPr>
        <p:txBody>
          <a:bodyPr wrap="none" rtlCol="0">
            <a:spAutoFit/>
          </a:bodyPr>
          <a:lstStyle/>
          <a:p>
            <a:endParaRPr lang="en-US" dirty="0"/>
          </a:p>
        </p:txBody>
      </p:sp>
      <p:sp>
        <p:nvSpPr>
          <p:cNvPr id="10" name="Rectangle 9"/>
          <p:cNvSpPr/>
          <p:nvPr/>
        </p:nvSpPr>
        <p:spPr>
          <a:xfrm>
            <a:off x="0" y="0"/>
            <a:ext cx="12192000" cy="640080"/>
          </a:xfrm>
          <a:prstGeom prst="rect">
            <a:avLst/>
          </a:prstGeom>
          <a:solidFill>
            <a:schemeClr val="accent1">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t>Advantages and Disadvantages of Low-Fidelity Prototypes</a:t>
            </a:r>
          </a:p>
        </p:txBody>
      </p:sp>
    </p:spTree>
    <p:extLst>
      <p:ext uri="{BB962C8B-B14F-4D97-AF65-F5344CB8AC3E}">
        <p14:creationId xmlns:p14="http://schemas.microsoft.com/office/powerpoint/2010/main" val="30316478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High-Fidelity Prototypes: Using Software Tools to Try Out Your Ideas</a:t>
            </a:r>
          </a:p>
        </p:txBody>
      </p:sp>
      <p:sp>
        <p:nvSpPr>
          <p:cNvPr id="3" name="Content Placeholder 2"/>
          <p:cNvSpPr>
            <a:spLocks noGrp="1"/>
          </p:cNvSpPr>
          <p:nvPr>
            <p:ph idx="1"/>
          </p:nvPr>
        </p:nvSpPr>
        <p:spPr>
          <a:xfrm>
            <a:off x="838200" y="1746507"/>
            <a:ext cx="10515600" cy="4351338"/>
          </a:xfrm>
        </p:spPr>
        <p:txBody>
          <a:bodyPr>
            <a:normAutofit/>
          </a:bodyPr>
          <a:lstStyle/>
          <a:p>
            <a:pPr algn="just"/>
            <a:r>
              <a:rPr lang="en-US" sz="4000" b="1" dirty="0" smtClean="0"/>
              <a:t>High-fidelity </a:t>
            </a:r>
            <a:r>
              <a:rPr lang="en-US" sz="4000" b="1" dirty="0"/>
              <a:t>prototyping</a:t>
            </a:r>
            <a:r>
              <a:rPr lang="en-US" sz="4000" dirty="0"/>
              <a:t>. High-fidelity prototypes, which are based on software, provide a functional version of the system that users can interact </a:t>
            </a:r>
            <a:r>
              <a:rPr lang="en-US" sz="4000" dirty="0" smtClean="0"/>
              <a:t>with.</a:t>
            </a:r>
            <a:r>
              <a:rPr lang="en-US" sz="4000" dirty="0"/>
              <a:t> As such, they show the UI layout and its navigation. </a:t>
            </a:r>
            <a:endParaRPr lang="en-US" sz="4000" dirty="0" smtClean="0"/>
          </a:p>
          <a:p>
            <a:pPr algn="just"/>
            <a:endParaRPr lang="en-US" sz="4000" dirty="0"/>
          </a:p>
        </p:txBody>
      </p:sp>
    </p:spTree>
    <p:extLst>
      <p:ext uri="{BB962C8B-B14F-4D97-AF65-F5344CB8AC3E}">
        <p14:creationId xmlns:p14="http://schemas.microsoft.com/office/powerpoint/2010/main" val="40552693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59304750"/>
              </p:ext>
            </p:extLst>
          </p:nvPr>
        </p:nvGraphicFramePr>
        <p:xfrm>
          <a:off x="235974" y="943895"/>
          <a:ext cx="11739716" cy="5663381"/>
        </p:xfrm>
        <a:graphic>
          <a:graphicData uri="http://schemas.openxmlformats.org/drawingml/2006/table">
            <a:tbl>
              <a:tblPr firstRow="1" firstCol="1" bandRow="1">
                <a:tableStyleId>{5C22544A-7EE6-4342-B048-85BDC9FD1C3A}</a:tableStyleId>
              </a:tblPr>
              <a:tblGrid>
                <a:gridCol w="5331079">
                  <a:extLst>
                    <a:ext uri="{9D8B030D-6E8A-4147-A177-3AD203B41FA5}">
                      <a16:colId xmlns:a16="http://schemas.microsoft.com/office/drawing/2014/main" xmlns="" val="2284658047"/>
                    </a:ext>
                  </a:extLst>
                </a:gridCol>
                <a:gridCol w="6408637">
                  <a:extLst>
                    <a:ext uri="{9D8B030D-6E8A-4147-A177-3AD203B41FA5}">
                      <a16:colId xmlns:a16="http://schemas.microsoft.com/office/drawing/2014/main" xmlns="" val="1811096089"/>
                    </a:ext>
                  </a:extLst>
                </a:gridCol>
              </a:tblGrid>
              <a:tr h="518077">
                <a:tc>
                  <a:txBody>
                    <a:bodyPr/>
                    <a:lstStyle/>
                    <a:p>
                      <a:pPr marL="76200" marR="0" indent="0" algn="l">
                        <a:lnSpc>
                          <a:spcPct val="107000"/>
                        </a:lnSpc>
                        <a:spcBef>
                          <a:spcPts val="0"/>
                        </a:spcBef>
                        <a:spcAft>
                          <a:spcPts val="0"/>
                        </a:spcAft>
                      </a:pPr>
                      <a:r>
                        <a:rPr lang="en-US" sz="2400" dirty="0">
                          <a:effectLst/>
                        </a:rPr>
                        <a:t>Advantages</a:t>
                      </a:r>
                      <a:endPar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1435" marT="0" marB="20955" anchor="ctr"/>
                </a:tc>
                <a:tc>
                  <a:txBody>
                    <a:bodyPr/>
                    <a:lstStyle/>
                    <a:p>
                      <a:pPr marL="0" marR="0" indent="0" algn="l">
                        <a:lnSpc>
                          <a:spcPct val="107000"/>
                        </a:lnSpc>
                        <a:spcBef>
                          <a:spcPts val="0"/>
                        </a:spcBef>
                        <a:spcAft>
                          <a:spcPts val="0"/>
                        </a:spcAft>
                      </a:pPr>
                      <a:r>
                        <a:rPr lang="en-US" sz="2400">
                          <a:effectLst/>
                        </a:rPr>
                        <a:t>Disadvantages</a:t>
                      </a:r>
                      <a:endPar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1435" marT="0" marB="20955" anchor="ctr"/>
                </a:tc>
                <a:extLst>
                  <a:ext uri="{0D108BD9-81ED-4DB2-BD59-A6C34878D82A}">
                    <a16:rowId xmlns:a16="http://schemas.microsoft.com/office/drawing/2014/main" xmlns="" val="3702243755"/>
                  </a:ext>
                </a:extLst>
              </a:tr>
              <a:tr h="1009822">
                <a:tc>
                  <a:txBody>
                    <a:bodyPr/>
                    <a:lstStyle/>
                    <a:p>
                      <a:pPr marL="76200" marR="0" indent="0" algn="l">
                        <a:lnSpc>
                          <a:spcPct val="107000"/>
                        </a:lnSpc>
                        <a:spcBef>
                          <a:spcPts val="0"/>
                        </a:spcBef>
                        <a:spcAft>
                          <a:spcPts val="0"/>
                        </a:spcAft>
                      </a:pPr>
                      <a:r>
                        <a:rPr lang="en-US" sz="2400" dirty="0">
                          <a:effectLst/>
                        </a:rPr>
                        <a:t>They can show complete functionality.</a:t>
                      </a:r>
                      <a:endPar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1435" marT="0" marB="20955"/>
                </a:tc>
                <a:tc>
                  <a:txBody>
                    <a:bodyPr/>
                    <a:lstStyle/>
                    <a:p>
                      <a:pPr marL="0" marR="56515" indent="0" algn="l">
                        <a:lnSpc>
                          <a:spcPct val="107000"/>
                        </a:lnSpc>
                        <a:spcBef>
                          <a:spcPts val="0"/>
                        </a:spcBef>
                        <a:spcAft>
                          <a:spcPts val="0"/>
                        </a:spcAft>
                      </a:pPr>
                      <a:r>
                        <a:rPr lang="en-US" sz="2400">
                          <a:effectLst/>
                        </a:rPr>
                        <a:t>They are more time consuming to create than lowfidelity prototypes.</a:t>
                      </a:r>
                      <a:endPar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1435" marT="0" marB="20955" anchor="ctr"/>
                </a:tc>
                <a:extLst>
                  <a:ext uri="{0D108BD9-81ED-4DB2-BD59-A6C34878D82A}">
                    <a16:rowId xmlns:a16="http://schemas.microsoft.com/office/drawing/2014/main" xmlns="" val="1103031117"/>
                  </a:ext>
                </a:extLst>
              </a:tr>
              <a:tr h="1009822">
                <a:tc>
                  <a:txBody>
                    <a:bodyPr/>
                    <a:lstStyle/>
                    <a:p>
                      <a:pPr marL="76200" marR="0" indent="0" algn="l">
                        <a:lnSpc>
                          <a:spcPct val="107000"/>
                        </a:lnSpc>
                        <a:spcBef>
                          <a:spcPts val="0"/>
                        </a:spcBef>
                        <a:spcAft>
                          <a:spcPts val="0"/>
                        </a:spcAft>
                      </a:pPr>
                      <a:r>
                        <a:rPr lang="en-US" sz="2400" dirty="0">
                          <a:effectLst/>
                        </a:rPr>
                        <a:t>They can show the look and feel, layout, and</a:t>
                      </a:r>
                      <a:endPar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1435" marT="0" marB="20955" anchor="b"/>
                </a:tc>
                <a:tc>
                  <a:txBody>
                    <a:bodyPr/>
                    <a:lstStyle/>
                    <a:p>
                      <a:pPr marL="0" marR="0" indent="0" algn="l">
                        <a:lnSpc>
                          <a:spcPct val="107000"/>
                        </a:lnSpc>
                        <a:spcBef>
                          <a:spcPts val="0"/>
                        </a:spcBef>
                        <a:spcAft>
                          <a:spcPts val="0"/>
                        </a:spcAft>
                      </a:pPr>
                      <a:r>
                        <a:rPr lang="en-US" sz="2400">
                          <a:effectLst/>
                        </a:rPr>
                        <a:t>They are not as effective as low-fidelity prototypes for</a:t>
                      </a:r>
                      <a:endPar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1435" marT="0" marB="20955" anchor="b"/>
                </a:tc>
                <a:extLst>
                  <a:ext uri="{0D108BD9-81ED-4DB2-BD59-A6C34878D82A}">
                    <a16:rowId xmlns:a16="http://schemas.microsoft.com/office/drawing/2014/main" xmlns="" val="3001006736"/>
                  </a:ext>
                </a:extLst>
              </a:tr>
              <a:tr h="1009822">
                <a:tc>
                  <a:txBody>
                    <a:bodyPr/>
                    <a:lstStyle/>
                    <a:p>
                      <a:pPr marL="76200" marR="0" indent="0" algn="l">
                        <a:lnSpc>
                          <a:spcPct val="107000"/>
                        </a:lnSpc>
                        <a:spcBef>
                          <a:spcPts val="0"/>
                        </a:spcBef>
                        <a:spcAft>
                          <a:spcPts val="0"/>
                        </a:spcAft>
                      </a:pPr>
                      <a:r>
                        <a:rPr lang="en-US" sz="2400" dirty="0">
                          <a:effectLst/>
                        </a:rPr>
                        <a:t>behavior of the final product.</a:t>
                      </a:r>
                      <a:endPar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1435" marT="0" marB="20955"/>
                </a:tc>
                <a:tc>
                  <a:txBody>
                    <a:bodyPr/>
                    <a:lstStyle/>
                    <a:p>
                      <a:pPr marL="0" marR="0" indent="0" algn="l">
                        <a:lnSpc>
                          <a:spcPct val="107000"/>
                        </a:lnSpc>
                        <a:spcBef>
                          <a:spcPts val="0"/>
                        </a:spcBef>
                        <a:spcAft>
                          <a:spcPts val="0"/>
                        </a:spcAft>
                      </a:pPr>
                      <a:r>
                        <a:rPr lang="en-US" sz="2400" dirty="0">
                          <a:effectLst/>
                        </a:rPr>
                        <a:t>requirements gathering, because they cannot easily be changed during testing.</a:t>
                      </a:r>
                      <a:endPar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1435" marT="0" marB="20955"/>
                </a:tc>
                <a:extLst>
                  <a:ext uri="{0D108BD9-81ED-4DB2-BD59-A6C34878D82A}">
                    <a16:rowId xmlns:a16="http://schemas.microsoft.com/office/drawing/2014/main" xmlns="" val="2036770605"/>
                  </a:ext>
                </a:extLst>
              </a:tr>
              <a:tr h="2115838">
                <a:tc>
                  <a:txBody>
                    <a:bodyPr/>
                    <a:lstStyle/>
                    <a:p>
                      <a:pPr marL="76200" marR="0" indent="0" algn="l" defTabSz="914400" rtl="0" eaLnBrk="1" fontAlgn="auto" latinLnBrk="0" hangingPunct="1">
                        <a:lnSpc>
                          <a:spcPct val="107000"/>
                        </a:lnSpc>
                        <a:spcBef>
                          <a:spcPts val="0"/>
                        </a:spcBef>
                        <a:spcAft>
                          <a:spcPts val="0"/>
                        </a:spcAft>
                        <a:buClrTx/>
                        <a:buSzTx/>
                        <a:buFontTx/>
                        <a:buNone/>
                        <a:tabLst/>
                        <a:defRPr/>
                      </a:pPr>
                      <a:r>
                        <a:rPr lang="en-US" sz="2400" dirty="0">
                          <a:effectLst/>
                        </a:rPr>
                        <a:t>They are fully interactive, and can be useful </a:t>
                      </a:r>
                      <a:r>
                        <a:rPr lang="en-US" sz="2400" dirty="0" smtClean="0">
                          <a:effectLst/>
                        </a:rPr>
                        <a:t>as a marketing tool (demo).</a:t>
                      </a:r>
                      <a:endParaRPr lang="en-US"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76200" marR="0" indent="0" algn="l">
                        <a:lnSpc>
                          <a:spcPct val="107000"/>
                        </a:lnSpc>
                        <a:spcBef>
                          <a:spcPts val="0"/>
                        </a:spcBef>
                        <a:spcAft>
                          <a:spcPts val="0"/>
                        </a:spcAft>
                      </a:pPr>
                      <a:endPar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1435" marT="0" marB="20955" anchor="b"/>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2400" dirty="0">
                          <a:effectLst/>
                        </a:rPr>
                        <a:t>They can look so professional and finished that users are </a:t>
                      </a:r>
                      <a:r>
                        <a:rPr lang="en-US" sz="2400" dirty="0" smtClean="0">
                          <a:effectLst/>
                        </a:rPr>
                        <a:t>less willing to comment. This may mean that the prototype gets built irrespective of its merits and loses its throw-away benefits.</a:t>
                      </a:r>
                      <a:endParaRPr lang="en-US"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l">
                        <a:lnSpc>
                          <a:spcPct val="107000"/>
                        </a:lnSpc>
                        <a:spcBef>
                          <a:spcPts val="0"/>
                        </a:spcBef>
                        <a:spcAft>
                          <a:spcPts val="0"/>
                        </a:spcAft>
                      </a:pPr>
                      <a:endPar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51435" marT="0" marB="20955" anchor="b"/>
                </a:tc>
                <a:extLst>
                  <a:ext uri="{0D108BD9-81ED-4DB2-BD59-A6C34878D82A}">
                    <a16:rowId xmlns:a16="http://schemas.microsoft.com/office/drawing/2014/main" xmlns="" val="194805325"/>
                  </a:ext>
                </a:extLst>
              </a:tr>
            </a:tbl>
          </a:graphicData>
        </a:graphic>
      </p:graphicFrame>
      <p:sp>
        <p:nvSpPr>
          <p:cNvPr id="5" name="Rectangle 4"/>
          <p:cNvSpPr/>
          <p:nvPr/>
        </p:nvSpPr>
        <p:spPr>
          <a:xfrm>
            <a:off x="235974" y="235974"/>
            <a:ext cx="11739715" cy="707921"/>
          </a:xfrm>
          <a:prstGeom prst="rect">
            <a:avLst/>
          </a:prstGeom>
          <a:solidFill>
            <a:schemeClr val="accent1">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dirty="0"/>
              <a:t>Advantages and Disadvantages of High-Fidelity Prototypes</a:t>
            </a:r>
          </a:p>
        </p:txBody>
      </p:sp>
    </p:spTree>
    <p:extLst>
      <p:ext uri="{BB962C8B-B14F-4D97-AF65-F5344CB8AC3E}">
        <p14:creationId xmlns:p14="http://schemas.microsoft.com/office/powerpoint/2010/main" val="8296883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
            </a:r>
            <a:br>
              <a:rPr lang="en-US" b="1" dirty="0" smtClean="0"/>
            </a:br>
            <a:r>
              <a:rPr lang="en-US" b="1" dirty="0" smtClean="0"/>
              <a:t>CHAPTER NINE(9)</a:t>
            </a:r>
            <a:br>
              <a:rPr lang="en-US" b="1" dirty="0" smtClean="0"/>
            </a:br>
            <a:r>
              <a:rPr lang="en-US" b="1" dirty="0" smtClean="0"/>
              <a:t>DESIGN GUIDANCE AND DESIGN RATIONALE</a:t>
            </a:r>
            <a:br>
              <a:rPr lang="en-US" b="1" dirty="0" smtClean="0"/>
            </a:br>
            <a:endParaRPr lang="en-US" dirty="0"/>
          </a:p>
        </p:txBody>
      </p:sp>
      <p:sp>
        <p:nvSpPr>
          <p:cNvPr id="3" name="Content Placeholder 2"/>
          <p:cNvSpPr>
            <a:spLocks noGrp="1"/>
          </p:cNvSpPr>
          <p:nvPr>
            <p:ph idx="1"/>
          </p:nvPr>
        </p:nvSpPr>
        <p:spPr/>
        <p:txBody>
          <a:bodyPr>
            <a:noAutofit/>
          </a:bodyPr>
          <a:lstStyle/>
          <a:p>
            <a:pPr marL="0" indent="0" algn="ctr">
              <a:buNone/>
            </a:pPr>
            <a:r>
              <a:rPr lang="en-US" sz="4000" b="1" dirty="0"/>
              <a:t>Design Principles: Simplicity, Structure, Consistency, and </a:t>
            </a:r>
            <a:r>
              <a:rPr lang="en-US" sz="4000" b="1" dirty="0" smtClean="0"/>
              <a:t>Tolerance</a:t>
            </a:r>
          </a:p>
          <a:p>
            <a:pPr algn="just"/>
            <a:r>
              <a:rPr lang="en-US" sz="3600" b="1" dirty="0"/>
              <a:t>Simplicity </a:t>
            </a:r>
            <a:r>
              <a:rPr lang="en-US" sz="3600" dirty="0"/>
              <a:t>is a design principle which emphasizes the importance of keeping the UI as simple as possible. </a:t>
            </a:r>
            <a:endParaRPr lang="en-US" sz="3600" dirty="0" smtClean="0"/>
          </a:p>
          <a:p>
            <a:pPr algn="just"/>
            <a:r>
              <a:rPr lang="en-US" sz="3600" b="1" dirty="0"/>
              <a:t>Structure </a:t>
            </a:r>
            <a:r>
              <a:rPr lang="en-US" sz="3600" dirty="0"/>
              <a:t>is a design principle that emphasizes the importance of organizing the UI in a meaningful and useful way. </a:t>
            </a:r>
            <a:endParaRPr lang="en-US" sz="3600" dirty="0" smtClean="0"/>
          </a:p>
        </p:txBody>
      </p:sp>
    </p:spTree>
    <p:extLst>
      <p:ext uri="{BB962C8B-B14F-4D97-AF65-F5344CB8AC3E}">
        <p14:creationId xmlns:p14="http://schemas.microsoft.com/office/powerpoint/2010/main" val="11950710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1948"/>
            <a:ext cx="10515600" cy="5705015"/>
          </a:xfrm>
        </p:spPr>
        <p:txBody>
          <a:bodyPr>
            <a:noAutofit/>
          </a:bodyPr>
          <a:lstStyle/>
          <a:p>
            <a:r>
              <a:rPr lang="en-US" sz="3600" b="1" dirty="0"/>
              <a:t>Consistency </a:t>
            </a:r>
            <a:r>
              <a:rPr lang="en-US" sz="3600" dirty="0"/>
              <a:t>is a design principle that emphasizes the importance of uniformity in appearance, placement, and behavior within the user interface to make a system easy to learn and remember</a:t>
            </a:r>
          </a:p>
          <a:p>
            <a:r>
              <a:rPr lang="en-US" sz="3600" b="1" dirty="0"/>
              <a:t>Tolerance </a:t>
            </a:r>
            <a:r>
              <a:rPr lang="en-US" sz="3600" dirty="0"/>
              <a:t>is a design principle that emphasizes the importance of designing the user interface to prevent </a:t>
            </a:r>
            <a:r>
              <a:rPr lang="en-US" sz="3600" dirty="0" smtClean="0"/>
              <a:t>use.</a:t>
            </a:r>
          </a:p>
          <a:p>
            <a:r>
              <a:rPr lang="en-US" sz="3600" b="1" dirty="0"/>
              <a:t>Recoverability </a:t>
            </a:r>
            <a:r>
              <a:rPr lang="en-US" sz="3600" dirty="0"/>
              <a:t>is how easy it is for users to recover from their mistakes in their interaction with a system and hence accomplish their </a:t>
            </a:r>
            <a:r>
              <a:rPr lang="en-US" sz="3600" dirty="0" smtClean="0"/>
              <a:t>goals </a:t>
            </a:r>
            <a:r>
              <a:rPr lang="en-US" sz="3600" dirty="0"/>
              <a:t>from making </a:t>
            </a:r>
            <a:r>
              <a:rPr lang="en-US" sz="3600" dirty="0" smtClean="0"/>
              <a:t>errors.</a:t>
            </a:r>
          </a:p>
          <a:p>
            <a:pPr marL="457200" lvl="1" indent="0">
              <a:buNone/>
            </a:pPr>
            <a:r>
              <a:rPr lang="en-US" sz="3600" dirty="0" smtClean="0"/>
              <a:t> </a:t>
            </a:r>
            <a:endParaRPr lang="en-US" sz="3600" dirty="0"/>
          </a:p>
        </p:txBody>
      </p:sp>
    </p:spTree>
    <p:extLst>
      <p:ext uri="{BB962C8B-B14F-4D97-AF65-F5344CB8AC3E}">
        <p14:creationId xmlns:p14="http://schemas.microsoft.com/office/powerpoint/2010/main" val="12066449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There are two types of </a:t>
            </a:r>
            <a:r>
              <a:rPr lang="en-US" b="1" dirty="0" smtClean="0"/>
              <a:t>recovery</a:t>
            </a:r>
            <a:endParaRPr lang="en-US" b="1" dirty="0"/>
          </a:p>
        </p:txBody>
      </p:sp>
      <p:sp>
        <p:nvSpPr>
          <p:cNvPr id="3" name="Content Placeholder 2"/>
          <p:cNvSpPr>
            <a:spLocks noGrp="1"/>
          </p:cNvSpPr>
          <p:nvPr>
            <p:ph idx="1"/>
          </p:nvPr>
        </p:nvSpPr>
        <p:spPr/>
        <p:txBody>
          <a:bodyPr>
            <a:normAutofit/>
          </a:bodyPr>
          <a:lstStyle/>
          <a:p>
            <a:pPr algn="just"/>
            <a:r>
              <a:rPr lang="en-US" sz="3600" dirty="0" smtClean="0"/>
              <a:t>In </a:t>
            </a:r>
            <a:r>
              <a:rPr lang="en-US" sz="3600" b="1" dirty="0"/>
              <a:t>forward error recovery</a:t>
            </a:r>
            <a:r>
              <a:rPr lang="en-US" sz="3600" dirty="0"/>
              <a:t>, the system accepts the error and then helps the user to accomplish his or her </a:t>
            </a:r>
            <a:r>
              <a:rPr lang="en-US" sz="3600" dirty="0" smtClean="0"/>
              <a:t>goal.</a:t>
            </a:r>
          </a:p>
          <a:p>
            <a:pPr algn="just"/>
            <a:r>
              <a:rPr lang="en-US" sz="3600" b="1" dirty="0"/>
              <a:t>Backward error recovery</a:t>
            </a:r>
            <a:r>
              <a:rPr lang="en-US" sz="3600" dirty="0"/>
              <a:t> involves undoing the effects of the previous interaction in </a:t>
            </a:r>
            <a:r>
              <a:rPr lang="en-US" sz="3600" dirty="0" smtClean="0"/>
              <a:t>order </a:t>
            </a:r>
            <a:r>
              <a:rPr lang="en-US" sz="3600" dirty="0"/>
              <a:t>to return to a prior state</a:t>
            </a:r>
            <a:r>
              <a:rPr lang="en-US" sz="3600" dirty="0" smtClean="0"/>
              <a:t>.</a:t>
            </a:r>
          </a:p>
          <a:p>
            <a:pPr marL="0" indent="0" algn="ctr">
              <a:buNone/>
            </a:pPr>
            <a:endParaRPr lang="en-US" sz="3600" b="1" dirty="0"/>
          </a:p>
        </p:txBody>
      </p:sp>
    </p:spTree>
    <p:extLst>
      <p:ext uri="{BB962C8B-B14F-4D97-AF65-F5344CB8AC3E}">
        <p14:creationId xmlns:p14="http://schemas.microsoft.com/office/powerpoint/2010/main" val="37561451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Here are some guidelines for providing positive, constructive, informative, and user-centered messages:</a:t>
            </a:r>
            <a:endParaRPr lang="en-US" dirty="0"/>
          </a:p>
        </p:txBody>
      </p:sp>
      <p:sp>
        <p:nvSpPr>
          <p:cNvPr id="3" name="Content Placeholder 2"/>
          <p:cNvSpPr>
            <a:spLocks noGrp="1"/>
          </p:cNvSpPr>
          <p:nvPr>
            <p:ph idx="1"/>
          </p:nvPr>
        </p:nvSpPr>
        <p:spPr/>
        <p:txBody>
          <a:bodyPr>
            <a:normAutofit/>
          </a:bodyPr>
          <a:lstStyle/>
          <a:p>
            <a:pPr lvl="0" fontAlgn="base"/>
            <a:r>
              <a:rPr lang="en-US" sz="3200" dirty="0"/>
              <a:t>Explain errors to help the user correct them.</a:t>
            </a:r>
          </a:p>
          <a:p>
            <a:pPr lvl="0" fontAlgn="base"/>
            <a:r>
              <a:rPr lang="en-US" sz="3200" dirty="0"/>
              <a:t>If the user requests it, provide additional explanation during error correction.</a:t>
            </a:r>
          </a:p>
          <a:p>
            <a:pPr lvl="0" fontAlgn="base"/>
            <a:r>
              <a:rPr lang="en-US" sz="3200" dirty="0"/>
              <a:t>Use language that the user will understand.</a:t>
            </a:r>
          </a:p>
          <a:p>
            <a:pPr lvl="0" fontAlgn="base"/>
            <a:r>
              <a:rPr lang="en-US" sz="3200" dirty="0"/>
              <a:t>Use positive, nonthreatening language.</a:t>
            </a:r>
          </a:p>
          <a:p>
            <a:pPr lvl="0" fontAlgn="base"/>
            <a:r>
              <a:rPr lang="en-US" sz="3200" dirty="0"/>
              <a:t>Use specific, constructive terms.</a:t>
            </a:r>
          </a:p>
          <a:p>
            <a:r>
              <a:rPr lang="en-US" sz="3200" dirty="0"/>
              <a:t>Make sure that the system takes the blame for the </a:t>
            </a:r>
            <a:r>
              <a:rPr lang="en-US" sz="3200" dirty="0" smtClean="0"/>
              <a:t>errors.</a:t>
            </a:r>
            <a:endParaRPr lang="en-US" sz="3200" dirty="0"/>
          </a:p>
        </p:txBody>
      </p:sp>
    </p:spTree>
    <p:extLst>
      <p:ext uri="{BB962C8B-B14F-4D97-AF65-F5344CB8AC3E}">
        <p14:creationId xmlns:p14="http://schemas.microsoft.com/office/powerpoint/2010/main" val="705930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Design Rationale</a:t>
            </a:r>
            <a:br>
              <a:rPr lang="en-US" b="1" dirty="0"/>
            </a:br>
            <a:endParaRPr lang="en-US" dirty="0"/>
          </a:p>
        </p:txBody>
      </p:sp>
      <p:sp>
        <p:nvSpPr>
          <p:cNvPr id="3" name="Content Placeholder 2"/>
          <p:cNvSpPr>
            <a:spLocks noGrp="1"/>
          </p:cNvSpPr>
          <p:nvPr>
            <p:ph idx="1"/>
          </p:nvPr>
        </p:nvSpPr>
        <p:spPr/>
        <p:txBody>
          <a:bodyPr>
            <a:normAutofit/>
          </a:bodyPr>
          <a:lstStyle/>
          <a:p>
            <a:pPr algn="just"/>
            <a:r>
              <a:rPr lang="en-US" sz="3600" dirty="0"/>
              <a:t>Designing UIs is about choice and making design decisions. A customized style guide can help you make these decisions, but you still need to find a way to record when you made your decisions and the reasons why you made them. This is referred to as the design rationale</a:t>
            </a:r>
          </a:p>
        </p:txBody>
      </p:sp>
    </p:spTree>
    <p:extLst>
      <p:ext uri="{BB962C8B-B14F-4D97-AF65-F5344CB8AC3E}">
        <p14:creationId xmlns:p14="http://schemas.microsoft.com/office/powerpoint/2010/main" val="136200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1500"/>
            <a:ext cx="10515600" cy="5605463"/>
          </a:xfrm>
        </p:spPr>
        <p:txBody>
          <a:bodyPr/>
          <a:lstStyle/>
          <a:p>
            <a:pPr algn="just"/>
            <a:r>
              <a:rPr lang="en-US" sz="4400" b="1" dirty="0"/>
              <a:t>What Is Usability?</a:t>
            </a:r>
            <a:endParaRPr lang="en-US" sz="4400" dirty="0"/>
          </a:p>
          <a:p>
            <a:pPr lvl="1" algn="just"/>
            <a:r>
              <a:rPr lang="en-US" sz="3600" dirty="0" smtClean="0"/>
              <a:t>the </a:t>
            </a:r>
            <a:r>
              <a:rPr lang="en-US" sz="3600" dirty="0"/>
              <a:t>extent to which a product can be used by specified users to achieve specified goals with effectiveness, efficiency and satisfaction in a specified </a:t>
            </a:r>
            <a:r>
              <a:rPr lang="en-US" sz="3600" dirty="0" smtClean="0"/>
              <a:t>context </a:t>
            </a:r>
            <a:r>
              <a:rPr lang="en-US" sz="3600" dirty="0"/>
              <a:t>of use</a:t>
            </a:r>
            <a:r>
              <a:rPr lang="en-US" sz="3600" dirty="0" smtClean="0"/>
              <a:t>.</a:t>
            </a:r>
          </a:p>
          <a:p>
            <a:pPr lvl="1" algn="just"/>
            <a:endParaRPr lang="en-US" sz="3600" dirty="0" smtClean="0"/>
          </a:p>
          <a:p>
            <a:pPr algn="just"/>
            <a:r>
              <a:rPr lang="en-US" sz="4000" b="1" dirty="0" smtClean="0"/>
              <a:t>Good user interface accounts for human limitations.</a:t>
            </a:r>
          </a:p>
        </p:txBody>
      </p:sp>
    </p:spTree>
    <p:extLst>
      <p:ext uri="{BB962C8B-B14F-4D97-AF65-F5344CB8AC3E}">
        <p14:creationId xmlns:p14="http://schemas.microsoft.com/office/powerpoint/2010/main" val="3756515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Problems Of Poor Or Bad User Interfaces</a:t>
            </a:r>
            <a:br>
              <a:rPr lang="en-US" b="1" dirty="0" smtClean="0"/>
            </a:br>
            <a:endParaRPr lang="en-US" dirty="0"/>
          </a:p>
        </p:txBody>
      </p:sp>
      <p:sp>
        <p:nvSpPr>
          <p:cNvPr id="3" name="Content Placeholder 2"/>
          <p:cNvSpPr>
            <a:spLocks noGrp="1"/>
          </p:cNvSpPr>
          <p:nvPr>
            <p:ph idx="1"/>
          </p:nvPr>
        </p:nvSpPr>
        <p:spPr/>
        <p:txBody>
          <a:bodyPr/>
          <a:lstStyle/>
          <a:p>
            <a:r>
              <a:rPr lang="en-US" sz="3600" dirty="0"/>
              <a:t>User Frustration and </a:t>
            </a:r>
            <a:r>
              <a:rPr lang="en-US" sz="3600" dirty="0" smtClean="0"/>
              <a:t>Dissatisfaction</a:t>
            </a:r>
            <a:endParaRPr lang="en-US" sz="3600" dirty="0"/>
          </a:p>
          <a:p>
            <a:r>
              <a:rPr lang="en-US" sz="3600" dirty="0"/>
              <a:t>Loss of Productivity, Efficiency, and Money</a:t>
            </a:r>
          </a:p>
          <a:p>
            <a:r>
              <a:rPr lang="en-US" sz="3600" dirty="0"/>
              <a:t>Small Irritations Are Also a Problem</a:t>
            </a:r>
          </a:p>
          <a:p>
            <a:endParaRPr lang="en-US" dirty="0"/>
          </a:p>
        </p:txBody>
      </p:sp>
    </p:spTree>
    <p:extLst>
      <p:ext uri="{BB962C8B-B14F-4D97-AF65-F5344CB8AC3E}">
        <p14:creationId xmlns:p14="http://schemas.microsoft.com/office/powerpoint/2010/main" val="1593748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USER-CENTERED DESIGN</a:t>
            </a:r>
            <a:endParaRPr lang="en-US" b="1" dirty="0"/>
          </a:p>
        </p:txBody>
      </p:sp>
      <p:sp>
        <p:nvSpPr>
          <p:cNvPr id="3" name="Content Placeholder 2"/>
          <p:cNvSpPr>
            <a:spLocks noGrp="1"/>
          </p:cNvSpPr>
          <p:nvPr>
            <p:ph idx="1"/>
          </p:nvPr>
        </p:nvSpPr>
        <p:spPr/>
        <p:txBody>
          <a:bodyPr>
            <a:normAutofit/>
          </a:bodyPr>
          <a:lstStyle/>
          <a:p>
            <a:pPr algn="just"/>
            <a:r>
              <a:rPr lang="en-US" sz="3600" b="1" dirty="0"/>
              <a:t>User-centered design (UCD) </a:t>
            </a:r>
            <a:r>
              <a:rPr lang="en-US" sz="3600" dirty="0"/>
              <a:t>is an approach to user interface design and development that involves users throughout the design and development </a:t>
            </a:r>
            <a:r>
              <a:rPr lang="en-US" sz="3600" dirty="0" smtClean="0"/>
              <a:t>process.</a:t>
            </a:r>
          </a:p>
          <a:p>
            <a:pPr lvl="1" algn="just"/>
            <a:r>
              <a:rPr lang="en-US" sz="3600" b="1" dirty="0" smtClean="0"/>
              <a:t>The </a:t>
            </a:r>
            <a:r>
              <a:rPr lang="en-US" sz="3600" b="1" dirty="0"/>
              <a:t>four main principles of </a:t>
            </a:r>
            <a:r>
              <a:rPr lang="en-US" sz="3600" b="1" dirty="0" smtClean="0"/>
              <a:t>human-centered </a:t>
            </a:r>
            <a:r>
              <a:rPr lang="en-US" sz="3600" b="1" dirty="0"/>
              <a:t>design are </a:t>
            </a:r>
            <a:r>
              <a:rPr lang="en-US" sz="3600" b="1" dirty="0" smtClean="0"/>
              <a:t>;</a:t>
            </a:r>
          </a:p>
          <a:p>
            <a:pPr lvl="2" algn="just"/>
            <a:r>
              <a:rPr lang="en-US" sz="3600" dirty="0"/>
              <a:t>The active involvement of users</a:t>
            </a:r>
          </a:p>
          <a:p>
            <a:pPr lvl="2" algn="just"/>
            <a:r>
              <a:rPr lang="en-US" sz="3600" dirty="0"/>
              <a:t>An appropriate allocation of function between user and system</a:t>
            </a:r>
          </a:p>
          <a:p>
            <a:pPr lvl="2" algn="just"/>
            <a:endParaRPr lang="en-US" sz="3200" b="1" dirty="0"/>
          </a:p>
        </p:txBody>
      </p:sp>
    </p:spTree>
    <p:extLst>
      <p:ext uri="{BB962C8B-B14F-4D97-AF65-F5344CB8AC3E}">
        <p14:creationId xmlns:p14="http://schemas.microsoft.com/office/powerpoint/2010/main" val="777440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2940"/>
            <a:ext cx="10515600" cy="5514023"/>
          </a:xfrm>
        </p:spPr>
        <p:txBody>
          <a:bodyPr>
            <a:normAutofit/>
          </a:bodyPr>
          <a:lstStyle/>
          <a:p>
            <a:pPr lvl="2"/>
            <a:r>
              <a:rPr lang="en-US" sz="3600" dirty="0" smtClean="0"/>
              <a:t>The iteration  of Design solution</a:t>
            </a:r>
            <a:r>
              <a:rPr lang="en-US" sz="3200" b="1" dirty="0" smtClean="0"/>
              <a:t>.</a:t>
            </a:r>
          </a:p>
          <a:p>
            <a:pPr lvl="2"/>
            <a:r>
              <a:rPr lang="en-US" sz="3600" dirty="0"/>
              <a:t>Multidisciplinary design </a:t>
            </a:r>
            <a:r>
              <a:rPr lang="en-US" sz="3600" dirty="0" smtClean="0"/>
              <a:t>teams.</a:t>
            </a:r>
          </a:p>
          <a:p>
            <a:pPr lvl="2"/>
            <a:endParaRPr lang="en-US" sz="3600" dirty="0" smtClean="0"/>
          </a:p>
          <a:p>
            <a:pPr lvl="1"/>
            <a:r>
              <a:rPr lang="en-US" sz="3600" b="1" dirty="0"/>
              <a:t>The four essential human-centered design activities </a:t>
            </a:r>
            <a:r>
              <a:rPr lang="en-US" sz="3600" b="1" dirty="0" smtClean="0"/>
              <a:t>are;</a:t>
            </a:r>
          </a:p>
          <a:p>
            <a:pPr lvl="2"/>
            <a:r>
              <a:rPr lang="en-US" sz="3600" dirty="0" smtClean="0"/>
              <a:t>Understand </a:t>
            </a:r>
            <a:r>
              <a:rPr lang="en-US" sz="3600" dirty="0"/>
              <a:t>and specify the context of use</a:t>
            </a:r>
          </a:p>
          <a:p>
            <a:pPr lvl="2" fontAlgn="base"/>
            <a:r>
              <a:rPr lang="en-US" sz="3600" dirty="0"/>
              <a:t>Specify the user and organizational </a:t>
            </a:r>
            <a:r>
              <a:rPr lang="en-US" sz="3600" dirty="0" smtClean="0"/>
              <a:t>requirements</a:t>
            </a:r>
          </a:p>
          <a:p>
            <a:pPr lvl="2" fontAlgn="base"/>
            <a:r>
              <a:rPr lang="en-US" sz="3600" dirty="0" smtClean="0"/>
              <a:t> Produce </a:t>
            </a:r>
            <a:r>
              <a:rPr lang="en-US" sz="3600" dirty="0"/>
              <a:t>design solutions (prototypes)</a:t>
            </a:r>
          </a:p>
          <a:p>
            <a:pPr lvl="2"/>
            <a:r>
              <a:rPr lang="en-US" sz="3600" dirty="0" smtClean="0"/>
              <a:t>Evaluate </a:t>
            </a:r>
            <a:r>
              <a:rPr lang="en-US" sz="3600" dirty="0"/>
              <a:t>designs with users against requirements</a:t>
            </a:r>
          </a:p>
          <a:p>
            <a:pPr lvl="2"/>
            <a:endParaRPr lang="en-US" sz="3200" b="1" dirty="0"/>
          </a:p>
        </p:txBody>
      </p:sp>
    </p:spTree>
    <p:extLst>
      <p:ext uri="{BB962C8B-B14F-4D97-AF65-F5344CB8AC3E}">
        <p14:creationId xmlns:p14="http://schemas.microsoft.com/office/powerpoint/2010/main" val="3130695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Ways to be user-centered</a:t>
            </a:r>
            <a:r>
              <a:rPr lang="en-US" dirty="0"/>
              <a:t/>
            </a:r>
            <a:br>
              <a:rPr lang="en-US" dirty="0"/>
            </a:br>
            <a:endParaRPr lang="en-US" dirty="0"/>
          </a:p>
        </p:txBody>
      </p:sp>
      <p:sp>
        <p:nvSpPr>
          <p:cNvPr id="3" name="Content Placeholder 2"/>
          <p:cNvSpPr>
            <a:spLocks noGrp="1"/>
          </p:cNvSpPr>
          <p:nvPr>
            <p:ph idx="1"/>
          </p:nvPr>
        </p:nvSpPr>
        <p:spPr/>
        <p:txBody>
          <a:bodyPr/>
          <a:lstStyle/>
          <a:p>
            <a:r>
              <a:rPr lang="en-US" sz="3600" b="1" dirty="0"/>
              <a:t>Ways to be user-centered</a:t>
            </a:r>
            <a:endParaRPr lang="en-US" sz="3600" dirty="0"/>
          </a:p>
          <a:p>
            <a:pPr lvl="1"/>
            <a:r>
              <a:rPr lang="en-US" sz="3600" b="1" dirty="0"/>
              <a:t>Involving </a:t>
            </a:r>
            <a:r>
              <a:rPr lang="en-US" sz="3600" b="1" dirty="0" smtClean="0"/>
              <a:t>Users: </a:t>
            </a:r>
            <a:r>
              <a:rPr lang="en-US" sz="3600" dirty="0" smtClean="0"/>
              <a:t>The </a:t>
            </a:r>
            <a:r>
              <a:rPr lang="en-US" sz="3600" dirty="0"/>
              <a:t>way to be user-centered is to involve users and pay attention to their </a:t>
            </a:r>
            <a:r>
              <a:rPr lang="en-US" sz="3600" dirty="0" smtClean="0"/>
              <a:t>views.</a:t>
            </a:r>
          </a:p>
          <a:p>
            <a:pPr lvl="1"/>
            <a:endParaRPr lang="en-US" sz="3600" dirty="0" smtClean="0"/>
          </a:p>
          <a:p>
            <a:pPr lvl="2"/>
            <a:r>
              <a:rPr lang="en-US" sz="3600" b="1" dirty="0"/>
              <a:t>Who Are the Users</a:t>
            </a:r>
            <a:r>
              <a:rPr lang="en-US" sz="3600" b="1" dirty="0" smtClean="0"/>
              <a:t>?</a:t>
            </a:r>
            <a:endParaRPr lang="en-US" b="1" dirty="0"/>
          </a:p>
          <a:p>
            <a:pPr lvl="3"/>
            <a:r>
              <a:rPr lang="en-US" sz="3600" dirty="0"/>
              <a:t>Customers, who pay for and perhaps specify the computer system under development</a:t>
            </a:r>
          </a:p>
          <a:p>
            <a:pPr lvl="3"/>
            <a:endParaRPr lang="en-US" dirty="0"/>
          </a:p>
        </p:txBody>
      </p:sp>
    </p:spTree>
    <p:extLst>
      <p:ext uri="{BB962C8B-B14F-4D97-AF65-F5344CB8AC3E}">
        <p14:creationId xmlns:p14="http://schemas.microsoft.com/office/powerpoint/2010/main" val="1606296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42444</TotalTime>
  <Words>2972</Words>
  <Application>Microsoft Office PowerPoint</Application>
  <PresentationFormat>Custom</PresentationFormat>
  <Paragraphs>333</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HCI</vt:lpstr>
      <vt:lpstr> LECTURE 1 Human computer interaction(HCI) </vt:lpstr>
      <vt:lpstr>PowerPoint Presentation</vt:lpstr>
      <vt:lpstr>Importance of a good interface design </vt:lpstr>
      <vt:lpstr>PowerPoint Presentation</vt:lpstr>
      <vt:lpstr>The Problems Of Poor Or Bad User Interfaces </vt:lpstr>
      <vt:lpstr>USER-CENTERED DESIGN</vt:lpstr>
      <vt:lpstr>PowerPoint Presentation</vt:lpstr>
      <vt:lpstr>Ways to be user-centered </vt:lpstr>
      <vt:lpstr>PowerPoint Presentation</vt:lpstr>
      <vt:lpstr>When and How to Involve Users </vt:lpstr>
      <vt:lpstr> When and How Do You Evaluate? </vt:lpstr>
      <vt:lpstr>PowerPoint Presentation</vt:lpstr>
      <vt:lpstr>LECTURE TWO(2) USER REQUIREMENT</vt:lpstr>
      <vt:lpstr>PowerPoint Presentation</vt:lpstr>
      <vt:lpstr>PowerPoint Presentation</vt:lpstr>
      <vt:lpstr>PowerPoint Presentation</vt:lpstr>
      <vt:lpstr>PowerPoint Presentation</vt:lpstr>
      <vt:lpstr>PowerPoint Presentation</vt:lpstr>
      <vt:lpstr>PowerPoint Presentation</vt:lpstr>
      <vt:lpstr>CHAPTER THREE(3) FINDING OUT ABOUT THE USERS AND THE DOMAIN</vt:lpstr>
      <vt:lpstr>Users: Finding Out Who They Are </vt:lpstr>
      <vt:lpstr> Describing the Users: Users Have “Characteristics” That Are Relevant to UI Design </vt:lpstr>
      <vt:lpstr>PowerPoint Presentation</vt:lpstr>
      <vt:lpstr>PowerPoint Presentation</vt:lpstr>
      <vt:lpstr>CHAPTER FOUR(4) FINDING OUT ABOUT TASKS AND WORK</vt:lpstr>
      <vt:lpstr>PowerPoint Presentation</vt:lpstr>
      <vt:lpstr>Mental Models </vt:lpstr>
      <vt:lpstr>● Possibly inconsistent  ● Based on imperfect observations and inference </vt:lpstr>
      <vt:lpstr>PowerPoint Presentation</vt:lpstr>
      <vt:lpstr>CHAPTER FOUR(5) REQUIREMENTS GATHERING: KNOWLEDGE OF USER INTERFACE DESIGN</vt:lpstr>
      <vt:lpstr> Four Psychological Principles </vt:lpstr>
      <vt:lpstr> Three Principles from Experience: Visibility, Affordance, and Feedback </vt:lpstr>
      <vt:lpstr>PowerPoint Presentation</vt:lpstr>
      <vt:lpstr> CHAPTER SIX(6) THINKING ABOUT REQUIREMENTS AND DESCRIBING THEM </vt:lpstr>
      <vt:lpstr> Constraints and Trade-offs in Relation to Requirements Gathering </vt:lpstr>
      <vt:lpstr>Problems with Requirements Gathering </vt:lpstr>
      <vt:lpstr>Requirements Specification </vt:lpstr>
      <vt:lpstr> Purposes of Prototyping: Why Bother Trying Out Your Ideas? </vt:lpstr>
      <vt:lpstr> Low-Fidelity Prototypes </vt:lpstr>
      <vt:lpstr>PowerPoint Presentation</vt:lpstr>
      <vt:lpstr>High-Fidelity Prototypes: Using Software Tools to Try Out Your Ideas</vt:lpstr>
      <vt:lpstr>PowerPoint Presentation</vt:lpstr>
      <vt:lpstr> CHAPTER NINE(9) DESIGN GUIDANCE AND DESIGN RATIONALE </vt:lpstr>
      <vt:lpstr>PowerPoint Presentation</vt:lpstr>
      <vt:lpstr>There are two types of recovery</vt:lpstr>
      <vt:lpstr>Here are some guidelines for providing positive, constructive, informative, and user-centered messages:</vt:lpstr>
      <vt:lpstr>Design Rationale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HCI</dc:title>
  <dc:creator>Alvin</dc:creator>
  <cp:lastModifiedBy>Hp user</cp:lastModifiedBy>
  <cp:revision>47</cp:revision>
  <dcterms:created xsi:type="dcterms:W3CDTF">2024-02-08T15:17:23Z</dcterms:created>
  <dcterms:modified xsi:type="dcterms:W3CDTF">2024-03-09T08:35:43Z</dcterms:modified>
</cp:coreProperties>
</file>