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1"/>
  </p:notesMasterIdLst>
  <p:sldIdLst>
    <p:sldId id="257" r:id="rId2"/>
    <p:sldId id="331" r:id="rId3"/>
    <p:sldId id="318" r:id="rId4"/>
    <p:sldId id="319" r:id="rId5"/>
    <p:sldId id="320" r:id="rId6"/>
    <p:sldId id="321" r:id="rId7"/>
    <p:sldId id="305" r:id="rId8"/>
    <p:sldId id="307" r:id="rId9"/>
    <p:sldId id="306" r:id="rId10"/>
    <p:sldId id="308" r:id="rId11"/>
    <p:sldId id="322" r:id="rId12"/>
    <p:sldId id="323" r:id="rId13"/>
    <p:sldId id="313" r:id="rId14"/>
    <p:sldId id="309" r:id="rId15"/>
    <p:sldId id="310" r:id="rId16"/>
    <p:sldId id="324" r:id="rId17"/>
    <p:sldId id="325" r:id="rId18"/>
    <p:sldId id="314" r:id="rId19"/>
    <p:sldId id="311" r:id="rId20"/>
    <p:sldId id="326" r:id="rId21"/>
    <p:sldId id="312" r:id="rId22"/>
    <p:sldId id="327" r:id="rId23"/>
    <p:sldId id="330" r:id="rId24"/>
    <p:sldId id="329" r:id="rId25"/>
    <p:sldId id="315" r:id="rId26"/>
    <p:sldId id="316" r:id="rId27"/>
    <p:sldId id="317" r:id="rId28"/>
    <p:sldId id="328" r:id="rId29"/>
    <p:sldId id="27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12572-1209-42E2-AECB-1E8DE7FA6A2F}" type="doc">
      <dgm:prSet loTypeId="urn:microsoft.com/office/officeart/2005/8/layout/process4" loCatId="process" qsTypeId="urn:microsoft.com/office/officeart/2005/8/quickstyle/simple1" qsCatId="simple" csTypeId="urn:microsoft.com/office/officeart/2005/8/colors/accent0_2" csCatId="mainScheme" phldr="1"/>
      <dgm:spPr/>
    </dgm:pt>
    <dgm:pt modelId="{C8295F31-EBD7-425B-9EE7-483EA3E709DB}">
      <dgm:prSet phldrT="[Text]" custT="1"/>
      <dgm:spPr/>
      <dgm:t>
        <a:bodyPr/>
        <a:lstStyle/>
        <a:p>
          <a:r>
            <a:rPr lang="en-GB" sz="2400" dirty="0"/>
            <a:t>Project Initiation</a:t>
          </a:r>
          <a:endParaRPr lang="en-NG" sz="2400" dirty="0"/>
        </a:p>
      </dgm:t>
    </dgm:pt>
    <dgm:pt modelId="{74A0EE15-CFC7-4D2D-B042-549394E80E43}" type="parTrans" cxnId="{9C21DB5F-6844-4201-8097-869D4BCF1036}">
      <dgm:prSet/>
      <dgm:spPr/>
      <dgm:t>
        <a:bodyPr/>
        <a:lstStyle/>
        <a:p>
          <a:endParaRPr lang="en-NG"/>
        </a:p>
      </dgm:t>
    </dgm:pt>
    <dgm:pt modelId="{05FFE06E-6EA3-40E6-8020-CFA9EEFEDB42}" type="sibTrans" cxnId="{9C21DB5F-6844-4201-8097-869D4BCF1036}">
      <dgm:prSet/>
      <dgm:spPr/>
      <dgm:t>
        <a:bodyPr/>
        <a:lstStyle/>
        <a:p>
          <a:endParaRPr lang="en-NG"/>
        </a:p>
      </dgm:t>
    </dgm:pt>
    <dgm:pt modelId="{181B864F-C535-456E-B43D-91CAB15E3285}">
      <dgm:prSet phldrT="[Text]" custT="1"/>
      <dgm:spPr/>
      <dgm:t>
        <a:bodyPr/>
        <a:lstStyle/>
        <a:p>
          <a:r>
            <a:rPr lang="en-GB" sz="2400" dirty="0"/>
            <a:t>Project Management</a:t>
          </a:r>
          <a:endParaRPr lang="en-NG" sz="2400" dirty="0"/>
        </a:p>
      </dgm:t>
    </dgm:pt>
    <dgm:pt modelId="{8509691A-1AD4-47AE-A045-02BC70F074D2}" type="parTrans" cxnId="{0E59F2E1-33AE-42AA-976D-2C1D9B954A9D}">
      <dgm:prSet/>
      <dgm:spPr/>
      <dgm:t>
        <a:bodyPr/>
        <a:lstStyle/>
        <a:p>
          <a:endParaRPr lang="en-NG"/>
        </a:p>
      </dgm:t>
    </dgm:pt>
    <dgm:pt modelId="{1F9ACC02-A2A4-42D8-90C7-EBCE535C8AEB}" type="sibTrans" cxnId="{0E59F2E1-33AE-42AA-976D-2C1D9B954A9D}">
      <dgm:prSet/>
      <dgm:spPr/>
      <dgm:t>
        <a:bodyPr/>
        <a:lstStyle/>
        <a:p>
          <a:endParaRPr lang="en-NG"/>
        </a:p>
      </dgm:t>
    </dgm:pt>
    <dgm:pt modelId="{08F954D6-5274-420C-9B1C-F117FC2A3DC2}" type="pres">
      <dgm:prSet presAssocID="{8C212572-1209-42E2-AECB-1E8DE7FA6A2F}" presName="Name0" presStyleCnt="0">
        <dgm:presLayoutVars>
          <dgm:dir/>
          <dgm:animLvl val="lvl"/>
          <dgm:resizeHandles val="exact"/>
        </dgm:presLayoutVars>
      </dgm:prSet>
      <dgm:spPr/>
    </dgm:pt>
    <dgm:pt modelId="{6C337D83-AFED-4C34-8346-24DCEEF4F378}" type="pres">
      <dgm:prSet presAssocID="{181B864F-C535-456E-B43D-91CAB15E3285}" presName="boxAndChildren" presStyleCnt="0"/>
      <dgm:spPr/>
    </dgm:pt>
    <dgm:pt modelId="{B620D215-C0A2-4AD6-A6F0-D4FA4F33E157}" type="pres">
      <dgm:prSet presAssocID="{181B864F-C535-456E-B43D-91CAB15E3285}" presName="parentTextBox" presStyleLbl="node1" presStyleIdx="0" presStyleCnt="2"/>
      <dgm:spPr/>
    </dgm:pt>
    <dgm:pt modelId="{9BFFE068-8C16-41F4-9C43-C515FEA76B05}" type="pres">
      <dgm:prSet presAssocID="{05FFE06E-6EA3-40E6-8020-CFA9EEFEDB42}" presName="sp" presStyleCnt="0"/>
      <dgm:spPr/>
    </dgm:pt>
    <dgm:pt modelId="{AA65C42C-8EB0-4F0C-807D-6952F43C43A4}" type="pres">
      <dgm:prSet presAssocID="{C8295F31-EBD7-425B-9EE7-483EA3E709DB}" presName="arrowAndChildren" presStyleCnt="0"/>
      <dgm:spPr/>
    </dgm:pt>
    <dgm:pt modelId="{2F0B00DA-630C-4B90-BD0D-B3BC4EC6F166}" type="pres">
      <dgm:prSet presAssocID="{C8295F31-EBD7-425B-9EE7-483EA3E709DB}" presName="parentTextArrow" presStyleLbl="node1" presStyleIdx="1" presStyleCnt="2"/>
      <dgm:spPr/>
    </dgm:pt>
  </dgm:ptLst>
  <dgm:cxnLst>
    <dgm:cxn modelId="{112EFB0F-8026-40D8-B883-2D1AE6F33C69}" type="presOf" srcId="{8C212572-1209-42E2-AECB-1E8DE7FA6A2F}" destId="{08F954D6-5274-420C-9B1C-F117FC2A3DC2}" srcOrd="0" destOrd="0" presId="urn:microsoft.com/office/officeart/2005/8/layout/process4"/>
    <dgm:cxn modelId="{9C21DB5F-6844-4201-8097-869D4BCF1036}" srcId="{8C212572-1209-42E2-AECB-1E8DE7FA6A2F}" destId="{C8295F31-EBD7-425B-9EE7-483EA3E709DB}" srcOrd="0" destOrd="0" parTransId="{74A0EE15-CFC7-4D2D-B042-549394E80E43}" sibTransId="{05FFE06E-6EA3-40E6-8020-CFA9EEFEDB42}"/>
    <dgm:cxn modelId="{0E59F2E1-33AE-42AA-976D-2C1D9B954A9D}" srcId="{8C212572-1209-42E2-AECB-1E8DE7FA6A2F}" destId="{181B864F-C535-456E-B43D-91CAB15E3285}" srcOrd="1" destOrd="0" parTransId="{8509691A-1AD4-47AE-A045-02BC70F074D2}" sibTransId="{1F9ACC02-A2A4-42D8-90C7-EBCE535C8AEB}"/>
    <dgm:cxn modelId="{207028E8-FF1A-4777-982A-27E091564785}" type="presOf" srcId="{C8295F31-EBD7-425B-9EE7-483EA3E709DB}" destId="{2F0B00DA-630C-4B90-BD0D-B3BC4EC6F166}" srcOrd="0" destOrd="0" presId="urn:microsoft.com/office/officeart/2005/8/layout/process4"/>
    <dgm:cxn modelId="{64DB6BE9-16A3-4025-B330-D9CB5E74D9E4}" type="presOf" srcId="{181B864F-C535-456E-B43D-91CAB15E3285}" destId="{B620D215-C0A2-4AD6-A6F0-D4FA4F33E157}" srcOrd="0" destOrd="0" presId="urn:microsoft.com/office/officeart/2005/8/layout/process4"/>
    <dgm:cxn modelId="{1308F389-17E4-4278-A02E-816888FEF739}" type="presParOf" srcId="{08F954D6-5274-420C-9B1C-F117FC2A3DC2}" destId="{6C337D83-AFED-4C34-8346-24DCEEF4F378}" srcOrd="0" destOrd="0" presId="urn:microsoft.com/office/officeart/2005/8/layout/process4"/>
    <dgm:cxn modelId="{21A9A1E0-4DEC-4514-AAF8-148DC575754C}" type="presParOf" srcId="{6C337D83-AFED-4C34-8346-24DCEEF4F378}" destId="{B620D215-C0A2-4AD6-A6F0-D4FA4F33E157}" srcOrd="0" destOrd="0" presId="urn:microsoft.com/office/officeart/2005/8/layout/process4"/>
    <dgm:cxn modelId="{AC41CFDB-D55D-482E-9901-493C12772631}" type="presParOf" srcId="{08F954D6-5274-420C-9B1C-F117FC2A3DC2}" destId="{9BFFE068-8C16-41F4-9C43-C515FEA76B05}" srcOrd="1" destOrd="0" presId="urn:microsoft.com/office/officeart/2005/8/layout/process4"/>
    <dgm:cxn modelId="{A8C022DB-AADF-4785-A58B-C2D141FEC35F}" type="presParOf" srcId="{08F954D6-5274-420C-9B1C-F117FC2A3DC2}" destId="{AA65C42C-8EB0-4F0C-807D-6952F43C43A4}" srcOrd="2" destOrd="0" presId="urn:microsoft.com/office/officeart/2005/8/layout/process4"/>
    <dgm:cxn modelId="{D99E4BE3-C1CD-4206-A7A3-BC755F8A0F38}" type="presParOf" srcId="{AA65C42C-8EB0-4F0C-807D-6952F43C43A4}" destId="{2F0B00DA-630C-4B90-BD0D-B3BC4EC6F16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212572-1209-42E2-AECB-1E8DE7FA6A2F}" type="doc">
      <dgm:prSet loTypeId="urn:microsoft.com/office/officeart/2005/8/layout/vProcess5" loCatId="process" qsTypeId="urn:microsoft.com/office/officeart/2005/8/quickstyle/simple1" qsCatId="simple" csTypeId="urn:microsoft.com/office/officeart/2005/8/colors/accent0_2" csCatId="mainScheme" phldr="1"/>
      <dgm:spPr/>
    </dgm:pt>
    <dgm:pt modelId="{C8295F31-EBD7-425B-9EE7-483EA3E709DB}">
      <dgm:prSet phldrT="[Text]"/>
      <dgm:spPr/>
      <dgm:t>
        <a:bodyPr/>
        <a:lstStyle/>
        <a:p>
          <a:r>
            <a:rPr lang="en-GB" dirty="0"/>
            <a:t>Identification is Done by Project Sponsor</a:t>
          </a:r>
          <a:endParaRPr lang="en-NG" dirty="0"/>
        </a:p>
      </dgm:t>
    </dgm:pt>
    <dgm:pt modelId="{74A0EE15-CFC7-4D2D-B042-549394E80E43}" type="parTrans" cxnId="{9C21DB5F-6844-4201-8097-869D4BCF1036}">
      <dgm:prSet/>
      <dgm:spPr/>
      <dgm:t>
        <a:bodyPr/>
        <a:lstStyle/>
        <a:p>
          <a:endParaRPr lang="en-NG"/>
        </a:p>
      </dgm:t>
    </dgm:pt>
    <dgm:pt modelId="{05FFE06E-6EA3-40E6-8020-CFA9EEFEDB42}" type="sibTrans" cxnId="{9C21DB5F-6844-4201-8097-869D4BCF1036}">
      <dgm:prSet/>
      <dgm:spPr/>
      <dgm:t>
        <a:bodyPr/>
        <a:lstStyle/>
        <a:p>
          <a:endParaRPr lang="en-NG"/>
        </a:p>
      </dgm:t>
    </dgm:pt>
    <dgm:pt modelId="{181B864F-C535-456E-B43D-91CAB15E3285}">
      <dgm:prSet phldrT="[Text]"/>
      <dgm:spPr/>
      <dgm:t>
        <a:bodyPr/>
        <a:lstStyle/>
        <a:p>
          <a:r>
            <a:rPr lang="en-GB" dirty="0"/>
            <a:t>System Request is then written after identification</a:t>
          </a:r>
          <a:endParaRPr lang="en-NG" dirty="0"/>
        </a:p>
      </dgm:t>
    </dgm:pt>
    <dgm:pt modelId="{8509691A-1AD4-47AE-A045-02BC70F074D2}" type="parTrans" cxnId="{0E59F2E1-33AE-42AA-976D-2C1D9B954A9D}">
      <dgm:prSet/>
      <dgm:spPr/>
      <dgm:t>
        <a:bodyPr/>
        <a:lstStyle/>
        <a:p>
          <a:endParaRPr lang="en-NG"/>
        </a:p>
      </dgm:t>
    </dgm:pt>
    <dgm:pt modelId="{1F9ACC02-A2A4-42D8-90C7-EBCE535C8AEB}" type="sibTrans" cxnId="{0E59F2E1-33AE-42AA-976D-2C1D9B954A9D}">
      <dgm:prSet/>
      <dgm:spPr/>
      <dgm:t>
        <a:bodyPr/>
        <a:lstStyle/>
        <a:p>
          <a:endParaRPr lang="en-NG"/>
        </a:p>
      </dgm:t>
    </dgm:pt>
    <dgm:pt modelId="{4CBF2754-FC5C-45D1-93E5-F9A99501CFE8}">
      <dgm:prSet phldrT="[Text]"/>
      <dgm:spPr/>
      <dgm:t>
        <a:bodyPr/>
        <a:lstStyle/>
        <a:p>
          <a:r>
            <a:rPr lang="en-GB" dirty="0"/>
            <a:t>Feasibility is conducted on the System Request</a:t>
          </a:r>
          <a:endParaRPr lang="en-NG" dirty="0"/>
        </a:p>
      </dgm:t>
    </dgm:pt>
    <dgm:pt modelId="{3C469624-D672-498C-B090-1C0820DF3AA1}" type="parTrans" cxnId="{520CEBC6-5C17-4483-A4EB-D01873DD265A}">
      <dgm:prSet/>
      <dgm:spPr/>
      <dgm:t>
        <a:bodyPr/>
        <a:lstStyle/>
        <a:p>
          <a:endParaRPr lang="en-NG"/>
        </a:p>
      </dgm:t>
    </dgm:pt>
    <dgm:pt modelId="{40C0D833-5901-47DF-A60C-B74202313C83}" type="sibTrans" cxnId="{520CEBC6-5C17-4483-A4EB-D01873DD265A}">
      <dgm:prSet/>
      <dgm:spPr/>
      <dgm:t>
        <a:bodyPr/>
        <a:lstStyle/>
        <a:p>
          <a:endParaRPr lang="en-NG"/>
        </a:p>
      </dgm:t>
    </dgm:pt>
    <dgm:pt modelId="{3D41A26E-5F3C-4E2A-98A9-AAF95F793E7F}" type="pres">
      <dgm:prSet presAssocID="{8C212572-1209-42E2-AECB-1E8DE7FA6A2F}" presName="outerComposite" presStyleCnt="0">
        <dgm:presLayoutVars>
          <dgm:chMax val="5"/>
          <dgm:dir/>
          <dgm:resizeHandles val="exact"/>
        </dgm:presLayoutVars>
      </dgm:prSet>
      <dgm:spPr/>
    </dgm:pt>
    <dgm:pt modelId="{9EDA41C1-402E-47D9-A81D-858C86A68D90}" type="pres">
      <dgm:prSet presAssocID="{8C212572-1209-42E2-AECB-1E8DE7FA6A2F}" presName="dummyMaxCanvas" presStyleCnt="0">
        <dgm:presLayoutVars/>
      </dgm:prSet>
      <dgm:spPr/>
    </dgm:pt>
    <dgm:pt modelId="{C9929A68-09A8-4CC5-9532-DA0E69DFB171}" type="pres">
      <dgm:prSet presAssocID="{8C212572-1209-42E2-AECB-1E8DE7FA6A2F}" presName="ThreeNodes_1" presStyleLbl="node1" presStyleIdx="0" presStyleCnt="3">
        <dgm:presLayoutVars>
          <dgm:bulletEnabled val="1"/>
        </dgm:presLayoutVars>
      </dgm:prSet>
      <dgm:spPr/>
    </dgm:pt>
    <dgm:pt modelId="{B95793BE-A1E7-4CC7-8FEF-95A017FE937B}" type="pres">
      <dgm:prSet presAssocID="{8C212572-1209-42E2-AECB-1E8DE7FA6A2F}" presName="ThreeNodes_2" presStyleLbl="node1" presStyleIdx="1" presStyleCnt="3">
        <dgm:presLayoutVars>
          <dgm:bulletEnabled val="1"/>
        </dgm:presLayoutVars>
      </dgm:prSet>
      <dgm:spPr/>
    </dgm:pt>
    <dgm:pt modelId="{586AEA47-3F86-4C72-BA21-2A3023E844FC}" type="pres">
      <dgm:prSet presAssocID="{8C212572-1209-42E2-AECB-1E8DE7FA6A2F}" presName="ThreeNodes_3" presStyleLbl="node1" presStyleIdx="2" presStyleCnt="3">
        <dgm:presLayoutVars>
          <dgm:bulletEnabled val="1"/>
        </dgm:presLayoutVars>
      </dgm:prSet>
      <dgm:spPr/>
    </dgm:pt>
    <dgm:pt modelId="{7E2D2875-4CAD-4771-A8DB-571CF71B793C}" type="pres">
      <dgm:prSet presAssocID="{8C212572-1209-42E2-AECB-1E8DE7FA6A2F}" presName="ThreeConn_1-2" presStyleLbl="fgAccFollowNode1" presStyleIdx="0" presStyleCnt="2">
        <dgm:presLayoutVars>
          <dgm:bulletEnabled val="1"/>
        </dgm:presLayoutVars>
      </dgm:prSet>
      <dgm:spPr/>
    </dgm:pt>
    <dgm:pt modelId="{3C5CC290-8147-4594-950E-E720A5D51600}" type="pres">
      <dgm:prSet presAssocID="{8C212572-1209-42E2-AECB-1E8DE7FA6A2F}" presName="ThreeConn_2-3" presStyleLbl="fgAccFollowNode1" presStyleIdx="1" presStyleCnt="2">
        <dgm:presLayoutVars>
          <dgm:bulletEnabled val="1"/>
        </dgm:presLayoutVars>
      </dgm:prSet>
      <dgm:spPr/>
    </dgm:pt>
    <dgm:pt modelId="{A318852F-581C-4789-88D8-99F708F1F94C}" type="pres">
      <dgm:prSet presAssocID="{8C212572-1209-42E2-AECB-1E8DE7FA6A2F}" presName="ThreeNodes_1_text" presStyleLbl="node1" presStyleIdx="2" presStyleCnt="3">
        <dgm:presLayoutVars>
          <dgm:bulletEnabled val="1"/>
        </dgm:presLayoutVars>
      </dgm:prSet>
      <dgm:spPr/>
    </dgm:pt>
    <dgm:pt modelId="{AE72F8D8-2E15-4832-8E22-6A50BEDD8D1A}" type="pres">
      <dgm:prSet presAssocID="{8C212572-1209-42E2-AECB-1E8DE7FA6A2F}" presName="ThreeNodes_2_text" presStyleLbl="node1" presStyleIdx="2" presStyleCnt="3">
        <dgm:presLayoutVars>
          <dgm:bulletEnabled val="1"/>
        </dgm:presLayoutVars>
      </dgm:prSet>
      <dgm:spPr/>
    </dgm:pt>
    <dgm:pt modelId="{E701C1A1-36CD-47A6-914A-3954CA330A26}" type="pres">
      <dgm:prSet presAssocID="{8C212572-1209-42E2-AECB-1E8DE7FA6A2F}" presName="ThreeNodes_3_text" presStyleLbl="node1" presStyleIdx="2" presStyleCnt="3">
        <dgm:presLayoutVars>
          <dgm:bulletEnabled val="1"/>
        </dgm:presLayoutVars>
      </dgm:prSet>
      <dgm:spPr/>
    </dgm:pt>
  </dgm:ptLst>
  <dgm:cxnLst>
    <dgm:cxn modelId="{06715A17-F57D-4B6F-B517-589355765CCC}" type="presOf" srcId="{4CBF2754-FC5C-45D1-93E5-F9A99501CFE8}" destId="{586AEA47-3F86-4C72-BA21-2A3023E844FC}" srcOrd="0" destOrd="0" presId="urn:microsoft.com/office/officeart/2005/8/layout/vProcess5"/>
    <dgm:cxn modelId="{C8F56526-B7F4-4283-A32B-01147358675D}" type="presOf" srcId="{05FFE06E-6EA3-40E6-8020-CFA9EEFEDB42}" destId="{7E2D2875-4CAD-4771-A8DB-571CF71B793C}" srcOrd="0" destOrd="0" presId="urn:microsoft.com/office/officeart/2005/8/layout/vProcess5"/>
    <dgm:cxn modelId="{8DEFD52C-0F8F-44A1-B184-257DEA119E49}" type="presOf" srcId="{C8295F31-EBD7-425B-9EE7-483EA3E709DB}" destId="{C9929A68-09A8-4CC5-9532-DA0E69DFB171}" srcOrd="0" destOrd="0" presId="urn:microsoft.com/office/officeart/2005/8/layout/vProcess5"/>
    <dgm:cxn modelId="{9C21DB5F-6844-4201-8097-869D4BCF1036}" srcId="{8C212572-1209-42E2-AECB-1E8DE7FA6A2F}" destId="{C8295F31-EBD7-425B-9EE7-483EA3E709DB}" srcOrd="0" destOrd="0" parTransId="{74A0EE15-CFC7-4D2D-B042-549394E80E43}" sibTransId="{05FFE06E-6EA3-40E6-8020-CFA9EEFEDB42}"/>
    <dgm:cxn modelId="{4A2C5D60-1C5D-4FFA-8D6D-1A54B3E0AC78}" type="presOf" srcId="{8C212572-1209-42E2-AECB-1E8DE7FA6A2F}" destId="{3D41A26E-5F3C-4E2A-98A9-AAF95F793E7F}" srcOrd="0" destOrd="0" presId="urn:microsoft.com/office/officeart/2005/8/layout/vProcess5"/>
    <dgm:cxn modelId="{5F71DC48-D1F0-4DD7-9958-DF4507F2F37C}" type="presOf" srcId="{181B864F-C535-456E-B43D-91CAB15E3285}" destId="{AE72F8D8-2E15-4832-8E22-6A50BEDD8D1A}" srcOrd="1" destOrd="0" presId="urn:microsoft.com/office/officeart/2005/8/layout/vProcess5"/>
    <dgm:cxn modelId="{EF1D728F-0D1F-4225-AC0C-C1BFC6C5C916}" type="presOf" srcId="{C8295F31-EBD7-425B-9EE7-483EA3E709DB}" destId="{A318852F-581C-4789-88D8-99F708F1F94C}" srcOrd="1" destOrd="0" presId="urn:microsoft.com/office/officeart/2005/8/layout/vProcess5"/>
    <dgm:cxn modelId="{C891AFBE-0344-4467-9A83-ED9B1862E4E7}" type="presOf" srcId="{4CBF2754-FC5C-45D1-93E5-F9A99501CFE8}" destId="{E701C1A1-36CD-47A6-914A-3954CA330A26}" srcOrd="1" destOrd="0" presId="urn:microsoft.com/office/officeart/2005/8/layout/vProcess5"/>
    <dgm:cxn modelId="{B897DDBE-0E4E-4843-829A-57D1D81E36D7}" type="presOf" srcId="{181B864F-C535-456E-B43D-91CAB15E3285}" destId="{B95793BE-A1E7-4CC7-8FEF-95A017FE937B}" srcOrd="0" destOrd="0" presId="urn:microsoft.com/office/officeart/2005/8/layout/vProcess5"/>
    <dgm:cxn modelId="{520CEBC6-5C17-4483-A4EB-D01873DD265A}" srcId="{8C212572-1209-42E2-AECB-1E8DE7FA6A2F}" destId="{4CBF2754-FC5C-45D1-93E5-F9A99501CFE8}" srcOrd="2" destOrd="0" parTransId="{3C469624-D672-498C-B090-1C0820DF3AA1}" sibTransId="{40C0D833-5901-47DF-A60C-B74202313C83}"/>
    <dgm:cxn modelId="{0E59F2E1-33AE-42AA-976D-2C1D9B954A9D}" srcId="{8C212572-1209-42E2-AECB-1E8DE7FA6A2F}" destId="{181B864F-C535-456E-B43D-91CAB15E3285}" srcOrd="1" destOrd="0" parTransId="{8509691A-1AD4-47AE-A045-02BC70F074D2}" sibTransId="{1F9ACC02-A2A4-42D8-90C7-EBCE535C8AEB}"/>
    <dgm:cxn modelId="{1C4CD4E6-5DB3-4B1B-A767-EB9315394712}" type="presOf" srcId="{1F9ACC02-A2A4-42D8-90C7-EBCE535C8AEB}" destId="{3C5CC290-8147-4594-950E-E720A5D51600}" srcOrd="0" destOrd="0" presId="urn:microsoft.com/office/officeart/2005/8/layout/vProcess5"/>
    <dgm:cxn modelId="{F258DF86-2CE5-49F2-B938-D8C53963B60F}" type="presParOf" srcId="{3D41A26E-5F3C-4E2A-98A9-AAF95F793E7F}" destId="{9EDA41C1-402E-47D9-A81D-858C86A68D90}" srcOrd="0" destOrd="0" presId="urn:microsoft.com/office/officeart/2005/8/layout/vProcess5"/>
    <dgm:cxn modelId="{6DCE68CB-BA90-4AC9-876C-A990C872A379}" type="presParOf" srcId="{3D41A26E-5F3C-4E2A-98A9-AAF95F793E7F}" destId="{C9929A68-09A8-4CC5-9532-DA0E69DFB171}" srcOrd="1" destOrd="0" presId="urn:microsoft.com/office/officeart/2005/8/layout/vProcess5"/>
    <dgm:cxn modelId="{2D560B1E-DFCF-4BB6-BB44-FF40732D4EAC}" type="presParOf" srcId="{3D41A26E-5F3C-4E2A-98A9-AAF95F793E7F}" destId="{B95793BE-A1E7-4CC7-8FEF-95A017FE937B}" srcOrd="2" destOrd="0" presId="urn:microsoft.com/office/officeart/2005/8/layout/vProcess5"/>
    <dgm:cxn modelId="{E5BD466F-8CE1-44E5-BC74-FB81818A94BD}" type="presParOf" srcId="{3D41A26E-5F3C-4E2A-98A9-AAF95F793E7F}" destId="{586AEA47-3F86-4C72-BA21-2A3023E844FC}" srcOrd="3" destOrd="0" presId="urn:microsoft.com/office/officeart/2005/8/layout/vProcess5"/>
    <dgm:cxn modelId="{5BC59730-A31D-4AE6-B678-700F4D95E232}" type="presParOf" srcId="{3D41A26E-5F3C-4E2A-98A9-AAF95F793E7F}" destId="{7E2D2875-4CAD-4771-A8DB-571CF71B793C}" srcOrd="4" destOrd="0" presId="urn:microsoft.com/office/officeart/2005/8/layout/vProcess5"/>
    <dgm:cxn modelId="{44158CA9-0FA7-4412-8FC3-9BD08D6B55B9}" type="presParOf" srcId="{3D41A26E-5F3C-4E2A-98A9-AAF95F793E7F}" destId="{3C5CC290-8147-4594-950E-E720A5D51600}" srcOrd="5" destOrd="0" presId="urn:microsoft.com/office/officeart/2005/8/layout/vProcess5"/>
    <dgm:cxn modelId="{ACD67F9C-2752-4D62-9BD8-D810ED328C8B}" type="presParOf" srcId="{3D41A26E-5F3C-4E2A-98A9-AAF95F793E7F}" destId="{A318852F-581C-4789-88D8-99F708F1F94C}" srcOrd="6" destOrd="0" presId="urn:microsoft.com/office/officeart/2005/8/layout/vProcess5"/>
    <dgm:cxn modelId="{105F6DBB-DDC3-4DE2-8A67-B35AA35DA9C3}" type="presParOf" srcId="{3D41A26E-5F3C-4E2A-98A9-AAF95F793E7F}" destId="{AE72F8D8-2E15-4832-8E22-6A50BEDD8D1A}" srcOrd="7" destOrd="0" presId="urn:microsoft.com/office/officeart/2005/8/layout/vProcess5"/>
    <dgm:cxn modelId="{CCB13485-B7FD-48E6-88CA-D01A02CE68FC}" type="presParOf" srcId="{3D41A26E-5F3C-4E2A-98A9-AAF95F793E7F}" destId="{E701C1A1-36CD-47A6-914A-3954CA330A26}" srcOrd="8" destOrd="0" presId="urn:microsoft.com/office/officeart/2005/8/layout/vProcess5"/>
  </dgm:cxnLst>
  <dgm:bg>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dgm:bg>
  <dgm:whole>
    <a:ln>
      <a:solidFill>
        <a:srgbClr val="66CCFF"/>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212572-1209-42E2-AECB-1E8DE7FA6A2F}" type="doc">
      <dgm:prSet loTypeId="urn:microsoft.com/office/officeart/2005/8/layout/process1" loCatId="process" qsTypeId="urn:microsoft.com/office/officeart/2005/8/quickstyle/simple1" qsCatId="simple" csTypeId="urn:microsoft.com/office/officeart/2005/8/colors/accent0_1" csCatId="mainScheme" phldr="1"/>
      <dgm:spPr/>
    </dgm:pt>
    <dgm:pt modelId="{C8295F31-EBD7-425B-9EE7-483EA3E709DB}">
      <dgm:prSet phldrT="[Text]" custT="1"/>
      <dgm:spPr/>
      <dgm:t>
        <a:bodyPr/>
        <a:lstStyle/>
        <a:p>
          <a:r>
            <a:rPr lang="en-GB" sz="1800" dirty="0">
              <a:latin typeface="Arial" panose="020B0604020202020204" pitchFamily="34" charset="0"/>
              <a:cs typeface="Arial" panose="020B0604020202020204" pitchFamily="34" charset="0"/>
            </a:rPr>
            <a:t>Project Selection</a:t>
          </a:r>
          <a:endParaRPr lang="en-NG" sz="1800" dirty="0">
            <a:latin typeface="Arial" panose="020B0604020202020204" pitchFamily="34" charset="0"/>
            <a:cs typeface="Arial" panose="020B0604020202020204" pitchFamily="34" charset="0"/>
          </a:endParaRPr>
        </a:p>
      </dgm:t>
    </dgm:pt>
    <dgm:pt modelId="{74A0EE15-CFC7-4D2D-B042-549394E80E43}" type="parTrans" cxnId="{9C21DB5F-6844-4201-8097-869D4BCF1036}">
      <dgm:prSet/>
      <dgm:spPr/>
      <dgm:t>
        <a:bodyPr/>
        <a:lstStyle/>
        <a:p>
          <a:endParaRPr lang="en-NG" sz="1200">
            <a:latin typeface="Arial" panose="020B0604020202020204" pitchFamily="34" charset="0"/>
            <a:cs typeface="Arial" panose="020B0604020202020204" pitchFamily="34" charset="0"/>
          </a:endParaRPr>
        </a:p>
      </dgm:t>
    </dgm:pt>
    <dgm:pt modelId="{05FFE06E-6EA3-40E6-8020-CFA9EEFEDB42}" type="sibTrans" cxnId="{9C21DB5F-6844-4201-8097-869D4BCF1036}">
      <dgm:prSet custT="1"/>
      <dgm:spPr/>
      <dgm:t>
        <a:bodyPr/>
        <a:lstStyle/>
        <a:p>
          <a:endParaRPr lang="en-NG" sz="2800">
            <a:latin typeface="Arial" panose="020B0604020202020204" pitchFamily="34" charset="0"/>
            <a:cs typeface="Arial" panose="020B0604020202020204" pitchFamily="34" charset="0"/>
          </a:endParaRPr>
        </a:p>
      </dgm:t>
    </dgm:pt>
    <dgm:pt modelId="{181B864F-C535-456E-B43D-91CAB15E3285}">
      <dgm:prSet phldrT="[Text]" custT="1"/>
      <dgm:spPr/>
      <dgm:t>
        <a:bodyPr/>
        <a:lstStyle/>
        <a:p>
          <a:pPr algn="ctr"/>
          <a:r>
            <a:rPr lang="en-GB" sz="1800" dirty="0">
              <a:latin typeface="Arial" panose="020B0604020202020204" pitchFamily="34" charset="0"/>
              <a:cs typeface="Arial" panose="020B0604020202020204" pitchFamily="34" charset="0"/>
            </a:rPr>
            <a:t>Create the Project Plan</a:t>
          </a:r>
        </a:p>
        <a:p>
          <a:pPr algn="l"/>
          <a:r>
            <a:rPr lang="en-GB" sz="1400" dirty="0">
              <a:latin typeface="Arial" panose="020B0604020202020204" pitchFamily="34" charset="0"/>
              <a:cs typeface="Arial" panose="020B0604020202020204" pitchFamily="34" charset="0"/>
            </a:rPr>
            <a:t>1. Project Methodology (Selection and time frame estimate.</a:t>
          </a:r>
        </a:p>
        <a:p>
          <a:pPr algn="l"/>
          <a:r>
            <a:rPr lang="en-GB" sz="1400" dirty="0">
              <a:latin typeface="Arial" panose="020B0604020202020204" pitchFamily="34" charset="0"/>
              <a:cs typeface="Arial" panose="020B0604020202020204" pitchFamily="34" charset="0"/>
            </a:rPr>
            <a:t>2. Develop the Work Plan</a:t>
          </a:r>
        </a:p>
        <a:p>
          <a:pPr algn="l"/>
          <a:r>
            <a:rPr lang="en-GB" sz="1400" dirty="0">
              <a:latin typeface="Arial" panose="020B0604020202020204" pitchFamily="34" charset="0"/>
              <a:cs typeface="Arial" panose="020B0604020202020204" pitchFamily="34" charset="0"/>
            </a:rPr>
            <a:t>3. Staffing </a:t>
          </a:r>
        </a:p>
        <a:p>
          <a:pPr algn="l"/>
          <a:r>
            <a:rPr lang="en-GB" sz="1400" dirty="0">
              <a:latin typeface="Arial" panose="020B0604020202020204" pitchFamily="34" charset="0"/>
              <a:cs typeface="Arial" panose="020B0604020202020204" pitchFamily="34" charset="0"/>
            </a:rPr>
            <a:t>             a. Staff Plan(Motivation and Handling Conflicts)</a:t>
          </a:r>
        </a:p>
        <a:p>
          <a:pPr algn="l"/>
          <a:r>
            <a:rPr lang="en-GB" sz="1400" dirty="0">
              <a:latin typeface="Arial" panose="020B0604020202020204" pitchFamily="34" charset="0"/>
              <a:cs typeface="Arial" panose="020B0604020202020204" pitchFamily="34" charset="0"/>
            </a:rPr>
            <a:t>              b.  Coordinating Project Activities(Case Tools, Standards, and Documents)</a:t>
          </a:r>
        </a:p>
        <a:p>
          <a:pPr algn="l"/>
          <a:r>
            <a:rPr lang="en-GB" sz="1400" dirty="0">
              <a:latin typeface="Arial" panose="020B0604020202020204" pitchFamily="34" charset="0"/>
              <a:cs typeface="Arial" panose="020B0604020202020204" pitchFamily="34" charset="0"/>
            </a:rPr>
            <a:t>4. Managing and Controlling the Project</a:t>
          </a:r>
        </a:p>
        <a:p>
          <a:pPr algn="l"/>
          <a:r>
            <a:rPr lang="en-GB" sz="1400" dirty="0">
              <a:latin typeface="Arial" panose="020B0604020202020204" pitchFamily="34" charset="0"/>
              <a:cs typeface="Arial" panose="020B0604020202020204" pitchFamily="34" charset="0"/>
            </a:rPr>
            <a:t>	a. Refine Estimates</a:t>
          </a:r>
        </a:p>
        <a:p>
          <a:pPr algn="l"/>
          <a:r>
            <a:rPr lang="en-GB" sz="1400" dirty="0">
              <a:latin typeface="Arial" panose="020B0604020202020204" pitchFamily="34" charset="0"/>
              <a:cs typeface="Arial" panose="020B0604020202020204" pitchFamily="34" charset="0"/>
            </a:rPr>
            <a:t>	b. Manage Scope</a:t>
          </a:r>
        </a:p>
        <a:p>
          <a:pPr algn="l"/>
          <a:r>
            <a:rPr lang="en-GB" sz="1400" dirty="0">
              <a:latin typeface="Arial" panose="020B0604020202020204" pitchFamily="34" charset="0"/>
              <a:cs typeface="Arial" panose="020B0604020202020204" pitchFamily="34" charset="0"/>
            </a:rPr>
            <a:t>	c. Timeboxing</a:t>
          </a:r>
        </a:p>
        <a:p>
          <a:pPr algn="l"/>
          <a:r>
            <a:rPr lang="en-GB" sz="1400" dirty="0">
              <a:latin typeface="Arial" panose="020B0604020202020204" pitchFamily="34" charset="0"/>
              <a:cs typeface="Arial" panose="020B0604020202020204" pitchFamily="34" charset="0"/>
            </a:rPr>
            <a:t>	d. Manage Risk</a:t>
          </a:r>
          <a:endParaRPr lang="en-NG" sz="1400" dirty="0">
            <a:latin typeface="Arial" panose="020B0604020202020204" pitchFamily="34" charset="0"/>
            <a:cs typeface="Arial" panose="020B0604020202020204" pitchFamily="34" charset="0"/>
          </a:endParaRPr>
        </a:p>
      </dgm:t>
    </dgm:pt>
    <dgm:pt modelId="{8509691A-1AD4-47AE-A045-02BC70F074D2}" type="parTrans" cxnId="{0E59F2E1-33AE-42AA-976D-2C1D9B954A9D}">
      <dgm:prSet/>
      <dgm:spPr/>
      <dgm:t>
        <a:bodyPr/>
        <a:lstStyle/>
        <a:p>
          <a:endParaRPr lang="en-NG" sz="1200">
            <a:latin typeface="Arial" panose="020B0604020202020204" pitchFamily="34" charset="0"/>
            <a:cs typeface="Arial" panose="020B0604020202020204" pitchFamily="34" charset="0"/>
          </a:endParaRPr>
        </a:p>
      </dgm:t>
    </dgm:pt>
    <dgm:pt modelId="{1F9ACC02-A2A4-42D8-90C7-EBCE535C8AEB}" type="sibTrans" cxnId="{0E59F2E1-33AE-42AA-976D-2C1D9B954A9D}">
      <dgm:prSet/>
      <dgm:spPr/>
      <dgm:t>
        <a:bodyPr/>
        <a:lstStyle/>
        <a:p>
          <a:endParaRPr lang="en-NG" sz="1200">
            <a:latin typeface="Arial" panose="020B0604020202020204" pitchFamily="34" charset="0"/>
            <a:cs typeface="Arial" panose="020B0604020202020204" pitchFamily="34" charset="0"/>
          </a:endParaRPr>
        </a:p>
      </dgm:t>
    </dgm:pt>
    <dgm:pt modelId="{88472033-ED03-421A-9F96-1FE8227243EC}" type="pres">
      <dgm:prSet presAssocID="{8C212572-1209-42E2-AECB-1E8DE7FA6A2F}" presName="Name0" presStyleCnt="0">
        <dgm:presLayoutVars>
          <dgm:dir/>
          <dgm:resizeHandles val="exact"/>
        </dgm:presLayoutVars>
      </dgm:prSet>
      <dgm:spPr/>
    </dgm:pt>
    <dgm:pt modelId="{643D5B4B-5FA9-4649-A0F2-640A123DC249}" type="pres">
      <dgm:prSet presAssocID="{C8295F31-EBD7-425B-9EE7-483EA3E709DB}" presName="node" presStyleLbl="node1" presStyleIdx="0" presStyleCnt="2">
        <dgm:presLayoutVars>
          <dgm:bulletEnabled val="1"/>
        </dgm:presLayoutVars>
      </dgm:prSet>
      <dgm:spPr/>
    </dgm:pt>
    <dgm:pt modelId="{713B7C84-103C-402C-9219-87510C41C0B1}" type="pres">
      <dgm:prSet presAssocID="{05FFE06E-6EA3-40E6-8020-CFA9EEFEDB42}" presName="sibTrans" presStyleLbl="sibTrans2D1" presStyleIdx="0" presStyleCnt="1"/>
      <dgm:spPr/>
    </dgm:pt>
    <dgm:pt modelId="{BAB4AFA9-A805-4E5A-A796-90DBBD8C5960}" type="pres">
      <dgm:prSet presAssocID="{05FFE06E-6EA3-40E6-8020-CFA9EEFEDB42}" presName="connectorText" presStyleLbl="sibTrans2D1" presStyleIdx="0" presStyleCnt="1"/>
      <dgm:spPr/>
    </dgm:pt>
    <dgm:pt modelId="{777F0F9F-9BAA-4E02-AE6A-A8719BEACFD6}" type="pres">
      <dgm:prSet presAssocID="{181B864F-C535-456E-B43D-91CAB15E3285}" presName="node" presStyleLbl="node1" presStyleIdx="1" presStyleCnt="2">
        <dgm:presLayoutVars>
          <dgm:bulletEnabled val="1"/>
        </dgm:presLayoutVars>
      </dgm:prSet>
      <dgm:spPr/>
    </dgm:pt>
  </dgm:ptLst>
  <dgm:cxnLst>
    <dgm:cxn modelId="{69CC1B21-EEE6-48D0-85BE-68BF07CD7311}" type="presOf" srcId="{181B864F-C535-456E-B43D-91CAB15E3285}" destId="{777F0F9F-9BAA-4E02-AE6A-A8719BEACFD6}" srcOrd="0" destOrd="0" presId="urn:microsoft.com/office/officeart/2005/8/layout/process1"/>
    <dgm:cxn modelId="{9C21DB5F-6844-4201-8097-869D4BCF1036}" srcId="{8C212572-1209-42E2-AECB-1E8DE7FA6A2F}" destId="{C8295F31-EBD7-425B-9EE7-483EA3E709DB}" srcOrd="0" destOrd="0" parTransId="{74A0EE15-CFC7-4D2D-B042-549394E80E43}" sibTransId="{05FFE06E-6EA3-40E6-8020-CFA9EEFEDB42}"/>
    <dgm:cxn modelId="{C8E61D94-AF38-49AA-BF96-565557789736}" type="presOf" srcId="{05FFE06E-6EA3-40E6-8020-CFA9EEFEDB42}" destId="{BAB4AFA9-A805-4E5A-A796-90DBBD8C5960}" srcOrd="1" destOrd="0" presId="urn:microsoft.com/office/officeart/2005/8/layout/process1"/>
    <dgm:cxn modelId="{372D5FAD-C1D6-4D4B-82A7-4F27EE756ED2}" type="presOf" srcId="{C8295F31-EBD7-425B-9EE7-483EA3E709DB}" destId="{643D5B4B-5FA9-4649-A0F2-640A123DC249}" srcOrd="0" destOrd="0" presId="urn:microsoft.com/office/officeart/2005/8/layout/process1"/>
    <dgm:cxn modelId="{332D9FD8-C5A1-42D8-8D5E-2E200C7DBF05}" type="presOf" srcId="{8C212572-1209-42E2-AECB-1E8DE7FA6A2F}" destId="{88472033-ED03-421A-9F96-1FE8227243EC}" srcOrd="0" destOrd="0" presId="urn:microsoft.com/office/officeart/2005/8/layout/process1"/>
    <dgm:cxn modelId="{0E59F2E1-33AE-42AA-976D-2C1D9B954A9D}" srcId="{8C212572-1209-42E2-AECB-1E8DE7FA6A2F}" destId="{181B864F-C535-456E-B43D-91CAB15E3285}" srcOrd="1" destOrd="0" parTransId="{8509691A-1AD4-47AE-A045-02BC70F074D2}" sibTransId="{1F9ACC02-A2A4-42D8-90C7-EBCE535C8AEB}"/>
    <dgm:cxn modelId="{1007B2EF-EEB4-4E69-A016-1A66169EB171}" type="presOf" srcId="{05FFE06E-6EA3-40E6-8020-CFA9EEFEDB42}" destId="{713B7C84-103C-402C-9219-87510C41C0B1}" srcOrd="0" destOrd="0" presId="urn:microsoft.com/office/officeart/2005/8/layout/process1"/>
    <dgm:cxn modelId="{BC598B64-586F-43E3-9568-0BD2879A3B93}" type="presParOf" srcId="{88472033-ED03-421A-9F96-1FE8227243EC}" destId="{643D5B4B-5FA9-4649-A0F2-640A123DC249}" srcOrd="0" destOrd="0" presId="urn:microsoft.com/office/officeart/2005/8/layout/process1"/>
    <dgm:cxn modelId="{5E40B8BA-BD7C-4AE0-8397-2EBF5397D4F7}" type="presParOf" srcId="{88472033-ED03-421A-9F96-1FE8227243EC}" destId="{713B7C84-103C-402C-9219-87510C41C0B1}" srcOrd="1" destOrd="0" presId="urn:microsoft.com/office/officeart/2005/8/layout/process1"/>
    <dgm:cxn modelId="{0A2143C0-58E0-40AD-9730-A3DBBB3F331C}" type="presParOf" srcId="{713B7C84-103C-402C-9219-87510C41C0B1}" destId="{BAB4AFA9-A805-4E5A-A796-90DBBD8C5960}" srcOrd="0" destOrd="0" presId="urn:microsoft.com/office/officeart/2005/8/layout/process1"/>
    <dgm:cxn modelId="{766A2319-526C-4988-84AB-E0149E7D4D1E}" type="presParOf" srcId="{88472033-ED03-421A-9F96-1FE8227243EC}" destId="{777F0F9F-9BAA-4E02-AE6A-A8719BEACFD6}" srcOrd="2"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0D215-C0A2-4AD6-A6F0-D4FA4F33E157}">
      <dsp:nvSpPr>
        <dsp:cNvPr id="0" name=""/>
        <dsp:cNvSpPr/>
      </dsp:nvSpPr>
      <dsp:spPr>
        <a:xfrm>
          <a:off x="0" y="1969697"/>
          <a:ext cx="7886700" cy="1292334"/>
        </a:xfrm>
        <a:prstGeom prst="rect">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Project Management</a:t>
          </a:r>
          <a:endParaRPr lang="en-NG" sz="2400" kern="1200" dirty="0"/>
        </a:p>
      </dsp:txBody>
      <dsp:txXfrm>
        <a:off x="0" y="1969697"/>
        <a:ext cx="7886700" cy="1292334"/>
      </dsp:txXfrm>
    </dsp:sp>
    <dsp:sp modelId="{2F0B00DA-630C-4B90-BD0D-B3BC4EC6F166}">
      <dsp:nvSpPr>
        <dsp:cNvPr id="0" name=""/>
        <dsp:cNvSpPr/>
      </dsp:nvSpPr>
      <dsp:spPr>
        <a:xfrm rot="10800000">
          <a:off x="0" y="1471"/>
          <a:ext cx="7886700" cy="1987610"/>
        </a:xfrm>
        <a:prstGeom prst="upArrowCallout">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Project Initiation</a:t>
          </a:r>
          <a:endParaRPr lang="en-NG" sz="2400" kern="1200" dirty="0"/>
        </a:p>
      </dsp:txBody>
      <dsp:txXfrm rot="10800000">
        <a:off x="0" y="1471"/>
        <a:ext cx="7886700" cy="1291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29A68-09A8-4CC5-9532-DA0E69DFB171}">
      <dsp:nvSpPr>
        <dsp:cNvPr id="0" name=""/>
        <dsp:cNvSpPr/>
      </dsp:nvSpPr>
      <dsp:spPr>
        <a:xfrm>
          <a:off x="0" y="0"/>
          <a:ext cx="6703695" cy="979051"/>
        </a:xfrm>
        <a:prstGeom prst="roundRect">
          <a:avLst>
            <a:gd name="adj" fmla="val 10000"/>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Identification is Done by Project Sponsor</a:t>
          </a:r>
          <a:endParaRPr lang="en-NG" sz="2700" kern="1200" dirty="0"/>
        </a:p>
      </dsp:txBody>
      <dsp:txXfrm>
        <a:off x="28675" y="28675"/>
        <a:ext cx="5647223" cy="921701"/>
      </dsp:txXfrm>
    </dsp:sp>
    <dsp:sp modelId="{B95793BE-A1E7-4CC7-8FEF-95A017FE937B}">
      <dsp:nvSpPr>
        <dsp:cNvPr id="0" name=""/>
        <dsp:cNvSpPr/>
      </dsp:nvSpPr>
      <dsp:spPr>
        <a:xfrm>
          <a:off x="591502" y="1142226"/>
          <a:ext cx="6703695" cy="979051"/>
        </a:xfrm>
        <a:prstGeom prst="roundRect">
          <a:avLst>
            <a:gd name="adj" fmla="val 10000"/>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System Request is then written after identification</a:t>
          </a:r>
          <a:endParaRPr lang="en-NG" sz="2700" kern="1200" dirty="0"/>
        </a:p>
      </dsp:txBody>
      <dsp:txXfrm>
        <a:off x="620177" y="1170901"/>
        <a:ext cx="5418459" cy="921701"/>
      </dsp:txXfrm>
    </dsp:sp>
    <dsp:sp modelId="{586AEA47-3F86-4C72-BA21-2A3023E844FC}">
      <dsp:nvSpPr>
        <dsp:cNvPr id="0" name=""/>
        <dsp:cNvSpPr/>
      </dsp:nvSpPr>
      <dsp:spPr>
        <a:xfrm>
          <a:off x="1183004" y="2284452"/>
          <a:ext cx="6703695" cy="979051"/>
        </a:xfrm>
        <a:prstGeom prst="roundRect">
          <a:avLst>
            <a:gd name="adj" fmla="val 10000"/>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Feasibility is conducted on the System Request</a:t>
          </a:r>
          <a:endParaRPr lang="en-NG" sz="2700" kern="1200" dirty="0"/>
        </a:p>
      </dsp:txBody>
      <dsp:txXfrm>
        <a:off x="1211679" y="2313127"/>
        <a:ext cx="5418459" cy="921701"/>
      </dsp:txXfrm>
    </dsp:sp>
    <dsp:sp modelId="{7E2D2875-4CAD-4771-A8DB-571CF71B793C}">
      <dsp:nvSpPr>
        <dsp:cNvPr id="0" name=""/>
        <dsp:cNvSpPr/>
      </dsp:nvSpPr>
      <dsp:spPr>
        <a:xfrm>
          <a:off x="6067311" y="742447"/>
          <a:ext cx="636383" cy="636383"/>
        </a:xfrm>
        <a:prstGeom prst="downArrow">
          <a:avLst>
            <a:gd name="adj1" fmla="val 55000"/>
            <a:gd name="adj2" fmla="val 45000"/>
          </a:avLst>
        </a:prstGeom>
        <a:solidFill>
          <a:schemeClr val="lt1">
            <a:alpha val="90000"/>
            <a:tint val="40000"/>
            <a:hueOff val="0"/>
            <a:satOff val="0"/>
            <a:lumOff val="0"/>
            <a:alphaOff val="0"/>
          </a:schemeClr>
        </a:solidFill>
        <a:ln w="2642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NG" sz="3000" kern="1200"/>
        </a:p>
      </dsp:txBody>
      <dsp:txXfrm>
        <a:off x="6210497" y="742447"/>
        <a:ext cx="350011" cy="478878"/>
      </dsp:txXfrm>
    </dsp:sp>
    <dsp:sp modelId="{3C5CC290-8147-4594-950E-E720A5D51600}">
      <dsp:nvSpPr>
        <dsp:cNvPr id="0" name=""/>
        <dsp:cNvSpPr/>
      </dsp:nvSpPr>
      <dsp:spPr>
        <a:xfrm>
          <a:off x="6658814" y="1878146"/>
          <a:ext cx="636383" cy="636383"/>
        </a:xfrm>
        <a:prstGeom prst="downArrow">
          <a:avLst>
            <a:gd name="adj1" fmla="val 55000"/>
            <a:gd name="adj2" fmla="val 45000"/>
          </a:avLst>
        </a:prstGeom>
        <a:solidFill>
          <a:schemeClr val="lt1">
            <a:alpha val="90000"/>
            <a:tint val="40000"/>
            <a:hueOff val="0"/>
            <a:satOff val="0"/>
            <a:lumOff val="0"/>
            <a:alphaOff val="0"/>
          </a:schemeClr>
        </a:solidFill>
        <a:ln w="2642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NG" sz="3000" kern="1200"/>
        </a:p>
      </dsp:txBody>
      <dsp:txXfrm>
        <a:off x="6802000" y="1878146"/>
        <a:ext cx="350011" cy="478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D5B4B-5FA9-4649-A0F2-640A123DC249}">
      <dsp:nvSpPr>
        <dsp:cNvPr id="0" name=""/>
        <dsp:cNvSpPr/>
      </dsp:nvSpPr>
      <dsp:spPr>
        <a:xfrm>
          <a:off x="1540" y="546448"/>
          <a:ext cx="3284841" cy="40957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Project Selection</a:t>
          </a:r>
          <a:endParaRPr lang="en-NG" sz="1800" kern="1200" dirty="0">
            <a:latin typeface="Arial" panose="020B0604020202020204" pitchFamily="34" charset="0"/>
            <a:cs typeface="Arial" panose="020B0604020202020204" pitchFamily="34" charset="0"/>
          </a:endParaRPr>
        </a:p>
      </dsp:txBody>
      <dsp:txXfrm>
        <a:off x="97750" y="642658"/>
        <a:ext cx="3092421" cy="3903366"/>
      </dsp:txXfrm>
    </dsp:sp>
    <dsp:sp modelId="{713B7C84-103C-402C-9219-87510C41C0B1}">
      <dsp:nvSpPr>
        <dsp:cNvPr id="0" name=""/>
        <dsp:cNvSpPr/>
      </dsp:nvSpPr>
      <dsp:spPr>
        <a:xfrm>
          <a:off x="3614865" y="2187021"/>
          <a:ext cx="696386" cy="81464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NG" sz="2800" kern="1200">
            <a:latin typeface="Arial" panose="020B0604020202020204" pitchFamily="34" charset="0"/>
            <a:cs typeface="Arial" panose="020B0604020202020204" pitchFamily="34" charset="0"/>
          </a:endParaRPr>
        </a:p>
      </dsp:txBody>
      <dsp:txXfrm>
        <a:off x="3614865" y="2349949"/>
        <a:ext cx="487470" cy="488784"/>
      </dsp:txXfrm>
    </dsp:sp>
    <dsp:sp modelId="{777F0F9F-9BAA-4E02-AE6A-A8719BEACFD6}">
      <dsp:nvSpPr>
        <dsp:cNvPr id="0" name=""/>
        <dsp:cNvSpPr/>
      </dsp:nvSpPr>
      <dsp:spPr>
        <a:xfrm>
          <a:off x="4600318" y="546448"/>
          <a:ext cx="3284841" cy="40957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Create the Project Plan</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1. Project Methodology (Selection and time frame estimate.</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2. Develop the Work Plan</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3. Staffing </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             a. Staff Plan(Motivation and Handling Conflicts)</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              b.  Coordinating Project Activities(Case Tools, Standards, and Documents)</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4. Managing and Controlling the Project</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	a. Refine Estimates</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	b. Manage Scope</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	c. Timeboxing</a:t>
          </a:r>
        </a:p>
        <a:p>
          <a:pPr marL="0" lvl="0" indent="0" algn="l" defTabSz="800100">
            <a:lnSpc>
              <a:spcPct val="90000"/>
            </a:lnSpc>
            <a:spcBef>
              <a:spcPct val="0"/>
            </a:spcBef>
            <a:spcAft>
              <a:spcPct val="35000"/>
            </a:spcAft>
            <a:buNone/>
          </a:pPr>
          <a:r>
            <a:rPr lang="en-GB" sz="1400" kern="1200" dirty="0">
              <a:latin typeface="Arial" panose="020B0604020202020204" pitchFamily="34" charset="0"/>
              <a:cs typeface="Arial" panose="020B0604020202020204" pitchFamily="34" charset="0"/>
            </a:rPr>
            <a:t>	d. Manage Risk</a:t>
          </a:r>
          <a:endParaRPr lang="en-NG" sz="1400" kern="1200" dirty="0">
            <a:latin typeface="Arial" panose="020B0604020202020204" pitchFamily="34" charset="0"/>
            <a:cs typeface="Arial" panose="020B0604020202020204" pitchFamily="34" charset="0"/>
          </a:endParaRPr>
        </a:p>
      </dsp:txBody>
      <dsp:txXfrm>
        <a:off x="4696528" y="642658"/>
        <a:ext cx="3092421" cy="39033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F9CB7-57E2-4284-9FDA-B0032C07CD53}" type="datetimeFigureOut">
              <a:rPr lang="en-US" smtClean="0"/>
              <a:t>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2B596-8B08-444F-8894-BB189AC9865E}" type="slidenum">
              <a:rPr lang="en-US" smtClean="0"/>
              <a:t>‹#›</a:t>
            </a:fld>
            <a:endParaRPr lang="en-US"/>
          </a:p>
        </p:txBody>
      </p:sp>
    </p:spTree>
    <p:extLst>
      <p:ext uri="{BB962C8B-B14F-4D97-AF65-F5344CB8AC3E}">
        <p14:creationId xmlns:p14="http://schemas.microsoft.com/office/powerpoint/2010/main" val="27848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52B596-8B08-444F-8894-BB189AC9865E}" type="slidenum">
              <a:rPr lang="en-US" smtClean="0"/>
              <a:t>1</a:t>
            </a:fld>
            <a:endParaRPr lang="en-US"/>
          </a:p>
        </p:txBody>
      </p:sp>
    </p:spTree>
    <p:extLst>
      <p:ext uri="{BB962C8B-B14F-4D97-AF65-F5344CB8AC3E}">
        <p14:creationId xmlns:p14="http://schemas.microsoft.com/office/powerpoint/2010/main" val="352801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Construx</a:t>
            </a:r>
            <a:r>
              <a:rPr lang="en-US" dirty="0"/>
              <a:t> </a:t>
            </a:r>
            <a:r>
              <a:rPr lang="en-US" dirty="0" err="1"/>
              <a:t>Estimate,</a:t>
            </a:r>
            <a:r>
              <a:rPr lang="en-US" sz="300" dirty="0" err="1"/>
              <a:t>TM</a:t>
            </a:r>
            <a:r>
              <a:rPr lang="en-US" sz="300" dirty="0"/>
              <a:t> </a:t>
            </a:r>
            <a:r>
              <a:rPr lang="en-US" dirty="0" err="1"/>
              <a:t>Costar,</a:t>
            </a:r>
            <a:r>
              <a:rPr lang="en-US" sz="300" dirty="0" err="1"/>
              <a:t>TM</a:t>
            </a:r>
            <a:r>
              <a:rPr lang="en-US" sz="300" dirty="0"/>
              <a:t> </a:t>
            </a:r>
            <a:r>
              <a:rPr lang="en-US" dirty="0"/>
              <a:t>or </a:t>
            </a:r>
            <a:r>
              <a:rPr lang="en-US" dirty="0" err="1"/>
              <a:t>KnowledgePLAN</a:t>
            </a:r>
            <a:r>
              <a:rPr lang="en-US" sz="300" dirty="0"/>
              <a:t>®</a:t>
            </a:r>
            <a:endParaRPr lang="en-US" sz="3600" dirty="0"/>
          </a:p>
          <a:p>
            <a:pPr algn="just"/>
            <a:endParaRPr lang="en-US" sz="1400" dirty="0"/>
          </a:p>
          <a:p>
            <a:endParaRPr lang="en-US" dirty="0"/>
          </a:p>
        </p:txBody>
      </p:sp>
      <p:sp>
        <p:nvSpPr>
          <p:cNvPr id="4" name="Slide Number Placeholder 3"/>
          <p:cNvSpPr>
            <a:spLocks noGrp="1"/>
          </p:cNvSpPr>
          <p:nvPr>
            <p:ph type="sldNum" sz="quarter" idx="10"/>
          </p:nvPr>
        </p:nvSpPr>
        <p:spPr/>
        <p:txBody>
          <a:bodyPr/>
          <a:lstStyle/>
          <a:p>
            <a:fld id="{C352B596-8B08-444F-8894-BB189AC9865E}" type="slidenum">
              <a:rPr lang="en-US" smtClean="0"/>
              <a:t>14</a:t>
            </a:fld>
            <a:endParaRPr lang="en-US"/>
          </a:p>
        </p:txBody>
      </p:sp>
    </p:spTree>
    <p:extLst>
      <p:ext uri="{BB962C8B-B14F-4D97-AF65-F5344CB8AC3E}">
        <p14:creationId xmlns:p14="http://schemas.microsoft.com/office/powerpoint/2010/main" val="50442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CASE is a category of software that automates all or part of the development</a:t>
            </a:r>
          </a:p>
          <a:p>
            <a:r>
              <a:rPr lang="en-US" sz="1200" b="0" i="0" u="none" strike="noStrike" kern="1200" baseline="0" dirty="0">
                <a:solidFill>
                  <a:schemeClr val="tx1"/>
                </a:solidFill>
                <a:latin typeface="+mn-lt"/>
                <a:ea typeface="+mn-ea"/>
                <a:cs typeface="+mn-cs"/>
              </a:rPr>
              <a:t>process;</a:t>
            </a:r>
            <a:endParaRPr lang="en-US" dirty="0"/>
          </a:p>
        </p:txBody>
      </p:sp>
      <p:sp>
        <p:nvSpPr>
          <p:cNvPr id="4" name="Slide Number Placeholder 3"/>
          <p:cNvSpPr>
            <a:spLocks noGrp="1"/>
          </p:cNvSpPr>
          <p:nvPr>
            <p:ph type="sldNum" sz="quarter" idx="10"/>
          </p:nvPr>
        </p:nvSpPr>
        <p:spPr/>
        <p:txBody>
          <a:bodyPr/>
          <a:lstStyle/>
          <a:p>
            <a:fld id="{C352B596-8B08-444F-8894-BB189AC9865E}" type="slidenum">
              <a:rPr lang="en-US" smtClean="0"/>
              <a:t>21</a:t>
            </a:fld>
            <a:endParaRPr lang="en-US"/>
          </a:p>
        </p:txBody>
      </p:sp>
    </p:spTree>
    <p:extLst>
      <p:ext uri="{BB962C8B-B14F-4D97-AF65-F5344CB8AC3E}">
        <p14:creationId xmlns:p14="http://schemas.microsoft.com/office/powerpoint/2010/main" val="302024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CASE is a category of software that automates all or part of the development</a:t>
            </a:r>
          </a:p>
          <a:p>
            <a:r>
              <a:rPr lang="en-US" sz="1200" b="0" i="0" u="none" strike="noStrike" kern="1200" baseline="0" dirty="0">
                <a:solidFill>
                  <a:schemeClr val="tx1"/>
                </a:solidFill>
                <a:latin typeface="+mn-lt"/>
                <a:ea typeface="+mn-ea"/>
                <a:cs typeface="+mn-cs"/>
              </a:rPr>
              <a:t>process;</a:t>
            </a:r>
            <a:endParaRPr lang="en-US" dirty="0"/>
          </a:p>
        </p:txBody>
      </p:sp>
      <p:sp>
        <p:nvSpPr>
          <p:cNvPr id="4" name="Slide Number Placeholder 3"/>
          <p:cNvSpPr>
            <a:spLocks noGrp="1"/>
          </p:cNvSpPr>
          <p:nvPr>
            <p:ph type="sldNum" sz="quarter" idx="10"/>
          </p:nvPr>
        </p:nvSpPr>
        <p:spPr/>
        <p:txBody>
          <a:bodyPr/>
          <a:lstStyle/>
          <a:p>
            <a:fld id="{C352B596-8B08-444F-8894-BB189AC9865E}" type="slidenum">
              <a:rPr lang="en-US" smtClean="0"/>
              <a:t>22</a:t>
            </a:fld>
            <a:endParaRPr lang="en-US"/>
          </a:p>
        </p:txBody>
      </p:sp>
    </p:spTree>
    <p:extLst>
      <p:ext uri="{BB962C8B-B14F-4D97-AF65-F5344CB8AC3E}">
        <p14:creationId xmlns:p14="http://schemas.microsoft.com/office/powerpoint/2010/main" val="3291814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52B596-8B08-444F-8894-BB189AC9865E}" type="slidenum">
              <a:rPr lang="en-US" smtClean="0"/>
              <a:t>29</a:t>
            </a:fld>
            <a:endParaRPr lang="en-US"/>
          </a:p>
        </p:txBody>
      </p:sp>
    </p:spTree>
    <p:extLst>
      <p:ext uri="{BB962C8B-B14F-4D97-AF65-F5344CB8AC3E}">
        <p14:creationId xmlns:p14="http://schemas.microsoft.com/office/powerpoint/2010/main" val="480796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72136-8B15-43F0-A7EF-F2F2F8BEE5E6}"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29641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C192B-BFCF-4718-BD41-A92A1661F2B2}"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21098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DF114-FB58-422E-88D5-3ECF2A39CA60}"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3897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B59D0A-79B0-4BAB-9B29-B8254A2030F7}"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pic>
        <p:nvPicPr>
          <p:cNvPr id="7"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4501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1F1F1-19F1-4F14-A7F2-1A79BF292189}"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27848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92CCD-39E8-4B10-9247-386E21D910E3}" type="datetime1">
              <a:rPr lang="en-US" smtClean="0">
                <a:latin typeface="Arial"/>
              </a:rPr>
              <a:t>1/5/2024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System Analysis &amp; Design</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pic>
        <p:nvPicPr>
          <p:cNvPr id="8"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347605"/>
            <a:ext cx="847437" cy="908720"/>
          </a:xfrm>
          <a:prstGeom prst="rect">
            <a:avLst/>
          </a:prstGeom>
        </p:spPr>
      </p:pic>
    </p:spTree>
    <p:extLst>
      <p:ext uri="{BB962C8B-B14F-4D97-AF65-F5344CB8AC3E}">
        <p14:creationId xmlns:p14="http://schemas.microsoft.com/office/powerpoint/2010/main" val="347176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3AF68-5BBC-4A09-BCF1-B17E16AB7D9D}" type="datetime1">
              <a:rPr lang="en-US" smtClean="0">
                <a:latin typeface="Arial"/>
              </a:rPr>
              <a:t>1/5/2024</a:t>
            </a:fld>
            <a:endParaRPr lang="en-US">
              <a:latin typeface="Arial"/>
            </a:endParaRPr>
          </a:p>
        </p:txBody>
      </p:sp>
      <p:sp>
        <p:nvSpPr>
          <p:cNvPr id="8" name="Footer Placeholder 7"/>
          <p:cNvSpPr>
            <a:spLocks noGrp="1"/>
          </p:cNvSpPr>
          <p:nvPr>
            <p:ph type="ftr" sz="quarter" idx="11"/>
          </p:nvPr>
        </p:nvSpPr>
        <p:spPr/>
        <p:txBody>
          <a:bodyPr/>
          <a:lstStyle/>
          <a:p>
            <a:r>
              <a:rPr lang="en-US">
                <a:latin typeface="Arial"/>
              </a:rPr>
              <a:t>System Analysis &amp; Design</a:t>
            </a:r>
          </a:p>
        </p:txBody>
      </p:sp>
      <p:sp>
        <p:nvSpPr>
          <p:cNvPr id="9" name="Slide Number Placeholder 8"/>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95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5D06AF-052F-43B7-B08B-827C0CC692A7}" type="datetime1">
              <a:rPr lang="en-US" smtClean="0">
                <a:latin typeface="Arial"/>
              </a:rPr>
              <a:t>1/5/2024</a:t>
            </a:fld>
            <a:endParaRPr lang="en-US">
              <a:latin typeface="Arial"/>
            </a:endParaRPr>
          </a:p>
        </p:txBody>
      </p:sp>
      <p:sp>
        <p:nvSpPr>
          <p:cNvPr id="4" name="Footer Placeholder 3"/>
          <p:cNvSpPr>
            <a:spLocks noGrp="1"/>
          </p:cNvSpPr>
          <p:nvPr>
            <p:ph type="ftr" sz="quarter" idx="11"/>
          </p:nvPr>
        </p:nvSpPr>
        <p:spPr/>
        <p:txBody>
          <a:bodyPr/>
          <a:lstStyle/>
          <a:p>
            <a:r>
              <a:rPr lang="en-US">
                <a:latin typeface="Arial"/>
              </a:rPr>
              <a:t>System Analysis &amp; Design</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260790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7D003-C304-4E67-BD25-527C04D460F2}" type="datetime1">
              <a:rPr lang="en-US" smtClean="0">
                <a:latin typeface="Arial"/>
              </a:rPr>
              <a:t>1/5/2024</a:t>
            </a:fld>
            <a:endParaRPr lang="en-US">
              <a:latin typeface="Arial"/>
            </a:endParaRPr>
          </a:p>
        </p:txBody>
      </p:sp>
      <p:sp>
        <p:nvSpPr>
          <p:cNvPr id="3" name="Footer Placeholder 2"/>
          <p:cNvSpPr>
            <a:spLocks noGrp="1"/>
          </p:cNvSpPr>
          <p:nvPr>
            <p:ph type="ftr" sz="quarter" idx="11"/>
          </p:nvPr>
        </p:nvSpPr>
        <p:spPr/>
        <p:txBody>
          <a:bodyPr/>
          <a:lstStyle/>
          <a:p>
            <a:r>
              <a:rPr lang="en-US">
                <a:latin typeface="Arial"/>
              </a:rPr>
              <a:t>System Analysis &amp; Design</a:t>
            </a:r>
          </a:p>
        </p:txBody>
      </p:sp>
      <p:sp>
        <p:nvSpPr>
          <p:cNvPr id="4" name="Slide Number Placeholder 3"/>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6981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89176D-0FAB-41AF-996E-3247CF4B79F9}" type="datetime1">
              <a:rPr lang="en-US" smtClean="0">
                <a:latin typeface="Arial"/>
              </a:rPr>
              <a:t>1/5/2024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System Analysis &amp; Design</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7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2B47B-818C-439E-9300-8CA34C5C708A}" type="datetime1">
              <a:rPr lang="en-US" smtClean="0">
                <a:latin typeface="Arial"/>
              </a:rPr>
              <a:t>1/5/2024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System Analysis &amp; Design</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428222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0E6A304-521A-41BB-B48E-EE3ADFD1690E}" type="datetime1">
              <a:rPr lang="en-US" smtClean="0">
                <a:latin typeface="Arial"/>
              </a:rPr>
              <a:t>1/5/2024</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System Analysis &amp; Design</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2761891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848600" cy="2543176"/>
          </a:xfrm>
        </p:spPr>
        <p:txBody>
          <a:bodyPr/>
          <a:lstStyle/>
          <a:p>
            <a:pPr algn="ctr"/>
            <a:br>
              <a:rPr lang="en-US" sz="4800" dirty="0">
                <a:solidFill>
                  <a:srgbClr val="0070C0"/>
                </a:solidFill>
                <a:latin typeface="Apple Chancery"/>
                <a:cs typeface="Apple Chancery"/>
              </a:rPr>
            </a:br>
            <a:br>
              <a:rPr lang="en-US" sz="4800" dirty="0">
                <a:solidFill>
                  <a:srgbClr val="0070C0"/>
                </a:solidFill>
                <a:latin typeface="Apple Chancery"/>
                <a:cs typeface="Apple Chancery"/>
              </a:rPr>
            </a:br>
            <a:br>
              <a:rPr lang="en-US" sz="4800" dirty="0">
                <a:solidFill>
                  <a:srgbClr val="0070C0"/>
                </a:solidFill>
                <a:latin typeface="Apple Chancery"/>
                <a:cs typeface="Apple Chancery"/>
              </a:rPr>
            </a:br>
            <a:br>
              <a:rPr lang="en-US" sz="4800" dirty="0">
                <a:solidFill>
                  <a:srgbClr val="0070C0"/>
                </a:solidFill>
                <a:latin typeface="Apple Chancery"/>
                <a:cs typeface="Apple Chancery"/>
              </a:rPr>
            </a:br>
            <a:r>
              <a:rPr lang="en-US" sz="4800" dirty="0">
                <a:solidFill>
                  <a:srgbClr val="0070C0"/>
                </a:solidFill>
                <a:latin typeface="Apple Chancery"/>
                <a:cs typeface="Apple Chancery"/>
              </a:rPr>
              <a:t>SWE2315 : System </a:t>
            </a:r>
            <a:r>
              <a:rPr lang="en-US" sz="4800" dirty="0">
                <a:solidFill>
                  <a:srgbClr val="0070C0"/>
                </a:solidFill>
              </a:rPr>
              <a:t>ANALYSIS &amp; DESIGN</a:t>
            </a:r>
            <a:endParaRPr lang="en-US" sz="2000" dirty="0">
              <a:solidFill>
                <a:srgbClr val="0070C0"/>
              </a:solidFill>
              <a:latin typeface="Apple Chancery"/>
              <a:cs typeface="Apple Chancery"/>
            </a:endParaRPr>
          </a:p>
        </p:txBody>
      </p:sp>
      <p:sp>
        <p:nvSpPr>
          <p:cNvPr id="3" name="Subtitle 2"/>
          <p:cNvSpPr>
            <a:spLocks noGrp="1"/>
          </p:cNvSpPr>
          <p:nvPr>
            <p:ph type="subTitle" idx="1"/>
          </p:nvPr>
        </p:nvSpPr>
        <p:spPr>
          <a:xfrm>
            <a:off x="1409700" y="3730487"/>
            <a:ext cx="6400800" cy="1752600"/>
          </a:xfrm>
        </p:spPr>
        <p:txBody>
          <a:bodyPr>
            <a:normAutofit/>
          </a:bodyPr>
          <a:lstStyle/>
          <a:p>
            <a:pPr algn="ctr"/>
            <a:r>
              <a:rPr lang="en-US" sz="2800" dirty="0"/>
              <a:t>Lecture 02: Planning</a:t>
            </a:r>
          </a:p>
          <a:p>
            <a:pPr algn="ctr"/>
            <a:r>
              <a:rPr lang="en-US" sz="2800" dirty="0"/>
              <a:t>At: CIT Theater</a:t>
            </a:r>
          </a:p>
          <a:p>
            <a:pPr algn="ctr"/>
            <a:r>
              <a:rPr lang="en-US" sz="2800" dirty="0"/>
              <a:t>By: 2-4pm</a:t>
            </a:r>
          </a:p>
        </p:txBody>
      </p:sp>
    </p:spTree>
    <p:extLst>
      <p:ext uri="{BB962C8B-B14F-4D97-AF65-F5344CB8AC3E}">
        <p14:creationId xmlns:p14="http://schemas.microsoft.com/office/powerpoint/2010/main" val="29798140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554277"/>
            <a:ext cx="6375749" cy="723378"/>
          </a:xfrm>
        </p:spPr>
        <p:txBody>
          <a:bodyPr/>
          <a:lstStyle/>
          <a:p>
            <a:pPr algn="ctr"/>
            <a:r>
              <a:rPr lang="en-US" dirty="0"/>
              <a:t>Selecting SDLC</a:t>
            </a:r>
          </a:p>
        </p:txBody>
      </p:sp>
      <p:sp>
        <p:nvSpPr>
          <p:cNvPr id="3" name="Content Placeholder 2"/>
          <p:cNvSpPr>
            <a:spLocks noGrp="1"/>
          </p:cNvSpPr>
          <p:nvPr>
            <p:ph idx="1"/>
          </p:nvPr>
        </p:nvSpPr>
        <p:spPr>
          <a:xfrm>
            <a:off x="200416" y="1484461"/>
            <a:ext cx="8486384" cy="4966444"/>
          </a:xfrm>
        </p:spPr>
        <p:txBody>
          <a:bodyPr>
            <a:noAutofit/>
          </a:bodyPr>
          <a:lstStyle/>
          <a:p>
            <a:pPr algn="just"/>
            <a:r>
              <a:rPr lang="en-US" sz="2800" dirty="0"/>
              <a:t>The project manager evaluates characteristics of the project, including factors such as :</a:t>
            </a:r>
          </a:p>
          <a:p>
            <a:pPr lvl="1" algn="just"/>
            <a:r>
              <a:rPr lang="en-US" sz="2800" dirty="0"/>
              <a:t>clarity of user requirements, </a:t>
            </a:r>
          </a:p>
          <a:p>
            <a:pPr lvl="1" algn="just"/>
            <a:r>
              <a:rPr lang="en-US" sz="2800" dirty="0"/>
              <a:t>familiarity with technology, </a:t>
            </a:r>
          </a:p>
          <a:p>
            <a:pPr lvl="1" algn="just"/>
            <a:r>
              <a:rPr lang="en-US" sz="2800" dirty="0"/>
              <a:t>complexity, </a:t>
            </a:r>
          </a:p>
          <a:p>
            <a:pPr lvl="1" algn="just"/>
            <a:r>
              <a:rPr lang="en-US" sz="2800" dirty="0"/>
              <a:t>reliability, </a:t>
            </a:r>
          </a:p>
          <a:p>
            <a:pPr lvl="1" algn="just"/>
            <a:r>
              <a:rPr lang="en-US" sz="2800" dirty="0"/>
              <a:t>time frame, and schedule visibility, to select the most appropriate methodology to use for the project.</a:t>
            </a:r>
          </a:p>
          <a:p>
            <a:pPr algn="just"/>
            <a:endParaRPr lang="en-US" sz="2800" dirty="0"/>
          </a:p>
          <a:p>
            <a:pPr marL="0" indent="0" algn="just">
              <a:buNone/>
            </a:pPr>
            <a:endParaRPr lang="en-US" sz="2800" dirty="0"/>
          </a:p>
          <a:p>
            <a:pPr algn="just"/>
            <a:endParaRPr lang="en-US" sz="2800"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EDD676BF-1C5B-459A-9AB6-6E76B2382FE2}"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10</a:t>
            </a:fld>
            <a:endParaRPr lang="en-US">
              <a:latin typeface="Arial"/>
            </a:endParaRPr>
          </a:p>
        </p:txBody>
      </p:sp>
    </p:spTree>
    <p:extLst>
      <p:ext uri="{BB962C8B-B14F-4D97-AF65-F5344CB8AC3E}">
        <p14:creationId xmlns:p14="http://schemas.microsoft.com/office/powerpoint/2010/main" val="258038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554277"/>
            <a:ext cx="6375749" cy="723378"/>
          </a:xfrm>
        </p:spPr>
        <p:txBody>
          <a:bodyPr>
            <a:normAutofit fontScale="90000"/>
          </a:bodyPr>
          <a:lstStyle/>
          <a:p>
            <a:pPr algn="ctr"/>
            <a:r>
              <a:rPr lang="en-US" dirty="0"/>
              <a:t>Waterfall &amp; Parallel Development</a:t>
            </a:r>
          </a:p>
        </p:txBody>
      </p:sp>
      <p:sp>
        <p:nvSpPr>
          <p:cNvPr id="3" name="Content Placeholder 2"/>
          <p:cNvSpPr>
            <a:spLocks noGrp="1"/>
          </p:cNvSpPr>
          <p:nvPr>
            <p:ph idx="1"/>
          </p:nvPr>
        </p:nvSpPr>
        <p:spPr>
          <a:xfrm>
            <a:off x="200416" y="1484461"/>
            <a:ext cx="8486384" cy="4966444"/>
          </a:xfrm>
        </p:spPr>
        <p:txBody>
          <a:bodyPr>
            <a:noAutofit/>
          </a:bodyPr>
          <a:lstStyle/>
          <a:p>
            <a:pPr algn="just"/>
            <a:endParaRPr lang="en-US" sz="2800" dirty="0"/>
          </a:p>
          <a:p>
            <a:pPr marL="0" indent="0" algn="just">
              <a:buNone/>
            </a:pPr>
            <a:endParaRPr lang="en-US" sz="2800" dirty="0"/>
          </a:p>
          <a:p>
            <a:pPr algn="just"/>
            <a:endParaRPr lang="en-US" sz="2800"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EDD676BF-1C5B-459A-9AB6-6E76B2382FE2}"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11</a:t>
            </a:fld>
            <a:endParaRPr lang="en-US">
              <a:latin typeface="Arial"/>
            </a:endParaRPr>
          </a:p>
        </p:txBody>
      </p:sp>
      <p:pic>
        <p:nvPicPr>
          <p:cNvPr id="8" name="Picture 7">
            <a:extLst>
              <a:ext uri="{FF2B5EF4-FFF2-40B4-BE49-F238E27FC236}">
                <a16:creationId xmlns:a16="http://schemas.microsoft.com/office/drawing/2014/main" id="{87ECC834-881E-20CD-1F24-CB2188DEA12B}"/>
              </a:ext>
            </a:extLst>
          </p:cNvPr>
          <p:cNvPicPr>
            <a:picLocks noChangeAspect="1"/>
          </p:cNvPicPr>
          <p:nvPr/>
        </p:nvPicPr>
        <p:blipFill>
          <a:blip r:embed="rId2"/>
          <a:stretch>
            <a:fillRect/>
          </a:stretch>
        </p:blipFill>
        <p:spPr>
          <a:xfrm>
            <a:off x="200416" y="1897803"/>
            <a:ext cx="3695307" cy="4139760"/>
          </a:xfrm>
          <a:prstGeom prst="rect">
            <a:avLst/>
          </a:prstGeom>
        </p:spPr>
      </p:pic>
      <p:pic>
        <p:nvPicPr>
          <p:cNvPr id="10" name="Picture 9">
            <a:extLst>
              <a:ext uri="{FF2B5EF4-FFF2-40B4-BE49-F238E27FC236}">
                <a16:creationId xmlns:a16="http://schemas.microsoft.com/office/drawing/2014/main" id="{51AA9005-DA6A-1351-61A3-BB538B35F3F3}"/>
              </a:ext>
            </a:extLst>
          </p:cNvPr>
          <p:cNvPicPr>
            <a:picLocks noChangeAspect="1"/>
          </p:cNvPicPr>
          <p:nvPr/>
        </p:nvPicPr>
        <p:blipFill>
          <a:blip r:embed="rId3"/>
          <a:stretch>
            <a:fillRect/>
          </a:stretch>
        </p:blipFill>
        <p:spPr>
          <a:xfrm>
            <a:off x="3996965" y="1668543"/>
            <a:ext cx="5147035" cy="4728401"/>
          </a:xfrm>
          <a:prstGeom prst="rect">
            <a:avLst/>
          </a:prstGeom>
        </p:spPr>
      </p:pic>
    </p:spTree>
    <p:extLst>
      <p:ext uri="{BB962C8B-B14F-4D97-AF65-F5344CB8AC3E}">
        <p14:creationId xmlns:p14="http://schemas.microsoft.com/office/powerpoint/2010/main" val="302695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554277"/>
            <a:ext cx="6375749" cy="723378"/>
          </a:xfrm>
        </p:spPr>
        <p:txBody>
          <a:bodyPr>
            <a:normAutofit fontScale="90000"/>
          </a:bodyPr>
          <a:lstStyle/>
          <a:p>
            <a:pPr algn="ctr"/>
            <a:r>
              <a:rPr lang="en-US" dirty="0"/>
              <a:t>V Model &amp; Prototyping Development</a:t>
            </a:r>
          </a:p>
        </p:txBody>
      </p:sp>
      <p:sp>
        <p:nvSpPr>
          <p:cNvPr id="3" name="Content Placeholder 2"/>
          <p:cNvSpPr>
            <a:spLocks noGrp="1"/>
          </p:cNvSpPr>
          <p:nvPr>
            <p:ph idx="1"/>
          </p:nvPr>
        </p:nvSpPr>
        <p:spPr>
          <a:xfrm>
            <a:off x="200416" y="1484461"/>
            <a:ext cx="8486384" cy="4966444"/>
          </a:xfrm>
        </p:spPr>
        <p:txBody>
          <a:bodyPr>
            <a:noAutofit/>
          </a:bodyPr>
          <a:lstStyle/>
          <a:p>
            <a:pPr algn="just"/>
            <a:endParaRPr lang="en-US" sz="2800" dirty="0"/>
          </a:p>
          <a:p>
            <a:pPr marL="0" indent="0" algn="just">
              <a:buNone/>
            </a:pPr>
            <a:endParaRPr lang="en-US" sz="2800" dirty="0"/>
          </a:p>
          <a:p>
            <a:pPr algn="just"/>
            <a:endParaRPr lang="en-US" sz="2800"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EDD676BF-1C5B-459A-9AB6-6E76B2382FE2}"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12</a:t>
            </a:fld>
            <a:endParaRPr lang="en-US">
              <a:latin typeface="Arial"/>
            </a:endParaRPr>
          </a:p>
        </p:txBody>
      </p:sp>
      <p:pic>
        <p:nvPicPr>
          <p:cNvPr id="9" name="Picture 8">
            <a:extLst>
              <a:ext uri="{FF2B5EF4-FFF2-40B4-BE49-F238E27FC236}">
                <a16:creationId xmlns:a16="http://schemas.microsoft.com/office/drawing/2014/main" id="{A3B6A3B2-19F1-67CB-7512-84CEFBBC86AB}"/>
              </a:ext>
            </a:extLst>
          </p:cNvPr>
          <p:cNvPicPr>
            <a:picLocks noChangeAspect="1"/>
          </p:cNvPicPr>
          <p:nvPr/>
        </p:nvPicPr>
        <p:blipFill>
          <a:blip r:embed="rId2"/>
          <a:stretch>
            <a:fillRect/>
          </a:stretch>
        </p:blipFill>
        <p:spPr>
          <a:xfrm>
            <a:off x="65988" y="1735914"/>
            <a:ext cx="4506012" cy="4321127"/>
          </a:xfrm>
          <a:prstGeom prst="rect">
            <a:avLst/>
          </a:prstGeom>
        </p:spPr>
      </p:pic>
      <p:pic>
        <p:nvPicPr>
          <p:cNvPr id="12" name="Picture 11">
            <a:extLst>
              <a:ext uri="{FF2B5EF4-FFF2-40B4-BE49-F238E27FC236}">
                <a16:creationId xmlns:a16="http://schemas.microsoft.com/office/drawing/2014/main" id="{EBA56CDF-A2D6-88D5-F0FC-4FC128FE65A0}"/>
              </a:ext>
            </a:extLst>
          </p:cNvPr>
          <p:cNvPicPr>
            <a:picLocks noChangeAspect="1"/>
          </p:cNvPicPr>
          <p:nvPr/>
        </p:nvPicPr>
        <p:blipFill>
          <a:blip r:embed="rId3"/>
          <a:stretch>
            <a:fillRect/>
          </a:stretch>
        </p:blipFill>
        <p:spPr>
          <a:xfrm>
            <a:off x="4653418" y="2286625"/>
            <a:ext cx="4421171" cy="3362115"/>
          </a:xfrm>
          <a:prstGeom prst="rect">
            <a:avLst/>
          </a:prstGeom>
        </p:spPr>
      </p:pic>
    </p:spTree>
    <p:extLst>
      <p:ext uri="{BB962C8B-B14F-4D97-AF65-F5344CB8AC3E}">
        <p14:creationId xmlns:p14="http://schemas.microsoft.com/office/powerpoint/2010/main" val="386952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554277"/>
            <a:ext cx="6375749" cy="723378"/>
          </a:xfrm>
        </p:spPr>
        <p:txBody>
          <a:bodyPr/>
          <a:lstStyle/>
          <a:p>
            <a:pPr algn="ctr"/>
            <a:r>
              <a:rPr lang="en-US" dirty="0"/>
              <a:t>Selecting Criteria SDLC</a:t>
            </a:r>
          </a:p>
        </p:txBody>
      </p:sp>
      <p:sp>
        <p:nvSpPr>
          <p:cNvPr id="3" name="Content Placeholder 2"/>
          <p:cNvSpPr>
            <a:spLocks noGrp="1"/>
          </p:cNvSpPr>
          <p:nvPr>
            <p:ph idx="1"/>
          </p:nvPr>
        </p:nvSpPr>
        <p:spPr>
          <a:xfrm>
            <a:off x="200416" y="1484461"/>
            <a:ext cx="8486384" cy="4966444"/>
          </a:xfrm>
        </p:spPr>
        <p:txBody>
          <a:bodyPr>
            <a:noAutofit/>
          </a:bodyPr>
          <a:lstStyle/>
          <a:p>
            <a:pPr marL="0" indent="0" algn="just">
              <a:buNone/>
            </a:pPr>
            <a:endParaRPr lang="en-US" sz="2800" dirty="0"/>
          </a:p>
          <a:p>
            <a:pPr algn="just"/>
            <a:endParaRPr lang="en-US" sz="2800"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1BE0F526-B454-4BA0-95E2-65BCD5F4E3D8}"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13</a:t>
            </a:fld>
            <a:endParaRPr lang="en-US">
              <a:latin typeface="Arial"/>
            </a:endParaRPr>
          </a:p>
        </p:txBody>
      </p:sp>
      <p:pic>
        <p:nvPicPr>
          <p:cNvPr id="7" name="Picture 6"/>
          <p:cNvPicPr>
            <a:picLocks noChangeAspect="1"/>
          </p:cNvPicPr>
          <p:nvPr/>
        </p:nvPicPr>
        <p:blipFill rotWithShape="1">
          <a:blip r:embed="rId2"/>
          <a:srcRect l="22656" t="49446" r="23125" b="16797"/>
          <a:stretch/>
        </p:blipFill>
        <p:spPr>
          <a:xfrm>
            <a:off x="457200" y="1657350"/>
            <a:ext cx="8403995" cy="3800475"/>
          </a:xfrm>
          <a:prstGeom prst="rect">
            <a:avLst/>
          </a:prstGeom>
        </p:spPr>
      </p:pic>
    </p:spTree>
    <p:extLst>
      <p:ext uri="{BB962C8B-B14F-4D97-AF65-F5344CB8AC3E}">
        <p14:creationId xmlns:p14="http://schemas.microsoft.com/office/powerpoint/2010/main" val="242386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554277"/>
            <a:ext cx="6375749" cy="723378"/>
          </a:xfrm>
        </p:spPr>
        <p:txBody>
          <a:bodyPr/>
          <a:lstStyle/>
          <a:p>
            <a:pPr algn="ctr"/>
            <a:r>
              <a:rPr lang="en-US" dirty="0"/>
              <a:t>Estimating Time Frame</a:t>
            </a:r>
          </a:p>
        </p:txBody>
      </p:sp>
      <p:sp>
        <p:nvSpPr>
          <p:cNvPr id="3" name="Content Placeholder 2"/>
          <p:cNvSpPr>
            <a:spLocks noGrp="1"/>
          </p:cNvSpPr>
          <p:nvPr>
            <p:ph idx="1"/>
          </p:nvPr>
        </p:nvSpPr>
        <p:spPr>
          <a:xfrm>
            <a:off x="200416" y="1484461"/>
            <a:ext cx="8486384" cy="4966444"/>
          </a:xfrm>
        </p:spPr>
        <p:txBody>
          <a:bodyPr>
            <a:noAutofit/>
          </a:bodyPr>
          <a:lstStyle/>
          <a:p>
            <a:pPr algn="just"/>
            <a:r>
              <a:rPr lang="en-US" dirty="0"/>
              <a:t>The project manager estimates the time frame for the project. </a:t>
            </a:r>
          </a:p>
          <a:p>
            <a:pPr lvl="1" algn="just"/>
            <a:r>
              <a:rPr lang="en-US" dirty="0"/>
              <a:t>Estimation is the process of assigning projected values for time and effort.</a:t>
            </a:r>
          </a:p>
          <a:p>
            <a:pPr lvl="1" algn="just"/>
            <a:r>
              <a:rPr lang="en-US" dirty="0"/>
              <a:t>Estimation can be performed manually or with the help of an estimation software</a:t>
            </a:r>
            <a:r>
              <a:rPr lang="en-US" sz="2400" dirty="0"/>
              <a:t>.</a:t>
            </a:r>
          </a:p>
          <a:p>
            <a:pPr lvl="1" algn="just"/>
            <a:endParaRPr lang="en-US" sz="2400" dirty="0"/>
          </a:p>
          <a:p>
            <a:pPr algn="just"/>
            <a:r>
              <a:rPr lang="en-US" dirty="0"/>
              <a:t>Past experience and industry standards provide help in this task.</a:t>
            </a:r>
          </a:p>
          <a:p>
            <a:pPr marL="0" indent="0" algn="just">
              <a:buNone/>
            </a:pPr>
            <a:endParaRPr lang="en-US" sz="2800" dirty="0"/>
          </a:p>
          <a:p>
            <a:pPr algn="just"/>
            <a:endParaRPr lang="en-US" sz="2800"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1F9174C1-2D6A-42E7-BD69-029F006FF515}"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14</a:t>
            </a:fld>
            <a:endParaRPr lang="en-US">
              <a:latin typeface="Arial"/>
            </a:endParaRPr>
          </a:p>
        </p:txBody>
      </p:sp>
    </p:spTree>
    <p:extLst>
      <p:ext uri="{BB962C8B-B14F-4D97-AF65-F5344CB8AC3E}">
        <p14:creationId xmlns:p14="http://schemas.microsoft.com/office/powerpoint/2010/main" val="125060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934" y="407095"/>
            <a:ext cx="6375749" cy="723378"/>
          </a:xfrm>
        </p:spPr>
        <p:txBody>
          <a:bodyPr/>
          <a:lstStyle/>
          <a:p>
            <a:pPr algn="ctr"/>
            <a:r>
              <a:rPr lang="en-US" dirty="0"/>
              <a:t>2. Develop work plan</a:t>
            </a:r>
          </a:p>
        </p:txBody>
      </p:sp>
      <p:sp>
        <p:nvSpPr>
          <p:cNvPr id="3" name="Content Placeholder 2"/>
          <p:cNvSpPr>
            <a:spLocks noGrp="1"/>
          </p:cNvSpPr>
          <p:nvPr>
            <p:ph idx="1"/>
          </p:nvPr>
        </p:nvSpPr>
        <p:spPr>
          <a:xfrm>
            <a:off x="200416" y="1272619"/>
            <a:ext cx="8486384" cy="5178286"/>
          </a:xfrm>
        </p:spPr>
        <p:txBody>
          <a:bodyPr>
            <a:noAutofit/>
          </a:bodyPr>
          <a:lstStyle/>
          <a:p>
            <a:pPr algn="just"/>
            <a:r>
              <a:rPr lang="en-US" dirty="0"/>
              <a:t>The project methodology provides lists of tasks and deliverables for projects, which the project manager modifies, depending on the needs of the specific project. </a:t>
            </a:r>
          </a:p>
          <a:p>
            <a:pPr algn="just"/>
            <a:endParaRPr lang="en-US" dirty="0"/>
          </a:p>
          <a:p>
            <a:pPr algn="just"/>
            <a:r>
              <a:rPr lang="en-US" dirty="0"/>
              <a:t>To create a work plan, the project manager:</a:t>
            </a:r>
          </a:p>
          <a:p>
            <a:pPr algn="just"/>
            <a:r>
              <a:rPr lang="en-US" dirty="0"/>
              <a:t> Identify/refines the tasks</a:t>
            </a:r>
          </a:p>
          <a:p>
            <a:pPr algn="just"/>
            <a:r>
              <a:rPr lang="en-US" dirty="0"/>
              <a:t> Breakdown the tasks into a work breakdown structure,</a:t>
            </a:r>
          </a:p>
          <a:p>
            <a:pPr algn="just"/>
            <a:r>
              <a:rPr lang="en-US" dirty="0"/>
              <a:t> Estimates task time </a:t>
            </a:r>
          </a:p>
          <a:p>
            <a:pPr algn="just"/>
            <a:r>
              <a:rPr lang="en-US" dirty="0"/>
              <a:t>Add other information if needed.</a:t>
            </a:r>
            <a:endParaRPr lang="en-US" b="1" dirty="0">
              <a:cs typeface="Gabriola"/>
            </a:endParaRPr>
          </a:p>
        </p:txBody>
      </p:sp>
      <p:sp>
        <p:nvSpPr>
          <p:cNvPr id="4" name="Date Placeholder 3"/>
          <p:cNvSpPr>
            <a:spLocks noGrp="1"/>
          </p:cNvSpPr>
          <p:nvPr>
            <p:ph type="dt" sz="half" idx="10"/>
          </p:nvPr>
        </p:nvSpPr>
        <p:spPr/>
        <p:txBody>
          <a:bodyPr/>
          <a:lstStyle/>
          <a:p>
            <a:fld id="{7432EAF1-1130-4B1E-BC58-11CFEC55D790}"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15</a:t>
            </a:fld>
            <a:endParaRPr lang="en-US">
              <a:latin typeface="Arial"/>
            </a:endParaRPr>
          </a:p>
        </p:txBody>
      </p:sp>
    </p:spTree>
    <p:extLst>
      <p:ext uri="{BB962C8B-B14F-4D97-AF65-F5344CB8AC3E}">
        <p14:creationId xmlns:p14="http://schemas.microsoft.com/office/powerpoint/2010/main" val="316621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934" y="407095"/>
            <a:ext cx="6375749" cy="723378"/>
          </a:xfrm>
        </p:spPr>
        <p:txBody>
          <a:bodyPr/>
          <a:lstStyle/>
          <a:p>
            <a:pPr algn="ctr"/>
            <a:r>
              <a:rPr lang="en-US" dirty="0"/>
              <a:t>Identify Task</a:t>
            </a:r>
          </a:p>
        </p:txBody>
      </p:sp>
      <p:pic>
        <p:nvPicPr>
          <p:cNvPr id="8" name="Content Placeholder 7">
            <a:extLst>
              <a:ext uri="{FF2B5EF4-FFF2-40B4-BE49-F238E27FC236}">
                <a16:creationId xmlns:a16="http://schemas.microsoft.com/office/drawing/2014/main" id="{C2A18F83-0D69-854A-6A94-BAE53688283B}"/>
              </a:ext>
            </a:extLst>
          </p:cNvPr>
          <p:cNvPicPr>
            <a:picLocks noGrp="1" noChangeAspect="1"/>
          </p:cNvPicPr>
          <p:nvPr>
            <p:ph idx="1"/>
          </p:nvPr>
        </p:nvPicPr>
        <p:blipFill>
          <a:blip r:embed="rId2"/>
          <a:stretch>
            <a:fillRect/>
          </a:stretch>
        </p:blipFill>
        <p:spPr>
          <a:xfrm>
            <a:off x="1074656" y="1190095"/>
            <a:ext cx="6796725" cy="4663949"/>
          </a:xfrm>
        </p:spPr>
      </p:pic>
      <p:sp>
        <p:nvSpPr>
          <p:cNvPr id="4" name="Date Placeholder 3"/>
          <p:cNvSpPr>
            <a:spLocks noGrp="1"/>
          </p:cNvSpPr>
          <p:nvPr>
            <p:ph type="dt" sz="half" idx="10"/>
          </p:nvPr>
        </p:nvSpPr>
        <p:spPr/>
        <p:txBody>
          <a:bodyPr/>
          <a:lstStyle/>
          <a:p>
            <a:fld id="{7432EAF1-1130-4B1E-BC58-11CFEC55D790}"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16</a:t>
            </a:fld>
            <a:endParaRPr lang="en-US">
              <a:latin typeface="Arial"/>
            </a:endParaRPr>
          </a:p>
        </p:txBody>
      </p:sp>
    </p:spTree>
    <p:extLst>
      <p:ext uri="{BB962C8B-B14F-4D97-AF65-F5344CB8AC3E}">
        <p14:creationId xmlns:p14="http://schemas.microsoft.com/office/powerpoint/2010/main" val="306102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934" y="407095"/>
            <a:ext cx="6375749" cy="723378"/>
          </a:xfrm>
        </p:spPr>
        <p:txBody>
          <a:bodyPr>
            <a:normAutofit/>
          </a:bodyPr>
          <a:lstStyle/>
          <a:p>
            <a:pPr algn="ctr"/>
            <a:r>
              <a:rPr lang="en-US" dirty="0"/>
              <a:t>Work Breakdown Structure</a:t>
            </a:r>
          </a:p>
        </p:txBody>
      </p:sp>
      <p:sp>
        <p:nvSpPr>
          <p:cNvPr id="4" name="Date Placeholder 3"/>
          <p:cNvSpPr>
            <a:spLocks noGrp="1"/>
          </p:cNvSpPr>
          <p:nvPr>
            <p:ph type="dt" sz="half" idx="10"/>
          </p:nvPr>
        </p:nvSpPr>
        <p:spPr/>
        <p:txBody>
          <a:bodyPr/>
          <a:lstStyle/>
          <a:p>
            <a:fld id="{7432EAF1-1130-4B1E-BC58-11CFEC55D790}"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17</a:t>
            </a:fld>
            <a:endParaRPr lang="en-US">
              <a:latin typeface="Arial"/>
            </a:endParaRPr>
          </a:p>
        </p:txBody>
      </p:sp>
      <p:pic>
        <p:nvPicPr>
          <p:cNvPr id="10" name="Content Placeholder 9">
            <a:extLst>
              <a:ext uri="{FF2B5EF4-FFF2-40B4-BE49-F238E27FC236}">
                <a16:creationId xmlns:a16="http://schemas.microsoft.com/office/drawing/2014/main" id="{08EBBBA2-6B9E-CEE9-A57B-13E0245BA899}"/>
              </a:ext>
            </a:extLst>
          </p:cNvPr>
          <p:cNvPicPr>
            <a:picLocks noGrp="1" noChangeAspect="1"/>
          </p:cNvPicPr>
          <p:nvPr>
            <p:ph idx="1"/>
          </p:nvPr>
        </p:nvPicPr>
        <p:blipFill rotWithShape="1">
          <a:blip r:embed="rId2"/>
          <a:srcRect b="5669"/>
          <a:stretch/>
        </p:blipFill>
        <p:spPr>
          <a:xfrm>
            <a:off x="457200" y="1130473"/>
            <a:ext cx="8229600" cy="5176060"/>
          </a:xfrm>
        </p:spPr>
      </p:pic>
    </p:spTree>
    <p:extLst>
      <p:ext uri="{BB962C8B-B14F-4D97-AF65-F5344CB8AC3E}">
        <p14:creationId xmlns:p14="http://schemas.microsoft.com/office/powerpoint/2010/main" val="158780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125" y="485282"/>
            <a:ext cx="6375749" cy="520379"/>
          </a:xfrm>
        </p:spPr>
        <p:txBody>
          <a:bodyPr>
            <a:normAutofit fontScale="90000"/>
          </a:bodyPr>
          <a:lstStyle/>
          <a:p>
            <a:pPr algn="ctr"/>
            <a:r>
              <a:rPr lang="en-US" dirty="0"/>
              <a:t>The Project Work Plan</a:t>
            </a:r>
          </a:p>
        </p:txBody>
      </p:sp>
      <p:sp>
        <p:nvSpPr>
          <p:cNvPr id="4" name="Date Placeholder 3"/>
          <p:cNvSpPr>
            <a:spLocks noGrp="1"/>
          </p:cNvSpPr>
          <p:nvPr>
            <p:ph type="dt" sz="half" idx="10"/>
          </p:nvPr>
        </p:nvSpPr>
        <p:spPr/>
        <p:txBody>
          <a:bodyPr/>
          <a:lstStyle/>
          <a:p>
            <a:fld id="{377A26B5-E707-486F-938C-75742C7C133F}"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18</a:t>
            </a:fld>
            <a:endParaRPr lang="en-US">
              <a:latin typeface="Arial"/>
            </a:endParaRPr>
          </a:p>
        </p:txBody>
      </p:sp>
      <p:pic>
        <p:nvPicPr>
          <p:cNvPr id="9" name="Content Placeholder 8"/>
          <p:cNvPicPr>
            <a:picLocks noGrp="1" noChangeAspect="1"/>
          </p:cNvPicPr>
          <p:nvPr>
            <p:ph idx="1"/>
          </p:nvPr>
        </p:nvPicPr>
        <p:blipFill rotWithShape="1">
          <a:blip r:embed="rId2"/>
          <a:srcRect l="25579" t="19871" r="32581" b="9419"/>
          <a:stretch/>
        </p:blipFill>
        <p:spPr>
          <a:xfrm rot="5400000">
            <a:off x="1964604" y="-277205"/>
            <a:ext cx="5412758" cy="8286164"/>
          </a:xfrm>
          <a:prstGeom prst="rect">
            <a:avLst/>
          </a:prstGeom>
        </p:spPr>
      </p:pic>
    </p:spTree>
    <p:extLst>
      <p:ext uri="{BB962C8B-B14F-4D97-AF65-F5344CB8AC3E}">
        <p14:creationId xmlns:p14="http://schemas.microsoft.com/office/powerpoint/2010/main" val="356629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227" y="407095"/>
            <a:ext cx="6375749" cy="723378"/>
          </a:xfrm>
        </p:spPr>
        <p:txBody>
          <a:bodyPr/>
          <a:lstStyle/>
          <a:p>
            <a:pPr algn="ctr"/>
            <a:r>
              <a:rPr lang="en-US" dirty="0"/>
              <a:t>3. Staffing</a:t>
            </a:r>
          </a:p>
        </p:txBody>
      </p:sp>
      <p:sp>
        <p:nvSpPr>
          <p:cNvPr id="3" name="Content Placeholder 2"/>
          <p:cNvSpPr>
            <a:spLocks noGrp="1"/>
          </p:cNvSpPr>
          <p:nvPr>
            <p:ph idx="1"/>
          </p:nvPr>
        </p:nvSpPr>
        <p:spPr>
          <a:xfrm>
            <a:off x="200416" y="1190096"/>
            <a:ext cx="8486384" cy="4966444"/>
          </a:xfrm>
        </p:spPr>
        <p:txBody>
          <a:bodyPr>
            <a:noAutofit/>
          </a:bodyPr>
          <a:lstStyle/>
          <a:p>
            <a:pPr algn="just"/>
            <a:r>
              <a:rPr lang="en-US" dirty="0"/>
              <a:t>Staffing involves determining:</a:t>
            </a:r>
          </a:p>
          <a:p>
            <a:pPr lvl="1" algn="just"/>
            <a:r>
              <a:rPr lang="en-US" dirty="0"/>
              <a:t>how many people should be assigned to the project,</a:t>
            </a:r>
          </a:p>
          <a:p>
            <a:pPr lvl="1" algn="just"/>
            <a:endParaRPr lang="en-US" dirty="0"/>
          </a:p>
          <a:p>
            <a:pPr lvl="1" algn="just"/>
            <a:r>
              <a:rPr lang="en-US" dirty="0"/>
              <a:t>assigning project roles to team members, </a:t>
            </a:r>
          </a:p>
          <a:p>
            <a:pPr lvl="1" algn="just"/>
            <a:endParaRPr lang="en-US" dirty="0"/>
          </a:p>
          <a:p>
            <a:pPr lvl="1" algn="just"/>
            <a:r>
              <a:rPr lang="en-US" dirty="0"/>
              <a:t>developing a reporting structure for the team,</a:t>
            </a:r>
          </a:p>
          <a:p>
            <a:pPr lvl="1" algn="just"/>
            <a:endParaRPr lang="en-US" dirty="0"/>
          </a:p>
          <a:p>
            <a:pPr lvl="1" algn="just"/>
            <a:r>
              <a:rPr lang="en-US" dirty="0"/>
              <a:t>and matching people’s skills with the needs of the project. </a:t>
            </a:r>
          </a:p>
          <a:p>
            <a:pPr algn="just"/>
            <a:endParaRPr lang="en-US" dirty="0"/>
          </a:p>
        </p:txBody>
      </p:sp>
      <p:sp>
        <p:nvSpPr>
          <p:cNvPr id="4" name="Date Placeholder 3"/>
          <p:cNvSpPr>
            <a:spLocks noGrp="1"/>
          </p:cNvSpPr>
          <p:nvPr>
            <p:ph type="dt" sz="half" idx="10"/>
          </p:nvPr>
        </p:nvSpPr>
        <p:spPr/>
        <p:txBody>
          <a:bodyPr/>
          <a:lstStyle/>
          <a:p>
            <a:fld id="{E0DB3E4E-0573-43C1-BFE1-F41D3C04E0E0}"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19</a:t>
            </a:fld>
            <a:endParaRPr lang="en-US">
              <a:latin typeface="Arial"/>
            </a:endParaRPr>
          </a:p>
        </p:txBody>
      </p:sp>
    </p:spTree>
    <p:extLst>
      <p:ext uri="{BB962C8B-B14F-4D97-AF65-F5344CB8AC3E}">
        <p14:creationId xmlns:p14="http://schemas.microsoft.com/office/powerpoint/2010/main" val="13971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9BDA-F248-35E0-8E89-DAB1EBF9387E}"/>
              </a:ext>
            </a:extLst>
          </p:cNvPr>
          <p:cNvSpPr>
            <a:spLocks noGrp="1"/>
          </p:cNvSpPr>
          <p:nvPr>
            <p:ph type="title"/>
          </p:nvPr>
        </p:nvSpPr>
        <p:spPr/>
        <p:txBody>
          <a:bodyPr/>
          <a:lstStyle/>
          <a:p>
            <a:pPr algn="ctr"/>
            <a:r>
              <a:rPr lang="en-GB" dirty="0"/>
              <a:t>Outline</a:t>
            </a:r>
            <a:endParaRPr lang="en-NG" dirty="0"/>
          </a:p>
        </p:txBody>
      </p:sp>
      <p:sp>
        <p:nvSpPr>
          <p:cNvPr id="3" name="Content Placeholder 2">
            <a:extLst>
              <a:ext uri="{FF2B5EF4-FFF2-40B4-BE49-F238E27FC236}">
                <a16:creationId xmlns:a16="http://schemas.microsoft.com/office/drawing/2014/main" id="{910C7253-E874-6DF8-11F8-9B6F567EBE4C}"/>
              </a:ext>
            </a:extLst>
          </p:cNvPr>
          <p:cNvSpPr>
            <a:spLocks noGrp="1"/>
          </p:cNvSpPr>
          <p:nvPr>
            <p:ph idx="1"/>
          </p:nvPr>
        </p:nvSpPr>
        <p:spPr/>
        <p:txBody>
          <a:bodyPr/>
          <a:lstStyle/>
          <a:p>
            <a:r>
              <a:rPr lang="en-GB" b="0" i="0" u="none" strike="noStrike" baseline="0" dirty="0">
                <a:solidFill>
                  <a:srgbClr val="000000"/>
                </a:solidFill>
                <a:latin typeface="+mj-lt"/>
              </a:rPr>
              <a:t>Project selection.</a:t>
            </a:r>
          </a:p>
          <a:p>
            <a:r>
              <a:rPr lang="en-GB" dirty="0">
                <a:solidFill>
                  <a:srgbClr val="000000"/>
                </a:solidFill>
                <a:latin typeface="+mj-lt"/>
              </a:rPr>
              <a:t>Project Management</a:t>
            </a:r>
          </a:p>
          <a:p>
            <a:r>
              <a:rPr lang="en-GB" b="0" i="0" u="none" strike="noStrike" baseline="0" dirty="0">
                <a:solidFill>
                  <a:srgbClr val="000000"/>
                </a:solidFill>
                <a:latin typeface="+mj-lt"/>
              </a:rPr>
              <a:t>Planning Tools</a:t>
            </a:r>
          </a:p>
          <a:p>
            <a:endParaRPr lang="en-NG" sz="1800" b="0" i="0" u="none" strike="noStrike" baseline="0" dirty="0">
              <a:solidFill>
                <a:srgbClr val="000000"/>
              </a:solidFill>
              <a:latin typeface="Calibri" panose="020F0502020204030204" pitchFamily="34" charset="0"/>
            </a:endParaRPr>
          </a:p>
          <a:p>
            <a:endParaRPr lang="en-NG" dirty="0"/>
          </a:p>
        </p:txBody>
      </p:sp>
      <p:sp>
        <p:nvSpPr>
          <p:cNvPr id="4" name="Date Placeholder 3">
            <a:extLst>
              <a:ext uri="{FF2B5EF4-FFF2-40B4-BE49-F238E27FC236}">
                <a16:creationId xmlns:a16="http://schemas.microsoft.com/office/drawing/2014/main" id="{392534B1-C6E8-6876-C35B-CBB60CBA9F22}"/>
              </a:ext>
            </a:extLst>
          </p:cNvPr>
          <p:cNvSpPr>
            <a:spLocks noGrp="1"/>
          </p:cNvSpPr>
          <p:nvPr>
            <p:ph type="dt" sz="half" idx="10"/>
          </p:nvPr>
        </p:nvSpPr>
        <p:spPr/>
        <p:txBody>
          <a:bodyPr/>
          <a:lstStyle/>
          <a:p>
            <a:fld id="{0AB59D0A-79B0-4BAB-9B29-B8254A2030F7}" type="datetime1">
              <a:rPr lang="en-US" smtClean="0">
                <a:latin typeface="Arial"/>
              </a:rPr>
              <a:t>1/7/2024</a:t>
            </a:fld>
            <a:endParaRPr lang="en-US">
              <a:latin typeface="Arial"/>
            </a:endParaRPr>
          </a:p>
        </p:txBody>
      </p:sp>
      <p:sp>
        <p:nvSpPr>
          <p:cNvPr id="5" name="Footer Placeholder 4">
            <a:extLst>
              <a:ext uri="{FF2B5EF4-FFF2-40B4-BE49-F238E27FC236}">
                <a16:creationId xmlns:a16="http://schemas.microsoft.com/office/drawing/2014/main" id="{5E4770C8-E773-3D6F-8FFC-4E863EEC496A}"/>
              </a:ext>
            </a:extLst>
          </p:cNvPr>
          <p:cNvSpPr>
            <a:spLocks noGrp="1"/>
          </p:cNvSpPr>
          <p:nvPr>
            <p:ph type="ftr" sz="quarter" idx="11"/>
          </p:nvPr>
        </p:nvSpPr>
        <p:spPr/>
        <p:txBody>
          <a:bodyPr/>
          <a:lstStyle/>
          <a:p>
            <a:r>
              <a:rPr lang="en-US">
                <a:latin typeface="Arial"/>
              </a:rPr>
              <a:t>System Analysis &amp; Design</a:t>
            </a:r>
          </a:p>
        </p:txBody>
      </p:sp>
      <p:sp>
        <p:nvSpPr>
          <p:cNvPr id="6" name="Slide Number Placeholder 5">
            <a:extLst>
              <a:ext uri="{FF2B5EF4-FFF2-40B4-BE49-F238E27FC236}">
                <a16:creationId xmlns:a16="http://schemas.microsoft.com/office/drawing/2014/main" id="{6F4D2E62-1922-E69B-F0A0-7F7BEEE54AE3}"/>
              </a:ext>
            </a:extLst>
          </p:cNvPr>
          <p:cNvSpPr>
            <a:spLocks noGrp="1"/>
          </p:cNvSpPr>
          <p:nvPr>
            <p:ph type="sldNum" sz="quarter" idx="12"/>
          </p:nvPr>
        </p:nvSpPr>
        <p:spPr/>
        <p:txBody>
          <a:bodyPr/>
          <a:lstStyle/>
          <a:p>
            <a:fld id="{A3D98C4E-54FF-DE42-8B50-68F280D9DF8C}" type="slidenum">
              <a:rPr lang="en-US" smtClean="0">
                <a:latin typeface="Arial"/>
              </a:rPr>
              <a:pPr/>
              <a:t>2</a:t>
            </a:fld>
            <a:endParaRPr lang="en-US">
              <a:latin typeface="Arial"/>
            </a:endParaRPr>
          </a:p>
        </p:txBody>
      </p:sp>
    </p:spTree>
    <p:extLst>
      <p:ext uri="{BB962C8B-B14F-4D97-AF65-F5344CB8AC3E}">
        <p14:creationId xmlns:p14="http://schemas.microsoft.com/office/powerpoint/2010/main" val="1035599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828" y="407094"/>
            <a:ext cx="7762972" cy="1063485"/>
          </a:xfrm>
        </p:spPr>
        <p:txBody>
          <a:bodyPr>
            <a:normAutofit fontScale="90000"/>
          </a:bodyPr>
          <a:lstStyle/>
          <a:p>
            <a:pPr algn="ctr"/>
            <a:r>
              <a:rPr lang="en-US" dirty="0"/>
              <a:t>Staff plan: Motivation and Handling Conflicts</a:t>
            </a:r>
          </a:p>
        </p:txBody>
      </p:sp>
      <p:sp>
        <p:nvSpPr>
          <p:cNvPr id="3" name="Content Placeholder 2"/>
          <p:cNvSpPr>
            <a:spLocks noGrp="1"/>
          </p:cNvSpPr>
          <p:nvPr>
            <p:ph idx="1"/>
          </p:nvPr>
        </p:nvSpPr>
        <p:spPr>
          <a:xfrm>
            <a:off x="200416" y="1696824"/>
            <a:ext cx="8486384" cy="4685959"/>
          </a:xfrm>
        </p:spPr>
        <p:txBody>
          <a:bodyPr>
            <a:noAutofit/>
          </a:bodyPr>
          <a:lstStyle/>
          <a:p>
            <a:pPr algn="just"/>
            <a:r>
              <a:rPr lang="en-US" dirty="0"/>
              <a:t>Staffing also includes:</a:t>
            </a:r>
          </a:p>
          <a:p>
            <a:pPr lvl="1" algn="just"/>
            <a:r>
              <a:rPr lang="en-US" dirty="0"/>
              <a:t>motivating the team to meet the project’s objectives using</a:t>
            </a:r>
            <a:r>
              <a:rPr lang="en-GB" b="0" i="0" u="none" strike="noStrike" baseline="0" dirty="0">
                <a:solidFill>
                  <a:srgbClr val="000000"/>
                </a:solidFill>
              </a:rPr>
              <a:t> </a:t>
            </a:r>
            <a:r>
              <a:rPr lang="en-GB" b="0" i="0" u="none" strike="noStrike" baseline="0" dirty="0">
                <a:solidFill>
                  <a:srgbClr val="FF0000"/>
                </a:solidFill>
              </a:rPr>
              <a:t>monetary rewards cautiously </a:t>
            </a:r>
            <a:r>
              <a:rPr lang="en-GB" b="0" i="0" u="none" strike="noStrike" baseline="0" dirty="0">
                <a:solidFill>
                  <a:srgbClr val="000000"/>
                </a:solidFill>
              </a:rPr>
              <a:t>or Use intrinsic rewards such as</a:t>
            </a:r>
          </a:p>
          <a:p>
            <a:pPr lvl="2"/>
            <a:r>
              <a:rPr lang="en-GB" b="0" i="0" u="none" strike="noStrike" baseline="0" dirty="0">
                <a:solidFill>
                  <a:srgbClr val="000000"/>
                </a:solidFill>
              </a:rPr>
              <a:t>–Recognition</a:t>
            </a:r>
          </a:p>
          <a:p>
            <a:pPr lvl="2"/>
            <a:r>
              <a:rPr lang="en-GB" b="0" i="0" u="none" strike="noStrike" baseline="0" dirty="0">
                <a:solidFill>
                  <a:srgbClr val="000000"/>
                </a:solidFill>
              </a:rPr>
              <a:t>–Achievement</a:t>
            </a:r>
          </a:p>
          <a:p>
            <a:pPr lvl="2"/>
            <a:r>
              <a:rPr lang="en-GB" b="0" i="0" u="none" strike="noStrike" baseline="0" dirty="0">
                <a:solidFill>
                  <a:srgbClr val="000000"/>
                </a:solidFill>
              </a:rPr>
              <a:t>–The work itself</a:t>
            </a:r>
          </a:p>
          <a:p>
            <a:pPr lvl="2"/>
            <a:r>
              <a:rPr lang="en-GB" b="0" i="0" u="none" strike="noStrike" baseline="0" dirty="0">
                <a:solidFill>
                  <a:srgbClr val="000000"/>
                </a:solidFill>
              </a:rPr>
              <a:t>–Responsibility</a:t>
            </a:r>
          </a:p>
          <a:p>
            <a:pPr lvl="2"/>
            <a:r>
              <a:rPr lang="en-GB" b="0" i="0" u="none" strike="noStrike" baseline="0" dirty="0">
                <a:solidFill>
                  <a:srgbClr val="000000"/>
                </a:solidFill>
              </a:rPr>
              <a:t>–Advancement</a:t>
            </a:r>
          </a:p>
          <a:p>
            <a:pPr lvl="2"/>
            <a:r>
              <a:rPr lang="en-GB" b="0" i="0" u="none" strike="noStrike" baseline="0" dirty="0">
                <a:solidFill>
                  <a:srgbClr val="000000"/>
                </a:solidFill>
              </a:rPr>
              <a:t>–Chance to learn new skills</a:t>
            </a:r>
          </a:p>
          <a:p>
            <a:pPr algn="just"/>
            <a:endParaRPr lang="en-US" dirty="0"/>
          </a:p>
          <a:p>
            <a:pPr lvl="1"/>
            <a:r>
              <a:rPr lang="en-US" dirty="0"/>
              <a:t>minimizing conflict among team members </a:t>
            </a:r>
            <a:r>
              <a:rPr lang="en-GB" dirty="0">
                <a:solidFill>
                  <a:srgbClr val="000000"/>
                </a:solidFill>
              </a:rPr>
              <a:t> thorough </a:t>
            </a:r>
            <a:r>
              <a:rPr lang="en-GB" b="0" i="0" u="none" strike="noStrike" baseline="0" dirty="0">
                <a:solidFill>
                  <a:srgbClr val="000000"/>
                </a:solidFill>
              </a:rPr>
              <a:t>Project charter listing norms and ground rules.</a:t>
            </a:r>
          </a:p>
          <a:p>
            <a:pPr lvl="1" algn="just"/>
            <a:endParaRPr lang="en-US" dirty="0"/>
          </a:p>
          <a:p>
            <a:pPr algn="just"/>
            <a:endParaRPr lang="en-US" dirty="0"/>
          </a:p>
          <a:p>
            <a:pPr algn="l"/>
            <a:endParaRPr lang="en-NG" sz="1800" b="0" i="0" u="none" strike="noStrike" baseline="0" dirty="0">
              <a:solidFill>
                <a:srgbClr val="000000"/>
              </a:solidFill>
            </a:endParaRPr>
          </a:p>
          <a:p>
            <a:pPr algn="just"/>
            <a:endParaRPr lang="en-US" dirty="0"/>
          </a:p>
          <a:p>
            <a:pPr algn="just"/>
            <a:endParaRPr lang="en-US" b="1" dirty="0">
              <a:cs typeface="Gabriola"/>
            </a:endParaRPr>
          </a:p>
        </p:txBody>
      </p:sp>
      <p:sp>
        <p:nvSpPr>
          <p:cNvPr id="4" name="Date Placeholder 3"/>
          <p:cNvSpPr>
            <a:spLocks noGrp="1"/>
          </p:cNvSpPr>
          <p:nvPr>
            <p:ph type="dt" sz="half" idx="10"/>
          </p:nvPr>
        </p:nvSpPr>
        <p:spPr/>
        <p:txBody>
          <a:bodyPr/>
          <a:lstStyle/>
          <a:p>
            <a:fld id="{E0DB3E4E-0573-43C1-BFE1-F41D3C04E0E0}"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20</a:t>
            </a:fld>
            <a:endParaRPr lang="en-US">
              <a:latin typeface="Arial"/>
            </a:endParaRPr>
          </a:p>
        </p:txBody>
      </p:sp>
    </p:spTree>
    <p:extLst>
      <p:ext uri="{BB962C8B-B14F-4D97-AF65-F5344CB8AC3E}">
        <p14:creationId xmlns:p14="http://schemas.microsoft.com/office/powerpoint/2010/main" val="4191965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407095"/>
            <a:ext cx="6375749" cy="723378"/>
          </a:xfrm>
        </p:spPr>
        <p:txBody>
          <a:bodyPr>
            <a:normAutofit fontScale="90000"/>
          </a:bodyPr>
          <a:lstStyle/>
          <a:p>
            <a:pPr algn="ctr"/>
            <a:r>
              <a:rPr lang="en-US" dirty="0"/>
              <a:t>Coordinating Project Activities</a:t>
            </a:r>
          </a:p>
        </p:txBody>
      </p:sp>
      <p:sp>
        <p:nvSpPr>
          <p:cNvPr id="3" name="Content Placeholder 2"/>
          <p:cNvSpPr>
            <a:spLocks noGrp="1"/>
          </p:cNvSpPr>
          <p:nvPr>
            <p:ph idx="1"/>
          </p:nvPr>
        </p:nvSpPr>
        <p:spPr>
          <a:xfrm>
            <a:off x="328808" y="1203976"/>
            <a:ext cx="8486384" cy="4966444"/>
          </a:xfrm>
        </p:spPr>
        <p:txBody>
          <a:bodyPr>
            <a:noAutofit/>
          </a:bodyPr>
          <a:lstStyle/>
          <a:p>
            <a:pPr algn="just"/>
            <a:r>
              <a:rPr lang="en-US" dirty="0"/>
              <a:t>Coordinating project activities includes putting efficient development practices in place and mitigating risk, and these activities occur over the course of the entire SDLC.</a:t>
            </a:r>
          </a:p>
          <a:p>
            <a:pPr algn="just"/>
            <a:endParaRPr lang="en-US" b="1" dirty="0">
              <a:cs typeface="Gabriola"/>
            </a:endParaRPr>
          </a:p>
          <a:p>
            <a:pPr algn="just"/>
            <a:r>
              <a:rPr lang="en-US" dirty="0"/>
              <a:t>Three techniques are available to help coordinate activities on a project:</a:t>
            </a:r>
          </a:p>
          <a:p>
            <a:pPr lvl="1" algn="just"/>
            <a:r>
              <a:rPr lang="en-US" sz="2400" dirty="0"/>
              <a:t>computer-aided software engineering (CASE),</a:t>
            </a:r>
          </a:p>
          <a:p>
            <a:pPr lvl="1" algn="just"/>
            <a:r>
              <a:rPr lang="en-US" sz="2400" dirty="0"/>
              <a:t>standards,</a:t>
            </a:r>
          </a:p>
          <a:p>
            <a:pPr lvl="1" algn="just"/>
            <a:r>
              <a:rPr lang="en-US" sz="2400" dirty="0"/>
              <a:t>documentation.</a:t>
            </a:r>
          </a:p>
        </p:txBody>
      </p:sp>
      <p:sp>
        <p:nvSpPr>
          <p:cNvPr id="4" name="Date Placeholder 3"/>
          <p:cNvSpPr>
            <a:spLocks noGrp="1"/>
          </p:cNvSpPr>
          <p:nvPr>
            <p:ph type="dt" sz="half" idx="10"/>
          </p:nvPr>
        </p:nvSpPr>
        <p:spPr/>
        <p:txBody>
          <a:bodyPr/>
          <a:lstStyle/>
          <a:p>
            <a:fld id="{C3B3E6B4-62F8-45BB-9E43-8209583FB41A}"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21</a:t>
            </a:fld>
            <a:endParaRPr lang="en-US">
              <a:latin typeface="Arial"/>
            </a:endParaRPr>
          </a:p>
        </p:txBody>
      </p:sp>
    </p:spTree>
    <p:extLst>
      <p:ext uri="{BB962C8B-B14F-4D97-AF65-F5344CB8AC3E}">
        <p14:creationId xmlns:p14="http://schemas.microsoft.com/office/powerpoint/2010/main" val="221769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407095"/>
            <a:ext cx="6375749" cy="723378"/>
          </a:xfrm>
        </p:spPr>
        <p:txBody>
          <a:bodyPr>
            <a:normAutofit fontScale="90000"/>
          </a:bodyPr>
          <a:lstStyle/>
          <a:p>
            <a:pPr algn="ctr"/>
            <a:r>
              <a:rPr lang="en-US" dirty="0"/>
              <a:t>CASE, Standards, Documents</a:t>
            </a:r>
          </a:p>
        </p:txBody>
      </p:sp>
      <p:sp>
        <p:nvSpPr>
          <p:cNvPr id="3" name="Content Placeholder 2"/>
          <p:cNvSpPr>
            <a:spLocks noGrp="1"/>
          </p:cNvSpPr>
          <p:nvPr>
            <p:ph idx="1"/>
          </p:nvPr>
        </p:nvSpPr>
        <p:spPr>
          <a:xfrm>
            <a:off x="328808" y="1203976"/>
            <a:ext cx="8486384" cy="5404214"/>
          </a:xfrm>
        </p:spPr>
        <p:txBody>
          <a:bodyPr>
            <a:noAutofit/>
          </a:bodyPr>
          <a:lstStyle/>
          <a:p>
            <a:pPr algn="just"/>
            <a:r>
              <a:rPr lang="en-GB" b="0" i="0" u="none" strike="noStrike" baseline="0" dirty="0">
                <a:solidFill>
                  <a:srgbClr val="000000"/>
                </a:solidFill>
              </a:rPr>
              <a:t>CASE (computer-aided software engineering) tools –A category of software that automate all or part of the development process.</a:t>
            </a:r>
          </a:p>
          <a:p>
            <a:pPr marL="0" indent="0" algn="just">
              <a:buNone/>
            </a:pPr>
            <a:endParaRPr lang="en-NG" b="0" i="0" u="none" strike="noStrike" baseline="0" dirty="0">
              <a:solidFill>
                <a:srgbClr val="000000"/>
              </a:solidFill>
            </a:endParaRPr>
          </a:p>
          <a:p>
            <a:pPr algn="just"/>
            <a:r>
              <a:rPr lang="en-GB" b="0" i="0" u="none" strike="noStrike" baseline="0" dirty="0">
                <a:solidFill>
                  <a:srgbClr val="000000"/>
                </a:solidFill>
              </a:rPr>
              <a:t>Standards</a:t>
            </a:r>
          </a:p>
          <a:p>
            <a:pPr algn="just"/>
            <a:r>
              <a:rPr lang="en-GB" b="0" i="0" u="none" strike="noStrike" baseline="0" dirty="0">
                <a:solidFill>
                  <a:srgbClr val="000000"/>
                </a:solidFill>
              </a:rPr>
              <a:t>–</a:t>
            </a:r>
            <a:r>
              <a:rPr lang="en-GB" sz="2000" b="0" i="0" u="none" strike="noStrike" baseline="0" dirty="0">
                <a:solidFill>
                  <a:srgbClr val="000000"/>
                </a:solidFill>
              </a:rPr>
              <a:t>Formal rules for naming files</a:t>
            </a:r>
          </a:p>
          <a:p>
            <a:pPr algn="just"/>
            <a:r>
              <a:rPr lang="en-GB" sz="2000" b="0" i="0" u="none" strike="noStrike" baseline="0" dirty="0">
                <a:solidFill>
                  <a:srgbClr val="000000"/>
                </a:solidFill>
              </a:rPr>
              <a:t>–Forms indicating goals reached</a:t>
            </a:r>
          </a:p>
          <a:p>
            <a:pPr algn="just"/>
            <a:r>
              <a:rPr lang="en-GB" sz="2000" b="0" i="0" u="none" strike="noStrike" baseline="0" dirty="0">
                <a:solidFill>
                  <a:srgbClr val="000000"/>
                </a:solidFill>
              </a:rPr>
              <a:t>–Programming guidelines</a:t>
            </a:r>
          </a:p>
          <a:p>
            <a:pPr algn="just"/>
            <a:endParaRPr lang="en-GB" b="0" i="0" u="none" strike="noStrike" baseline="0" dirty="0">
              <a:solidFill>
                <a:srgbClr val="000000"/>
              </a:solidFill>
            </a:endParaRPr>
          </a:p>
          <a:p>
            <a:pPr algn="just"/>
            <a:r>
              <a:rPr lang="en-GB" b="0" i="0" u="none" strike="noStrike" baseline="0" dirty="0">
                <a:solidFill>
                  <a:srgbClr val="000000"/>
                </a:solidFill>
              </a:rPr>
              <a:t>Documentation</a:t>
            </a:r>
          </a:p>
          <a:p>
            <a:pPr algn="just"/>
            <a:r>
              <a:rPr lang="en-GB" b="0" i="0" u="none" strike="noStrike" baseline="0" dirty="0">
                <a:solidFill>
                  <a:srgbClr val="000000"/>
                </a:solidFill>
              </a:rPr>
              <a:t>–</a:t>
            </a:r>
            <a:r>
              <a:rPr lang="en-GB" sz="2000" b="0" i="0" u="none" strike="noStrike" baseline="0" dirty="0">
                <a:solidFill>
                  <a:srgbClr val="000000"/>
                </a:solidFill>
              </a:rPr>
              <a:t>Project binder</a:t>
            </a:r>
          </a:p>
          <a:p>
            <a:pPr algn="just"/>
            <a:r>
              <a:rPr lang="en-GB" sz="2000" b="0" i="0" u="none" strike="noStrike" baseline="0" dirty="0">
                <a:solidFill>
                  <a:srgbClr val="000000"/>
                </a:solidFill>
              </a:rPr>
              <a:t>–Table of contents</a:t>
            </a:r>
          </a:p>
          <a:p>
            <a:pPr algn="just"/>
            <a:r>
              <a:rPr lang="en-GB" sz="2000" b="0" i="0" u="none" strike="noStrike" baseline="0" dirty="0">
                <a:solidFill>
                  <a:srgbClr val="000000"/>
                </a:solidFill>
              </a:rPr>
              <a:t>–Continual updating</a:t>
            </a:r>
          </a:p>
          <a:p>
            <a:pPr algn="just"/>
            <a:endParaRPr lang="en-NG" b="0" i="0" u="none" strike="noStrike" baseline="0" dirty="0">
              <a:solidFill>
                <a:srgbClr val="000000"/>
              </a:solidFill>
            </a:endParaRPr>
          </a:p>
          <a:p>
            <a:pPr algn="just"/>
            <a:r>
              <a:rPr lang="en-NG" b="0" i="0" u="none" strike="noStrike" baseline="0" dirty="0">
                <a:solidFill>
                  <a:srgbClr val="888888"/>
                </a:solidFill>
              </a:rPr>
              <a:t>© </a:t>
            </a:r>
            <a:endParaRPr lang="en-US" dirty="0"/>
          </a:p>
        </p:txBody>
      </p:sp>
      <p:sp>
        <p:nvSpPr>
          <p:cNvPr id="4" name="Date Placeholder 3"/>
          <p:cNvSpPr>
            <a:spLocks noGrp="1"/>
          </p:cNvSpPr>
          <p:nvPr>
            <p:ph type="dt" sz="half" idx="10"/>
          </p:nvPr>
        </p:nvSpPr>
        <p:spPr/>
        <p:txBody>
          <a:bodyPr/>
          <a:lstStyle/>
          <a:p>
            <a:fld id="{C3B3E6B4-62F8-45BB-9E43-8209583FB41A}"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22</a:t>
            </a:fld>
            <a:endParaRPr lang="en-US">
              <a:latin typeface="Arial"/>
            </a:endParaRPr>
          </a:p>
        </p:txBody>
      </p:sp>
    </p:spTree>
    <p:extLst>
      <p:ext uri="{BB962C8B-B14F-4D97-AF65-F5344CB8AC3E}">
        <p14:creationId xmlns:p14="http://schemas.microsoft.com/office/powerpoint/2010/main" val="3527093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11" y="407095"/>
            <a:ext cx="7230359" cy="723378"/>
          </a:xfrm>
        </p:spPr>
        <p:txBody>
          <a:bodyPr>
            <a:normAutofit fontScale="90000"/>
          </a:bodyPr>
          <a:lstStyle/>
          <a:p>
            <a:pPr algn="ctr"/>
            <a:r>
              <a:rPr lang="en-US" dirty="0"/>
              <a:t>4. Managing and Controlling Projects</a:t>
            </a:r>
          </a:p>
        </p:txBody>
      </p:sp>
      <p:sp>
        <p:nvSpPr>
          <p:cNvPr id="3" name="Content Placeholder 2"/>
          <p:cNvSpPr>
            <a:spLocks noGrp="1"/>
          </p:cNvSpPr>
          <p:nvPr>
            <p:ph idx="1"/>
          </p:nvPr>
        </p:nvSpPr>
        <p:spPr>
          <a:xfrm>
            <a:off x="200416" y="1190096"/>
            <a:ext cx="8486384" cy="4966444"/>
          </a:xfrm>
        </p:spPr>
        <p:txBody>
          <a:bodyPr>
            <a:noAutofit/>
          </a:bodyPr>
          <a:lstStyle/>
          <a:p>
            <a:pPr algn="just"/>
            <a:r>
              <a:rPr lang="en-GB" b="0" i="0" u="none" strike="noStrike" baseline="0" dirty="0">
                <a:solidFill>
                  <a:srgbClr val="000000"/>
                </a:solidFill>
                <a:latin typeface="+mj-lt"/>
              </a:rPr>
              <a:t>The science (or art) of project management is in making </a:t>
            </a:r>
            <a:r>
              <a:rPr lang="en-GB" b="1" i="1" u="none" strike="noStrike" baseline="0" dirty="0">
                <a:solidFill>
                  <a:srgbClr val="000099"/>
                </a:solidFill>
                <a:latin typeface="+mj-lt"/>
              </a:rPr>
              <a:t>trade-offs </a:t>
            </a:r>
            <a:r>
              <a:rPr lang="en-GB" b="0" i="0" u="none" strike="noStrike" baseline="0" dirty="0">
                <a:solidFill>
                  <a:srgbClr val="000000"/>
                </a:solidFill>
                <a:latin typeface="+mj-lt"/>
              </a:rPr>
              <a:t>among three important concepts:</a:t>
            </a:r>
          </a:p>
          <a:p>
            <a:pPr lvl="1" algn="just"/>
            <a:r>
              <a:rPr lang="en-GB" b="0" i="0" u="none" strike="noStrike" baseline="0" dirty="0">
                <a:solidFill>
                  <a:srgbClr val="000000"/>
                </a:solidFill>
                <a:latin typeface="+mj-lt"/>
              </a:rPr>
              <a:t>-the size of the system,</a:t>
            </a:r>
          </a:p>
          <a:p>
            <a:pPr lvl="1" algn="just"/>
            <a:r>
              <a:rPr lang="en-GB" b="0" i="0" u="none" strike="noStrike" baseline="0" dirty="0">
                <a:solidFill>
                  <a:srgbClr val="000000"/>
                </a:solidFill>
                <a:latin typeface="+mj-lt"/>
              </a:rPr>
              <a:t>-the time to complete the project, and</a:t>
            </a:r>
          </a:p>
          <a:p>
            <a:pPr lvl="1" algn="just"/>
            <a:r>
              <a:rPr lang="en-GB" b="0" i="0" u="none" strike="noStrike" baseline="0" dirty="0">
                <a:solidFill>
                  <a:srgbClr val="000000"/>
                </a:solidFill>
                <a:latin typeface="+mj-lt"/>
              </a:rPr>
              <a:t>-the cost of the project.</a:t>
            </a:r>
          </a:p>
          <a:p>
            <a:pPr lvl="1" algn="just"/>
            <a:endParaRPr lang="en-GB" dirty="0">
              <a:solidFill>
                <a:srgbClr val="000000"/>
              </a:solidFill>
              <a:latin typeface="+mj-lt"/>
            </a:endParaRPr>
          </a:p>
          <a:p>
            <a:pPr algn="just"/>
            <a:r>
              <a:rPr lang="en-GB" b="0" i="0" u="none" strike="noStrike" baseline="0" dirty="0">
                <a:solidFill>
                  <a:srgbClr val="231F20"/>
                </a:solidFill>
              </a:rPr>
              <a:t>Think of these three things as interdependent levers that the project manager controls throughout the SDLC. </a:t>
            </a:r>
          </a:p>
          <a:p>
            <a:pPr algn="just"/>
            <a:endParaRPr lang="en-GB" sz="1800" dirty="0">
              <a:solidFill>
                <a:srgbClr val="231F20"/>
              </a:solidFill>
              <a:latin typeface="+mj-lt"/>
            </a:endParaRPr>
          </a:p>
        </p:txBody>
      </p:sp>
      <p:sp>
        <p:nvSpPr>
          <p:cNvPr id="4" name="Date Placeholder 3"/>
          <p:cNvSpPr>
            <a:spLocks noGrp="1"/>
          </p:cNvSpPr>
          <p:nvPr>
            <p:ph type="dt" sz="half" idx="10"/>
          </p:nvPr>
        </p:nvSpPr>
        <p:spPr/>
        <p:txBody>
          <a:bodyPr/>
          <a:lstStyle/>
          <a:p>
            <a:fld id="{E0DB3E4E-0573-43C1-BFE1-F41D3C04E0E0}"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23</a:t>
            </a:fld>
            <a:endParaRPr lang="en-US">
              <a:latin typeface="Arial"/>
            </a:endParaRPr>
          </a:p>
        </p:txBody>
      </p:sp>
    </p:spTree>
    <p:extLst>
      <p:ext uri="{BB962C8B-B14F-4D97-AF65-F5344CB8AC3E}">
        <p14:creationId xmlns:p14="http://schemas.microsoft.com/office/powerpoint/2010/main" val="1948596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11" y="407095"/>
            <a:ext cx="7230359" cy="723378"/>
          </a:xfrm>
        </p:spPr>
        <p:txBody>
          <a:bodyPr>
            <a:normAutofit fontScale="90000"/>
          </a:bodyPr>
          <a:lstStyle/>
          <a:p>
            <a:pPr algn="ctr"/>
            <a:r>
              <a:rPr lang="en-US" dirty="0"/>
              <a:t>Managing and Controlling Projects</a:t>
            </a:r>
          </a:p>
        </p:txBody>
      </p:sp>
      <p:sp>
        <p:nvSpPr>
          <p:cNvPr id="3" name="Content Placeholder 2"/>
          <p:cNvSpPr>
            <a:spLocks noGrp="1"/>
          </p:cNvSpPr>
          <p:nvPr>
            <p:ph idx="1"/>
          </p:nvPr>
        </p:nvSpPr>
        <p:spPr>
          <a:xfrm>
            <a:off x="200416" y="1190096"/>
            <a:ext cx="8486384" cy="4966444"/>
          </a:xfrm>
        </p:spPr>
        <p:txBody>
          <a:bodyPr>
            <a:noAutofit/>
          </a:bodyPr>
          <a:lstStyle/>
          <a:p>
            <a:pPr algn="just"/>
            <a:r>
              <a:rPr lang="en-GB" b="0" i="0" u="none" strike="noStrike" baseline="0" dirty="0">
                <a:solidFill>
                  <a:srgbClr val="231F20"/>
                </a:solidFill>
              </a:rPr>
              <a:t>Whenever one lever is pulled, the other two levers are affected in some way.</a:t>
            </a:r>
          </a:p>
          <a:p>
            <a:pPr lvl="1" algn="just"/>
            <a:r>
              <a:rPr lang="en-GB" b="0" i="0" u="none" strike="noStrike" baseline="0" dirty="0">
                <a:solidFill>
                  <a:srgbClr val="231F20"/>
                </a:solidFill>
              </a:rPr>
              <a:t>For example, if a project manager needs to readjust a deadline to an earlier date, then the only solution is to decrease the size of the system (by eliminating some of its functions) or to increase costs by adding more people or having team members work overtime. </a:t>
            </a:r>
          </a:p>
          <a:p>
            <a:pPr algn="just"/>
            <a:endParaRPr lang="en-GB" dirty="0">
              <a:solidFill>
                <a:srgbClr val="231F20"/>
              </a:solidFill>
            </a:endParaRPr>
          </a:p>
          <a:p>
            <a:pPr algn="just"/>
            <a:r>
              <a:rPr lang="en-GB" b="0" i="0" u="none" strike="noStrike" baseline="0" dirty="0">
                <a:solidFill>
                  <a:srgbClr val="231F20"/>
                </a:solidFill>
              </a:rPr>
              <a:t>Often, a project manager will have to work with the project sponsor to change the goals of the project, such as developing a system with less functionality or extending the deadline for the final system, so that the project has reasonable goals that can be met.</a:t>
            </a:r>
            <a:endParaRPr lang="en-US" dirty="0"/>
          </a:p>
        </p:txBody>
      </p:sp>
      <p:sp>
        <p:nvSpPr>
          <p:cNvPr id="4" name="Date Placeholder 3"/>
          <p:cNvSpPr>
            <a:spLocks noGrp="1"/>
          </p:cNvSpPr>
          <p:nvPr>
            <p:ph type="dt" sz="half" idx="10"/>
          </p:nvPr>
        </p:nvSpPr>
        <p:spPr/>
        <p:txBody>
          <a:bodyPr/>
          <a:lstStyle/>
          <a:p>
            <a:fld id="{E0DB3E4E-0573-43C1-BFE1-F41D3C04E0E0}"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24</a:t>
            </a:fld>
            <a:endParaRPr lang="en-US">
              <a:latin typeface="Arial"/>
            </a:endParaRPr>
          </a:p>
        </p:txBody>
      </p:sp>
    </p:spTree>
    <p:extLst>
      <p:ext uri="{BB962C8B-B14F-4D97-AF65-F5344CB8AC3E}">
        <p14:creationId xmlns:p14="http://schemas.microsoft.com/office/powerpoint/2010/main" val="3232642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63400"/>
            <a:ext cx="5252712" cy="563672"/>
          </a:xfrm>
        </p:spPr>
        <p:txBody>
          <a:bodyPr>
            <a:noAutofit/>
          </a:bodyPr>
          <a:lstStyle/>
          <a:p>
            <a:pPr algn="ctr"/>
            <a:r>
              <a:rPr lang="en-US" dirty="0"/>
              <a:t> Project Planning Tools</a:t>
            </a:r>
          </a:p>
        </p:txBody>
      </p:sp>
      <p:sp>
        <p:nvSpPr>
          <p:cNvPr id="3" name="Content Placeholder 2"/>
          <p:cNvSpPr>
            <a:spLocks noGrp="1"/>
          </p:cNvSpPr>
          <p:nvPr>
            <p:ph idx="1"/>
          </p:nvPr>
        </p:nvSpPr>
        <p:spPr>
          <a:xfrm>
            <a:off x="328612" y="1143000"/>
            <a:ext cx="8677601" cy="5368967"/>
          </a:xfrm>
        </p:spPr>
        <p:txBody>
          <a:bodyPr>
            <a:normAutofit/>
          </a:bodyPr>
          <a:lstStyle/>
          <a:p>
            <a:pPr algn="just"/>
            <a:r>
              <a:rPr lang="en-US" dirty="0"/>
              <a:t>Project managers utilize several tools to help manage projects. </a:t>
            </a:r>
          </a:p>
          <a:p>
            <a:pPr algn="just"/>
            <a:endParaRPr lang="en-US" dirty="0"/>
          </a:p>
          <a:p>
            <a:pPr algn="just"/>
            <a:r>
              <a:rPr lang="en-US" dirty="0"/>
              <a:t>The project work plan is a critical element of managing projects.</a:t>
            </a:r>
          </a:p>
          <a:p>
            <a:pPr algn="just"/>
            <a:endParaRPr lang="en-US" dirty="0"/>
          </a:p>
          <a:p>
            <a:pPr algn="just"/>
            <a:r>
              <a:rPr lang="en-US" dirty="0"/>
              <a:t> Two graphical tools are widely used :</a:t>
            </a:r>
          </a:p>
          <a:p>
            <a:pPr lvl="1" algn="just"/>
            <a:r>
              <a:rPr lang="en-US" dirty="0"/>
              <a:t>Gantt chart and </a:t>
            </a:r>
          </a:p>
          <a:p>
            <a:pPr lvl="1" algn="just"/>
            <a:r>
              <a:rPr lang="en-US" dirty="0"/>
              <a:t>PERT </a:t>
            </a:r>
          </a:p>
          <a:p>
            <a:pPr lvl="1" algn="just"/>
            <a:endParaRPr lang="en-US" sz="2600" dirty="0"/>
          </a:p>
        </p:txBody>
      </p:sp>
      <p:sp>
        <p:nvSpPr>
          <p:cNvPr id="4" name="Date Placeholder 3"/>
          <p:cNvSpPr>
            <a:spLocks noGrp="1"/>
          </p:cNvSpPr>
          <p:nvPr>
            <p:ph type="dt" sz="half" idx="10"/>
          </p:nvPr>
        </p:nvSpPr>
        <p:spPr/>
        <p:txBody>
          <a:bodyPr/>
          <a:lstStyle/>
          <a:p>
            <a:fld id="{39CB099C-2F8E-4D04-93D0-0BFD022C400C}"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25</a:t>
            </a:fld>
            <a:endParaRPr lang="en-US">
              <a:latin typeface="Arial"/>
            </a:endParaRPr>
          </a:p>
        </p:txBody>
      </p:sp>
    </p:spTree>
    <p:extLst>
      <p:ext uri="{BB962C8B-B14F-4D97-AF65-F5344CB8AC3E}">
        <p14:creationId xmlns:p14="http://schemas.microsoft.com/office/powerpoint/2010/main" val="3996643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13" y="375781"/>
            <a:ext cx="5047990" cy="563672"/>
          </a:xfrm>
        </p:spPr>
        <p:txBody>
          <a:bodyPr>
            <a:noAutofit/>
          </a:bodyPr>
          <a:lstStyle/>
          <a:p>
            <a:pPr algn="ctr"/>
            <a:r>
              <a:rPr lang="en-US" dirty="0"/>
              <a:t> Gantt Chart</a:t>
            </a:r>
          </a:p>
        </p:txBody>
      </p:sp>
      <p:sp>
        <p:nvSpPr>
          <p:cNvPr id="3" name="Content Placeholder 2"/>
          <p:cNvSpPr>
            <a:spLocks noGrp="1"/>
          </p:cNvSpPr>
          <p:nvPr>
            <p:ph idx="1"/>
          </p:nvPr>
        </p:nvSpPr>
        <p:spPr>
          <a:xfrm>
            <a:off x="328612" y="1143000"/>
            <a:ext cx="8677601" cy="5368967"/>
          </a:xfrm>
        </p:spPr>
        <p:txBody>
          <a:bodyPr>
            <a:normAutofit/>
          </a:bodyPr>
          <a:lstStyle/>
          <a:p>
            <a:pPr marL="0" indent="0" algn="just">
              <a:buNone/>
            </a:pPr>
            <a:endParaRPr lang="en-US" sz="2600" dirty="0"/>
          </a:p>
          <a:p>
            <a:pPr lvl="1" algn="just"/>
            <a:endParaRPr lang="en-US" sz="2600" dirty="0"/>
          </a:p>
        </p:txBody>
      </p:sp>
      <p:sp>
        <p:nvSpPr>
          <p:cNvPr id="4" name="Date Placeholder 3"/>
          <p:cNvSpPr>
            <a:spLocks noGrp="1"/>
          </p:cNvSpPr>
          <p:nvPr>
            <p:ph type="dt" sz="half" idx="10"/>
          </p:nvPr>
        </p:nvSpPr>
        <p:spPr/>
        <p:txBody>
          <a:bodyPr/>
          <a:lstStyle/>
          <a:p>
            <a:fld id="{6C32272C-55B0-42BB-84A3-4C0EA2437D7A}"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26</a:t>
            </a:fld>
            <a:endParaRPr lang="en-US">
              <a:latin typeface="Arial"/>
            </a:endParaRPr>
          </a:p>
        </p:txBody>
      </p:sp>
      <p:pic>
        <p:nvPicPr>
          <p:cNvPr id="8" name="Picture 7"/>
          <p:cNvPicPr>
            <a:picLocks noChangeAspect="1"/>
          </p:cNvPicPr>
          <p:nvPr/>
        </p:nvPicPr>
        <p:blipFill rotWithShape="1">
          <a:blip r:embed="rId2"/>
          <a:srcRect l="23594" t="19841" r="24531" b="31441"/>
          <a:stretch/>
        </p:blipFill>
        <p:spPr>
          <a:xfrm>
            <a:off x="697584" y="1117625"/>
            <a:ext cx="7989216" cy="3098821"/>
          </a:xfrm>
          <a:prstGeom prst="rect">
            <a:avLst/>
          </a:prstGeom>
        </p:spPr>
      </p:pic>
      <p:pic>
        <p:nvPicPr>
          <p:cNvPr id="9" name="Picture 8" descr="http://www.gantt.com/images/image001.gif"/>
          <p:cNvPicPr/>
          <p:nvPr/>
        </p:nvPicPr>
        <p:blipFill>
          <a:blip r:embed="rId3">
            <a:extLst>
              <a:ext uri="{28A0092B-C50C-407E-A947-70E740481C1C}">
                <a14:useLocalDpi xmlns:a14="http://schemas.microsoft.com/office/drawing/2010/main" val="0"/>
              </a:ext>
            </a:extLst>
          </a:blip>
          <a:srcRect/>
          <a:stretch>
            <a:fillRect/>
          </a:stretch>
        </p:blipFill>
        <p:spPr bwMode="auto">
          <a:xfrm>
            <a:off x="857250" y="4394618"/>
            <a:ext cx="7429500" cy="1897757"/>
          </a:xfrm>
          <a:prstGeom prst="rect">
            <a:avLst/>
          </a:prstGeom>
          <a:noFill/>
          <a:ln>
            <a:noFill/>
          </a:ln>
        </p:spPr>
      </p:pic>
    </p:spTree>
    <p:extLst>
      <p:ext uri="{BB962C8B-B14F-4D97-AF65-F5344CB8AC3E}">
        <p14:creationId xmlns:p14="http://schemas.microsoft.com/office/powerpoint/2010/main" val="92194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13" y="375781"/>
            <a:ext cx="5252712" cy="563672"/>
          </a:xfrm>
        </p:spPr>
        <p:txBody>
          <a:bodyPr>
            <a:noAutofit/>
          </a:bodyPr>
          <a:lstStyle/>
          <a:p>
            <a:pPr algn="ctr"/>
            <a:r>
              <a:rPr lang="en-US" dirty="0"/>
              <a:t> PERT Chart</a:t>
            </a:r>
          </a:p>
        </p:txBody>
      </p:sp>
      <p:sp>
        <p:nvSpPr>
          <p:cNvPr id="4" name="Date Placeholder 3"/>
          <p:cNvSpPr>
            <a:spLocks noGrp="1"/>
          </p:cNvSpPr>
          <p:nvPr>
            <p:ph type="dt" sz="half" idx="10"/>
          </p:nvPr>
        </p:nvSpPr>
        <p:spPr/>
        <p:txBody>
          <a:bodyPr/>
          <a:lstStyle/>
          <a:p>
            <a:fld id="{091A34F9-C95E-4304-8207-E930897BE810}"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27</a:t>
            </a:fld>
            <a:endParaRPr lang="en-US">
              <a:latin typeface="Arial"/>
            </a:endParaRPr>
          </a:p>
        </p:txBody>
      </p:sp>
      <p:pic>
        <p:nvPicPr>
          <p:cNvPr id="7" name="Content Placeholder 6"/>
          <p:cNvPicPr>
            <a:picLocks noGrp="1" noChangeAspect="1"/>
          </p:cNvPicPr>
          <p:nvPr>
            <p:ph idx="1"/>
          </p:nvPr>
        </p:nvPicPr>
        <p:blipFill rotWithShape="1">
          <a:blip r:embed="rId2"/>
          <a:srcRect l="23875" t="21166" r="27058" b="7399"/>
          <a:stretch/>
        </p:blipFill>
        <p:spPr>
          <a:xfrm>
            <a:off x="857250" y="1157288"/>
            <a:ext cx="7229475" cy="5314950"/>
          </a:xfrm>
          <a:prstGeom prst="rect">
            <a:avLst/>
          </a:prstGeom>
        </p:spPr>
      </p:pic>
    </p:spTree>
    <p:extLst>
      <p:ext uri="{BB962C8B-B14F-4D97-AF65-F5344CB8AC3E}">
        <p14:creationId xmlns:p14="http://schemas.microsoft.com/office/powerpoint/2010/main" val="2792340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708" y="375781"/>
            <a:ext cx="5252712" cy="563672"/>
          </a:xfrm>
        </p:spPr>
        <p:txBody>
          <a:bodyPr>
            <a:noAutofit/>
          </a:bodyPr>
          <a:lstStyle/>
          <a:p>
            <a:pPr algn="ctr"/>
            <a:r>
              <a:rPr lang="en-US" dirty="0"/>
              <a:t> Summary</a:t>
            </a:r>
          </a:p>
        </p:txBody>
      </p:sp>
      <p:sp>
        <p:nvSpPr>
          <p:cNvPr id="3" name="Content Placeholder 2"/>
          <p:cNvSpPr>
            <a:spLocks noGrp="1"/>
          </p:cNvSpPr>
          <p:nvPr>
            <p:ph idx="1"/>
          </p:nvPr>
        </p:nvSpPr>
        <p:spPr>
          <a:xfrm>
            <a:off x="328612" y="1143000"/>
            <a:ext cx="8677601" cy="5368967"/>
          </a:xfrm>
        </p:spPr>
        <p:txBody>
          <a:bodyPr>
            <a:normAutofit/>
          </a:bodyPr>
          <a:lstStyle/>
          <a:p>
            <a:pPr algn="just"/>
            <a:r>
              <a:rPr lang="en-GB" b="0" i="0" u="none" strike="noStrike" baseline="0" dirty="0">
                <a:solidFill>
                  <a:srgbClr val="000000"/>
                </a:solidFill>
                <a:latin typeface="+mj-lt"/>
              </a:rPr>
              <a:t>The </a:t>
            </a:r>
            <a:r>
              <a:rPr lang="en-GB" b="1" i="0" u="none" strike="noStrike" baseline="0" dirty="0">
                <a:solidFill>
                  <a:srgbClr val="FF0000"/>
                </a:solidFill>
                <a:latin typeface="+mj-lt"/>
              </a:rPr>
              <a:t>project selection </a:t>
            </a:r>
            <a:r>
              <a:rPr lang="en-GB" b="0" i="0" u="none" strike="noStrike" baseline="0" dirty="0">
                <a:solidFill>
                  <a:srgbClr val="000000"/>
                </a:solidFill>
                <a:latin typeface="+mj-lt"/>
              </a:rPr>
              <a:t>process takes into account all of the projects in the organization, using project portfolio management.</a:t>
            </a:r>
          </a:p>
          <a:p>
            <a:pPr algn="just"/>
            <a:endParaRPr lang="en-GB" dirty="0">
              <a:solidFill>
                <a:srgbClr val="000000"/>
              </a:solidFill>
              <a:latin typeface="+mj-lt"/>
            </a:endParaRPr>
          </a:p>
          <a:p>
            <a:pPr algn="just"/>
            <a:r>
              <a:rPr lang="en-GB" b="1" i="0" u="none" strike="noStrike" baseline="0" dirty="0">
                <a:solidFill>
                  <a:srgbClr val="FF0000"/>
                </a:solidFill>
                <a:latin typeface="+mj-lt"/>
              </a:rPr>
              <a:t>The project plan </a:t>
            </a:r>
            <a:r>
              <a:rPr lang="en-GB" b="0" i="0" u="none" strike="noStrike" baseline="0" dirty="0">
                <a:solidFill>
                  <a:srgbClr val="000000"/>
                </a:solidFill>
                <a:latin typeface="+mj-lt"/>
              </a:rPr>
              <a:t>defines the tasks, task time estimates, and other information. </a:t>
            </a:r>
          </a:p>
          <a:p>
            <a:pPr algn="just"/>
            <a:endParaRPr lang="en-GB" dirty="0">
              <a:solidFill>
                <a:srgbClr val="000000"/>
              </a:solidFill>
              <a:latin typeface="+mj-lt"/>
            </a:endParaRPr>
          </a:p>
          <a:p>
            <a:pPr algn="just"/>
            <a:r>
              <a:rPr lang="en-GB" b="0" i="0" u="none" strike="noStrike" baseline="0" dirty="0">
                <a:solidFill>
                  <a:srgbClr val="000000"/>
                </a:solidFill>
                <a:latin typeface="+mj-lt"/>
              </a:rPr>
              <a:t>A project requires </a:t>
            </a:r>
            <a:r>
              <a:rPr lang="en-GB" b="1" i="0" u="none" strike="noStrike" baseline="0" dirty="0">
                <a:solidFill>
                  <a:srgbClr val="FF0000"/>
                </a:solidFill>
                <a:latin typeface="+mj-lt"/>
              </a:rPr>
              <a:t>staffing </a:t>
            </a:r>
            <a:r>
              <a:rPr lang="en-GB" b="0" i="0" u="none" strike="noStrike" baseline="0" dirty="0">
                <a:solidFill>
                  <a:srgbClr val="000000"/>
                </a:solidFill>
                <a:latin typeface="+mj-lt"/>
              </a:rPr>
              <a:t>and </a:t>
            </a:r>
            <a:r>
              <a:rPr lang="en-GB" b="1" i="0" u="none" strike="noStrike" baseline="0" dirty="0">
                <a:solidFill>
                  <a:srgbClr val="FF0000"/>
                </a:solidFill>
                <a:latin typeface="+mj-lt"/>
              </a:rPr>
              <a:t>coordinating project activities</a:t>
            </a:r>
            <a:r>
              <a:rPr lang="en-GB" b="0" i="0" u="none" strike="noStrike" baseline="0" dirty="0">
                <a:solidFill>
                  <a:srgbClr val="000000"/>
                </a:solidFill>
                <a:latin typeface="+mj-lt"/>
              </a:rPr>
              <a:t>.</a:t>
            </a:r>
          </a:p>
          <a:p>
            <a:pPr lvl="1" algn="just"/>
            <a:endParaRPr lang="en-US" sz="2600" dirty="0"/>
          </a:p>
        </p:txBody>
      </p:sp>
      <p:sp>
        <p:nvSpPr>
          <p:cNvPr id="4" name="Date Placeholder 3"/>
          <p:cNvSpPr>
            <a:spLocks noGrp="1"/>
          </p:cNvSpPr>
          <p:nvPr>
            <p:ph type="dt" sz="half" idx="10"/>
          </p:nvPr>
        </p:nvSpPr>
        <p:spPr/>
        <p:txBody>
          <a:bodyPr/>
          <a:lstStyle/>
          <a:p>
            <a:fld id="{39CB099C-2F8E-4D04-93D0-0BFD022C400C}"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28</a:t>
            </a:fld>
            <a:endParaRPr lang="en-US">
              <a:latin typeface="Arial"/>
            </a:endParaRPr>
          </a:p>
        </p:txBody>
      </p:sp>
    </p:spTree>
    <p:extLst>
      <p:ext uri="{BB962C8B-B14F-4D97-AF65-F5344CB8AC3E}">
        <p14:creationId xmlns:p14="http://schemas.microsoft.com/office/powerpoint/2010/main" val="4247182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Questions !!!</a:t>
            </a:r>
          </a:p>
        </p:txBody>
      </p:sp>
      <p:sp>
        <p:nvSpPr>
          <p:cNvPr id="4" name="Date Placeholder 3"/>
          <p:cNvSpPr>
            <a:spLocks noGrp="1"/>
          </p:cNvSpPr>
          <p:nvPr>
            <p:ph type="dt" sz="half" idx="10"/>
          </p:nvPr>
        </p:nvSpPr>
        <p:spPr/>
        <p:txBody>
          <a:bodyPr/>
          <a:lstStyle/>
          <a:p>
            <a:fld id="{4C48DA62-0A25-405D-92BB-26BE22EE5D43}"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29</a:t>
            </a:fld>
            <a:endParaRPr lang="en-US">
              <a:latin typeface="Arial"/>
            </a:endParaRPr>
          </a:p>
        </p:txBody>
      </p:sp>
    </p:spTree>
    <p:extLst>
      <p:ext uri="{BB962C8B-B14F-4D97-AF65-F5344CB8AC3E}">
        <p14:creationId xmlns:p14="http://schemas.microsoft.com/office/powerpoint/2010/main" val="86141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010" y="360435"/>
            <a:ext cx="6172200" cy="607219"/>
          </a:xfrm>
        </p:spPr>
        <p:txBody>
          <a:bodyPr>
            <a:normAutofit fontScale="90000"/>
          </a:bodyPr>
          <a:lstStyle/>
          <a:p>
            <a:pPr algn="ctr"/>
            <a:r>
              <a:rPr lang="en-US" dirty="0"/>
              <a:t>Recap: Project Planning</a:t>
            </a:r>
          </a:p>
        </p:txBody>
      </p:sp>
      <p:graphicFrame>
        <p:nvGraphicFramePr>
          <p:cNvPr id="7" name="Content Placeholder 6">
            <a:extLst>
              <a:ext uri="{FF2B5EF4-FFF2-40B4-BE49-F238E27FC236}">
                <a16:creationId xmlns:a16="http://schemas.microsoft.com/office/drawing/2014/main" id="{4016F1CB-6D7F-00BE-1F69-2E3CA393F98F}"/>
              </a:ext>
            </a:extLst>
          </p:cNvPr>
          <p:cNvGraphicFramePr>
            <a:graphicFrameLocks noGrp="1"/>
          </p:cNvGraphicFramePr>
          <p:nvPr>
            <p:ph idx="1"/>
          </p:nvPr>
        </p:nvGraphicFramePr>
        <p:xfrm>
          <a:off x="736227" y="18645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785ED42-C3D5-46E6-9E67-F95242354013}"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3</a:t>
            </a:fld>
            <a:endParaRPr lang="en-US">
              <a:latin typeface="Arial"/>
            </a:endParaRPr>
          </a:p>
        </p:txBody>
      </p:sp>
    </p:spTree>
    <p:extLst>
      <p:ext uri="{BB962C8B-B14F-4D97-AF65-F5344CB8AC3E}">
        <p14:creationId xmlns:p14="http://schemas.microsoft.com/office/powerpoint/2010/main" val="416565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436" y="347472"/>
            <a:ext cx="6172200" cy="607219"/>
          </a:xfrm>
        </p:spPr>
        <p:txBody>
          <a:bodyPr>
            <a:normAutofit fontScale="90000"/>
          </a:bodyPr>
          <a:lstStyle/>
          <a:p>
            <a:pPr algn="ctr"/>
            <a:r>
              <a:rPr lang="en-US" dirty="0"/>
              <a:t>Recap: Project Initiation</a:t>
            </a:r>
          </a:p>
        </p:txBody>
      </p:sp>
      <p:graphicFrame>
        <p:nvGraphicFramePr>
          <p:cNvPr id="7" name="Content Placeholder 6">
            <a:extLst>
              <a:ext uri="{FF2B5EF4-FFF2-40B4-BE49-F238E27FC236}">
                <a16:creationId xmlns:a16="http://schemas.microsoft.com/office/drawing/2014/main" id="{4016F1CB-6D7F-00BE-1F69-2E3CA393F98F}"/>
              </a:ext>
            </a:extLst>
          </p:cNvPr>
          <p:cNvGraphicFramePr>
            <a:graphicFrameLocks noGrp="1"/>
          </p:cNvGraphicFramePr>
          <p:nvPr>
            <p:ph idx="1"/>
          </p:nvPr>
        </p:nvGraphicFramePr>
        <p:xfrm>
          <a:off x="736227" y="18645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785ED42-C3D5-46E6-9E67-F95242354013}"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4</a:t>
            </a:fld>
            <a:endParaRPr lang="en-US">
              <a:latin typeface="Arial"/>
            </a:endParaRPr>
          </a:p>
        </p:txBody>
      </p:sp>
    </p:spTree>
    <p:extLst>
      <p:ext uri="{BB962C8B-B14F-4D97-AF65-F5344CB8AC3E}">
        <p14:creationId xmlns:p14="http://schemas.microsoft.com/office/powerpoint/2010/main" val="67741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030" y="953691"/>
            <a:ext cx="6172200" cy="607219"/>
          </a:xfrm>
        </p:spPr>
        <p:txBody>
          <a:bodyPr>
            <a:normAutofit fontScale="90000"/>
          </a:bodyPr>
          <a:lstStyle/>
          <a:p>
            <a:pPr algn="ctr"/>
            <a:r>
              <a:rPr lang="en-US" dirty="0"/>
              <a:t>Project Management</a:t>
            </a:r>
          </a:p>
        </p:txBody>
      </p:sp>
      <p:graphicFrame>
        <p:nvGraphicFramePr>
          <p:cNvPr id="7" name="Content Placeholder 6">
            <a:extLst>
              <a:ext uri="{FF2B5EF4-FFF2-40B4-BE49-F238E27FC236}">
                <a16:creationId xmlns:a16="http://schemas.microsoft.com/office/drawing/2014/main" id="{4016F1CB-6D7F-00BE-1F69-2E3CA393F98F}"/>
              </a:ext>
            </a:extLst>
          </p:cNvPr>
          <p:cNvGraphicFramePr>
            <a:graphicFrameLocks noGrp="1"/>
          </p:cNvGraphicFramePr>
          <p:nvPr>
            <p:ph idx="1"/>
            <p:extLst>
              <p:ext uri="{D42A27DB-BD31-4B8C-83A1-F6EECF244321}">
                <p14:modId xmlns:p14="http://schemas.microsoft.com/office/powerpoint/2010/main" val="307761803"/>
              </p:ext>
            </p:extLst>
          </p:nvPr>
        </p:nvGraphicFramePr>
        <p:xfrm>
          <a:off x="722780" y="1560909"/>
          <a:ext cx="7886700" cy="5188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785ED42-C3D5-46E6-9E67-F95242354013}"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5</a:t>
            </a:fld>
            <a:endParaRPr lang="en-US">
              <a:latin typeface="Arial"/>
            </a:endParaRPr>
          </a:p>
        </p:txBody>
      </p:sp>
    </p:spTree>
    <p:extLst>
      <p:ext uri="{BB962C8B-B14F-4D97-AF65-F5344CB8AC3E}">
        <p14:creationId xmlns:p14="http://schemas.microsoft.com/office/powerpoint/2010/main" val="425045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651" y="319773"/>
            <a:ext cx="6375749" cy="723378"/>
          </a:xfrm>
        </p:spPr>
        <p:txBody>
          <a:bodyPr/>
          <a:lstStyle/>
          <a:p>
            <a:pPr algn="ctr"/>
            <a:r>
              <a:rPr lang="en-US" dirty="0"/>
              <a:t>Project Selection</a:t>
            </a:r>
          </a:p>
        </p:txBody>
      </p:sp>
      <p:sp>
        <p:nvSpPr>
          <p:cNvPr id="3" name="Content Placeholder 2"/>
          <p:cNvSpPr>
            <a:spLocks noGrp="1"/>
          </p:cNvSpPr>
          <p:nvPr>
            <p:ph idx="1"/>
          </p:nvPr>
        </p:nvSpPr>
        <p:spPr>
          <a:xfrm>
            <a:off x="457200" y="1344636"/>
            <a:ext cx="8140045" cy="5263553"/>
          </a:xfrm>
        </p:spPr>
        <p:txBody>
          <a:bodyPr>
            <a:noAutofit/>
          </a:bodyPr>
          <a:lstStyle/>
          <a:p>
            <a:pPr algn="just"/>
            <a:r>
              <a:rPr lang="en-GB" dirty="0"/>
              <a:t>CIOs (chief information officers) are challenged to select projects that will provide highest return on the IT investments.</a:t>
            </a:r>
          </a:p>
          <a:p>
            <a:pPr marL="0" indent="0" algn="just">
              <a:buNone/>
            </a:pPr>
            <a:endParaRPr lang="en-NG" dirty="0"/>
          </a:p>
          <a:p>
            <a:pPr algn="just"/>
            <a:r>
              <a:rPr lang="en-GB" dirty="0"/>
              <a:t>A selected system development project must undergo a thorough process of project management (such as planning, execution, control, closure).</a:t>
            </a:r>
          </a:p>
          <a:p>
            <a:pPr marL="0" indent="0" algn="just">
              <a:buNone/>
            </a:pPr>
            <a:endParaRPr lang="en-NG" dirty="0"/>
          </a:p>
          <a:p>
            <a:pPr algn="just"/>
            <a:r>
              <a:rPr lang="en-GB" dirty="0"/>
              <a:t>An approval committee must be selective about where to allocate resources as most organizations have limited funds.</a:t>
            </a:r>
          </a:p>
          <a:p>
            <a:pPr algn="just"/>
            <a:endParaRPr lang="en-GB" dirty="0"/>
          </a:p>
          <a:p>
            <a:endParaRPr lang="en-GB" dirty="0"/>
          </a:p>
          <a:p>
            <a:endParaRPr lang="en-GB" dirty="0"/>
          </a:p>
          <a:p>
            <a:pPr algn="just"/>
            <a:endParaRPr lang="en-US" sz="2800"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E486DE6B-2BDD-42C3-9CF0-DF505DA5BBF3}" type="datetime1">
              <a:rPr lang="en-US" smtClean="0">
                <a:latin typeface="Arial"/>
              </a:rPr>
              <a:t>1/7/2024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6</a:t>
            </a:fld>
            <a:endParaRPr lang="en-US">
              <a:latin typeface="Arial"/>
            </a:endParaRPr>
          </a:p>
        </p:txBody>
      </p:sp>
    </p:spTree>
    <p:extLst>
      <p:ext uri="{BB962C8B-B14F-4D97-AF65-F5344CB8AC3E}">
        <p14:creationId xmlns:p14="http://schemas.microsoft.com/office/powerpoint/2010/main" val="379093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554277"/>
            <a:ext cx="6375749" cy="723378"/>
          </a:xfrm>
        </p:spPr>
        <p:txBody>
          <a:bodyPr/>
          <a:lstStyle/>
          <a:p>
            <a:pPr algn="ctr"/>
            <a:r>
              <a:rPr lang="en-US" dirty="0"/>
              <a:t>Project Selection</a:t>
            </a:r>
          </a:p>
        </p:txBody>
      </p:sp>
      <p:sp>
        <p:nvSpPr>
          <p:cNvPr id="3" name="Content Placeholder 2"/>
          <p:cNvSpPr>
            <a:spLocks noGrp="1"/>
          </p:cNvSpPr>
          <p:nvPr>
            <p:ph idx="1"/>
          </p:nvPr>
        </p:nvSpPr>
        <p:spPr>
          <a:xfrm>
            <a:off x="200416" y="1484461"/>
            <a:ext cx="8486384" cy="4966444"/>
          </a:xfrm>
        </p:spPr>
        <p:txBody>
          <a:bodyPr>
            <a:noAutofit/>
          </a:bodyPr>
          <a:lstStyle/>
          <a:p>
            <a:pPr algn="just"/>
            <a:r>
              <a:rPr lang="en-GB" dirty="0"/>
              <a:t>If there are several potentially high-payoff projects, and they all have the same risk, then maybe only one of the projects will be selected.</a:t>
            </a:r>
          </a:p>
          <a:p>
            <a:pPr algn="just"/>
            <a:endParaRPr lang="en-US" dirty="0"/>
          </a:p>
          <a:p>
            <a:pPr algn="just"/>
            <a:r>
              <a:rPr lang="en-US" dirty="0"/>
              <a:t>Once a project is launched by being selected by the approval committee, it is time to carefully plan the project. </a:t>
            </a:r>
          </a:p>
          <a:p>
            <a:pPr algn="just"/>
            <a:endParaRPr lang="en-US" dirty="0"/>
          </a:p>
          <a:p>
            <a:pPr algn="just"/>
            <a:r>
              <a:rPr lang="en-US" dirty="0"/>
              <a:t>The project manager will follow a set of project management guidelines to organize, guides, and directs the project from inception to completion.</a:t>
            </a:r>
          </a:p>
          <a:p>
            <a:pPr marL="0" indent="0" algn="just">
              <a:buNone/>
            </a:pPr>
            <a:endParaRPr lang="en-US" dirty="0"/>
          </a:p>
          <a:p>
            <a:pPr algn="just"/>
            <a:endParaRPr lang="en-US"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E486DE6B-2BDD-42C3-9CF0-DF505DA5BBF3}"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7</a:t>
            </a:fld>
            <a:endParaRPr lang="en-US">
              <a:latin typeface="Arial"/>
            </a:endParaRPr>
          </a:p>
        </p:txBody>
      </p:sp>
    </p:spTree>
    <p:extLst>
      <p:ext uri="{BB962C8B-B14F-4D97-AF65-F5344CB8AC3E}">
        <p14:creationId xmlns:p14="http://schemas.microsoft.com/office/powerpoint/2010/main" val="426890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554277"/>
            <a:ext cx="6375749" cy="723378"/>
          </a:xfrm>
        </p:spPr>
        <p:txBody>
          <a:bodyPr/>
          <a:lstStyle/>
          <a:p>
            <a:pPr algn="ctr"/>
            <a:r>
              <a:rPr lang="en-US" dirty="0"/>
              <a:t>Creating the Work Plan</a:t>
            </a:r>
          </a:p>
        </p:txBody>
      </p:sp>
      <p:sp>
        <p:nvSpPr>
          <p:cNvPr id="3" name="Content Placeholder 2"/>
          <p:cNvSpPr>
            <a:spLocks noGrp="1"/>
          </p:cNvSpPr>
          <p:nvPr>
            <p:ph idx="1"/>
          </p:nvPr>
        </p:nvSpPr>
        <p:spPr>
          <a:xfrm>
            <a:off x="200416" y="1484461"/>
            <a:ext cx="8486384" cy="4966444"/>
          </a:xfrm>
        </p:spPr>
        <p:txBody>
          <a:bodyPr>
            <a:noAutofit/>
          </a:bodyPr>
          <a:lstStyle/>
          <a:p>
            <a:pPr algn="just"/>
            <a:r>
              <a:rPr lang="en-US" dirty="0"/>
              <a:t>This involves four (4) major activities:</a:t>
            </a:r>
          </a:p>
          <a:p>
            <a:pPr lvl="1" algn="just"/>
            <a:r>
              <a:rPr lang="en-US" dirty="0"/>
              <a:t>Selecting the appropriate development methodology (SDLC).</a:t>
            </a:r>
          </a:p>
          <a:p>
            <a:pPr lvl="1" algn="just"/>
            <a:r>
              <a:rPr lang="en-US" dirty="0"/>
              <a:t>Developing the Work Plan</a:t>
            </a:r>
          </a:p>
          <a:p>
            <a:pPr lvl="1" algn="just"/>
            <a:r>
              <a:rPr lang="en-US" dirty="0"/>
              <a:t>Staffing the Project</a:t>
            </a:r>
          </a:p>
          <a:p>
            <a:pPr lvl="1" algn="just"/>
            <a:r>
              <a:rPr lang="en-US" dirty="0"/>
              <a:t>Coordinating project activities</a:t>
            </a:r>
          </a:p>
          <a:p>
            <a:pPr algn="just"/>
            <a:endParaRPr lang="en-US" sz="2800" dirty="0"/>
          </a:p>
          <a:p>
            <a:pPr algn="just"/>
            <a:endParaRPr lang="en-US" sz="2800" dirty="0"/>
          </a:p>
          <a:p>
            <a:pPr algn="just"/>
            <a:endParaRPr lang="en-US" sz="2800" dirty="0"/>
          </a:p>
          <a:p>
            <a:pPr marL="0" indent="0" algn="just">
              <a:buNone/>
            </a:pPr>
            <a:endParaRPr lang="en-US" sz="2800" dirty="0"/>
          </a:p>
          <a:p>
            <a:pPr algn="just"/>
            <a:endParaRPr lang="en-US" sz="2800"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BEAF762C-C1F7-4525-83A9-357A4D2FE959}"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8</a:t>
            </a:fld>
            <a:endParaRPr lang="en-US">
              <a:latin typeface="Arial"/>
            </a:endParaRPr>
          </a:p>
        </p:txBody>
      </p:sp>
    </p:spTree>
    <p:extLst>
      <p:ext uri="{BB962C8B-B14F-4D97-AF65-F5344CB8AC3E}">
        <p14:creationId xmlns:p14="http://schemas.microsoft.com/office/powerpoint/2010/main" val="289791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44" y="554277"/>
            <a:ext cx="6375749" cy="723378"/>
          </a:xfrm>
        </p:spPr>
        <p:txBody>
          <a:bodyPr/>
          <a:lstStyle/>
          <a:p>
            <a:pPr algn="ctr"/>
            <a:r>
              <a:rPr lang="en-US" dirty="0"/>
              <a:t>1. Selecting SDLC</a:t>
            </a:r>
          </a:p>
        </p:txBody>
      </p:sp>
      <p:sp>
        <p:nvSpPr>
          <p:cNvPr id="3" name="Content Placeholder 2"/>
          <p:cNvSpPr>
            <a:spLocks noGrp="1"/>
          </p:cNvSpPr>
          <p:nvPr>
            <p:ph idx="1"/>
          </p:nvPr>
        </p:nvSpPr>
        <p:spPr>
          <a:xfrm>
            <a:off x="200416" y="1484461"/>
            <a:ext cx="8486384" cy="4966444"/>
          </a:xfrm>
        </p:spPr>
        <p:txBody>
          <a:bodyPr>
            <a:noAutofit/>
          </a:bodyPr>
          <a:lstStyle/>
          <a:p>
            <a:pPr algn="just"/>
            <a:r>
              <a:rPr lang="en-US" dirty="0"/>
              <a:t>There are a number of different project methodologies that can be used to structure and guide systems development projects. </a:t>
            </a:r>
          </a:p>
          <a:p>
            <a:pPr algn="just"/>
            <a:endParaRPr lang="en-US" dirty="0"/>
          </a:p>
          <a:p>
            <a:pPr algn="just"/>
            <a:r>
              <a:rPr lang="en-US" dirty="0"/>
              <a:t>Several of the key methodologies are waterfall development, parallel, V-model, rapid application development; including iterative development, system prototyping, and throwaway prototyping; and agile development</a:t>
            </a:r>
          </a:p>
          <a:p>
            <a:pPr algn="just"/>
            <a:endParaRPr lang="en-US" dirty="0"/>
          </a:p>
          <a:p>
            <a:pPr algn="just"/>
            <a:endParaRPr lang="en-US" sz="2800" dirty="0"/>
          </a:p>
          <a:p>
            <a:pPr marL="0" indent="0" algn="just">
              <a:buNone/>
            </a:pPr>
            <a:endParaRPr lang="en-US" sz="2800" dirty="0"/>
          </a:p>
          <a:p>
            <a:pPr algn="just"/>
            <a:endParaRPr lang="en-US" sz="2800" b="1" dirty="0">
              <a:cs typeface="Gabriola"/>
            </a:endParaRPr>
          </a:p>
          <a:p>
            <a:pPr algn="just"/>
            <a:endParaRPr lang="en-US" sz="2800" b="1" dirty="0">
              <a:cs typeface="Gabriola"/>
            </a:endParaRPr>
          </a:p>
        </p:txBody>
      </p:sp>
      <p:sp>
        <p:nvSpPr>
          <p:cNvPr id="4" name="Date Placeholder 3"/>
          <p:cNvSpPr>
            <a:spLocks noGrp="1"/>
          </p:cNvSpPr>
          <p:nvPr>
            <p:ph type="dt" sz="half" idx="10"/>
          </p:nvPr>
        </p:nvSpPr>
        <p:spPr/>
        <p:txBody>
          <a:bodyPr/>
          <a:lstStyle/>
          <a:p>
            <a:fld id="{1E783E8A-0B28-4449-93B8-902DA81EADDE}" type="datetime1">
              <a:rPr lang="en-US" smtClean="0">
                <a:latin typeface="Arial"/>
              </a:rPr>
              <a:t>1/5/2024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9</a:t>
            </a:fld>
            <a:endParaRPr lang="en-US">
              <a:latin typeface="Arial"/>
            </a:endParaRPr>
          </a:p>
        </p:txBody>
      </p:sp>
    </p:spTree>
    <p:extLst>
      <p:ext uri="{BB962C8B-B14F-4D97-AF65-F5344CB8AC3E}">
        <p14:creationId xmlns:p14="http://schemas.microsoft.com/office/powerpoint/2010/main" val="3763342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6603</TotalTime>
  <Words>1259</Words>
  <Application>Microsoft Office PowerPoint</Application>
  <PresentationFormat>On-screen Show (4:3)</PresentationFormat>
  <Paragraphs>267</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Apple Chancery</vt:lpstr>
      <vt:lpstr>Arial</vt:lpstr>
      <vt:lpstr>Calibri</vt:lpstr>
      <vt:lpstr>Clarity</vt:lpstr>
      <vt:lpstr>    SWE2315 : System ANALYSIS &amp; DESIGN</vt:lpstr>
      <vt:lpstr>Outline</vt:lpstr>
      <vt:lpstr>Recap: Project Planning</vt:lpstr>
      <vt:lpstr>Recap: Project Initiation</vt:lpstr>
      <vt:lpstr>Project Management</vt:lpstr>
      <vt:lpstr>Project Selection</vt:lpstr>
      <vt:lpstr>Project Selection</vt:lpstr>
      <vt:lpstr>Creating the Work Plan</vt:lpstr>
      <vt:lpstr>1. Selecting SDLC</vt:lpstr>
      <vt:lpstr>Selecting SDLC</vt:lpstr>
      <vt:lpstr>Waterfall &amp; Parallel Development</vt:lpstr>
      <vt:lpstr>V Model &amp; Prototyping Development</vt:lpstr>
      <vt:lpstr>Selecting Criteria SDLC</vt:lpstr>
      <vt:lpstr>Estimating Time Frame</vt:lpstr>
      <vt:lpstr>2. Develop work plan</vt:lpstr>
      <vt:lpstr>Identify Task</vt:lpstr>
      <vt:lpstr>Work Breakdown Structure</vt:lpstr>
      <vt:lpstr>The Project Work Plan</vt:lpstr>
      <vt:lpstr>3. Staffing</vt:lpstr>
      <vt:lpstr>Staff plan: Motivation and Handling Conflicts</vt:lpstr>
      <vt:lpstr>Coordinating Project Activities</vt:lpstr>
      <vt:lpstr>CASE, Standards, Documents</vt:lpstr>
      <vt:lpstr>4. Managing and Controlling Projects</vt:lpstr>
      <vt:lpstr>Managing and Controlling Projects</vt:lpstr>
      <vt:lpstr> Project Planning Tools</vt:lpstr>
      <vt:lpstr> Gantt Chart</vt:lpstr>
      <vt:lpstr> PERT Chart</vt:lpstr>
      <vt:lpstr> Summary</vt:lpstr>
      <vt:lpstr>PowerPoint Presentation</vt:lpstr>
    </vt:vector>
  </TitlesOfParts>
  <Company>BUK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M I Mukhtar</dc:creator>
  <cp:lastModifiedBy>maryam mukhtar</cp:lastModifiedBy>
  <cp:revision>82</cp:revision>
  <dcterms:created xsi:type="dcterms:W3CDTF">2015-09-14T11:06:08Z</dcterms:created>
  <dcterms:modified xsi:type="dcterms:W3CDTF">2024-01-07T19:26:39Z</dcterms:modified>
</cp:coreProperties>
</file>