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331" r:id="rId3"/>
    <p:sldId id="321" r:id="rId4"/>
    <p:sldId id="293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11" r:id="rId17"/>
    <p:sldId id="312" r:id="rId18"/>
    <p:sldId id="313" r:id="rId19"/>
    <p:sldId id="314" r:id="rId20"/>
    <p:sldId id="315" r:id="rId21"/>
    <p:sldId id="320" r:id="rId22"/>
    <p:sldId id="322" r:id="rId23"/>
    <p:sldId id="324" r:id="rId24"/>
    <p:sldId id="334" r:id="rId25"/>
    <p:sldId id="259" r:id="rId26"/>
    <p:sldId id="260" r:id="rId27"/>
    <p:sldId id="261" r:id="rId28"/>
    <p:sldId id="263" r:id="rId29"/>
    <p:sldId id="264" r:id="rId30"/>
    <p:sldId id="265" r:id="rId31"/>
    <p:sldId id="269" r:id="rId32"/>
    <p:sldId id="272" r:id="rId33"/>
    <p:sldId id="274" r:id="rId34"/>
    <p:sldId id="275" r:id="rId35"/>
    <p:sldId id="276" r:id="rId36"/>
    <p:sldId id="277" r:id="rId37"/>
    <p:sldId id="278" r:id="rId38"/>
    <p:sldId id="328" r:id="rId39"/>
    <p:sldId id="335" r:id="rId40"/>
    <p:sldId id="27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5658F-0E81-4947-894F-D1E4DF8A3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NG"/>
        </a:p>
      </dgm:t>
    </dgm:pt>
    <dgm:pt modelId="{673FA735-9023-4794-8601-DBD6DF504113}">
      <dgm:prSet/>
      <dgm:spPr/>
      <dgm:t>
        <a:bodyPr/>
        <a:lstStyle/>
        <a:p>
          <a:r>
            <a:rPr lang="en-GB" b="0" i="0" baseline="0" dirty="0"/>
            <a:t>1. Understand the existing situation (the as-is system)</a:t>
          </a:r>
          <a:endParaRPr lang="en-NG" dirty="0"/>
        </a:p>
      </dgm:t>
    </dgm:pt>
    <dgm:pt modelId="{BEFE91CB-C5FB-4EA1-A15A-832C8F13C7DC}" type="parTrans" cxnId="{25BBD845-AC50-4E0E-A193-455F9C4FA6AD}">
      <dgm:prSet/>
      <dgm:spPr/>
      <dgm:t>
        <a:bodyPr/>
        <a:lstStyle/>
        <a:p>
          <a:endParaRPr lang="en-NG"/>
        </a:p>
      </dgm:t>
    </dgm:pt>
    <dgm:pt modelId="{32CC4BE6-1A7C-434F-87EC-5D8B85A07373}" type="sibTrans" cxnId="{25BBD845-AC50-4E0E-A193-455F9C4FA6AD}">
      <dgm:prSet/>
      <dgm:spPr/>
      <dgm:t>
        <a:bodyPr/>
        <a:lstStyle/>
        <a:p>
          <a:endParaRPr lang="en-NG"/>
        </a:p>
      </dgm:t>
    </dgm:pt>
    <dgm:pt modelId="{50873CFF-CCF4-49BB-B2D2-EB8F3FA45E2F}">
      <dgm:prSet/>
      <dgm:spPr/>
      <dgm:t>
        <a:bodyPr/>
        <a:lstStyle/>
        <a:p>
          <a:r>
            <a:rPr lang="en-GB" b="0" i="0" baseline="0" dirty="0"/>
            <a:t>2. Identify improvements</a:t>
          </a:r>
          <a:endParaRPr lang="en-NG" dirty="0"/>
        </a:p>
      </dgm:t>
    </dgm:pt>
    <dgm:pt modelId="{B50E4CD8-8DB4-45D5-B4F4-0E4BB3286C06}" type="parTrans" cxnId="{E394DB8D-DEA4-4FB3-B503-9166634FC86A}">
      <dgm:prSet/>
      <dgm:spPr/>
      <dgm:t>
        <a:bodyPr/>
        <a:lstStyle/>
        <a:p>
          <a:endParaRPr lang="en-NG"/>
        </a:p>
      </dgm:t>
    </dgm:pt>
    <dgm:pt modelId="{436E91EF-D755-45FD-8E85-F6FE8EA7BE39}" type="sibTrans" cxnId="{E394DB8D-DEA4-4FB3-B503-9166634FC86A}">
      <dgm:prSet/>
      <dgm:spPr/>
      <dgm:t>
        <a:bodyPr/>
        <a:lstStyle/>
        <a:p>
          <a:endParaRPr lang="en-NG"/>
        </a:p>
      </dgm:t>
    </dgm:pt>
    <dgm:pt modelId="{E3C108A3-7ABE-4032-BA75-75C3FE7641D5}">
      <dgm:prSet/>
      <dgm:spPr/>
      <dgm:t>
        <a:bodyPr/>
        <a:lstStyle/>
        <a:p>
          <a:r>
            <a:rPr lang="en-GB" b="0" i="0" baseline="0" dirty="0"/>
            <a:t>3. Define the requirement for the new system (the to-be system).</a:t>
          </a:r>
          <a:endParaRPr lang="en-NG" dirty="0"/>
        </a:p>
      </dgm:t>
    </dgm:pt>
    <dgm:pt modelId="{9AE329BD-BFBA-4353-8DBE-7CD5A86AA2BF}" type="parTrans" cxnId="{FD24D162-3D22-49F2-B3DB-0EB32EF5917E}">
      <dgm:prSet/>
      <dgm:spPr/>
      <dgm:t>
        <a:bodyPr/>
        <a:lstStyle/>
        <a:p>
          <a:endParaRPr lang="en-NG"/>
        </a:p>
      </dgm:t>
    </dgm:pt>
    <dgm:pt modelId="{C593950C-CAFF-49FE-A63E-4EE33E27CFC2}" type="sibTrans" cxnId="{FD24D162-3D22-49F2-B3DB-0EB32EF5917E}">
      <dgm:prSet/>
      <dgm:spPr/>
      <dgm:t>
        <a:bodyPr/>
        <a:lstStyle/>
        <a:p>
          <a:endParaRPr lang="en-NG"/>
        </a:p>
      </dgm:t>
    </dgm:pt>
    <dgm:pt modelId="{4119CEB2-610C-4F88-9326-080AA53EE747}" type="pres">
      <dgm:prSet presAssocID="{9CF5658F-0E81-4947-894F-D1E4DF8A363A}" presName="Name0" presStyleCnt="0">
        <dgm:presLayoutVars>
          <dgm:chMax val="7"/>
          <dgm:chPref val="7"/>
          <dgm:dir/>
        </dgm:presLayoutVars>
      </dgm:prSet>
      <dgm:spPr/>
    </dgm:pt>
    <dgm:pt modelId="{25DAB166-8F88-43A6-A551-9C4C588493A0}" type="pres">
      <dgm:prSet presAssocID="{9CF5658F-0E81-4947-894F-D1E4DF8A363A}" presName="Name1" presStyleCnt="0"/>
      <dgm:spPr/>
    </dgm:pt>
    <dgm:pt modelId="{1C74E666-1F11-4BBC-8171-2CC6E850CCD5}" type="pres">
      <dgm:prSet presAssocID="{9CF5658F-0E81-4947-894F-D1E4DF8A363A}" presName="cycle" presStyleCnt="0"/>
      <dgm:spPr/>
    </dgm:pt>
    <dgm:pt modelId="{70C5883C-4F8B-4501-B96C-3DEAA71BCE17}" type="pres">
      <dgm:prSet presAssocID="{9CF5658F-0E81-4947-894F-D1E4DF8A363A}" presName="srcNode" presStyleLbl="node1" presStyleIdx="0" presStyleCnt="3"/>
      <dgm:spPr/>
    </dgm:pt>
    <dgm:pt modelId="{77A8289B-D7CA-4232-BFE8-D9C412D12A36}" type="pres">
      <dgm:prSet presAssocID="{9CF5658F-0E81-4947-894F-D1E4DF8A363A}" presName="conn" presStyleLbl="parChTrans1D2" presStyleIdx="0" presStyleCnt="1"/>
      <dgm:spPr/>
    </dgm:pt>
    <dgm:pt modelId="{D4E99282-31CB-4F95-9C06-C5ACCE35FDAE}" type="pres">
      <dgm:prSet presAssocID="{9CF5658F-0E81-4947-894F-D1E4DF8A363A}" presName="extraNode" presStyleLbl="node1" presStyleIdx="0" presStyleCnt="3"/>
      <dgm:spPr/>
    </dgm:pt>
    <dgm:pt modelId="{D775436F-383A-49F8-8641-E5B2F07B8473}" type="pres">
      <dgm:prSet presAssocID="{9CF5658F-0E81-4947-894F-D1E4DF8A363A}" presName="dstNode" presStyleLbl="node1" presStyleIdx="0" presStyleCnt="3"/>
      <dgm:spPr/>
    </dgm:pt>
    <dgm:pt modelId="{F9A5379F-E356-4284-AE74-8483FDA8E7DA}" type="pres">
      <dgm:prSet presAssocID="{673FA735-9023-4794-8601-DBD6DF504113}" presName="text_1" presStyleLbl="node1" presStyleIdx="0" presStyleCnt="3">
        <dgm:presLayoutVars>
          <dgm:bulletEnabled val="1"/>
        </dgm:presLayoutVars>
      </dgm:prSet>
      <dgm:spPr/>
    </dgm:pt>
    <dgm:pt modelId="{F5FD2207-A449-4C05-B55F-DB9359EF96F2}" type="pres">
      <dgm:prSet presAssocID="{673FA735-9023-4794-8601-DBD6DF504113}" presName="accent_1" presStyleCnt="0"/>
      <dgm:spPr/>
    </dgm:pt>
    <dgm:pt modelId="{9CA5213E-D1AF-4410-80B7-9E055D567286}" type="pres">
      <dgm:prSet presAssocID="{673FA735-9023-4794-8601-DBD6DF504113}" presName="accentRepeatNode" presStyleLbl="solidFgAcc1" presStyleIdx="0" presStyleCnt="3"/>
      <dgm:spPr/>
    </dgm:pt>
    <dgm:pt modelId="{04EF7833-585C-49F1-A280-1A5D94B1B198}" type="pres">
      <dgm:prSet presAssocID="{50873CFF-CCF4-49BB-B2D2-EB8F3FA45E2F}" presName="text_2" presStyleLbl="node1" presStyleIdx="1" presStyleCnt="3">
        <dgm:presLayoutVars>
          <dgm:bulletEnabled val="1"/>
        </dgm:presLayoutVars>
      </dgm:prSet>
      <dgm:spPr/>
    </dgm:pt>
    <dgm:pt modelId="{7D57D107-DD7A-4345-BCF3-06CCDF06807D}" type="pres">
      <dgm:prSet presAssocID="{50873CFF-CCF4-49BB-B2D2-EB8F3FA45E2F}" presName="accent_2" presStyleCnt="0"/>
      <dgm:spPr/>
    </dgm:pt>
    <dgm:pt modelId="{D36C6DB6-704F-4452-B2A4-FC9B26FC6032}" type="pres">
      <dgm:prSet presAssocID="{50873CFF-CCF4-49BB-B2D2-EB8F3FA45E2F}" presName="accentRepeatNode" presStyleLbl="solidFgAcc1" presStyleIdx="1" presStyleCnt="3"/>
      <dgm:spPr/>
    </dgm:pt>
    <dgm:pt modelId="{72DDC1F9-83F2-451B-B026-F25B328DE40F}" type="pres">
      <dgm:prSet presAssocID="{E3C108A3-7ABE-4032-BA75-75C3FE7641D5}" presName="text_3" presStyleLbl="node1" presStyleIdx="2" presStyleCnt="3">
        <dgm:presLayoutVars>
          <dgm:bulletEnabled val="1"/>
        </dgm:presLayoutVars>
      </dgm:prSet>
      <dgm:spPr/>
    </dgm:pt>
    <dgm:pt modelId="{684D4B01-657A-4F21-B100-71F71CB5FEFB}" type="pres">
      <dgm:prSet presAssocID="{E3C108A3-7ABE-4032-BA75-75C3FE7641D5}" presName="accent_3" presStyleCnt="0"/>
      <dgm:spPr/>
    </dgm:pt>
    <dgm:pt modelId="{7D2DBED6-5306-4137-9AA2-663F76ACDCD8}" type="pres">
      <dgm:prSet presAssocID="{E3C108A3-7ABE-4032-BA75-75C3FE7641D5}" presName="accentRepeatNode" presStyleLbl="solidFgAcc1" presStyleIdx="2" presStyleCnt="3"/>
      <dgm:spPr/>
    </dgm:pt>
  </dgm:ptLst>
  <dgm:cxnLst>
    <dgm:cxn modelId="{FD24D162-3D22-49F2-B3DB-0EB32EF5917E}" srcId="{9CF5658F-0E81-4947-894F-D1E4DF8A363A}" destId="{E3C108A3-7ABE-4032-BA75-75C3FE7641D5}" srcOrd="2" destOrd="0" parTransId="{9AE329BD-BFBA-4353-8DBE-7CD5A86AA2BF}" sibTransId="{C593950C-CAFF-49FE-A63E-4EE33E27CFC2}"/>
    <dgm:cxn modelId="{25BBD845-AC50-4E0E-A193-455F9C4FA6AD}" srcId="{9CF5658F-0E81-4947-894F-D1E4DF8A363A}" destId="{673FA735-9023-4794-8601-DBD6DF504113}" srcOrd="0" destOrd="0" parTransId="{BEFE91CB-C5FB-4EA1-A15A-832C8F13C7DC}" sibTransId="{32CC4BE6-1A7C-434F-87EC-5D8B85A07373}"/>
    <dgm:cxn modelId="{B5163455-A841-4C0A-9A61-9C71879FE000}" type="presOf" srcId="{9CF5658F-0E81-4947-894F-D1E4DF8A363A}" destId="{4119CEB2-610C-4F88-9326-080AA53EE747}" srcOrd="0" destOrd="0" presId="urn:microsoft.com/office/officeart/2008/layout/VerticalCurvedList"/>
    <dgm:cxn modelId="{E394DB8D-DEA4-4FB3-B503-9166634FC86A}" srcId="{9CF5658F-0E81-4947-894F-D1E4DF8A363A}" destId="{50873CFF-CCF4-49BB-B2D2-EB8F3FA45E2F}" srcOrd="1" destOrd="0" parTransId="{B50E4CD8-8DB4-45D5-B4F4-0E4BB3286C06}" sibTransId="{436E91EF-D755-45FD-8E85-F6FE8EA7BE39}"/>
    <dgm:cxn modelId="{0593EBB0-22B2-48E8-8B61-D5E21A4018AB}" type="presOf" srcId="{673FA735-9023-4794-8601-DBD6DF504113}" destId="{F9A5379F-E356-4284-AE74-8483FDA8E7DA}" srcOrd="0" destOrd="0" presId="urn:microsoft.com/office/officeart/2008/layout/VerticalCurvedList"/>
    <dgm:cxn modelId="{CD2897B1-3B72-412B-AD5B-BA437C00FB24}" type="presOf" srcId="{32CC4BE6-1A7C-434F-87EC-5D8B85A07373}" destId="{77A8289B-D7CA-4232-BFE8-D9C412D12A36}" srcOrd="0" destOrd="0" presId="urn:microsoft.com/office/officeart/2008/layout/VerticalCurvedList"/>
    <dgm:cxn modelId="{393F62C2-AC84-4F80-BFA6-A2F751704597}" type="presOf" srcId="{E3C108A3-7ABE-4032-BA75-75C3FE7641D5}" destId="{72DDC1F9-83F2-451B-B026-F25B328DE40F}" srcOrd="0" destOrd="0" presId="urn:microsoft.com/office/officeart/2008/layout/VerticalCurvedList"/>
    <dgm:cxn modelId="{EA4D6FF3-D1D9-48A7-AF29-9F99436F6B83}" type="presOf" srcId="{50873CFF-CCF4-49BB-B2D2-EB8F3FA45E2F}" destId="{04EF7833-585C-49F1-A280-1A5D94B1B198}" srcOrd="0" destOrd="0" presId="urn:microsoft.com/office/officeart/2008/layout/VerticalCurvedList"/>
    <dgm:cxn modelId="{F160C379-AA7B-4A6A-A75F-1532B3DCF074}" type="presParOf" srcId="{4119CEB2-610C-4F88-9326-080AA53EE747}" destId="{25DAB166-8F88-43A6-A551-9C4C588493A0}" srcOrd="0" destOrd="0" presId="urn:microsoft.com/office/officeart/2008/layout/VerticalCurvedList"/>
    <dgm:cxn modelId="{FF816EB4-FDA6-4F40-9164-20EEF09BE385}" type="presParOf" srcId="{25DAB166-8F88-43A6-A551-9C4C588493A0}" destId="{1C74E666-1F11-4BBC-8171-2CC6E850CCD5}" srcOrd="0" destOrd="0" presId="urn:microsoft.com/office/officeart/2008/layout/VerticalCurvedList"/>
    <dgm:cxn modelId="{BB056055-2466-4514-AEA1-4CC662261A5F}" type="presParOf" srcId="{1C74E666-1F11-4BBC-8171-2CC6E850CCD5}" destId="{70C5883C-4F8B-4501-B96C-3DEAA71BCE17}" srcOrd="0" destOrd="0" presId="urn:microsoft.com/office/officeart/2008/layout/VerticalCurvedList"/>
    <dgm:cxn modelId="{D1F20169-FD80-40E6-B024-673F597A51B3}" type="presParOf" srcId="{1C74E666-1F11-4BBC-8171-2CC6E850CCD5}" destId="{77A8289B-D7CA-4232-BFE8-D9C412D12A36}" srcOrd="1" destOrd="0" presId="urn:microsoft.com/office/officeart/2008/layout/VerticalCurvedList"/>
    <dgm:cxn modelId="{1ED31316-E70A-4DCF-93B7-94111882E06F}" type="presParOf" srcId="{1C74E666-1F11-4BBC-8171-2CC6E850CCD5}" destId="{D4E99282-31CB-4F95-9C06-C5ACCE35FDAE}" srcOrd="2" destOrd="0" presId="urn:microsoft.com/office/officeart/2008/layout/VerticalCurvedList"/>
    <dgm:cxn modelId="{F46ED05C-1194-46F2-B193-141695864EE9}" type="presParOf" srcId="{1C74E666-1F11-4BBC-8171-2CC6E850CCD5}" destId="{D775436F-383A-49F8-8641-E5B2F07B8473}" srcOrd="3" destOrd="0" presId="urn:microsoft.com/office/officeart/2008/layout/VerticalCurvedList"/>
    <dgm:cxn modelId="{49F01A9A-C265-4165-A771-B372E1093027}" type="presParOf" srcId="{25DAB166-8F88-43A6-A551-9C4C588493A0}" destId="{F9A5379F-E356-4284-AE74-8483FDA8E7DA}" srcOrd="1" destOrd="0" presId="urn:microsoft.com/office/officeart/2008/layout/VerticalCurvedList"/>
    <dgm:cxn modelId="{885DD85F-03EC-42DD-9FFF-F097A7C1FB7B}" type="presParOf" srcId="{25DAB166-8F88-43A6-A551-9C4C588493A0}" destId="{F5FD2207-A449-4C05-B55F-DB9359EF96F2}" srcOrd="2" destOrd="0" presId="urn:microsoft.com/office/officeart/2008/layout/VerticalCurvedList"/>
    <dgm:cxn modelId="{611AA00D-5E9A-4C97-B6D4-3AC1CDAFC2D3}" type="presParOf" srcId="{F5FD2207-A449-4C05-B55F-DB9359EF96F2}" destId="{9CA5213E-D1AF-4410-80B7-9E055D567286}" srcOrd="0" destOrd="0" presId="urn:microsoft.com/office/officeart/2008/layout/VerticalCurvedList"/>
    <dgm:cxn modelId="{E643E8A7-CF81-4A27-93E4-6149A1F2DFEF}" type="presParOf" srcId="{25DAB166-8F88-43A6-A551-9C4C588493A0}" destId="{04EF7833-585C-49F1-A280-1A5D94B1B198}" srcOrd="3" destOrd="0" presId="urn:microsoft.com/office/officeart/2008/layout/VerticalCurvedList"/>
    <dgm:cxn modelId="{18978BB2-1CE3-41C6-9091-2BB1D154C69D}" type="presParOf" srcId="{25DAB166-8F88-43A6-A551-9C4C588493A0}" destId="{7D57D107-DD7A-4345-BCF3-06CCDF06807D}" srcOrd="4" destOrd="0" presId="urn:microsoft.com/office/officeart/2008/layout/VerticalCurvedList"/>
    <dgm:cxn modelId="{1F503025-6C7C-4504-BFA7-F13175A5496A}" type="presParOf" srcId="{7D57D107-DD7A-4345-BCF3-06CCDF06807D}" destId="{D36C6DB6-704F-4452-B2A4-FC9B26FC6032}" srcOrd="0" destOrd="0" presId="urn:microsoft.com/office/officeart/2008/layout/VerticalCurvedList"/>
    <dgm:cxn modelId="{2E937F71-7533-4881-9CA6-E740EC66FF02}" type="presParOf" srcId="{25DAB166-8F88-43A6-A551-9C4C588493A0}" destId="{72DDC1F9-83F2-451B-B026-F25B328DE40F}" srcOrd="5" destOrd="0" presId="urn:microsoft.com/office/officeart/2008/layout/VerticalCurvedList"/>
    <dgm:cxn modelId="{4357DB88-A6B9-4B63-940C-644EDDDBC8DC}" type="presParOf" srcId="{25DAB166-8F88-43A6-A551-9C4C588493A0}" destId="{684D4B01-657A-4F21-B100-71F71CB5FEFB}" srcOrd="6" destOrd="0" presId="urn:microsoft.com/office/officeart/2008/layout/VerticalCurvedList"/>
    <dgm:cxn modelId="{548338FD-A38E-4A03-9542-B9D10425107A}" type="presParOf" srcId="{684D4B01-657A-4F21-B100-71F71CB5FEFB}" destId="{7D2DBED6-5306-4137-9AA2-663F76ACDCD8}" srcOrd="0" destOrd="0" presId="urn:microsoft.com/office/officeart/2008/layout/VerticalCurvedList"/>
  </dgm:cxnLst>
  <dgm:bg>
    <a:gradFill flip="none" rotWithShape="1">
      <a:gsLst>
        <a:gs pos="0">
          <a:srgbClr val="00B0F0">
            <a:tint val="66000"/>
            <a:satMod val="160000"/>
          </a:srgbClr>
        </a:gs>
        <a:gs pos="50000">
          <a:srgbClr val="00B0F0">
            <a:tint val="44500"/>
            <a:satMod val="160000"/>
          </a:srgbClr>
        </a:gs>
        <a:gs pos="100000">
          <a:srgbClr val="00B0F0">
            <a:tint val="23500"/>
            <a:satMod val="160000"/>
          </a:srgbClr>
        </a:gs>
      </a:gsLst>
      <a:lin ang="108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8289B-D7CA-4232-BFE8-D9C412D12A36}">
      <dsp:nvSpPr>
        <dsp:cNvPr id="0" name=""/>
        <dsp:cNvSpPr/>
      </dsp:nvSpPr>
      <dsp:spPr>
        <a:xfrm>
          <a:off x="-1980603" y="-307051"/>
          <a:ext cx="2367891" cy="2367891"/>
        </a:xfrm>
        <a:prstGeom prst="blockArc">
          <a:avLst>
            <a:gd name="adj1" fmla="val 18900000"/>
            <a:gd name="adj2" fmla="val 2700000"/>
            <a:gd name="adj3" fmla="val 912"/>
          </a:avLst>
        </a:pr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5379F-E356-4284-AE74-8483FDA8E7DA}">
      <dsp:nvSpPr>
        <dsp:cNvPr id="0" name=""/>
        <dsp:cNvSpPr/>
      </dsp:nvSpPr>
      <dsp:spPr>
        <a:xfrm>
          <a:off x="248928" y="175378"/>
          <a:ext cx="7104131" cy="3507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1. Understand the existing situation (the as-is system)</a:t>
          </a:r>
          <a:endParaRPr lang="en-NG" sz="1800" kern="1200" dirty="0"/>
        </a:p>
      </dsp:txBody>
      <dsp:txXfrm>
        <a:off x="248928" y="175378"/>
        <a:ext cx="7104131" cy="350757"/>
      </dsp:txXfrm>
    </dsp:sp>
    <dsp:sp modelId="{9CA5213E-D1AF-4410-80B7-9E055D567286}">
      <dsp:nvSpPr>
        <dsp:cNvPr id="0" name=""/>
        <dsp:cNvSpPr/>
      </dsp:nvSpPr>
      <dsp:spPr>
        <a:xfrm>
          <a:off x="29705" y="131534"/>
          <a:ext cx="438447" cy="438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F7833-585C-49F1-A280-1A5D94B1B198}">
      <dsp:nvSpPr>
        <dsp:cNvPr id="0" name=""/>
        <dsp:cNvSpPr/>
      </dsp:nvSpPr>
      <dsp:spPr>
        <a:xfrm>
          <a:off x="376429" y="701515"/>
          <a:ext cx="6976631" cy="3507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2. Identify improvements</a:t>
          </a:r>
          <a:endParaRPr lang="en-NG" sz="1800" kern="1200" dirty="0"/>
        </a:p>
      </dsp:txBody>
      <dsp:txXfrm>
        <a:off x="376429" y="701515"/>
        <a:ext cx="6976631" cy="350757"/>
      </dsp:txXfrm>
    </dsp:sp>
    <dsp:sp modelId="{D36C6DB6-704F-4452-B2A4-FC9B26FC6032}">
      <dsp:nvSpPr>
        <dsp:cNvPr id="0" name=""/>
        <dsp:cNvSpPr/>
      </dsp:nvSpPr>
      <dsp:spPr>
        <a:xfrm>
          <a:off x="157205" y="657670"/>
          <a:ext cx="438447" cy="438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C1F9-83F2-451B-B026-F25B328DE40F}">
      <dsp:nvSpPr>
        <dsp:cNvPr id="0" name=""/>
        <dsp:cNvSpPr/>
      </dsp:nvSpPr>
      <dsp:spPr>
        <a:xfrm>
          <a:off x="248928" y="1227651"/>
          <a:ext cx="7104131" cy="3507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3. Define the requirement for the new system (the to-be system).</a:t>
          </a:r>
          <a:endParaRPr lang="en-NG" sz="1800" kern="1200" dirty="0"/>
        </a:p>
      </dsp:txBody>
      <dsp:txXfrm>
        <a:off x="248928" y="1227651"/>
        <a:ext cx="7104131" cy="350757"/>
      </dsp:txXfrm>
    </dsp:sp>
    <dsp:sp modelId="{7D2DBED6-5306-4137-9AA2-663F76ACDCD8}">
      <dsp:nvSpPr>
        <dsp:cNvPr id="0" name=""/>
        <dsp:cNvSpPr/>
      </dsp:nvSpPr>
      <dsp:spPr>
        <a:xfrm>
          <a:off x="29705" y="1183806"/>
          <a:ext cx="438447" cy="438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F9CB7-57E2-4284-9FDA-B0032C07CD5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2B596-8B08-444F-8894-BB189AC9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3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4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8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9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42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ground-respecting others’ opinions, accepting disagreement,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Participants are experts in their business area, but they probably are not experts in systems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4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Preparing 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7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1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2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an analyst might become skeptical of someone who claims to use the existing computer system extensively if the computer is never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turned on while the analyst visits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6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0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Depth—how</a:t>
            </a:r>
            <a:r>
              <a:rPr lang="en-US" baseline="0" dirty="0"/>
              <a:t> rich the info is</a:t>
            </a:r>
          </a:p>
          <a:p>
            <a:r>
              <a:rPr lang="en-US" baseline="0" dirty="0"/>
              <a:t>Breadth—information sources that can be collected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8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136-8B15-43F0-A7EF-F2F2F8BEE5E6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92B-BFCF-4718-BD41-A92A1661F2B2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F114-FB58-422E-88D5-3ECF2A39CA60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D0A-79B0-4BAB-9B29-B8254A2030F7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7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F1F1-19F1-4F14-A7F2-1A79BF292189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2CCD-39E8-4B10-9247-386E21D910E3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7605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AF68-5BBC-4A09-BCF1-B17E16AB7D9D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06AF-052F-43B7-B08B-827C0CC692A7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D003-C304-4E67-BD25-527C04D460F2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176D-0FAB-41AF-996E-3247CF4B79F9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B47B-818C-439E-9300-8CA34C5C708A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E6A304-521A-41BB-B48E-EE3ADFD1690E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2543176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  <a:t>SWE2315 : System </a:t>
            </a:r>
            <a:r>
              <a:rPr lang="en-US" sz="4800" dirty="0">
                <a:solidFill>
                  <a:srgbClr val="0070C0"/>
                </a:solidFill>
              </a:rPr>
              <a:t>ANALYSIS &amp; DESIGN</a:t>
            </a:r>
            <a:endParaRPr lang="en-US" sz="2000" dirty="0">
              <a:solidFill>
                <a:srgbClr val="0070C0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730487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Lecture 03: Analysis</a:t>
            </a:r>
          </a:p>
          <a:p>
            <a:pPr algn="ctr"/>
            <a:r>
              <a:rPr lang="en-US" sz="2800" dirty="0"/>
              <a:t>At: CIT Theater</a:t>
            </a:r>
          </a:p>
          <a:p>
            <a:pPr algn="ctr"/>
            <a:r>
              <a:rPr lang="en-US" sz="2800" dirty="0"/>
              <a:t>By: 2-4pm</a:t>
            </a:r>
          </a:p>
        </p:txBody>
      </p:sp>
    </p:spTree>
    <p:extLst>
      <p:ext uri="{BB962C8B-B14F-4D97-AF65-F5344CB8AC3E}">
        <p14:creationId xmlns:p14="http://schemas.microsoft.com/office/powerpoint/2010/main" val="2979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requirement is simply a statement of what the system must do or what characteristics it needs to have.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During a systems development project requirements will be created that describe :</a:t>
            </a:r>
          </a:p>
          <a:p>
            <a:pPr lvl="1" algn="just"/>
            <a:r>
              <a:rPr lang="en-US" sz="2200" dirty="0"/>
              <a:t>what the business needs (</a:t>
            </a:r>
            <a:r>
              <a:rPr lang="en-US" sz="2200" dirty="0">
                <a:solidFill>
                  <a:srgbClr val="FF0000"/>
                </a:solidFill>
              </a:rPr>
              <a:t>business requirements</a:t>
            </a:r>
            <a:r>
              <a:rPr lang="en-US" sz="2200" dirty="0"/>
              <a:t>);</a:t>
            </a:r>
          </a:p>
          <a:p>
            <a:pPr lvl="1" algn="just"/>
            <a:r>
              <a:rPr lang="en-US" sz="2200" dirty="0"/>
              <a:t>what the users need to do (</a:t>
            </a:r>
            <a:r>
              <a:rPr lang="en-US" sz="2200" dirty="0">
                <a:solidFill>
                  <a:srgbClr val="FF0000"/>
                </a:solidFill>
              </a:rPr>
              <a:t>user requirements</a:t>
            </a:r>
            <a:r>
              <a:rPr lang="en-US" sz="2200" dirty="0"/>
              <a:t>);</a:t>
            </a:r>
          </a:p>
          <a:p>
            <a:pPr lvl="1" algn="just"/>
            <a:r>
              <a:rPr lang="en-US" sz="2200" dirty="0"/>
              <a:t>what the software should do (</a:t>
            </a:r>
            <a:r>
              <a:rPr lang="en-US" sz="2200" dirty="0">
                <a:solidFill>
                  <a:srgbClr val="FF0000"/>
                </a:solidFill>
              </a:rPr>
              <a:t>functional requirements);</a:t>
            </a:r>
          </a:p>
          <a:p>
            <a:pPr lvl="1" algn="just"/>
            <a:r>
              <a:rPr lang="en-US" sz="2200" dirty="0"/>
              <a:t>characteristics the system should have (</a:t>
            </a:r>
            <a:r>
              <a:rPr lang="en-US" sz="2200" dirty="0">
                <a:solidFill>
                  <a:srgbClr val="FF0000"/>
                </a:solidFill>
              </a:rPr>
              <a:t>nonfunctional requirements</a:t>
            </a:r>
            <a:r>
              <a:rPr lang="en-US" sz="2200" dirty="0"/>
              <a:t>);</a:t>
            </a:r>
          </a:p>
          <a:p>
            <a:pPr lvl="1" algn="just"/>
            <a:endParaRPr lang="en-US" sz="2200" dirty="0"/>
          </a:p>
          <a:p>
            <a:pPr algn="just"/>
            <a:endParaRPr lang="en-US" sz="2200" dirty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70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These statements reflect the business requirements that the system, if built, will fulfill.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Examples “Increase market share”; “Shorten order processing time”; “Lower inventory spoilage”.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Success of the software will be measured by evaluating whether the stated business requirements have actually been achieved.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25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User requirements describe tasks that the users perform as an integral part of the business’ operations,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Example: </a:t>
            </a:r>
          </a:p>
          <a:p>
            <a:pPr lvl="1" algn="just"/>
            <a:r>
              <a:rPr lang="en-US" sz="2400" dirty="0"/>
              <a:t>“Schedule client appointment”; </a:t>
            </a:r>
          </a:p>
          <a:p>
            <a:pPr lvl="1" algn="just"/>
            <a:r>
              <a:rPr lang="en-US" sz="2400" dirty="0"/>
              <a:t>“Place customer order”;</a:t>
            </a:r>
          </a:p>
          <a:p>
            <a:pPr lvl="1" algn="just"/>
            <a:r>
              <a:rPr lang="en-US" sz="2400" dirty="0"/>
              <a:t> “Re-order inventory”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“Make Payment”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01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Functional requirements begin to define how the system will support the user in completing a task.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assume the user requirement is “Schedule a client appointment.”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functional requirements associated with that task (“Schedule a client appointment.”) include: </a:t>
            </a:r>
          </a:p>
          <a:p>
            <a:pPr lvl="1" algn="just"/>
            <a:r>
              <a:rPr lang="en-US" sz="2400" dirty="0"/>
              <a:t>Determine client availability </a:t>
            </a:r>
          </a:p>
          <a:p>
            <a:pPr lvl="1" algn="just"/>
            <a:r>
              <a:rPr lang="en-US" sz="2400" dirty="0"/>
              <a:t>Find available openings matching client availability</a:t>
            </a:r>
          </a:p>
          <a:p>
            <a:pPr lvl="1" algn="just"/>
            <a:r>
              <a:rPr lang="en-US" sz="2400" dirty="0"/>
              <a:t>Select desired appointment </a:t>
            </a:r>
          </a:p>
          <a:p>
            <a:pPr lvl="1" algn="just"/>
            <a:r>
              <a:rPr lang="en-US" sz="2400" dirty="0"/>
              <a:t>Confirm appointment</a:t>
            </a:r>
          </a:p>
          <a:p>
            <a:pPr algn="just"/>
            <a:endParaRPr lang="en-US" sz="2800" dirty="0"/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92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Nonfunctional requirements describe a variety of system characteristics: </a:t>
            </a:r>
          </a:p>
          <a:p>
            <a:pPr lvl="1" algn="just"/>
            <a:r>
              <a:rPr lang="en-US" b="1" dirty="0"/>
              <a:t>Operational:</a:t>
            </a:r>
            <a:r>
              <a:rPr lang="en-GB" b="0" i="0" u="none" strike="noStrike" baseline="0" dirty="0">
                <a:solidFill>
                  <a:srgbClr val="231F20"/>
                </a:solidFill>
              </a:rPr>
              <a:t>The physical and technical environments</a:t>
            </a:r>
            <a:r>
              <a:rPr lang="en-GB" dirty="0">
                <a:solidFill>
                  <a:srgbClr val="231F20"/>
                </a:solidFill>
              </a:rPr>
              <a:t> </a:t>
            </a:r>
            <a:r>
              <a:rPr lang="en-GB" b="0" i="0" u="none" strike="noStrike" baseline="0" dirty="0">
                <a:solidFill>
                  <a:srgbClr val="231F20"/>
                </a:solidFill>
              </a:rPr>
              <a:t>which the system will operate</a:t>
            </a:r>
            <a:endParaRPr lang="en-US" b="0" i="0" u="none" strike="noStrike" baseline="0" dirty="0">
              <a:solidFill>
                <a:srgbClr val="231F20"/>
              </a:solidFill>
            </a:endParaRPr>
          </a:p>
          <a:p>
            <a:pPr lvl="1" algn="just"/>
            <a:r>
              <a:rPr lang="en-US" b="1" dirty="0"/>
              <a:t>Performance:</a:t>
            </a:r>
            <a:r>
              <a:rPr lang="en-GB" b="0" i="0" u="none" strike="noStrike" baseline="0" dirty="0">
                <a:solidFill>
                  <a:srgbClr val="231F20"/>
                </a:solidFill>
              </a:rPr>
              <a:t>The speed, capacity, and reliability of the system</a:t>
            </a:r>
            <a:endParaRPr lang="en-US" dirty="0"/>
          </a:p>
          <a:p>
            <a:pPr lvl="1" algn="just"/>
            <a:r>
              <a:rPr lang="en-US" b="1" dirty="0"/>
              <a:t>Security:</a:t>
            </a:r>
            <a:r>
              <a:rPr lang="en-GB" b="0" i="0" u="none" strike="noStrike" baseline="0" dirty="0">
                <a:solidFill>
                  <a:srgbClr val="231F20"/>
                </a:solidFill>
              </a:rPr>
              <a:t>Who has authorized access to the system under what circumstances</a:t>
            </a:r>
            <a:endParaRPr lang="en-US" dirty="0"/>
          </a:p>
          <a:p>
            <a:pPr lvl="1" algn="just"/>
            <a:r>
              <a:rPr lang="en-US" b="1" dirty="0"/>
              <a:t>Cultural and political:</a:t>
            </a:r>
            <a:r>
              <a:rPr lang="en-GB" b="0" i="0" u="none" strike="noStrike" baseline="0" dirty="0">
                <a:solidFill>
                  <a:srgbClr val="231F20"/>
                </a:solidFill>
              </a:rPr>
              <a:t>Cultural and political factors and legal requirements that affect the system</a:t>
            </a:r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Nonfunctional requirements are primarily used in the </a:t>
            </a:r>
            <a:r>
              <a:rPr lang="en-US" dirty="0">
                <a:solidFill>
                  <a:srgbClr val="C00000"/>
                </a:solidFill>
              </a:rPr>
              <a:t>design phase </a:t>
            </a:r>
            <a:r>
              <a:rPr lang="en-US" dirty="0"/>
              <a:t>when decisions are made about:</a:t>
            </a:r>
          </a:p>
          <a:p>
            <a:pPr lvl="1" algn="just"/>
            <a:r>
              <a:rPr lang="en-US" dirty="0"/>
              <a:t>the system’s underlying architecture , the user interface, the hardware and software,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79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Example-Non-Functional Requirements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34" t="21076" r="27333" b="10452"/>
          <a:stretch/>
        </p:blipFill>
        <p:spPr>
          <a:xfrm>
            <a:off x="603315" y="1169100"/>
            <a:ext cx="8083485" cy="54485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42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For the analyst to get the </a:t>
            </a:r>
            <a:r>
              <a:rPr lang="en-US" dirty="0">
                <a:solidFill>
                  <a:srgbClr val="C00000"/>
                </a:solidFill>
              </a:rPr>
              <a:t>business, user, functional and non-functional requirement </a:t>
            </a:r>
            <a:r>
              <a:rPr lang="en-US" dirty="0"/>
              <a:t>s/he must elicit (gather)it.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analyst must consider how best to elicit the requirements from the stakeholders.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There are a variety of elicitation techniques that can be used to </a:t>
            </a:r>
            <a:r>
              <a:rPr lang="fr-FR" dirty="0" err="1"/>
              <a:t>acquire</a:t>
            </a:r>
            <a:r>
              <a:rPr lang="fr-FR" dirty="0"/>
              <a:t> information, </a:t>
            </a:r>
            <a:r>
              <a:rPr lang="fr-FR" dirty="0" err="1"/>
              <a:t>such</a:t>
            </a:r>
            <a:r>
              <a:rPr lang="fr-FR" dirty="0"/>
              <a:t> as:</a:t>
            </a:r>
          </a:p>
          <a:p>
            <a:pPr lvl="1" algn="just"/>
            <a:r>
              <a:rPr lang="fr-FR" dirty="0"/>
              <a:t>interviews, </a:t>
            </a:r>
          </a:p>
          <a:p>
            <a:pPr lvl="1" algn="just"/>
            <a:r>
              <a:rPr lang="fr-FR" dirty="0"/>
              <a:t>questionnaires, </a:t>
            </a:r>
          </a:p>
          <a:p>
            <a:pPr lvl="1" algn="just"/>
            <a:r>
              <a:rPr lang="fr-FR" dirty="0"/>
              <a:t>observation, </a:t>
            </a:r>
          </a:p>
          <a:p>
            <a:pPr lvl="1" algn="just"/>
            <a:r>
              <a:rPr lang="fr-FR" dirty="0"/>
              <a:t>joint application </a:t>
            </a:r>
            <a:r>
              <a:rPr lang="en-US" dirty="0"/>
              <a:t>development (JAD), </a:t>
            </a:r>
          </a:p>
          <a:p>
            <a:pPr lvl="1" algn="just"/>
            <a:r>
              <a:rPr lang="en-US" dirty="0"/>
              <a:t>and document analysis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21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interview is the most commonly used requirements elicitation technique.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After all, it is natural usually, if you need to know something, you ask someone.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 general, interviews are conducted one on one (one interviewer and one interviewee), but sometimes, due to time constraints, several people are interviewed at the same time.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7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Interviews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r>
              <a:rPr lang="en-US" dirty="0"/>
              <a:t>There are five basic steps to the interview process: </a:t>
            </a:r>
          </a:p>
          <a:p>
            <a:pPr lvl="1"/>
            <a:r>
              <a:rPr lang="en-US" sz="2400" dirty="0"/>
              <a:t>selecting interviewees,</a:t>
            </a:r>
          </a:p>
          <a:p>
            <a:pPr lvl="1"/>
            <a:r>
              <a:rPr lang="en-US" sz="2400" dirty="0"/>
              <a:t>designing interview questions,</a:t>
            </a:r>
          </a:p>
          <a:p>
            <a:pPr lvl="1"/>
            <a:r>
              <a:rPr lang="en-US" sz="2400" dirty="0"/>
              <a:t>preparing for the interview, </a:t>
            </a:r>
          </a:p>
          <a:p>
            <a:pPr lvl="1"/>
            <a:r>
              <a:rPr lang="en-US" sz="2400" dirty="0"/>
              <a:t>conducting the interview,</a:t>
            </a:r>
          </a:p>
          <a:p>
            <a:pPr lvl="1"/>
            <a:r>
              <a:rPr lang="en-US" sz="2400" dirty="0"/>
              <a:t>post interview follow-up.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Selecting Interviewees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A1418-F452-3512-8741-A8622440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1252537"/>
            <a:ext cx="8828931" cy="51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8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9BDA-F248-35E0-8E89-DAB1EBF9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8" y="501192"/>
            <a:ext cx="8229600" cy="72036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7253-E874-6DF8-11F8-9B6F567E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29" y="1447800"/>
            <a:ext cx="8229600" cy="4876800"/>
          </a:xfrm>
        </p:spPr>
        <p:txBody>
          <a:bodyPr/>
          <a:lstStyle/>
          <a:p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The analysis phase.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Requirement determination.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Requirement elicitation techniques.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Requirement analysis strategies.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System Proposal</a:t>
            </a:r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endParaRPr lang="en-NG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34B1-C6E8-6876-C35B-CBB60CBA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D0A-79B0-4BAB-9B29-B8254A2030F7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0C8-E773-3D6F-8FFC-4E863EEC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2E62-1922-E69B-F0A0-7F7BEEE5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59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Designing Interview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63" t="41146" r="22187" b="17350"/>
          <a:stretch/>
        </p:blipFill>
        <p:spPr>
          <a:xfrm>
            <a:off x="584462" y="1534319"/>
            <a:ext cx="8001000" cy="40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Preparing for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Prepare a general interview plan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Confirm areas of knowledge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Set priorities in case of time shortage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Prepare the interviewee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</a:rPr>
              <a:t>Schedule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</a:rPr>
              <a:t>Inform of reason for interview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</a:rPr>
              <a:t>Inform of areas of discussion</a:t>
            </a:r>
          </a:p>
          <a:p>
            <a:endParaRPr lang="en-NG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NG" b="0" i="0" u="none" strike="noStrike" baseline="0" dirty="0">
                <a:solidFill>
                  <a:srgbClr val="888888"/>
                </a:solidFill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04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Conducting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Appear to be professional and unbiased.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Record all information.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Be sure you understand the issues that are discussed.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Separate facts from opinions.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Give interviewee time to ask questions, and brief explain what will happen next.</a:t>
            </a:r>
          </a:p>
          <a:p>
            <a:pPr lvl="1" algn="just"/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30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Post Interview Follow-up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pPr algn="just"/>
            <a:r>
              <a:rPr lang="en-GB" b="0" u="none" strike="noStrike" baseline="0" dirty="0">
                <a:solidFill>
                  <a:srgbClr val="000000"/>
                </a:solidFill>
                <a:latin typeface="+mj-lt"/>
              </a:rPr>
              <a:t>After the interview, the analysts needs to prepare an </a:t>
            </a:r>
            <a:r>
              <a:rPr lang="en-GB" b="0" u="none" strike="noStrike" baseline="0" dirty="0">
                <a:solidFill>
                  <a:srgbClr val="000099"/>
                </a:solidFill>
                <a:latin typeface="+mj-lt"/>
              </a:rPr>
              <a:t>interview report.</a:t>
            </a:r>
          </a:p>
          <a:p>
            <a:pPr algn="just"/>
            <a:endParaRPr lang="en-GB" b="0" u="none" strike="noStrike" baseline="0" dirty="0">
              <a:solidFill>
                <a:srgbClr val="000099"/>
              </a:solidFill>
              <a:latin typeface="+mj-lt"/>
            </a:endParaRPr>
          </a:p>
          <a:p>
            <a:pPr algn="just"/>
            <a:r>
              <a:rPr lang="en-GB" b="0" u="none" strike="noStrike" baseline="0" dirty="0">
                <a:solidFill>
                  <a:srgbClr val="000000"/>
                </a:solidFill>
                <a:latin typeface="+mj-lt"/>
              </a:rPr>
              <a:t>The report includes </a:t>
            </a:r>
            <a:r>
              <a:rPr lang="en-GB" b="0" u="none" strike="noStrike" baseline="0" dirty="0">
                <a:solidFill>
                  <a:srgbClr val="000099"/>
                </a:solidFill>
                <a:latin typeface="+mj-lt"/>
              </a:rPr>
              <a:t>interview notes.</a:t>
            </a:r>
          </a:p>
          <a:p>
            <a:pPr marL="0" indent="0" algn="just">
              <a:buNone/>
            </a:pPr>
            <a:endParaRPr lang="en-GB" b="0" u="none" strike="noStrike" baseline="0" dirty="0">
              <a:solidFill>
                <a:srgbClr val="000099"/>
              </a:solidFill>
              <a:latin typeface="+mj-lt"/>
            </a:endParaRPr>
          </a:p>
          <a:p>
            <a:pPr algn="just"/>
            <a:r>
              <a:rPr lang="en-GB" b="0" u="none" strike="noStrike" baseline="0" dirty="0">
                <a:solidFill>
                  <a:srgbClr val="000000"/>
                </a:solidFill>
                <a:latin typeface="+mj-lt"/>
              </a:rPr>
              <a:t>The report is sent to interviewee with a request to read it and inform the analyst of clarification and updates.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83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Joint Application Development (JAD)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JAD is an information gathering  technique that allows the project team, users, and management to work together to identify requirements for the system.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JAD is a structure process in which 10 to 20 users meet under the direction of a </a:t>
            </a:r>
            <a:r>
              <a:rPr lang="en-GB" b="1" i="1" u="none" strike="noStrike" baseline="0" dirty="0">
                <a:solidFill>
                  <a:srgbClr val="000099"/>
                </a:solidFill>
                <a:latin typeface="+mj-lt"/>
              </a:rPr>
              <a:t>facilitator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skilled in JAD techniques.</a:t>
            </a:r>
          </a:p>
          <a:p>
            <a:pPr lvl="1" algn="just"/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facilitator must be an expert in both group process techniques and systems analysis and design techniques.</a:t>
            </a:r>
            <a:endParaRPr lang="en-US" dirty="0"/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09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 JAD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five basic steps to the JAD process:</a:t>
            </a:r>
          </a:p>
          <a:p>
            <a:pPr lvl="1" algn="just"/>
            <a:r>
              <a:rPr lang="en-US" sz="2400" dirty="0"/>
              <a:t>Selecting Participants</a:t>
            </a:r>
          </a:p>
          <a:p>
            <a:pPr lvl="1" algn="just"/>
            <a:r>
              <a:rPr lang="en-US" sz="2400" dirty="0"/>
              <a:t>Designing JAD Session</a:t>
            </a:r>
          </a:p>
          <a:p>
            <a:pPr lvl="1" algn="just"/>
            <a:r>
              <a:rPr lang="en-US" sz="2400" dirty="0"/>
              <a:t>Preparing for JAD Session</a:t>
            </a:r>
          </a:p>
          <a:p>
            <a:pPr lvl="1" algn="just"/>
            <a:r>
              <a:rPr lang="en-US" sz="2400" dirty="0"/>
              <a:t>Conducting the JAD Session</a:t>
            </a:r>
          </a:p>
          <a:p>
            <a:pPr lvl="1" algn="just"/>
            <a:r>
              <a:rPr lang="en-US" sz="2400" dirty="0"/>
              <a:t>Post JAD Follow-up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729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Selecting Participants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Selecting JAD participants is done in the same basic way as selecting interview participants. </a:t>
            </a:r>
          </a:p>
          <a:p>
            <a:pPr lvl="1" algn="just"/>
            <a:r>
              <a:rPr lang="en-US" dirty="0"/>
              <a:t>Participants are selected on the basis of information they can contribute, a broad mix of organizational levels,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need for all JAD participants to be away from their offices at the same time can be a major problem.</a:t>
            </a:r>
          </a:p>
        </p:txBody>
      </p:sp>
    </p:spTree>
    <p:extLst>
      <p:ext uri="{BB962C8B-B14F-4D97-AF65-F5344CB8AC3E}">
        <p14:creationId xmlns:p14="http://schemas.microsoft.com/office/powerpoint/2010/main" val="19400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Designing &amp; Preparing for JAD Session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JAD sessions can run from a half day to several weeks depending upon the size and scope of the project.</a:t>
            </a: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JAD success depends upon a careful plan.</a:t>
            </a: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Most JAD sessions are designed to collect specific information from users.</a:t>
            </a: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It is important to prepare the analyst and participants for the JAD session.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Conducting JAD Session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Most JAD sessions follow formal agenda and ground rules.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The JAD facilitator performs three key functions:</a:t>
            </a:r>
          </a:p>
          <a:p>
            <a:pPr lvl="1" algn="just"/>
            <a:r>
              <a:rPr lang="en-GB" b="0" i="0" u="none" strike="noStrike" baseline="0" dirty="0">
                <a:solidFill>
                  <a:srgbClr val="000000"/>
                </a:solidFill>
              </a:rPr>
              <a:t>Keep session on track, following the agenda.</a:t>
            </a:r>
          </a:p>
          <a:p>
            <a:pPr lvl="1" algn="just"/>
            <a:r>
              <a:rPr lang="en-GB" b="0" i="0" u="none" strike="noStrike" baseline="0" dirty="0">
                <a:solidFill>
                  <a:srgbClr val="000000"/>
                </a:solidFill>
              </a:rPr>
              <a:t>Help the group understand the technical terms and jargon.</a:t>
            </a:r>
          </a:p>
          <a:p>
            <a:pPr lvl="1" algn="just"/>
            <a:r>
              <a:rPr lang="en-GB" b="0" i="0" u="none" strike="noStrike" baseline="0" dirty="0">
                <a:solidFill>
                  <a:srgbClr val="000000"/>
                </a:solidFill>
              </a:rPr>
              <a:t>Record group’s input on a public display area.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The facilitator must remain neutral at all time and help the group through the process.</a:t>
            </a:r>
          </a:p>
        </p:txBody>
      </p:sp>
    </p:spTree>
    <p:extLst>
      <p:ext uri="{BB962C8B-B14F-4D97-AF65-F5344CB8AC3E}">
        <p14:creationId xmlns:p14="http://schemas.microsoft.com/office/powerpoint/2010/main" val="346515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Post JAD Follow-up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Post session report is prepared and circulated among session attendees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The report should be completed approximately a week to two after the JAD session</a:t>
            </a:r>
          </a:p>
          <a:p>
            <a:pPr algn="just"/>
            <a:endParaRPr lang="en-NG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7472"/>
            <a:ext cx="6375749" cy="723378"/>
          </a:xfrm>
        </p:spPr>
        <p:txBody>
          <a:bodyPr/>
          <a:lstStyle/>
          <a:p>
            <a:pPr algn="ctr"/>
            <a:r>
              <a:rPr lang="en-US" dirty="0"/>
              <a:t>The 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1207744"/>
            <a:ext cx="8578391" cy="5400446"/>
          </a:xfrm>
        </p:spPr>
        <p:txBody>
          <a:bodyPr>
            <a:noAutofit/>
          </a:bodyPr>
          <a:lstStyle/>
          <a:p>
            <a:pPr algn="just"/>
            <a:r>
              <a:rPr lang="en-GB" b="1" i="0" u="none" strike="noStrike" baseline="0" dirty="0">
                <a:solidFill>
                  <a:srgbClr val="FF0000"/>
                </a:solidFill>
                <a:latin typeface="+mj-lt"/>
              </a:rPr>
              <a:t>Analysis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refers to breaking a whole into its parts with the intent of understanding the parts’ nature, functions, and interrelationships.</a:t>
            </a:r>
          </a:p>
          <a:p>
            <a:pPr algn="just"/>
            <a:endParaRPr lang="en-GB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The planning phase deliverables are the key inputs into the analysis phase.</a:t>
            </a:r>
          </a:p>
          <a:p>
            <a:pPr algn="just"/>
            <a:endParaRPr lang="en-GB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The basic process of </a:t>
            </a:r>
            <a:r>
              <a:rPr lang="en-GB" b="1" i="1" u="none" strike="noStrike" baseline="0" dirty="0">
                <a:solidFill>
                  <a:srgbClr val="000099"/>
                </a:solidFill>
                <a:latin typeface="+mj-lt"/>
              </a:rPr>
              <a:t>analysis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involves three steps:</a:t>
            </a:r>
          </a:p>
          <a:p>
            <a:pPr algn="just"/>
            <a:endParaRPr lang="en-GB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GB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buNone/>
            </a:pPr>
            <a:endParaRPr lang="en-NG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800" b="1" dirty="0">
              <a:cs typeface="Gabriol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DE6B-2BDD-42C3-9CF0-DF505DA5BBF3}" type="datetime1">
              <a:rPr lang="en-US" smtClean="0">
                <a:latin typeface="Arial"/>
              </a:rPr>
              <a:t>1/22/2024</a:t>
            </a:fld>
            <a:endParaRPr lang="en-US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81731D2-5BB6-3D22-A7E6-5921758C6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67507"/>
              </p:ext>
            </p:extLst>
          </p:nvPr>
        </p:nvGraphicFramePr>
        <p:xfrm>
          <a:off x="1102194" y="4713603"/>
          <a:ext cx="7371760" cy="175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93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257299"/>
            <a:ext cx="8572500" cy="5343525"/>
          </a:xfrm>
        </p:spPr>
        <p:txBody>
          <a:bodyPr>
            <a:noAutofit/>
          </a:bodyPr>
          <a:lstStyle/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GB" b="1" i="0" u="none" strike="noStrike" baseline="0" dirty="0">
                <a:solidFill>
                  <a:srgbClr val="000099"/>
                </a:solidFill>
              </a:rPr>
              <a:t>questionnaire 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is a set of written questions for obtaining information from individuals.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b="0" i="0" u="none" strike="noStrike" baseline="0" dirty="0">
                <a:solidFill>
                  <a:srgbClr val="000000"/>
                </a:solidFill>
              </a:rPr>
              <a:t>Four (4) Steps for doing a Questionnaire:</a:t>
            </a:r>
          </a:p>
          <a:p>
            <a:pPr lvl="1"/>
            <a:r>
              <a:rPr lang="en-GB" sz="2400" b="1" i="0" u="none" strike="noStrike" baseline="0" dirty="0">
                <a:solidFill>
                  <a:srgbClr val="000000"/>
                </a:solidFill>
              </a:rPr>
              <a:t>Selecting participants -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using a sample of people who are representative of the entire group.</a:t>
            </a:r>
          </a:p>
          <a:p>
            <a:pPr lvl="1"/>
            <a:r>
              <a:rPr lang="en-GB" sz="2400" b="1" i="0" u="none" strike="noStrike" baseline="0" dirty="0">
                <a:solidFill>
                  <a:srgbClr val="000000"/>
                </a:solidFill>
              </a:rPr>
              <a:t>Designing the questionnaire 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–following good practice guidelines.</a:t>
            </a:r>
          </a:p>
          <a:p>
            <a:pPr lvl="1"/>
            <a:r>
              <a:rPr lang="en-GB" sz="2400" b="1" i="0" u="none" strike="noStrike" baseline="0" dirty="0">
                <a:solidFill>
                  <a:srgbClr val="000000"/>
                </a:solidFill>
              </a:rPr>
              <a:t>Administering the questionnaire 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–improving the response rates.</a:t>
            </a:r>
          </a:p>
          <a:p>
            <a:pPr lvl="1"/>
            <a:r>
              <a:rPr lang="en-GB" sz="2400" b="1" i="0" u="none" strike="noStrike" baseline="0" dirty="0">
                <a:solidFill>
                  <a:srgbClr val="000000"/>
                </a:solidFill>
              </a:rPr>
              <a:t>Questionnaire follow-up –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developing a report.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28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Good Questionnaire Design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501" t="22552" r="27833" b="39965"/>
          <a:stretch/>
        </p:blipFill>
        <p:spPr>
          <a:xfrm>
            <a:off x="457200" y="1252538"/>
            <a:ext cx="8229599" cy="47196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90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Documents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GB" b="1" i="0" u="none" strike="noStrike" baseline="0" dirty="0">
                <a:solidFill>
                  <a:srgbClr val="000099"/>
                </a:solidFill>
              </a:rPr>
              <a:t>Document analysis 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is used to understand the as-is system.</a:t>
            </a: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Forms, reports, policy manuals, organization charts describe the </a:t>
            </a:r>
            <a:r>
              <a:rPr lang="en-GB" b="0" i="1" u="none" strike="noStrike" baseline="0" dirty="0">
                <a:solidFill>
                  <a:srgbClr val="000099"/>
                </a:solidFill>
              </a:rPr>
              <a:t>formal system 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that the organization uses.</a:t>
            </a: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The indication that system needs to be changed is when users create new forms or make changes to the existing forms/reports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1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Documents Analysis--Example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703" t="22079" r="35244" b="6849"/>
          <a:stretch/>
        </p:blipFill>
        <p:spPr>
          <a:xfrm>
            <a:off x="1728788" y="1169100"/>
            <a:ext cx="5600700" cy="54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82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GB" b="1" i="0" u="none" strike="noStrike" baseline="0" dirty="0">
                <a:solidFill>
                  <a:srgbClr val="000099"/>
                </a:solidFill>
              </a:rPr>
              <a:t>Observation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–the act of watching processes being performed.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It is a powerful tool to gain insight into the as-is system, and to check the validity of information gathered from other sources.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</a:rPr>
              <a:t>Nonetheless,  people tend to be extremely careful in their </a:t>
            </a:r>
            <a:r>
              <a:rPr lang="en-GB" b="0" i="0" u="none" strike="noStrike" baseline="0" dirty="0" err="1">
                <a:solidFill>
                  <a:srgbClr val="000000"/>
                </a:solidFill>
              </a:rPr>
              <a:t>behaviors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 when they are being watched.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7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Selecting Elicitation Technique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52538"/>
            <a:ext cx="8472487" cy="52244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of the requirements elicitation techniques just discussed has strengths and weaknesses.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one technique is always better than the others, and in practice most projects benefit from a combination of techniques.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factors can be used to select the most appropriate.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Selecting Elicitation Technique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095" t="41788" r="22765" b="23871"/>
          <a:stretch/>
        </p:blipFill>
        <p:spPr>
          <a:xfrm>
            <a:off x="214313" y="1404594"/>
            <a:ext cx="8701087" cy="4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708" y="375781"/>
            <a:ext cx="5252712" cy="56367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1143000"/>
            <a:ext cx="8677601" cy="5368967"/>
          </a:xfrm>
        </p:spPr>
        <p:txBody>
          <a:bodyPr>
            <a:norm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FF0000"/>
                </a:solidFill>
                <a:latin typeface="+mj-lt"/>
              </a:rPr>
              <a:t>Analysis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focuses on capturing the business requirements for the system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FF0000"/>
                </a:solidFill>
                <a:latin typeface="+mj-lt"/>
              </a:rPr>
              <a:t>Requirement Determination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is the part of analysis in which the project team turns the  business requirements stated in the system request into a precise list of requirements.</a:t>
            </a:r>
          </a:p>
          <a:p>
            <a:pPr algn="just"/>
            <a:endParaRPr lang="en-GB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Five </a:t>
            </a:r>
            <a:r>
              <a:rPr lang="en-GB" b="0" i="0" u="none" strike="noStrike" baseline="0" dirty="0">
                <a:solidFill>
                  <a:srgbClr val="FF0000"/>
                </a:solidFill>
                <a:latin typeface="+mj-lt"/>
              </a:rPr>
              <a:t>Requirements Elicitation Techniques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+mj-lt"/>
              </a:rPr>
              <a:t>can be used to elicit requirements.</a:t>
            </a:r>
          </a:p>
          <a:p>
            <a:pPr lvl="1" algn="just"/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099C-2F8E-4D04-93D0-0BFD022C400C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182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0CB7-F1C3-84FC-C3C3-03BA088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072"/>
            <a:ext cx="8229600" cy="60331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Group Assignment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F138-6495-E914-968C-A8A0CA7F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009987"/>
            <a:ext cx="8625525" cy="566418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Task 1: Project Initiation</a:t>
            </a:r>
          </a:p>
          <a:p>
            <a:pPr lvl="1"/>
            <a:r>
              <a:rPr lang="en-GB" dirty="0"/>
              <a:t>The business need that led to the identification of the project.</a:t>
            </a:r>
          </a:p>
          <a:p>
            <a:pPr lvl="1"/>
            <a:r>
              <a:rPr lang="en-GB" dirty="0"/>
              <a:t>The System Request –Tabular Format</a:t>
            </a:r>
          </a:p>
          <a:p>
            <a:pPr lvl="1"/>
            <a:r>
              <a:rPr lang="en-GB" dirty="0"/>
              <a:t>The Feasibility Report – Tabular Format</a:t>
            </a:r>
          </a:p>
          <a:p>
            <a:endParaRPr lang="en-GB" dirty="0"/>
          </a:p>
          <a:p>
            <a:r>
              <a:rPr lang="en-GB" dirty="0"/>
              <a:t>Task 2: Planning</a:t>
            </a:r>
          </a:p>
          <a:p>
            <a:pPr lvl="1"/>
            <a:r>
              <a:rPr lang="en-GB" dirty="0"/>
              <a:t>The SDLC selected and why</a:t>
            </a:r>
          </a:p>
          <a:p>
            <a:pPr lvl="1"/>
            <a:r>
              <a:rPr lang="en-GB" dirty="0"/>
              <a:t>The Work Plan (Draft with only 3 task(planning, analysis and Design)</a:t>
            </a:r>
          </a:p>
          <a:p>
            <a:pPr lvl="1"/>
            <a:endParaRPr lang="en-GB" dirty="0"/>
          </a:p>
          <a:p>
            <a:r>
              <a:rPr lang="en-GB" dirty="0"/>
              <a:t>Task 3: Analysis</a:t>
            </a:r>
          </a:p>
          <a:p>
            <a:pPr lvl="1" algn="just"/>
            <a:r>
              <a:rPr lang="en-GB" dirty="0"/>
              <a:t>The Selected Elicitation technique and why. The elicitation report including the questions used and the answers.</a:t>
            </a:r>
          </a:p>
          <a:p>
            <a:pPr lvl="1" algn="just"/>
            <a:r>
              <a:rPr lang="en-GB" dirty="0"/>
              <a:t>The Four(4) different types of requirements</a:t>
            </a:r>
          </a:p>
          <a:p>
            <a:pPr lvl="1"/>
            <a:r>
              <a:rPr lang="en-GB" dirty="0"/>
              <a:t>Refine the Work Plan (break analysis into the two(2) sub-steps above and assign all the tasks to half of the analysis members)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06DA-6AE2-54DD-49E8-18DEC492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D0A-79B0-4BAB-9B29-B8254A2030F7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A8F2-7D4D-5874-BC59-3FA1748D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382-2D35-59DB-9B5D-6F33C12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63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5097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1. Understanding Existing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348033"/>
            <a:ext cx="8415337" cy="533851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Sometimes the first step  is skipped or done in a limited manner. </a:t>
            </a:r>
          </a:p>
          <a:p>
            <a:pPr lvl="1" algn="just"/>
            <a:r>
              <a:rPr lang="en-US" dirty="0"/>
              <a:t>This happens when </a:t>
            </a:r>
            <a:r>
              <a:rPr lang="en-US" dirty="0">
                <a:solidFill>
                  <a:srgbClr val="FF0000"/>
                </a:solidFill>
              </a:rPr>
              <a:t>no current system exists</a:t>
            </a:r>
            <a:r>
              <a:rPr lang="en-US" dirty="0"/>
              <a:t>, if the </a:t>
            </a:r>
            <a:r>
              <a:rPr lang="en-US" dirty="0">
                <a:solidFill>
                  <a:srgbClr val="FF0000"/>
                </a:solidFill>
              </a:rPr>
              <a:t>existing system and processes are irrelevant to the future system</a:t>
            </a:r>
            <a:r>
              <a:rPr lang="en-US" dirty="0"/>
              <a:t>, or if the project team is using </a:t>
            </a:r>
            <a:r>
              <a:rPr lang="en-US" dirty="0">
                <a:solidFill>
                  <a:srgbClr val="FF0000"/>
                </a:solidFill>
              </a:rPr>
              <a:t>agile development</a:t>
            </a:r>
            <a:r>
              <a:rPr lang="en-US" dirty="0"/>
              <a:t> methodology.</a:t>
            </a:r>
          </a:p>
          <a:p>
            <a:pPr marL="274320" lvl="1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Traditional SDLCs allot significant time to understanding the as-is system while newer SDLCs do not.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Experience shows that it is useful to study the current situation whenever possible.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078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 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A62-0A25-405D-92BB-26BE22EE5D43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40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4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2. Identify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271588"/>
            <a:ext cx="8415337" cy="506272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Critical thinking is the ability to recognize strengths and weaknesses and recast an idea in an improved form.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Analyst needs critical thinking to understand issues with existing system and develop new and improved business processes.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Example : </a:t>
            </a:r>
            <a:r>
              <a:rPr lang="en-US" sz="2400" dirty="0"/>
              <a:t>a user states that the new system should “eliminate inventory stock-outs.”</a:t>
            </a:r>
          </a:p>
          <a:p>
            <a:pPr algn="just"/>
            <a:endParaRPr lang="en-US" sz="2400" dirty="0"/>
          </a:p>
          <a:p>
            <a:pPr lvl="1" algn="just"/>
            <a:r>
              <a:rPr lang="en-US" dirty="0"/>
              <a:t>The analyst needs to think about it critically in order to formulate the statement in terms of useful requirements. 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0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</a:t>
            </a:r>
            <a:r>
              <a:rPr lang="en-US" sz="3600" dirty="0"/>
              <a:t>Eliminate Inventory Stock-out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257299"/>
            <a:ext cx="8558212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analyst could first have the users think about </a:t>
            </a:r>
            <a:r>
              <a:rPr lang="en-US" dirty="0">
                <a:solidFill>
                  <a:srgbClr val="FF0000"/>
                </a:solidFill>
              </a:rPr>
              <a:t>circumstances leading to stock-outs </a:t>
            </a:r>
            <a:r>
              <a:rPr lang="en-US" dirty="0"/>
              <a:t>(e.g., supplier orders are not placed in a timely way),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Then look at the </a:t>
            </a:r>
            <a:r>
              <a:rPr lang="en-US" dirty="0">
                <a:solidFill>
                  <a:srgbClr val="FF0000"/>
                </a:solidFill>
              </a:rPr>
              <a:t>issues that lead to supplier orders not placed </a:t>
            </a:r>
            <a:r>
              <a:rPr lang="en-US" dirty="0"/>
              <a:t>(e.g., </a:t>
            </a:r>
          </a:p>
          <a:p>
            <a:pPr lvl="1" algn="just"/>
            <a:r>
              <a:rPr lang="en-US" dirty="0"/>
              <a:t>on-hand inventory levels are updated weekly; </a:t>
            </a:r>
          </a:p>
          <a:p>
            <a:pPr lvl="1" algn="just"/>
            <a:r>
              <a:rPr lang="en-US" dirty="0"/>
              <a:t>delays occur in identifying the best supply source for the items; </a:t>
            </a:r>
          </a:p>
          <a:p>
            <a:pPr lvl="1" algn="just"/>
            <a:r>
              <a:rPr lang="en-US" dirty="0"/>
              <a:t>delays occur in receiving approval of the supply order, etc.)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By focusing on these issues, improvements to address these concerns can be discovered.</a:t>
            </a:r>
          </a:p>
          <a:p>
            <a:pPr algn="just"/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75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3. Requirements for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257299"/>
            <a:ext cx="8558212" cy="5343525"/>
          </a:xfrm>
        </p:spPr>
        <p:txBody>
          <a:bodyPr>
            <a:noAutofit/>
          </a:bodyPr>
          <a:lstStyle/>
          <a:p>
            <a:r>
              <a:rPr lang="en-US" dirty="0"/>
              <a:t>The new requirements will then be based on the issues that truly need to be fixed. From example(</a:t>
            </a:r>
            <a:r>
              <a:rPr lang="en-US" dirty="0">
                <a:solidFill>
                  <a:srgbClr val="FF0000"/>
                </a:solidFill>
              </a:rPr>
              <a:t>eliminate Inventory stock out</a:t>
            </a:r>
            <a:r>
              <a:rPr lang="en-US" dirty="0"/>
              <a:t>):</a:t>
            </a:r>
          </a:p>
          <a:p>
            <a:pPr lvl="1" algn="just"/>
            <a:r>
              <a:rPr lang="en-US" b="1" dirty="0"/>
              <a:t>Issue</a:t>
            </a:r>
            <a:r>
              <a:rPr lang="en-US" dirty="0"/>
              <a:t> : on-hand inventory levels are updated weekly; </a:t>
            </a:r>
          </a:p>
          <a:p>
            <a:pPr lvl="1" algn="just"/>
            <a:r>
              <a:rPr lang="en-US" b="1" dirty="0"/>
              <a:t>Requirement for New System</a:t>
            </a:r>
            <a:r>
              <a:rPr lang="en-US" dirty="0"/>
              <a:t>: The system shall update on-hand inventory levels twice per day.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Issue: </a:t>
            </a:r>
            <a:r>
              <a:rPr lang="en-US" dirty="0"/>
              <a:t>delays occur in identifying the best supply source for the items; </a:t>
            </a:r>
          </a:p>
          <a:p>
            <a:pPr lvl="1" algn="just"/>
            <a:r>
              <a:rPr lang="en-US" b="1" dirty="0"/>
              <a:t>Requirement for New System: </a:t>
            </a:r>
            <a:r>
              <a:rPr lang="en-US" dirty="0"/>
              <a:t>The system shall include a recommended supplier with every out-of-stock notification.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Issue</a:t>
            </a:r>
            <a:r>
              <a:rPr lang="en-US" dirty="0"/>
              <a:t>: delays occur in receiving approval of the supply order,</a:t>
            </a:r>
          </a:p>
          <a:p>
            <a:pPr lvl="1" algn="just"/>
            <a:r>
              <a:rPr lang="en-US" b="1" dirty="0"/>
              <a:t>Requirement for New System: </a:t>
            </a:r>
            <a:r>
              <a:rPr lang="en-US" dirty="0"/>
              <a:t>The system shall send an approved supply purchase order to the supplier via secure electronic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3. Requirements for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299"/>
            <a:ext cx="8229601" cy="534352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analyst cannot realistically expect that the true requirements for the new system are easily gathered following </a:t>
            </a:r>
            <a:r>
              <a:rPr lang="en-US" dirty="0">
                <a:solidFill>
                  <a:srgbClr val="C00000"/>
                </a:solidFill>
              </a:rPr>
              <a:t>a few conversations with the stakeholders. </a:t>
            </a:r>
          </a:p>
          <a:p>
            <a:pPr marL="0" indent="0" algn="just">
              <a:buNone/>
            </a:pP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The analyst must be prepared to dig into the situation and discover requirements. 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A number of techniques and tools can be used by the analyst to facilitate this process of discovering requirements.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3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0911"/>
            <a:ext cx="8001000" cy="738188"/>
          </a:xfrm>
        </p:spPr>
        <p:txBody>
          <a:bodyPr/>
          <a:lstStyle/>
          <a:p>
            <a:pPr algn="ctr"/>
            <a:r>
              <a:rPr lang="en-US" dirty="0"/>
              <a:t>Requirements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329614" cy="534352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Requirements determination is performed to:</a:t>
            </a:r>
          </a:p>
          <a:p>
            <a:pPr lvl="1" algn="just"/>
            <a:r>
              <a:rPr lang="en-US" sz="2400" dirty="0"/>
              <a:t>transform the </a:t>
            </a:r>
            <a:r>
              <a:rPr lang="en-US" sz="2400" dirty="0">
                <a:solidFill>
                  <a:srgbClr val="C00000"/>
                </a:solidFill>
              </a:rPr>
              <a:t>system request’s business requirements </a:t>
            </a:r>
            <a:r>
              <a:rPr lang="en-US" sz="2400" dirty="0"/>
              <a:t>into a more detailed precise list of what the new system must do to provide the needed value to the business.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This detailed list of requirements is </a:t>
            </a:r>
            <a:r>
              <a:rPr lang="en-US" dirty="0">
                <a:solidFill>
                  <a:srgbClr val="FF0000"/>
                </a:solidFill>
              </a:rPr>
              <a:t>supported, confirmed, and clarified</a:t>
            </a:r>
            <a:r>
              <a:rPr lang="en-US" dirty="0"/>
              <a:t> by the other activities of the analysis phase: creating use cases, building process models, and building a data model.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763-0060-41F2-9741-2AE3A9D74D75}" type="datetime1">
              <a:rPr lang="en-US" smtClean="0">
                <a:latin typeface="Arial"/>
              </a:rPr>
              <a:t>1/22/2024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36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6778</TotalTime>
  <Words>2300</Words>
  <Application>Microsoft Office PowerPoint</Application>
  <PresentationFormat>On-screen Show (4:3)</PresentationFormat>
  <Paragraphs>416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Apple Chancery</vt:lpstr>
      <vt:lpstr>Arial</vt:lpstr>
      <vt:lpstr>Calibri</vt:lpstr>
      <vt:lpstr>Gabriola</vt:lpstr>
      <vt:lpstr>Clarity</vt:lpstr>
      <vt:lpstr>    SWE2315 : System ANALYSIS &amp; DESIGN</vt:lpstr>
      <vt:lpstr>Outline</vt:lpstr>
      <vt:lpstr>The Analysis Phase</vt:lpstr>
      <vt:lpstr>1. Understanding Existing Situation</vt:lpstr>
      <vt:lpstr>2. Identify Improvement</vt:lpstr>
      <vt:lpstr>Example: Eliminate Inventory Stock-out </vt:lpstr>
      <vt:lpstr>3. Requirements for new System</vt:lpstr>
      <vt:lpstr>3. Requirements for new System</vt:lpstr>
      <vt:lpstr>Requirements Determination</vt:lpstr>
      <vt:lpstr>Requirements</vt:lpstr>
      <vt:lpstr>Business Requirements</vt:lpstr>
      <vt:lpstr>User Requirements</vt:lpstr>
      <vt:lpstr>Functional Requirements</vt:lpstr>
      <vt:lpstr>Non-Functional Requirements</vt:lpstr>
      <vt:lpstr>Example-Non-Functional Requirements</vt:lpstr>
      <vt:lpstr>Requirements Elicitation</vt:lpstr>
      <vt:lpstr>Interviews</vt:lpstr>
      <vt:lpstr>Interviews Steps</vt:lpstr>
      <vt:lpstr>Selecting Interviewees</vt:lpstr>
      <vt:lpstr>Designing Interview Questions</vt:lpstr>
      <vt:lpstr>Preparing for the Interview</vt:lpstr>
      <vt:lpstr>Conducting the Interview</vt:lpstr>
      <vt:lpstr>Post Interview Follow-up</vt:lpstr>
      <vt:lpstr>Joint Application Development (JAD)</vt:lpstr>
      <vt:lpstr> JAD Steps</vt:lpstr>
      <vt:lpstr>Selecting Participants</vt:lpstr>
      <vt:lpstr>Designing &amp; Preparing for JAD Session</vt:lpstr>
      <vt:lpstr>Conducting JAD Session</vt:lpstr>
      <vt:lpstr>Post JAD Follow-up</vt:lpstr>
      <vt:lpstr>Questionnaires</vt:lpstr>
      <vt:lpstr>Good Questionnaire Design </vt:lpstr>
      <vt:lpstr>Documents Analysis</vt:lpstr>
      <vt:lpstr>Documents Analysis--Example</vt:lpstr>
      <vt:lpstr>Observation</vt:lpstr>
      <vt:lpstr>Observation</vt:lpstr>
      <vt:lpstr>Selecting Elicitation Technique</vt:lpstr>
      <vt:lpstr>Selecting Elicitation Technique</vt:lpstr>
      <vt:lpstr> Summary</vt:lpstr>
      <vt:lpstr>Group Assignment</vt:lpstr>
      <vt:lpstr>PowerPoint Presentation</vt:lpstr>
    </vt:vector>
  </TitlesOfParts>
  <Company>BUK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 I Mukhtar</dc:creator>
  <cp:lastModifiedBy>maryam mukhtar</cp:lastModifiedBy>
  <cp:revision>88</cp:revision>
  <dcterms:created xsi:type="dcterms:W3CDTF">2015-09-14T11:06:08Z</dcterms:created>
  <dcterms:modified xsi:type="dcterms:W3CDTF">2024-01-21T23:09:35Z</dcterms:modified>
</cp:coreProperties>
</file>