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8"/>
  </p:notesMasterIdLst>
  <p:sldIdLst>
    <p:sldId id="257" r:id="rId2"/>
    <p:sldId id="289" r:id="rId3"/>
    <p:sldId id="489" r:id="rId4"/>
    <p:sldId id="267" r:id="rId5"/>
    <p:sldId id="292" r:id="rId6"/>
    <p:sldId id="520" r:id="rId7"/>
    <p:sldId id="528" r:id="rId8"/>
    <p:sldId id="524" r:id="rId9"/>
    <p:sldId id="525" r:id="rId10"/>
    <p:sldId id="527" r:id="rId11"/>
    <p:sldId id="529" r:id="rId12"/>
    <p:sldId id="293" r:id="rId13"/>
    <p:sldId id="294" r:id="rId14"/>
    <p:sldId id="296" r:id="rId15"/>
    <p:sldId id="297" r:id="rId16"/>
    <p:sldId id="298" r:id="rId17"/>
    <p:sldId id="299" r:id="rId18"/>
    <p:sldId id="304" r:id="rId19"/>
    <p:sldId id="530" r:id="rId20"/>
    <p:sldId id="548" r:id="rId21"/>
    <p:sldId id="531" r:id="rId22"/>
    <p:sldId id="549" r:id="rId23"/>
    <p:sldId id="533" r:id="rId24"/>
    <p:sldId id="550" r:id="rId25"/>
    <p:sldId id="532" r:id="rId26"/>
    <p:sldId id="544" r:id="rId27"/>
    <p:sldId id="545" r:id="rId28"/>
    <p:sldId id="551" r:id="rId29"/>
    <p:sldId id="546" r:id="rId30"/>
    <p:sldId id="552" r:id="rId31"/>
    <p:sldId id="547" r:id="rId32"/>
    <p:sldId id="553" r:id="rId33"/>
    <p:sldId id="311" r:id="rId34"/>
    <p:sldId id="312" r:id="rId35"/>
    <p:sldId id="543" r:id="rId36"/>
    <p:sldId id="27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3" autoAdjust="0"/>
  </p:normalViewPr>
  <p:slideViewPr>
    <p:cSldViewPr snapToGrid="0" snapToObjects="1">
      <p:cViewPr>
        <p:scale>
          <a:sx n="100" d="100"/>
          <a:sy n="100" d="100"/>
        </p:scale>
        <p:origin x="110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B658F-FC96-4A19-95C0-50889DBE91BE}"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en-NG"/>
        </a:p>
      </dgm:t>
    </dgm:pt>
    <dgm:pt modelId="{068F389C-F1BF-49C1-9C36-8250D7F389F5}">
      <dgm:prSet/>
      <dgm:spPr/>
      <dgm:t>
        <a:bodyPr/>
        <a:lstStyle/>
        <a:p>
          <a:r>
            <a:rPr lang="en-US"/>
            <a:t>Two steps:</a:t>
          </a:r>
          <a:endParaRPr lang="en-NG"/>
        </a:p>
      </dgm:t>
    </dgm:pt>
    <dgm:pt modelId="{CA9E9FCB-56C7-4A70-A141-609AE8B1F23D}" type="parTrans" cxnId="{A87899C4-3006-49A5-821E-B4E2C4DDAABD}">
      <dgm:prSet/>
      <dgm:spPr/>
      <dgm:t>
        <a:bodyPr/>
        <a:lstStyle/>
        <a:p>
          <a:endParaRPr lang="en-NG"/>
        </a:p>
      </dgm:t>
    </dgm:pt>
    <dgm:pt modelId="{3AF3FB6E-8482-4F9F-AC4B-3D8F2A28B32D}" type="sibTrans" cxnId="{A87899C4-3006-49A5-821E-B4E2C4DDAABD}">
      <dgm:prSet/>
      <dgm:spPr/>
      <dgm:t>
        <a:bodyPr/>
        <a:lstStyle/>
        <a:p>
          <a:endParaRPr lang="en-NG"/>
        </a:p>
      </dgm:t>
    </dgm:pt>
    <dgm:pt modelId="{1E1BD6A5-70D2-485B-87E8-74CC6DE2F5B0}">
      <dgm:prSet/>
      <dgm:spPr/>
      <dgm:t>
        <a:bodyPr/>
        <a:lstStyle/>
        <a:p>
          <a:r>
            <a:rPr lang="en-US" dirty="0"/>
            <a:t>Draw Use Case Diagram </a:t>
          </a:r>
          <a:endParaRPr lang="en-NG" dirty="0"/>
        </a:p>
      </dgm:t>
    </dgm:pt>
    <dgm:pt modelId="{A162F783-5B65-4D4F-8FE5-C282D7B6576F}" type="parTrans" cxnId="{8F953D50-7130-4863-90BB-8DFCEDA79AE3}">
      <dgm:prSet/>
      <dgm:spPr/>
      <dgm:t>
        <a:bodyPr/>
        <a:lstStyle/>
        <a:p>
          <a:endParaRPr lang="en-NG"/>
        </a:p>
      </dgm:t>
    </dgm:pt>
    <dgm:pt modelId="{F772F1A2-6EE2-46E1-AC35-CF9056C5FAAD}" type="sibTrans" cxnId="{8F953D50-7130-4863-90BB-8DFCEDA79AE3}">
      <dgm:prSet/>
      <dgm:spPr/>
      <dgm:t>
        <a:bodyPr/>
        <a:lstStyle/>
        <a:p>
          <a:endParaRPr lang="en-NG"/>
        </a:p>
      </dgm:t>
    </dgm:pt>
    <dgm:pt modelId="{972D5B61-D519-4BB9-9C75-40BE6E5805BF}">
      <dgm:prSet/>
      <dgm:spPr/>
      <dgm:t>
        <a:bodyPr/>
        <a:lstStyle/>
        <a:p>
          <a:r>
            <a:rPr lang="en-US" dirty="0"/>
            <a:t>Translate diagrams into descriptions </a:t>
          </a:r>
          <a:endParaRPr lang="en-NG" dirty="0"/>
        </a:p>
      </dgm:t>
    </dgm:pt>
    <dgm:pt modelId="{18E24B5C-AF94-4662-B906-1280B1577E56}" type="parTrans" cxnId="{42238C38-9CB6-4246-A055-50827CAB73AC}">
      <dgm:prSet/>
      <dgm:spPr/>
      <dgm:t>
        <a:bodyPr/>
        <a:lstStyle/>
        <a:p>
          <a:endParaRPr lang="en-NG"/>
        </a:p>
      </dgm:t>
    </dgm:pt>
    <dgm:pt modelId="{381CA47D-DBD2-45CD-A481-8AD7C392CF3C}" type="sibTrans" cxnId="{42238C38-9CB6-4246-A055-50827CAB73AC}">
      <dgm:prSet/>
      <dgm:spPr/>
      <dgm:t>
        <a:bodyPr/>
        <a:lstStyle/>
        <a:p>
          <a:endParaRPr lang="en-NG"/>
        </a:p>
      </dgm:t>
    </dgm:pt>
    <dgm:pt modelId="{DD529456-04EA-447E-9AD9-917F347FC568}" type="pres">
      <dgm:prSet presAssocID="{0CEB658F-FC96-4A19-95C0-50889DBE91BE}" presName="CompostProcess" presStyleCnt="0">
        <dgm:presLayoutVars>
          <dgm:dir/>
          <dgm:resizeHandles val="exact"/>
        </dgm:presLayoutVars>
      </dgm:prSet>
      <dgm:spPr/>
    </dgm:pt>
    <dgm:pt modelId="{9CEDD440-5FAC-49D3-A79B-9BE30C78A8C3}" type="pres">
      <dgm:prSet presAssocID="{0CEB658F-FC96-4A19-95C0-50889DBE91BE}" presName="arrow" presStyleLbl="bgShp" presStyleIdx="0" presStyleCnt="1"/>
      <dgm:spPr>
        <a:solidFill>
          <a:srgbClr val="0070C0"/>
        </a:solidFill>
        <a:ln>
          <a:solidFill>
            <a:srgbClr val="00B0F0"/>
          </a:solidFill>
        </a:ln>
      </dgm:spPr>
    </dgm:pt>
    <dgm:pt modelId="{2458D636-6CEB-4782-A63C-02184A0E5210}" type="pres">
      <dgm:prSet presAssocID="{0CEB658F-FC96-4A19-95C0-50889DBE91BE}" presName="linearProcess" presStyleCnt="0"/>
      <dgm:spPr/>
    </dgm:pt>
    <dgm:pt modelId="{036F6668-BCA6-430F-AF4E-6402AD9E11DC}" type="pres">
      <dgm:prSet presAssocID="{068F389C-F1BF-49C1-9C36-8250D7F389F5}" presName="textNode" presStyleLbl="node1" presStyleIdx="0" presStyleCnt="1">
        <dgm:presLayoutVars>
          <dgm:bulletEnabled val="1"/>
        </dgm:presLayoutVars>
      </dgm:prSet>
      <dgm:spPr/>
    </dgm:pt>
  </dgm:ptLst>
  <dgm:cxnLst>
    <dgm:cxn modelId="{42238C38-9CB6-4246-A055-50827CAB73AC}" srcId="{068F389C-F1BF-49C1-9C36-8250D7F389F5}" destId="{972D5B61-D519-4BB9-9C75-40BE6E5805BF}" srcOrd="1" destOrd="0" parTransId="{18E24B5C-AF94-4662-B906-1280B1577E56}" sibTransId="{381CA47D-DBD2-45CD-A481-8AD7C392CF3C}"/>
    <dgm:cxn modelId="{8F953D50-7130-4863-90BB-8DFCEDA79AE3}" srcId="{068F389C-F1BF-49C1-9C36-8250D7F389F5}" destId="{1E1BD6A5-70D2-485B-87E8-74CC6DE2F5B0}" srcOrd="0" destOrd="0" parTransId="{A162F783-5B65-4D4F-8FE5-C282D7B6576F}" sibTransId="{F772F1A2-6EE2-46E1-AC35-CF9056C5FAAD}"/>
    <dgm:cxn modelId="{AF482373-F7F3-45FC-94FA-C79AD6EE1222}" type="presOf" srcId="{972D5B61-D519-4BB9-9C75-40BE6E5805BF}" destId="{036F6668-BCA6-430F-AF4E-6402AD9E11DC}" srcOrd="0" destOrd="2" presId="urn:microsoft.com/office/officeart/2005/8/layout/hProcess9"/>
    <dgm:cxn modelId="{BE4E7453-19BE-41D3-BFAC-47A2C3DF6582}" type="presOf" srcId="{1E1BD6A5-70D2-485B-87E8-74CC6DE2F5B0}" destId="{036F6668-BCA6-430F-AF4E-6402AD9E11DC}" srcOrd="0" destOrd="1" presId="urn:microsoft.com/office/officeart/2005/8/layout/hProcess9"/>
    <dgm:cxn modelId="{8E54F27D-BD34-4119-9037-3FAC894E680C}" type="presOf" srcId="{068F389C-F1BF-49C1-9C36-8250D7F389F5}" destId="{036F6668-BCA6-430F-AF4E-6402AD9E11DC}" srcOrd="0" destOrd="0" presId="urn:microsoft.com/office/officeart/2005/8/layout/hProcess9"/>
    <dgm:cxn modelId="{A87899C4-3006-49A5-821E-B4E2C4DDAABD}" srcId="{0CEB658F-FC96-4A19-95C0-50889DBE91BE}" destId="{068F389C-F1BF-49C1-9C36-8250D7F389F5}" srcOrd="0" destOrd="0" parTransId="{CA9E9FCB-56C7-4A70-A141-609AE8B1F23D}" sibTransId="{3AF3FB6E-8482-4F9F-AC4B-3D8F2A28B32D}"/>
    <dgm:cxn modelId="{3860D7F6-7655-4D61-9F3F-CC5AB826DA96}" type="presOf" srcId="{0CEB658F-FC96-4A19-95C0-50889DBE91BE}" destId="{DD529456-04EA-447E-9AD9-917F347FC568}" srcOrd="0" destOrd="0" presId="urn:microsoft.com/office/officeart/2005/8/layout/hProcess9"/>
    <dgm:cxn modelId="{4EF4AB90-B5A2-41FC-B694-40ED2DAF3DB2}" type="presParOf" srcId="{DD529456-04EA-447E-9AD9-917F347FC568}" destId="{9CEDD440-5FAC-49D3-A79B-9BE30C78A8C3}" srcOrd="0" destOrd="0" presId="urn:microsoft.com/office/officeart/2005/8/layout/hProcess9"/>
    <dgm:cxn modelId="{0FE424F1-01BD-491C-838E-8CB05F473097}" type="presParOf" srcId="{DD529456-04EA-447E-9AD9-917F347FC568}" destId="{2458D636-6CEB-4782-A63C-02184A0E5210}" srcOrd="1" destOrd="0" presId="urn:microsoft.com/office/officeart/2005/8/layout/hProcess9"/>
    <dgm:cxn modelId="{CA2F2257-5A6B-4529-AEEC-2B2D32010E99}" type="presParOf" srcId="{2458D636-6CEB-4782-A63C-02184A0E5210}" destId="{036F6668-BCA6-430F-AF4E-6402AD9E11DC}"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07EEF9-DC87-4B9E-A15B-ED2EC7683FEC}" type="doc">
      <dgm:prSet loTypeId="urn:microsoft.com/office/officeart/2008/layout/LinedList" loCatId="list" qsTypeId="urn:microsoft.com/office/officeart/2005/8/quickstyle/simple1" qsCatId="simple" csTypeId="urn:microsoft.com/office/officeart/2005/8/colors/accent0_2" csCatId="mainScheme" phldr="1"/>
      <dgm:spPr/>
      <dgm:t>
        <a:bodyPr/>
        <a:lstStyle/>
        <a:p>
          <a:endParaRPr lang="en-NG"/>
        </a:p>
      </dgm:t>
    </dgm:pt>
    <dgm:pt modelId="{0E3EB68F-64B1-4DE5-8B72-61F5CC5C3B32}">
      <dgm:prSet custT="1"/>
      <dgm:spPr/>
      <dgm:t>
        <a:bodyPr/>
        <a:lstStyle/>
        <a:p>
          <a:r>
            <a:rPr lang="en-US" sz="2400">
              <a:latin typeface="Bookman Old Style" panose="02050604050505020204" pitchFamily="18" charset="0"/>
            </a:rPr>
            <a:t>They </a:t>
          </a:r>
          <a:r>
            <a:rPr lang="en-US" sz="2400" dirty="0">
              <a:latin typeface="Bookman Old Style" panose="02050604050505020204" pitchFamily="18" charset="0"/>
            </a:rPr>
            <a:t>are four (4) steps </a:t>
          </a:r>
          <a:endParaRPr lang="en-NG" sz="2400" dirty="0">
            <a:latin typeface="Bookman Old Style" panose="02050604050505020204" pitchFamily="18" charset="0"/>
          </a:endParaRPr>
        </a:p>
      </dgm:t>
    </dgm:pt>
    <dgm:pt modelId="{40B8B2F4-0322-4F0A-8C02-55E3546DBEBE}" type="parTrans" cxnId="{6CE86802-CF31-4D83-A2B2-2D2BF6DD0A9F}">
      <dgm:prSet/>
      <dgm:spPr/>
      <dgm:t>
        <a:bodyPr/>
        <a:lstStyle/>
        <a:p>
          <a:endParaRPr lang="en-NG" sz="2400">
            <a:latin typeface="Bookman Old Style" panose="02050604050505020204" pitchFamily="18" charset="0"/>
          </a:endParaRPr>
        </a:p>
      </dgm:t>
    </dgm:pt>
    <dgm:pt modelId="{4DE5FF95-09C3-4543-981B-CD24F767EEE6}" type="sibTrans" cxnId="{6CE86802-CF31-4D83-A2B2-2D2BF6DD0A9F}">
      <dgm:prSet/>
      <dgm:spPr/>
      <dgm:t>
        <a:bodyPr/>
        <a:lstStyle/>
        <a:p>
          <a:endParaRPr lang="en-NG" sz="2400">
            <a:latin typeface="Bookman Old Style" panose="02050604050505020204" pitchFamily="18" charset="0"/>
          </a:endParaRPr>
        </a:p>
      </dgm:t>
    </dgm:pt>
    <dgm:pt modelId="{EB69D1A6-1BA0-4185-A192-C18DC4D0F7AE}">
      <dgm:prSet cust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dgm:spPr>
      <dgm:t>
        <a:bodyPr/>
        <a:lstStyle/>
        <a:p>
          <a:r>
            <a:rPr lang="en-US" sz="2400" dirty="0">
              <a:latin typeface="Bookman Old Style" panose="02050604050505020204" pitchFamily="18" charset="0"/>
            </a:rPr>
            <a:t>Identify the Major Use Cases</a:t>
          </a:r>
          <a:endParaRPr lang="en-NG" sz="2400" dirty="0">
            <a:latin typeface="Bookman Old Style" panose="02050604050505020204" pitchFamily="18" charset="0"/>
          </a:endParaRPr>
        </a:p>
      </dgm:t>
    </dgm:pt>
    <dgm:pt modelId="{A0EF1FA5-E5D0-49DF-B151-04A80844B947}" type="parTrans" cxnId="{E1F8C202-6E36-4734-B2D6-302F1C6C7D19}">
      <dgm:prSet/>
      <dgm:spPr/>
      <dgm:t>
        <a:bodyPr/>
        <a:lstStyle/>
        <a:p>
          <a:endParaRPr lang="en-NG" sz="2400">
            <a:latin typeface="Bookman Old Style" panose="02050604050505020204" pitchFamily="18" charset="0"/>
          </a:endParaRPr>
        </a:p>
      </dgm:t>
    </dgm:pt>
    <dgm:pt modelId="{6B79264E-63D6-4C2F-9683-3408F8EF9E6E}" type="sibTrans" cxnId="{E1F8C202-6E36-4734-B2D6-302F1C6C7D19}">
      <dgm:prSet/>
      <dgm:spPr/>
      <dgm:t>
        <a:bodyPr/>
        <a:lstStyle/>
        <a:p>
          <a:endParaRPr lang="en-NG" sz="2400">
            <a:latin typeface="Bookman Old Style" panose="02050604050505020204" pitchFamily="18" charset="0"/>
          </a:endParaRPr>
        </a:p>
      </dgm:t>
    </dgm:pt>
    <dgm:pt modelId="{A7CC6696-001C-494B-811A-3E2C456726A4}">
      <dgm:prSet custT="1"/>
      <dgm:spPr>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dgm:spPr>
      <dgm:t>
        <a:bodyPr/>
        <a:lstStyle/>
        <a:p>
          <a:r>
            <a:rPr lang="en-US" sz="2400" dirty="0">
              <a:latin typeface="Bookman Old Style" panose="02050604050505020204" pitchFamily="18" charset="0"/>
            </a:rPr>
            <a:t>Identify the Major Steps for Each Use Case</a:t>
          </a:r>
          <a:endParaRPr lang="en-NG" sz="2400" dirty="0">
            <a:latin typeface="Bookman Old Style" panose="02050604050505020204" pitchFamily="18" charset="0"/>
          </a:endParaRPr>
        </a:p>
      </dgm:t>
    </dgm:pt>
    <dgm:pt modelId="{3304FE09-DC3C-49E9-80FE-D1D8D1FE79CE}" type="parTrans" cxnId="{52115A2A-8204-45D0-9E95-441BD217E27D}">
      <dgm:prSet/>
      <dgm:spPr/>
      <dgm:t>
        <a:bodyPr/>
        <a:lstStyle/>
        <a:p>
          <a:endParaRPr lang="en-NG" sz="2400">
            <a:latin typeface="Bookman Old Style" panose="02050604050505020204" pitchFamily="18" charset="0"/>
          </a:endParaRPr>
        </a:p>
      </dgm:t>
    </dgm:pt>
    <dgm:pt modelId="{CE959D4E-7E35-480C-8BD0-460DF4D13F2F}" type="sibTrans" cxnId="{52115A2A-8204-45D0-9E95-441BD217E27D}">
      <dgm:prSet/>
      <dgm:spPr/>
      <dgm:t>
        <a:bodyPr/>
        <a:lstStyle/>
        <a:p>
          <a:endParaRPr lang="en-NG" sz="2400">
            <a:latin typeface="Bookman Old Style" panose="02050604050505020204" pitchFamily="18" charset="0"/>
          </a:endParaRPr>
        </a:p>
      </dgm:t>
    </dgm:pt>
    <dgm:pt modelId="{31A32C37-1FE2-437B-824E-C8C3D18C4264}">
      <dgm:prSet custT="1"/>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dgm:spPr>
      <dgm:t>
        <a:bodyPr/>
        <a:lstStyle/>
        <a:p>
          <a:r>
            <a:rPr lang="en-US" sz="2400" dirty="0">
              <a:latin typeface="Bookman Old Style" panose="02050604050505020204" pitchFamily="18" charset="0"/>
            </a:rPr>
            <a:t>Identify Elements within Steps</a:t>
          </a:r>
          <a:endParaRPr lang="en-NG" sz="2400" dirty="0">
            <a:latin typeface="Bookman Old Style" panose="02050604050505020204" pitchFamily="18" charset="0"/>
          </a:endParaRPr>
        </a:p>
      </dgm:t>
    </dgm:pt>
    <dgm:pt modelId="{054BCB36-86C6-48A0-97FC-BE532B6C3D9F}" type="parTrans" cxnId="{B08F0B47-4CBD-46C5-9655-97E24D7C4A15}">
      <dgm:prSet/>
      <dgm:spPr/>
      <dgm:t>
        <a:bodyPr/>
        <a:lstStyle/>
        <a:p>
          <a:endParaRPr lang="en-NG" sz="2400">
            <a:latin typeface="Bookman Old Style" panose="02050604050505020204" pitchFamily="18" charset="0"/>
          </a:endParaRPr>
        </a:p>
      </dgm:t>
    </dgm:pt>
    <dgm:pt modelId="{5C5B15FC-7C23-43CB-B3C4-E44DC11D2A48}" type="sibTrans" cxnId="{B08F0B47-4CBD-46C5-9655-97E24D7C4A15}">
      <dgm:prSet/>
      <dgm:spPr/>
      <dgm:t>
        <a:bodyPr/>
        <a:lstStyle/>
        <a:p>
          <a:endParaRPr lang="en-NG" sz="2400">
            <a:latin typeface="Bookman Old Style" panose="02050604050505020204" pitchFamily="18" charset="0"/>
          </a:endParaRPr>
        </a:p>
      </dgm:t>
    </dgm:pt>
    <dgm:pt modelId="{48A37E28-E6BF-4704-A3CD-5D1F935EEF54}">
      <dgm:prSet custT="1"/>
      <dgm:spPr>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dgm:spPr>
      <dgm:t>
        <a:bodyPr/>
        <a:lstStyle/>
        <a:p>
          <a:r>
            <a:rPr lang="en-US" sz="2400" dirty="0">
              <a:latin typeface="Bookman Old Style" panose="02050604050505020204" pitchFamily="18" charset="0"/>
            </a:rPr>
            <a:t>Confirm the Use Case</a:t>
          </a:r>
          <a:endParaRPr lang="en-NG" sz="2400" dirty="0">
            <a:latin typeface="Bookman Old Style" panose="02050604050505020204" pitchFamily="18" charset="0"/>
          </a:endParaRPr>
        </a:p>
      </dgm:t>
    </dgm:pt>
    <dgm:pt modelId="{139F28C2-D514-434A-B896-731511EA3A45}" type="parTrans" cxnId="{D72E41DE-5FEE-46FC-A22B-824C98D7D4C7}">
      <dgm:prSet/>
      <dgm:spPr/>
      <dgm:t>
        <a:bodyPr/>
        <a:lstStyle/>
        <a:p>
          <a:endParaRPr lang="en-NG" sz="2400">
            <a:latin typeface="Bookman Old Style" panose="02050604050505020204" pitchFamily="18" charset="0"/>
          </a:endParaRPr>
        </a:p>
      </dgm:t>
    </dgm:pt>
    <dgm:pt modelId="{6086DCC9-9468-41E9-8853-7F90E03D025E}" type="sibTrans" cxnId="{D72E41DE-5FEE-46FC-A22B-824C98D7D4C7}">
      <dgm:prSet/>
      <dgm:spPr/>
      <dgm:t>
        <a:bodyPr/>
        <a:lstStyle/>
        <a:p>
          <a:endParaRPr lang="en-NG" sz="2400">
            <a:latin typeface="Bookman Old Style" panose="02050604050505020204" pitchFamily="18" charset="0"/>
          </a:endParaRPr>
        </a:p>
      </dgm:t>
    </dgm:pt>
    <dgm:pt modelId="{2A6A6A7E-775E-452E-87F3-6DC5B51DB466}" type="pres">
      <dgm:prSet presAssocID="{A007EEF9-DC87-4B9E-A15B-ED2EC7683FEC}" presName="vert0" presStyleCnt="0">
        <dgm:presLayoutVars>
          <dgm:dir/>
          <dgm:animOne val="branch"/>
          <dgm:animLvl val="lvl"/>
        </dgm:presLayoutVars>
      </dgm:prSet>
      <dgm:spPr/>
    </dgm:pt>
    <dgm:pt modelId="{20B6BD83-25E4-441A-8667-C49469400968}" type="pres">
      <dgm:prSet presAssocID="{0E3EB68F-64B1-4DE5-8B72-61F5CC5C3B32}" presName="thickLine" presStyleLbl="alignNode1" presStyleIdx="0" presStyleCnt="1"/>
      <dgm:spPr/>
    </dgm:pt>
    <dgm:pt modelId="{425E54B9-4888-4F50-BFA4-A2ED66AB2AD8}" type="pres">
      <dgm:prSet presAssocID="{0E3EB68F-64B1-4DE5-8B72-61F5CC5C3B32}" presName="horz1" presStyleCnt="0"/>
      <dgm:spPr/>
    </dgm:pt>
    <dgm:pt modelId="{C852A188-A33A-45A6-8528-B9825E49564E}" type="pres">
      <dgm:prSet presAssocID="{0E3EB68F-64B1-4DE5-8B72-61F5CC5C3B32}" presName="tx1" presStyleLbl="revTx" presStyleIdx="0" presStyleCnt="5"/>
      <dgm:spPr/>
    </dgm:pt>
    <dgm:pt modelId="{F9A25BC6-D658-4396-ABC7-CA87065119AA}" type="pres">
      <dgm:prSet presAssocID="{0E3EB68F-64B1-4DE5-8B72-61F5CC5C3B32}" presName="vert1" presStyleCnt="0"/>
      <dgm:spPr/>
    </dgm:pt>
    <dgm:pt modelId="{D311F12A-B7DD-4121-8407-AF5E6197F8C3}" type="pres">
      <dgm:prSet presAssocID="{EB69D1A6-1BA0-4185-A192-C18DC4D0F7AE}" presName="vertSpace2a" presStyleCnt="0"/>
      <dgm:spPr/>
    </dgm:pt>
    <dgm:pt modelId="{C152C1FB-9FFE-4C9C-8FE1-D765EE560E88}" type="pres">
      <dgm:prSet presAssocID="{EB69D1A6-1BA0-4185-A192-C18DC4D0F7AE}" presName="horz2" presStyleCnt="0"/>
      <dgm:spPr/>
    </dgm:pt>
    <dgm:pt modelId="{A75E8A8E-6094-4081-96AE-E32CE56AB497}" type="pres">
      <dgm:prSet presAssocID="{EB69D1A6-1BA0-4185-A192-C18DC4D0F7AE}" presName="horzSpace2" presStyleCnt="0"/>
      <dgm:spPr/>
    </dgm:pt>
    <dgm:pt modelId="{91A280A2-F702-420D-8156-B7D36A21A37E}" type="pres">
      <dgm:prSet presAssocID="{EB69D1A6-1BA0-4185-A192-C18DC4D0F7AE}" presName="tx2" presStyleLbl="revTx" presStyleIdx="1" presStyleCnt="5"/>
      <dgm:spPr/>
    </dgm:pt>
    <dgm:pt modelId="{E925E3AE-26E0-4EB4-B22C-541C04BB9704}" type="pres">
      <dgm:prSet presAssocID="{EB69D1A6-1BA0-4185-A192-C18DC4D0F7AE}" presName="vert2" presStyleCnt="0"/>
      <dgm:spPr/>
    </dgm:pt>
    <dgm:pt modelId="{F310C1D9-E1BF-4D8D-BB71-2926B19BCC78}" type="pres">
      <dgm:prSet presAssocID="{EB69D1A6-1BA0-4185-A192-C18DC4D0F7AE}" presName="thinLine2b" presStyleLbl="callout" presStyleIdx="0" presStyleCnt="4"/>
      <dgm:spPr/>
    </dgm:pt>
    <dgm:pt modelId="{F83983B3-C790-41CA-A070-5F788FE079A2}" type="pres">
      <dgm:prSet presAssocID="{EB69D1A6-1BA0-4185-A192-C18DC4D0F7AE}" presName="vertSpace2b" presStyleCnt="0"/>
      <dgm:spPr/>
    </dgm:pt>
    <dgm:pt modelId="{D2E83B0A-0752-48BA-9679-0BC06AE723FB}" type="pres">
      <dgm:prSet presAssocID="{A7CC6696-001C-494B-811A-3E2C456726A4}" presName="horz2" presStyleCnt="0"/>
      <dgm:spPr/>
    </dgm:pt>
    <dgm:pt modelId="{A9A922C8-2421-4539-BA52-BA28700F73B6}" type="pres">
      <dgm:prSet presAssocID="{A7CC6696-001C-494B-811A-3E2C456726A4}" presName="horzSpace2" presStyleCnt="0"/>
      <dgm:spPr/>
    </dgm:pt>
    <dgm:pt modelId="{B50C654D-3C72-4268-BD46-ABA03855E546}" type="pres">
      <dgm:prSet presAssocID="{A7CC6696-001C-494B-811A-3E2C456726A4}" presName="tx2" presStyleLbl="revTx" presStyleIdx="2" presStyleCnt="5"/>
      <dgm:spPr/>
    </dgm:pt>
    <dgm:pt modelId="{1CF72BE1-DEAF-4CB4-8D8E-57F766CE2CF9}" type="pres">
      <dgm:prSet presAssocID="{A7CC6696-001C-494B-811A-3E2C456726A4}" presName="vert2" presStyleCnt="0"/>
      <dgm:spPr/>
    </dgm:pt>
    <dgm:pt modelId="{8EFA46F8-4387-4C73-9C46-FB7B527AB916}" type="pres">
      <dgm:prSet presAssocID="{A7CC6696-001C-494B-811A-3E2C456726A4}" presName="thinLine2b" presStyleLbl="callout" presStyleIdx="1" presStyleCnt="4"/>
      <dgm:spPr/>
    </dgm:pt>
    <dgm:pt modelId="{D54E302D-7C7F-4880-B9A7-EADB44030843}" type="pres">
      <dgm:prSet presAssocID="{A7CC6696-001C-494B-811A-3E2C456726A4}" presName="vertSpace2b" presStyleCnt="0"/>
      <dgm:spPr/>
    </dgm:pt>
    <dgm:pt modelId="{378F692C-746A-4C20-9B2D-8946EA9D05AE}" type="pres">
      <dgm:prSet presAssocID="{31A32C37-1FE2-437B-824E-C8C3D18C4264}" presName="horz2" presStyleCnt="0"/>
      <dgm:spPr/>
    </dgm:pt>
    <dgm:pt modelId="{24F12CC4-ECB9-45FD-8073-515DEF7D11F0}" type="pres">
      <dgm:prSet presAssocID="{31A32C37-1FE2-437B-824E-C8C3D18C4264}" presName="horzSpace2" presStyleCnt="0"/>
      <dgm:spPr/>
    </dgm:pt>
    <dgm:pt modelId="{65D31795-0DB9-4EFA-B369-6F833E4E94A6}" type="pres">
      <dgm:prSet presAssocID="{31A32C37-1FE2-437B-824E-C8C3D18C4264}" presName="tx2" presStyleLbl="revTx" presStyleIdx="3" presStyleCnt="5"/>
      <dgm:spPr/>
    </dgm:pt>
    <dgm:pt modelId="{E2B6CE18-6A44-482C-8D45-8E007F3E2AE6}" type="pres">
      <dgm:prSet presAssocID="{31A32C37-1FE2-437B-824E-C8C3D18C4264}" presName="vert2" presStyleCnt="0"/>
      <dgm:spPr/>
    </dgm:pt>
    <dgm:pt modelId="{AF800E28-E4A9-4864-B243-860561FEE4F4}" type="pres">
      <dgm:prSet presAssocID="{31A32C37-1FE2-437B-824E-C8C3D18C4264}" presName="thinLine2b" presStyleLbl="callout" presStyleIdx="2" presStyleCnt="4"/>
      <dgm:spPr/>
    </dgm:pt>
    <dgm:pt modelId="{EEE09226-B38D-448E-B6E4-0D82DBEB1064}" type="pres">
      <dgm:prSet presAssocID="{31A32C37-1FE2-437B-824E-C8C3D18C4264}" presName="vertSpace2b" presStyleCnt="0"/>
      <dgm:spPr/>
    </dgm:pt>
    <dgm:pt modelId="{1445AA5F-BADD-4D9D-97C1-C952C9496458}" type="pres">
      <dgm:prSet presAssocID="{48A37E28-E6BF-4704-A3CD-5D1F935EEF54}" presName="horz2" presStyleCnt="0"/>
      <dgm:spPr/>
    </dgm:pt>
    <dgm:pt modelId="{7CE15A7B-6C8E-4E1E-ACB2-E71E2AF0A178}" type="pres">
      <dgm:prSet presAssocID="{48A37E28-E6BF-4704-A3CD-5D1F935EEF54}" presName="horzSpace2" presStyleCnt="0"/>
      <dgm:spPr/>
    </dgm:pt>
    <dgm:pt modelId="{82AD64E7-DCE4-457B-8831-8D7EF2E7B01B}" type="pres">
      <dgm:prSet presAssocID="{48A37E28-E6BF-4704-A3CD-5D1F935EEF54}" presName="tx2" presStyleLbl="revTx" presStyleIdx="4" presStyleCnt="5"/>
      <dgm:spPr/>
    </dgm:pt>
    <dgm:pt modelId="{12A331B5-A4FE-48D8-B052-4333B1CA9DCE}" type="pres">
      <dgm:prSet presAssocID="{48A37E28-E6BF-4704-A3CD-5D1F935EEF54}" presName="vert2" presStyleCnt="0"/>
      <dgm:spPr/>
    </dgm:pt>
    <dgm:pt modelId="{747829B6-78BB-4898-B273-FAD51F605A00}" type="pres">
      <dgm:prSet presAssocID="{48A37E28-E6BF-4704-A3CD-5D1F935EEF54}" presName="thinLine2b" presStyleLbl="callout" presStyleIdx="3" presStyleCnt="4"/>
      <dgm:spPr/>
    </dgm:pt>
    <dgm:pt modelId="{96592B8F-4F61-48A3-BD46-574CB13D9A80}" type="pres">
      <dgm:prSet presAssocID="{48A37E28-E6BF-4704-A3CD-5D1F935EEF54}" presName="vertSpace2b" presStyleCnt="0"/>
      <dgm:spPr/>
    </dgm:pt>
  </dgm:ptLst>
  <dgm:cxnLst>
    <dgm:cxn modelId="{B3EEB501-0159-4B79-9E3D-8C83753F501B}" type="presOf" srcId="{31A32C37-1FE2-437B-824E-C8C3D18C4264}" destId="{65D31795-0DB9-4EFA-B369-6F833E4E94A6}" srcOrd="0" destOrd="0" presId="urn:microsoft.com/office/officeart/2008/layout/LinedList"/>
    <dgm:cxn modelId="{6CE86802-CF31-4D83-A2B2-2D2BF6DD0A9F}" srcId="{A007EEF9-DC87-4B9E-A15B-ED2EC7683FEC}" destId="{0E3EB68F-64B1-4DE5-8B72-61F5CC5C3B32}" srcOrd="0" destOrd="0" parTransId="{40B8B2F4-0322-4F0A-8C02-55E3546DBEBE}" sibTransId="{4DE5FF95-09C3-4543-981B-CD24F767EEE6}"/>
    <dgm:cxn modelId="{E1F8C202-6E36-4734-B2D6-302F1C6C7D19}" srcId="{0E3EB68F-64B1-4DE5-8B72-61F5CC5C3B32}" destId="{EB69D1A6-1BA0-4185-A192-C18DC4D0F7AE}" srcOrd="0" destOrd="0" parTransId="{A0EF1FA5-E5D0-49DF-B151-04A80844B947}" sibTransId="{6B79264E-63D6-4C2F-9683-3408F8EF9E6E}"/>
    <dgm:cxn modelId="{EB95661C-7B63-4214-88C8-6EA88FE5585D}" type="presOf" srcId="{EB69D1A6-1BA0-4185-A192-C18DC4D0F7AE}" destId="{91A280A2-F702-420D-8156-B7D36A21A37E}" srcOrd="0" destOrd="0" presId="urn:microsoft.com/office/officeart/2008/layout/LinedList"/>
    <dgm:cxn modelId="{29477723-D5A6-4A8F-A8E1-B9DA7A5D8C6D}" type="presOf" srcId="{0E3EB68F-64B1-4DE5-8B72-61F5CC5C3B32}" destId="{C852A188-A33A-45A6-8528-B9825E49564E}" srcOrd="0" destOrd="0" presId="urn:microsoft.com/office/officeart/2008/layout/LinedList"/>
    <dgm:cxn modelId="{52115A2A-8204-45D0-9E95-441BD217E27D}" srcId="{0E3EB68F-64B1-4DE5-8B72-61F5CC5C3B32}" destId="{A7CC6696-001C-494B-811A-3E2C456726A4}" srcOrd="1" destOrd="0" parTransId="{3304FE09-DC3C-49E9-80FE-D1D8D1FE79CE}" sibTransId="{CE959D4E-7E35-480C-8BD0-460DF4D13F2F}"/>
    <dgm:cxn modelId="{B08F0B47-4CBD-46C5-9655-97E24D7C4A15}" srcId="{0E3EB68F-64B1-4DE5-8B72-61F5CC5C3B32}" destId="{31A32C37-1FE2-437B-824E-C8C3D18C4264}" srcOrd="2" destOrd="0" parTransId="{054BCB36-86C6-48A0-97FC-BE532B6C3D9F}" sibTransId="{5C5B15FC-7C23-43CB-B3C4-E44DC11D2A48}"/>
    <dgm:cxn modelId="{603D7A9D-A303-4A75-B991-29E80816729F}" type="presOf" srcId="{48A37E28-E6BF-4704-A3CD-5D1F935EEF54}" destId="{82AD64E7-DCE4-457B-8831-8D7EF2E7B01B}" srcOrd="0" destOrd="0" presId="urn:microsoft.com/office/officeart/2008/layout/LinedList"/>
    <dgm:cxn modelId="{D69562A2-ACC7-498D-A393-920C7F3D3589}" type="presOf" srcId="{A7CC6696-001C-494B-811A-3E2C456726A4}" destId="{B50C654D-3C72-4268-BD46-ABA03855E546}" srcOrd="0" destOrd="0" presId="urn:microsoft.com/office/officeart/2008/layout/LinedList"/>
    <dgm:cxn modelId="{B19B17D4-A4A4-48AB-ACC7-A411DAE5CAE6}" type="presOf" srcId="{A007EEF9-DC87-4B9E-A15B-ED2EC7683FEC}" destId="{2A6A6A7E-775E-452E-87F3-6DC5B51DB466}" srcOrd="0" destOrd="0" presId="urn:microsoft.com/office/officeart/2008/layout/LinedList"/>
    <dgm:cxn modelId="{D72E41DE-5FEE-46FC-A22B-824C98D7D4C7}" srcId="{0E3EB68F-64B1-4DE5-8B72-61F5CC5C3B32}" destId="{48A37E28-E6BF-4704-A3CD-5D1F935EEF54}" srcOrd="3" destOrd="0" parTransId="{139F28C2-D514-434A-B896-731511EA3A45}" sibTransId="{6086DCC9-9468-41E9-8853-7F90E03D025E}"/>
    <dgm:cxn modelId="{17C77CEE-1E1A-4EE2-A53B-DA16265F9ECB}" type="presParOf" srcId="{2A6A6A7E-775E-452E-87F3-6DC5B51DB466}" destId="{20B6BD83-25E4-441A-8667-C49469400968}" srcOrd="0" destOrd="0" presId="urn:microsoft.com/office/officeart/2008/layout/LinedList"/>
    <dgm:cxn modelId="{A01885CE-2482-4F97-8324-DD60D6B2B344}" type="presParOf" srcId="{2A6A6A7E-775E-452E-87F3-6DC5B51DB466}" destId="{425E54B9-4888-4F50-BFA4-A2ED66AB2AD8}" srcOrd="1" destOrd="0" presId="urn:microsoft.com/office/officeart/2008/layout/LinedList"/>
    <dgm:cxn modelId="{67B016D4-4117-4FEF-9D2A-1DC9EA9F823D}" type="presParOf" srcId="{425E54B9-4888-4F50-BFA4-A2ED66AB2AD8}" destId="{C852A188-A33A-45A6-8528-B9825E49564E}" srcOrd="0" destOrd="0" presId="urn:microsoft.com/office/officeart/2008/layout/LinedList"/>
    <dgm:cxn modelId="{A1AFCC05-822A-432B-941D-F366426B3B9D}" type="presParOf" srcId="{425E54B9-4888-4F50-BFA4-A2ED66AB2AD8}" destId="{F9A25BC6-D658-4396-ABC7-CA87065119AA}" srcOrd="1" destOrd="0" presId="urn:microsoft.com/office/officeart/2008/layout/LinedList"/>
    <dgm:cxn modelId="{CD46BD86-93AA-4DC9-92CC-8B0CA734A726}" type="presParOf" srcId="{F9A25BC6-D658-4396-ABC7-CA87065119AA}" destId="{D311F12A-B7DD-4121-8407-AF5E6197F8C3}" srcOrd="0" destOrd="0" presId="urn:microsoft.com/office/officeart/2008/layout/LinedList"/>
    <dgm:cxn modelId="{FE09F83D-9D8F-4D33-8FE6-8EC237955098}" type="presParOf" srcId="{F9A25BC6-D658-4396-ABC7-CA87065119AA}" destId="{C152C1FB-9FFE-4C9C-8FE1-D765EE560E88}" srcOrd="1" destOrd="0" presId="urn:microsoft.com/office/officeart/2008/layout/LinedList"/>
    <dgm:cxn modelId="{D4CB65FD-1848-45A3-A63E-ED6C23DE8186}" type="presParOf" srcId="{C152C1FB-9FFE-4C9C-8FE1-D765EE560E88}" destId="{A75E8A8E-6094-4081-96AE-E32CE56AB497}" srcOrd="0" destOrd="0" presId="urn:microsoft.com/office/officeart/2008/layout/LinedList"/>
    <dgm:cxn modelId="{F18887F7-A31F-476A-A348-035EDB6C49D3}" type="presParOf" srcId="{C152C1FB-9FFE-4C9C-8FE1-D765EE560E88}" destId="{91A280A2-F702-420D-8156-B7D36A21A37E}" srcOrd="1" destOrd="0" presId="urn:microsoft.com/office/officeart/2008/layout/LinedList"/>
    <dgm:cxn modelId="{387F1714-8361-4D57-9016-5B49E6E99C1C}" type="presParOf" srcId="{C152C1FB-9FFE-4C9C-8FE1-D765EE560E88}" destId="{E925E3AE-26E0-4EB4-B22C-541C04BB9704}" srcOrd="2" destOrd="0" presId="urn:microsoft.com/office/officeart/2008/layout/LinedList"/>
    <dgm:cxn modelId="{6F9F0CA1-9F94-4046-A2A2-3AD550C3A630}" type="presParOf" srcId="{F9A25BC6-D658-4396-ABC7-CA87065119AA}" destId="{F310C1D9-E1BF-4D8D-BB71-2926B19BCC78}" srcOrd="2" destOrd="0" presId="urn:microsoft.com/office/officeart/2008/layout/LinedList"/>
    <dgm:cxn modelId="{0A3D6DF5-F540-4D4B-BF61-7121B475F893}" type="presParOf" srcId="{F9A25BC6-D658-4396-ABC7-CA87065119AA}" destId="{F83983B3-C790-41CA-A070-5F788FE079A2}" srcOrd="3" destOrd="0" presId="urn:microsoft.com/office/officeart/2008/layout/LinedList"/>
    <dgm:cxn modelId="{3C4D4394-D52E-49CC-8D2E-114007C58937}" type="presParOf" srcId="{F9A25BC6-D658-4396-ABC7-CA87065119AA}" destId="{D2E83B0A-0752-48BA-9679-0BC06AE723FB}" srcOrd="4" destOrd="0" presId="urn:microsoft.com/office/officeart/2008/layout/LinedList"/>
    <dgm:cxn modelId="{05BB0702-7AB6-4027-9030-04735CFA7D43}" type="presParOf" srcId="{D2E83B0A-0752-48BA-9679-0BC06AE723FB}" destId="{A9A922C8-2421-4539-BA52-BA28700F73B6}" srcOrd="0" destOrd="0" presId="urn:microsoft.com/office/officeart/2008/layout/LinedList"/>
    <dgm:cxn modelId="{A199E8B6-21F5-412F-B152-8865082FA746}" type="presParOf" srcId="{D2E83B0A-0752-48BA-9679-0BC06AE723FB}" destId="{B50C654D-3C72-4268-BD46-ABA03855E546}" srcOrd="1" destOrd="0" presId="urn:microsoft.com/office/officeart/2008/layout/LinedList"/>
    <dgm:cxn modelId="{1B7E7D48-292E-4D6C-A5BF-B99A86EB7402}" type="presParOf" srcId="{D2E83B0A-0752-48BA-9679-0BC06AE723FB}" destId="{1CF72BE1-DEAF-4CB4-8D8E-57F766CE2CF9}" srcOrd="2" destOrd="0" presId="urn:microsoft.com/office/officeart/2008/layout/LinedList"/>
    <dgm:cxn modelId="{0D832AF1-6573-4EE1-9989-262C4710B21E}" type="presParOf" srcId="{F9A25BC6-D658-4396-ABC7-CA87065119AA}" destId="{8EFA46F8-4387-4C73-9C46-FB7B527AB916}" srcOrd="5" destOrd="0" presId="urn:microsoft.com/office/officeart/2008/layout/LinedList"/>
    <dgm:cxn modelId="{19555CAF-BEA1-4DBB-AA7D-43636FA14B6F}" type="presParOf" srcId="{F9A25BC6-D658-4396-ABC7-CA87065119AA}" destId="{D54E302D-7C7F-4880-B9A7-EADB44030843}" srcOrd="6" destOrd="0" presId="urn:microsoft.com/office/officeart/2008/layout/LinedList"/>
    <dgm:cxn modelId="{508D0AF7-8B4E-4A1F-9E9E-0DDF43683A25}" type="presParOf" srcId="{F9A25BC6-D658-4396-ABC7-CA87065119AA}" destId="{378F692C-746A-4C20-9B2D-8946EA9D05AE}" srcOrd="7" destOrd="0" presId="urn:microsoft.com/office/officeart/2008/layout/LinedList"/>
    <dgm:cxn modelId="{1AFE8441-B218-4D1B-8075-7578B18CF897}" type="presParOf" srcId="{378F692C-746A-4C20-9B2D-8946EA9D05AE}" destId="{24F12CC4-ECB9-45FD-8073-515DEF7D11F0}" srcOrd="0" destOrd="0" presId="urn:microsoft.com/office/officeart/2008/layout/LinedList"/>
    <dgm:cxn modelId="{78DE2923-368E-41B3-AA07-D3C0FDA36FF7}" type="presParOf" srcId="{378F692C-746A-4C20-9B2D-8946EA9D05AE}" destId="{65D31795-0DB9-4EFA-B369-6F833E4E94A6}" srcOrd="1" destOrd="0" presId="urn:microsoft.com/office/officeart/2008/layout/LinedList"/>
    <dgm:cxn modelId="{11E3AC59-AD35-484C-A16A-B3B8E5229C88}" type="presParOf" srcId="{378F692C-746A-4C20-9B2D-8946EA9D05AE}" destId="{E2B6CE18-6A44-482C-8D45-8E007F3E2AE6}" srcOrd="2" destOrd="0" presId="urn:microsoft.com/office/officeart/2008/layout/LinedList"/>
    <dgm:cxn modelId="{458DE02E-3D54-4AA9-95C0-2EC0AB698A4C}" type="presParOf" srcId="{F9A25BC6-D658-4396-ABC7-CA87065119AA}" destId="{AF800E28-E4A9-4864-B243-860561FEE4F4}" srcOrd="8" destOrd="0" presId="urn:microsoft.com/office/officeart/2008/layout/LinedList"/>
    <dgm:cxn modelId="{E83E21E1-0EF4-4624-A3D1-F9138E15B798}" type="presParOf" srcId="{F9A25BC6-D658-4396-ABC7-CA87065119AA}" destId="{EEE09226-B38D-448E-B6E4-0D82DBEB1064}" srcOrd="9" destOrd="0" presId="urn:microsoft.com/office/officeart/2008/layout/LinedList"/>
    <dgm:cxn modelId="{3FC7A67C-CCBC-47DE-8A75-718CBC0AA38B}" type="presParOf" srcId="{F9A25BC6-D658-4396-ABC7-CA87065119AA}" destId="{1445AA5F-BADD-4D9D-97C1-C952C9496458}" srcOrd="10" destOrd="0" presId="urn:microsoft.com/office/officeart/2008/layout/LinedList"/>
    <dgm:cxn modelId="{548BCB4E-845F-4F75-90CD-8F3DF6B7F1CB}" type="presParOf" srcId="{1445AA5F-BADD-4D9D-97C1-C952C9496458}" destId="{7CE15A7B-6C8E-4E1E-ACB2-E71E2AF0A178}" srcOrd="0" destOrd="0" presId="urn:microsoft.com/office/officeart/2008/layout/LinedList"/>
    <dgm:cxn modelId="{4AE15FE8-F2E1-4248-85AC-7BDC143F2D70}" type="presParOf" srcId="{1445AA5F-BADD-4D9D-97C1-C952C9496458}" destId="{82AD64E7-DCE4-457B-8831-8D7EF2E7B01B}" srcOrd="1" destOrd="0" presId="urn:microsoft.com/office/officeart/2008/layout/LinedList"/>
    <dgm:cxn modelId="{FA8D51EC-F93C-4A6F-A5DF-0DF3323E4466}" type="presParOf" srcId="{1445AA5F-BADD-4D9D-97C1-C952C9496458}" destId="{12A331B5-A4FE-48D8-B052-4333B1CA9DCE}" srcOrd="2" destOrd="0" presId="urn:microsoft.com/office/officeart/2008/layout/LinedList"/>
    <dgm:cxn modelId="{344FEA74-DFD9-4495-86A3-A3E9566AC9C1}" type="presParOf" srcId="{F9A25BC6-D658-4396-ABC7-CA87065119AA}" destId="{747829B6-78BB-4898-B273-FAD51F605A00}" srcOrd="11" destOrd="0" presId="urn:microsoft.com/office/officeart/2008/layout/LinedList"/>
    <dgm:cxn modelId="{585DF32E-0921-400F-86DD-64CB6F138468}" type="presParOf" srcId="{F9A25BC6-D658-4396-ABC7-CA87065119AA}" destId="{96592B8F-4F61-48A3-BD46-574CB13D9A8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DD440-5FAC-49D3-A79B-9BE30C78A8C3}">
      <dsp:nvSpPr>
        <dsp:cNvPr id="0" name=""/>
        <dsp:cNvSpPr/>
      </dsp:nvSpPr>
      <dsp:spPr>
        <a:xfrm>
          <a:off x="617219" y="0"/>
          <a:ext cx="6995160" cy="4876800"/>
        </a:xfrm>
        <a:prstGeom prst="rightArrow">
          <a:avLst/>
        </a:prstGeom>
        <a:solidFill>
          <a:srgbClr val="0070C0"/>
        </a:solidFill>
        <a:ln>
          <a:solidFill>
            <a:srgbClr val="00B0F0"/>
          </a:solidFill>
        </a:ln>
        <a:effectLst/>
      </dsp:spPr>
      <dsp:style>
        <a:lnRef idx="0">
          <a:scrgbClr r="0" g="0" b="0"/>
        </a:lnRef>
        <a:fillRef idx="1">
          <a:scrgbClr r="0" g="0" b="0"/>
        </a:fillRef>
        <a:effectRef idx="0">
          <a:scrgbClr r="0" g="0" b="0"/>
        </a:effectRef>
        <a:fontRef idx="minor"/>
      </dsp:style>
    </dsp:sp>
    <dsp:sp modelId="{036F6668-BCA6-430F-AF4E-6402AD9E11DC}">
      <dsp:nvSpPr>
        <dsp:cNvPr id="0" name=""/>
        <dsp:cNvSpPr/>
      </dsp:nvSpPr>
      <dsp:spPr>
        <a:xfrm>
          <a:off x="810101" y="1463040"/>
          <a:ext cx="6609397" cy="1950720"/>
        </a:xfrm>
        <a:prstGeom prst="roundRect">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Two steps:</a:t>
          </a:r>
          <a:endParaRPr lang="en-NG" sz="3600" kern="1200"/>
        </a:p>
        <a:p>
          <a:pPr marL="285750" lvl="1" indent="-285750" algn="l" defTabSz="1244600">
            <a:lnSpc>
              <a:spcPct val="90000"/>
            </a:lnSpc>
            <a:spcBef>
              <a:spcPct val="0"/>
            </a:spcBef>
            <a:spcAft>
              <a:spcPct val="15000"/>
            </a:spcAft>
            <a:buChar char="•"/>
          </a:pPr>
          <a:r>
            <a:rPr lang="en-US" sz="2800" kern="1200" dirty="0"/>
            <a:t>Draw Use Case Diagram </a:t>
          </a:r>
          <a:endParaRPr lang="en-NG" sz="2800" kern="1200" dirty="0"/>
        </a:p>
        <a:p>
          <a:pPr marL="285750" lvl="1" indent="-285750" algn="l" defTabSz="1244600">
            <a:lnSpc>
              <a:spcPct val="90000"/>
            </a:lnSpc>
            <a:spcBef>
              <a:spcPct val="0"/>
            </a:spcBef>
            <a:spcAft>
              <a:spcPct val="15000"/>
            </a:spcAft>
            <a:buChar char="•"/>
          </a:pPr>
          <a:r>
            <a:rPr lang="en-US" sz="2800" kern="1200" dirty="0"/>
            <a:t>Translate diagrams into descriptions </a:t>
          </a:r>
          <a:endParaRPr lang="en-NG" sz="2800" kern="1200" dirty="0"/>
        </a:p>
      </dsp:txBody>
      <dsp:txXfrm>
        <a:off x="905327" y="1558266"/>
        <a:ext cx="6418945" cy="1760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6BD83-25E4-441A-8667-C49469400968}">
      <dsp:nvSpPr>
        <dsp:cNvPr id="0" name=""/>
        <dsp:cNvSpPr/>
      </dsp:nvSpPr>
      <dsp:spPr>
        <a:xfrm>
          <a:off x="0" y="0"/>
          <a:ext cx="8229600" cy="0"/>
        </a:xfrm>
        <a:prstGeom prst="line">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2A188-A33A-45A6-8528-B9825E49564E}">
      <dsp:nvSpPr>
        <dsp:cNvPr id="0" name=""/>
        <dsp:cNvSpPr/>
      </dsp:nvSpPr>
      <dsp:spPr>
        <a:xfrm>
          <a:off x="0" y="0"/>
          <a:ext cx="1645920" cy="463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ookman Old Style" panose="02050604050505020204" pitchFamily="18" charset="0"/>
            </a:rPr>
            <a:t>They </a:t>
          </a:r>
          <a:r>
            <a:rPr lang="en-US" sz="2400" kern="1200" dirty="0">
              <a:latin typeface="Bookman Old Style" panose="02050604050505020204" pitchFamily="18" charset="0"/>
            </a:rPr>
            <a:t>are four (4) steps </a:t>
          </a:r>
          <a:endParaRPr lang="en-NG" sz="2400" kern="1200" dirty="0">
            <a:latin typeface="Bookman Old Style" panose="02050604050505020204" pitchFamily="18" charset="0"/>
          </a:endParaRPr>
        </a:p>
      </dsp:txBody>
      <dsp:txXfrm>
        <a:off x="0" y="0"/>
        <a:ext cx="1645920" cy="4638772"/>
      </dsp:txXfrm>
    </dsp:sp>
    <dsp:sp modelId="{91A280A2-F702-420D-8156-B7D36A21A37E}">
      <dsp:nvSpPr>
        <dsp:cNvPr id="0" name=""/>
        <dsp:cNvSpPr/>
      </dsp:nvSpPr>
      <dsp:spPr>
        <a:xfrm>
          <a:off x="1769364" y="54530"/>
          <a:ext cx="6460236" cy="1090609"/>
        </a:xfrm>
        <a:prstGeom prst="rect">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man Old Style" panose="02050604050505020204" pitchFamily="18" charset="0"/>
            </a:rPr>
            <a:t>Identify the Major Use Cases</a:t>
          </a:r>
          <a:endParaRPr lang="en-NG" sz="2400" kern="1200" dirty="0">
            <a:latin typeface="Bookman Old Style" panose="02050604050505020204" pitchFamily="18" charset="0"/>
          </a:endParaRPr>
        </a:p>
      </dsp:txBody>
      <dsp:txXfrm>
        <a:off x="1769364" y="54530"/>
        <a:ext cx="6460236" cy="1090609"/>
      </dsp:txXfrm>
    </dsp:sp>
    <dsp:sp modelId="{F310C1D9-E1BF-4D8D-BB71-2926B19BCC78}">
      <dsp:nvSpPr>
        <dsp:cNvPr id="0" name=""/>
        <dsp:cNvSpPr/>
      </dsp:nvSpPr>
      <dsp:spPr>
        <a:xfrm>
          <a:off x="1645920" y="1145140"/>
          <a:ext cx="6583680" cy="0"/>
        </a:xfrm>
        <a:prstGeom prst="line">
          <a:avLst/>
        </a:prstGeom>
        <a:solidFill>
          <a:schemeClr val="dk2">
            <a:hueOff val="0"/>
            <a:satOff val="0"/>
            <a:lumOff val="0"/>
            <a:alphaOff val="0"/>
          </a:schemeClr>
        </a:solidFill>
        <a:ln w="2642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0C654D-3C72-4268-BD46-ABA03855E546}">
      <dsp:nvSpPr>
        <dsp:cNvPr id="0" name=""/>
        <dsp:cNvSpPr/>
      </dsp:nvSpPr>
      <dsp:spPr>
        <a:xfrm>
          <a:off x="1769364" y="1199670"/>
          <a:ext cx="6460236" cy="1090609"/>
        </a:xfrm>
        <a:prstGeom prst="rect">
          <a:avLst/>
        </a:prstGeom>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man Old Style" panose="02050604050505020204" pitchFamily="18" charset="0"/>
            </a:rPr>
            <a:t>Identify the Major Steps for Each Use Case</a:t>
          </a:r>
          <a:endParaRPr lang="en-NG" sz="2400" kern="1200" dirty="0">
            <a:latin typeface="Bookman Old Style" panose="02050604050505020204" pitchFamily="18" charset="0"/>
          </a:endParaRPr>
        </a:p>
      </dsp:txBody>
      <dsp:txXfrm>
        <a:off x="1769364" y="1199670"/>
        <a:ext cx="6460236" cy="1090609"/>
      </dsp:txXfrm>
    </dsp:sp>
    <dsp:sp modelId="{8EFA46F8-4387-4C73-9C46-FB7B527AB916}">
      <dsp:nvSpPr>
        <dsp:cNvPr id="0" name=""/>
        <dsp:cNvSpPr/>
      </dsp:nvSpPr>
      <dsp:spPr>
        <a:xfrm>
          <a:off x="1645920" y="2290280"/>
          <a:ext cx="6583680" cy="0"/>
        </a:xfrm>
        <a:prstGeom prst="line">
          <a:avLst/>
        </a:prstGeom>
        <a:solidFill>
          <a:schemeClr val="dk2">
            <a:hueOff val="0"/>
            <a:satOff val="0"/>
            <a:lumOff val="0"/>
            <a:alphaOff val="0"/>
          </a:schemeClr>
        </a:solidFill>
        <a:ln w="2642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D31795-0DB9-4EFA-B369-6F833E4E94A6}">
      <dsp:nvSpPr>
        <dsp:cNvPr id="0" name=""/>
        <dsp:cNvSpPr/>
      </dsp:nvSpPr>
      <dsp:spPr>
        <a:xfrm>
          <a:off x="1769364" y="2344811"/>
          <a:ext cx="6460236" cy="1090609"/>
        </a:xfrm>
        <a:prstGeom prst="rect">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man Old Style" panose="02050604050505020204" pitchFamily="18" charset="0"/>
            </a:rPr>
            <a:t>Identify Elements within Steps</a:t>
          </a:r>
          <a:endParaRPr lang="en-NG" sz="2400" kern="1200" dirty="0">
            <a:latin typeface="Bookman Old Style" panose="02050604050505020204" pitchFamily="18" charset="0"/>
          </a:endParaRPr>
        </a:p>
      </dsp:txBody>
      <dsp:txXfrm>
        <a:off x="1769364" y="2344811"/>
        <a:ext cx="6460236" cy="1090609"/>
      </dsp:txXfrm>
    </dsp:sp>
    <dsp:sp modelId="{AF800E28-E4A9-4864-B243-860561FEE4F4}">
      <dsp:nvSpPr>
        <dsp:cNvPr id="0" name=""/>
        <dsp:cNvSpPr/>
      </dsp:nvSpPr>
      <dsp:spPr>
        <a:xfrm>
          <a:off x="1645920" y="3435421"/>
          <a:ext cx="6583680" cy="0"/>
        </a:xfrm>
        <a:prstGeom prst="line">
          <a:avLst/>
        </a:prstGeom>
        <a:solidFill>
          <a:schemeClr val="dk2">
            <a:hueOff val="0"/>
            <a:satOff val="0"/>
            <a:lumOff val="0"/>
            <a:alphaOff val="0"/>
          </a:schemeClr>
        </a:solidFill>
        <a:ln w="2642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AD64E7-DCE4-457B-8831-8D7EF2E7B01B}">
      <dsp:nvSpPr>
        <dsp:cNvPr id="0" name=""/>
        <dsp:cNvSpPr/>
      </dsp:nvSpPr>
      <dsp:spPr>
        <a:xfrm>
          <a:off x="1769364" y="3489951"/>
          <a:ext cx="6460236" cy="1090609"/>
        </a:xfrm>
        <a:prstGeom prst="rect">
          <a:avLst/>
        </a:prstGeom>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ookman Old Style" panose="02050604050505020204" pitchFamily="18" charset="0"/>
            </a:rPr>
            <a:t>Confirm the Use Case</a:t>
          </a:r>
          <a:endParaRPr lang="en-NG" sz="2400" kern="1200" dirty="0">
            <a:latin typeface="Bookman Old Style" panose="02050604050505020204" pitchFamily="18" charset="0"/>
          </a:endParaRPr>
        </a:p>
      </dsp:txBody>
      <dsp:txXfrm>
        <a:off x="1769364" y="3489951"/>
        <a:ext cx="6460236" cy="1090609"/>
      </dsp:txXfrm>
    </dsp:sp>
    <dsp:sp modelId="{747829B6-78BB-4898-B273-FAD51F605A00}">
      <dsp:nvSpPr>
        <dsp:cNvPr id="0" name=""/>
        <dsp:cNvSpPr/>
      </dsp:nvSpPr>
      <dsp:spPr>
        <a:xfrm>
          <a:off x="1645920" y="4580561"/>
          <a:ext cx="6583680" cy="0"/>
        </a:xfrm>
        <a:prstGeom prst="line">
          <a:avLst/>
        </a:prstGeom>
        <a:solidFill>
          <a:schemeClr val="dk2">
            <a:hueOff val="0"/>
            <a:satOff val="0"/>
            <a:lumOff val="0"/>
            <a:alphaOff val="0"/>
          </a:schemeClr>
        </a:solidFill>
        <a:ln w="2642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F9CB7-57E2-4284-9FDA-B0032C07CD53}" type="datetimeFigureOut">
              <a:rPr lang="en-US" smtClean="0"/>
              <a:t>20-Mar-24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2B596-8B08-444F-8894-BB189AC9865E}" type="slidenum">
              <a:rPr lang="en-US" smtClean="0"/>
              <a:t>‹#›</a:t>
            </a:fld>
            <a:endParaRPr lang="en-US"/>
          </a:p>
        </p:txBody>
      </p:sp>
    </p:spTree>
    <p:extLst>
      <p:ext uri="{BB962C8B-B14F-4D97-AF65-F5344CB8AC3E}">
        <p14:creationId xmlns:p14="http://schemas.microsoft.com/office/powerpoint/2010/main" val="27848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1</a:t>
            </a:fld>
            <a:endParaRPr lang="en-US"/>
          </a:p>
        </p:txBody>
      </p:sp>
    </p:spTree>
    <p:extLst>
      <p:ext uri="{BB962C8B-B14F-4D97-AF65-F5344CB8AC3E}">
        <p14:creationId xmlns:p14="http://schemas.microsoft.com/office/powerpoint/2010/main" val="352801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5</a:t>
            </a:fld>
            <a:endParaRPr lang="en-US"/>
          </a:p>
        </p:txBody>
      </p:sp>
    </p:spTree>
    <p:extLst>
      <p:ext uri="{BB962C8B-B14F-4D97-AF65-F5344CB8AC3E}">
        <p14:creationId xmlns:p14="http://schemas.microsoft.com/office/powerpoint/2010/main" val="340025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 be done in reverse the steps</a:t>
            </a:r>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6</a:t>
            </a:fld>
            <a:endParaRPr lang="en-US"/>
          </a:p>
        </p:txBody>
      </p:sp>
    </p:spTree>
    <p:extLst>
      <p:ext uri="{BB962C8B-B14F-4D97-AF65-F5344CB8AC3E}">
        <p14:creationId xmlns:p14="http://schemas.microsoft.com/office/powerpoint/2010/main" val="416124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Optional Behaviour- Update patient info and Make payment arrangement       Inclusion of functionality- Manage schedule</a:t>
            </a:r>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10</a:t>
            </a:fld>
            <a:endParaRPr lang="en-US"/>
          </a:p>
        </p:txBody>
      </p:sp>
    </p:spTree>
    <p:extLst>
      <p:ext uri="{BB962C8B-B14F-4D97-AF65-F5344CB8AC3E}">
        <p14:creationId xmlns:p14="http://schemas.microsoft.com/office/powerpoint/2010/main" val="89892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11</a:t>
            </a:fld>
            <a:endParaRPr lang="en-US"/>
          </a:p>
        </p:txBody>
      </p:sp>
    </p:spTree>
    <p:extLst>
      <p:ext uri="{BB962C8B-B14F-4D97-AF65-F5344CB8AC3E}">
        <p14:creationId xmlns:p14="http://schemas.microsoft.com/office/powerpoint/2010/main" val="220043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24</a:t>
            </a:fld>
            <a:endParaRPr lang="en-US"/>
          </a:p>
        </p:txBody>
      </p:sp>
    </p:spTree>
    <p:extLst>
      <p:ext uri="{BB962C8B-B14F-4D97-AF65-F5344CB8AC3E}">
        <p14:creationId xmlns:p14="http://schemas.microsoft.com/office/powerpoint/2010/main" val="75113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26</a:t>
            </a:fld>
            <a:endParaRPr lang="en-US"/>
          </a:p>
        </p:txBody>
      </p:sp>
    </p:spTree>
    <p:extLst>
      <p:ext uri="{BB962C8B-B14F-4D97-AF65-F5344CB8AC3E}">
        <p14:creationId xmlns:p14="http://schemas.microsoft.com/office/powerpoint/2010/main" val="3499229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Functional requirements can easily be based on the Normal Course in the use case.</a:t>
            </a:r>
          </a:p>
          <a:p>
            <a:pPr marL="0" indent="0">
              <a:buNone/>
            </a:pPr>
            <a:endParaRPr lang="en-US" sz="1200" dirty="0"/>
          </a:p>
          <a:p>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34</a:t>
            </a:fld>
            <a:endParaRPr lang="en-US"/>
          </a:p>
        </p:txBody>
      </p:sp>
    </p:spTree>
    <p:extLst>
      <p:ext uri="{BB962C8B-B14F-4D97-AF65-F5344CB8AC3E}">
        <p14:creationId xmlns:p14="http://schemas.microsoft.com/office/powerpoint/2010/main" val="288917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36</a:t>
            </a:fld>
            <a:endParaRPr lang="en-US"/>
          </a:p>
        </p:txBody>
      </p:sp>
    </p:spTree>
    <p:extLst>
      <p:ext uri="{BB962C8B-B14F-4D97-AF65-F5344CB8AC3E}">
        <p14:creationId xmlns:p14="http://schemas.microsoft.com/office/powerpoint/2010/main" val="480796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EA2A8-89BB-4754-99EC-AC87FCFFF05D}"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9641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850B7-A03E-4CB4-BF82-201EBCA7E7D4}"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2109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B5F4F-4351-42AF-A7B7-B163FE6E04FB}"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389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C3B9B-CC91-4A2C-9EF2-CC8DB6EDA425}"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7"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450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E9BD1-5797-4C91-B74B-8CFBE08C6D88}"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7848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C25B8-E683-41D0-8F63-2FB493E4DD29}" type="datetime1">
              <a:rPr lang="en-US" smtClean="0">
                <a:latin typeface="Arial"/>
              </a:rPr>
              <a:t>20-Mar-24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   -- MIM</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347605"/>
            <a:ext cx="847437" cy="908720"/>
          </a:xfrm>
          <a:prstGeom prst="rect">
            <a:avLst/>
          </a:prstGeom>
        </p:spPr>
      </p:pic>
    </p:spTree>
    <p:extLst>
      <p:ext uri="{BB962C8B-B14F-4D97-AF65-F5344CB8AC3E}">
        <p14:creationId xmlns:p14="http://schemas.microsoft.com/office/powerpoint/2010/main" val="3471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C3D0F-FCEF-4B79-B3D7-3367CF8247A3}" type="datetime1">
              <a:rPr lang="en-US" smtClean="0">
                <a:latin typeface="Arial"/>
              </a:rPr>
              <a:t>20-Mar-24</a:t>
            </a:fld>
            <a:endParaRPr lang="en-US">
              <a:latin typeface="Arial"/>
            </a:endParaRPr>
          </a:p>
        </p:txBody>
      </p:sp>
      <p:sp>
        <p:nvSpPr>
          <p:cNvPr id="8" name="Footer Placeholder 7"/>
          <p:cNvSpPr>
            <a:spLocks noGrp="1"/>
          </p:cNvSpPr>
          <p:nvPr>
            <p:ph type="ftr" sz="quarter" idx="11"/>
          </p:nvPr>
        </p:nvSpPr>
        <p:spPr/>
        <p:txBody>
          <a:bodyPr/>
          <a:lstStyle/>
          <a:p>
            <a:r>
              <a:rPr lang="en-US">
                <a:latin typeface="Arial"/>
              </a:rPr>
              <a:t>System Analysis &amp; Design   -- MIM</a:t>
            </a:r>
          </a:p>
        </p:txBody>
      </p:sp>
      <p:sp>
        <p:nvSpPr>
          <p:cNvPr id="9" name="Slide Number Placeholder 8"/>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95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154D1-5002-47CF-9654-D0FD5032A02F}" type="datetime1">
              <a:rPr lang="en-US" smtClean="0">
                <a:latin typeface="Arial"/>
              </a:rPr>
              <a:t>20-Mar-24</a:t>
            </a:fld>
            <a:endParaRPr lang="en-US">
              <a:latin typeface="Arial"/>
            </a:endParaRPr>
          </a:p>
        </p:txBody>
      </p:sp>
      <p:sp>
        <p:nvSpPr>
          <p:cNvPr id="4" name="Footer Placeholder 3"/>
          <p:cNvSpPr>
            <a:spLocks noGrp="1"/>
          </p:cNvSpPr>
          <p:nvPr>
            <p:ph type="ftr" sz="quarter" idx="11"/>
          </p:nvPr>
        </p:nvSpPr>
        <p:spPr/>
        <p:txBody>
          <a:bodyPr/>
          <a:lstStyle/>
          <a:p>
            <a:r>
              <a:rPr lang="en-US">
                <a:latin typeface="Arial"/>
              </a:rPr>
              <a:t>System Analysis &amp; Design   -- MIM</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790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1CEC5-0477-41A1-A2A1-0574FE7E7B82}" type="datetime1">
              <a:rPr lang="en-US" smtClean="0">
                <a:latin typeface="Arial"/>
              </a:rPr>
              <a:t>20-Mar-24</a:t>
            </a:fld>
            <a:endParaRPr lang="en-US">
              <a:latin typeface="Arial"/>
            </a:endParaRPr>
          </a:p>
        </p:txBody>
      </p:sp>
      <p:sp>
        <p:nvSpPr>
          <p:cNvPr id="3" name="Footer Placeholder 2"/>
          <p:cNvSpPr>
            <a:spLocks noGrp="1"/>
          </p:cNvSpPr>
          <p:nvPr>
            <p:ph type="ftr" sz="quarter" idx="11"/>
          </p:nvPr>
        </p:nvSpPr>
        <p:spPr/>
        <p:txBody>
          <a:bodyPr/>
          <a:lstStyle/>
          <a:p>
            <a:r>
              <a:rPr lang="en-US">
                <a:latin typeface="Arial"/>
              </a:rPr>
              <a:t>System Analysis &amp; Design   -- MIM</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698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A943E-23B4-464B-BF79-069FCCEDE519}" type="datetime1">
              <a:rPr lang="en-US" smtClean="0">
                <a:latin typeface="Arial"/>
              </a:rPr>
              <a:t>20-Mar-24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   -- MIM</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FF9D85-5957-4FC8-9DF9-F4652719CD34}" type="datetime1">
              <a:rPr lang="en-US" smtClean="0">
                <a:latin typeface="Arial"/>
              </a:rPr>
              <a:t>20-Mar-24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System Analysis &amp; Design   -- MIM</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428222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A1DCCDD-63E5-43E2-833B-0B7D3C3DAC6B}" type="datetime1">
              <a:rPr lang="en-US" smtClean="0">
                <a:latin typeface="Arial"/>
              </a:rPr>
              <a:t>20-Mar-24</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System Analysis &amp; Design   -- MIM</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618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848600" cy="1812303"/>
          </a:xfrm>
        </p:spPr>
        <p:txBody>
          <a:bodyPr/>
          <a:lstStyle/>
          <a:p>
            <a:pPr algn="ct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r>
              <a:rPr lang="en-US" sz="4000" dirty="0">
                <a:solidFill>
                  <a:srgbClr val="0070C0"/>
                </a:solidFill>
                <a:latin typeface="Bookman Old Style" panose="02050604050505020204" pitchFamily="18" charset="0"/>
                <a:cs typeface="Apple Chancery"/>
              </a:rPr>
              <a:t>ICT8304 : System </a:t>
            </a:r>
            <a:r>
              <a:rPr lang="en-US" sz="4000" dirty="0">
                <a:solidFill>
                  <a:srgbClr val="0070C0"/>
                </a:solidFill>
                <a:latin typeface="Bookman Old Style" panose="02050604050505020204" pitchFamily="18" charset="0"/>
              </a:rPr>
              <a:t>ANALYSIS &amp; DESIGN</a:t>
            </a:r>
            <a:endParaRPr lang="en-US" sz="4000" dirty="0">
              <a:solidFill>
                <a:srgbClr val="0070C0"/>
              </a:solidFill>
              <a:latin typeface="Bookman Old Style" panose="02050604050505020204" pitchFamily="18" charset="0"/>
              <a:cs typeface="Apple Chancery"/>
            </a:endParaRPr>
          </a:p>
        </p:txBody>
      </p:sp>
      <p:sp>
        <p:nvSpPr>
          <p:cNvPr id="3" name="Subtitle 2"/>
          <p:cNvSpPr>
            <a:spLocks noGrp="1"/>
          </p:cNvSpPr>
          <p:nvPr>
            <p:ph type="subTitle" idx="1"/>
          </p:nvPr>
        </p:nvSpPr>
        <p:spPr>
          <a:xfrm>
            <a:off x="685800" y="3532523"/>
            <a:ext cx="7848600" cy="2764582"/>
          </a:xfrm>
        </p:spPr>
        <p:txBody>
          <a:bodyPr>
            <a:normAutofit/>
          </a:bodyPr>
          <a:lstStyle/>
          <a:p>
            <a:pPr algn="ctr"/>
            <a:r>
              <a:rPr lang="en-US" sz="3200" dirty="0"/>
              <a:t>Lecture 04: Use Case Analysis</a:t>
            </a:r>
          </a:p>
          <a:p>
            <a:pPr algn="ctr"/>
            <a:r>
              <a:rPr lang="en-US" sz="3200" dirty="0"/>
              <a:t>Venue: CIT Theatre</a:t>
            </a:r>
          </a:p>
          <a:p>
            <a:pPr algn="ctr"/>
            <a:r>
              <a:rPr lang="en-US" sz="3200" dirty="0"/>
              <a:t>Time: 2-4pm</a:t>
            </a:r>
          </a:p>
          <a:p>
            <a:pPr algn="ctr"/>
            <a:endParaRPr lang="en-US" sz="3200" dirty="0"/>
          </a:p>
          <a:p>
            <a:pPr algn="ctr"/>
            <a:endParaRPr lang="en-US" sz="1800" dirty="0"/>
          </a:p>
        </p:txBody>
      </p:sp>
    </p:spTree>
    <p:extLst>
      <p:ext uri="{BB962C8B-B14F-4D97-AF65-F5344CB8AC3E}">
        <p14:creationId xmlns:p14="http://schemas.microsoft.com/office/powerpoint/2010/main" val="2979814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B93F13F0-6EC2-DA69-0898-6BA21BA005DA}"/>
              </a:ext>
            </a:extLst>
          </p:cNvPr>
          <p:cNvSpPr>
            <a:spLocks noGrp="1" noChangeArrowheads="1"/>
          </p:cNvSpPr>
          <p:nvPr>
            <p:ph type="title"/>
          </p:nvPr>
        </p:nvSpPr>
        <p:spPr>
          <a:xfrm>
            <a:off x="824845" y="302066"/>
            <a:ext cx="8229600" cy="990600"/>
          </a:xfrm>
        </p:spPr>
        <p:txBody>
          <a:bodyPr/>
          <a:lstStyle/>
          <a:p>
            <a:r>
              <a:rPr lang="en-US" altLang="en-NG" dirty="0"/>
              <a:t>Extend and Include Relationships</a:t>
            </a:r>
          </a:p>
        </p:txBody>
      </p:sp>
      <p:pic>
        <p:nvPicPr>
          <p:cNvPr id="198660" name="Picture 4">
            <a:extLst>
              <a:ext uri="{FF2B5EF4-FFF2-40B4-BE49-F238E27FC236}">
                <a16:creationId xmlns:a16="http://schemas.microsoft.com/office/drawing/2014/main" id="{398C4405-AA8A-3FA4-BE59-102590004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48" y="1216058"/>
            <a:ext cx="7711126" cy="524130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395A350-33DB-2D42-9A77-8E3DB1172A19}"/>
              </a:ext>
            </a:extLst>
          </p:cNvPr>
          <p:cNvSpPr>
            <a:spLocks noGrp="1"/>
          </p:cNvSpPr>
          <p:nvPr>
            <p:ph type="dt" sz="half" idx="10"/>
          </p:nvPr>
        </p:nvSpPr>
        <p:spPr/>
        <p:txBody>
          <a:bodyPr/>
          <a:lstStyle/>
          <a:p>
            <a:fld id="{D991F582-D81B-4E2A-91E7-6ED1B55DBF14}"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8E54BF0C-8A96-CE6D-8E3D-64F4D8E3634A}"/>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53120B08-881E-63C0-918C-F9D584FFDD46}"/>
              </a:ext>
            </a:extLst>
          </p:cNvPr>
          <p:cNvSpPr>
            <a:spLocks noGrp="1"/>
          </p:cNvSpPr>
          <p:nvPr>
            <p:ph type="sldNum" sz="quarter" idx="12"/>
          </p:nvPr>
        </p:nvSpPr>
        <p:spPr/>
        <p:txBody>
          <a:bodyPr/>
          <a:lstStyle/>
          <a:p>
            <a:fld id="{A3D98C4E-54FF-DE42-8B50-68F280D9DF8C}" type="slidenum">
              <a:rPr lang="en-US" smtClean="0">
                <a:latin typeface="Arial"/>
              </a:rPr>
              <a:pPr/>
              <a:t>10</a:t>
            </a:fld>
            <a:endParaRPr lang="en-US">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9009223D-5FF6-40C3-44BD-8AB3F85BF228}"/>
              </a:ext>
            </a:extLst>
          </p:cNvPr>
          <p:cNvSpPr>
            <a:spLocks noGrp="1" noChangeArrowheads="1"/>
          </p:cNvSpPr>
          <p:nvPr>
            <p:ph type="title"/>
          </p:nvPr>
        </p:nvSpPr>
        <p:spPr>
          <a:xfrm>
            <a:off x="708025" y="516618"/>
            <a:ext cx="8229600" cy="542575"/>
          </a:xfrm>
        </p:spPr>
        <p:txBody>
          <a:bodyPr>
            <a:noAutofit/>
          </a:bodyPr>
          <a:lstStyle/>
          <a:p>
            <a:pPr algn="ctr"/>
            <a:r>
              <a:rPr lang="en-US" altLang="en-NG" dirty="0"/>
              <a:t>Syntax for Use-Case Description</a:t>
            </a:r>
          </a:p>
        </p:txBody>
      </p:sp>
      <p:graphicFrame>
        <p:nvGraphicFramePr>
          <p:cNvPr id="2" name="Table 1">
            <a:extLst>
              <a:ext uri="{FF2B5EF4-FFF2-40B4-BE49-F238E27FC236}">
                <a16:creationId xmlns:a16="http://schemas.microsoft.com/office/drawing/2014/main" id="{8C5ED24D-A3CB-EAC9-A570-045596F4A25D}"/>
              </a:ext>
            </a:extLst>
          </p:cNvPr>
          <p:cNvGraphicFramePr>
            <a:graphicFrameLocks noGrp="1"/>
          </p:cNvGraphicFramePr>
          <p:nvPr>
            <p:extLst>
              <p:ext uri="{D42A27DB-BD31-4B8C-83A1-F6EECF244321}">
                <p14:modId xmlns:p14="http://schemas.microsoft.com/office/powerpoint/2010/main" val="2618480320"/>
              </p:ext>
            </p:extLst>
          </p:nvPr>
        </p:nvGraphicFramePr>
        <p:xfrm>
          <a:off x="263951" y="1228340"/>
          <a:ext cx="8418136" cy="4897287"/>
        </p:xfrm>
        <a:graphic>
          <a:graphicData uri="http://schemas.openxmlformats.org/drawingml/2006/table">
            <a:tbl>
              <a:tblPr firstRow="1" firstCol="1" bandRow="1">
                <a:tableStyleId>{69CF1AB2-1976-4502-BF36-3FF5EA218861}</a:tableStyleId>
              </a:tblPr>
              <a:tblGrid>
                <a:gridCol w="4572209">
                  <a:extLst>
                    <a:ext uri="{9D8B030D-6E8A-4147-A177-3AD203B41FA5}">
                      <a16:colId xmlns:a16="http://schemas.microsoft.com/office/drawing/2014/main" val="3719603246"/>
                    </a:ext>
                  </a:extLst>
                </a:gridCol>
                <a:gridCol w="3845927">
                  <a:extLst>
                    <a:ext uri="{9D8B030D-6E8A-4147-A177-3AD203B41FA5}">
                      <a16:colId xmlns:a16="http://schemas.microsoft.com/office/drawing/2014/main" val="2199300956"/>
                    </a:ext>
                  </a:extLst>
                </a:gridCol>
              </a:tblGrid>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Use Case  Name:                          Priority :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080287212"/>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Actor :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959227937"/>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Description: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67083678"/>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Trigger :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07072084"/>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Preconditions :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03308795"/>
                  </a:ext>
                </a:extLst>
              </a:tr>
              <a:tr h="568671">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Normal Course:                                   </a:t>
                      </a:r>
                      <a:endParaRPr lang="en-NG" sz="2200" b="0" kern="100" dirty="0">
                        <a:solidFill>
                          <a:schemeClr val="tx1"/>
                        </a:solidFill>
                        <a:effectLst/>
                        <a:latin typeface="Bookman Old Style" panose="02050604050505020204" pitchFamily="18" charset="0"/>
                      </a:endParaRPr>
                    </a:p>
                  </a:txBody>
                  <a:tcPr marL="68580" marR="68580" marT="0" marB="0">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tcPr>
                </a:tc>
                <a:tc rowSpan="2">
                  <a:txBody>
                    <a:bodyPr/>
                    <a:lstStyle/>
                    <a:p>
                      <a:pPr>
                        <a:lnSpc>
                          <a:spcPct val="107000"/>
                        </a:lnSpc>
                        <a:spcAft>
                          <a:spcPts val="800"/>
                        </a:spcAft>
                      </a:pPr>
                      <a:r>
                        <a:rPr lang="en-GB" sz="2200" b="0" kern="100" dirty="0">
                          <a:solidFill>
                            <a:schemeClr val="tx1"/>
                          </a:solidFill>
                          <a:effectLst/>
                          <a:latin typeface="Bookman Old Style" panose="02050604050505020204" pitchFamily="18" charset="0"/>
                        </a:rPr>
                        <a:t>Information for Steps</a:t>
                      </a:r>
                      <a:endParaRPr lang="en-NG" sz="2200" b="0" kern="100" dirty="0">
                        <a:solidFill>
                          <a:schemeClr val="tx1"/>
                        </a:solidFill>
                        <a:effectLst/>
                        <a:latin typeface="Bookman Old Style" panose="02050604050505020204" pitchFamily="18" charset="0"/>
                      </a:endParaRPr>
                    </a:p>
                  </a:txBody>
                  <a:tcPr marL="68580" marR="68580" marT="0" marB="0">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tcPr>
                </a:tc>
                <a:extLst>
                  <a:ext uri="{0D108BD9-81ED-4DB2-BD59-A6C34878D82A}">
                    <a16:rowId xmlns:a16="http://schemas.microsoft.com/office/drawing/2014/main" val="4257853501"/>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Alternative course:</a:t>
                      </a:r>
                      <a:endParaRPr lang="en-NG" sz="2200" b="0" kern="100" dirty="0">
                        <a:solidFill>
                          <a:schemeClr val="tx1"/>
                        </a:solidFill>
                        <a:effectLst/>
                        <a:latin typeface="Bookman Old Style" panose="02050604050505020204" pitchFamily="18" charset="0"/>
                      </a:endParaRPr>
                    </a:p>
                  </a:txBody>
                  <a:tcPr marL="68580" marR="68580" marT="0" marB="0">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tc vMerge="1">
                  <a:txBody>
                    <a:bodyPr/>
                    <a:lstStyle/>
                    <a:p>
                      <a:pPr>
                        <a:lnSpc>
                          <a:spcPct val="107000"/>
                        </a:lnSpc>
                        <a:spcAft>
                          <a:spcPts val="800"/>
                        </a:spcAft>
                      </a:pPr>
                      <a:endParaRPr lang="en-NG" sz="2400" b="0" kern="100" dirty="0">
                        <a:solidFill>
                          <a:schemeClr val="tx1"/>
                        </a:solidFill>
                        <a:effectLst/>
                        <a:latin typeface="Bookman Old Style" panose="02050604050505020204" pitchFamily="18" charset="0"/>
                      </a:endParaRPr>
                    </a:p>
                  </a:txBody>
                  <a:tcPr marL="68580" marR="68580" marT="0" marB="0">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tcPr>
                </a:tc>
                <a:extLst>
                  <a:ext uri="{0D108BD9-81ED-4DB2-BD59-A6C34878D82A}">
                    <a16:rowId xmlns:a16="http://schemas.microsoft.com/office/drawing/2014/main" val="1543654236"/>
                  </a:ext>
                </a:extLst>
              </a:tr>
              <a:tr h="518842">
                <a:tc>
                  <a:txBody>
                    <a:bodyPr/>
                    <a:lstStyle/>
                    <a:p>
                      <a:pPr>
                        <a:lnSpc>
                          <a:spcPct val="107000"/>
                        </a:lnSpc>
                        <a:spcAft>
                          <a:spcPts val="800"/>
                        </a:spcAft>
                      </a:pPr>
                      <a:r>
                        <a:rPr lang="en-US" sz="2200" b="0" kern="0" dirty="0">
                          <a:solidFill>
                            <a:schemeClr val="tx1"/>
                          </a:solidFill>
                          <a:effectLst/>
                          <a:latin typeface="Bookman Old Style" panose="02050604050505020204" pitchFamily="18" charset="0"/>
                        </a:rPr>
                        <a:t>Post Conditions: </a:t>
                      </a: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tcPr>
                </a:tc>
                <a:tc>
                  <a:txBody>
                    <a:bodyPr/>
                    <a:lstStyle/>
                    <a:p>
                      <a:pPr>
                        <a:lnSpc>
                          <a:spcPct val="107000"/>
                        </a:lnSpc>
                        <a:spcAft>
                          <a:spcPts val="800"/>
                        </a:spcAft>
                      </a:pPr>
                      <a:endParaRPr lang="en-NG" sz="22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01961711"/>
                  </a:ext>
                </a:extLst>
              </a:tr>
              <a:tr h="518842">
                <a:tc>
                  <a:txBody>
                    <a:bodyPr/>
                    <a:lstStyle/>
                    <a:p>
                      <a:pPr>
                        <a:lnSpc>
                          <a:spcPct val="107000"/>
                        </a:lnSpc>
                        <a:spcAft>
                          <a:spcPts val="800"/>
                        </a:spcAft>
                      </a:pPr>
                      <a:r>
                        <a:rPr lang="en-US" sz="2400" b="0" kern="0" dirty="0">
                          <a:solidFill>
                            <a:schemeClr val="tx1"/>
                          </a:solidFill>
                          <a:effectLst/>
                          <a:latin typeface="Bookman Old Style" panose="02050604050505020204" pitchFamily="18" charset="0"/>
                        </a:rPr>
                        <a:t>Exceptions: optional</a:t>
                      </a:r>
                      <a:endParaRPr lang="en-NG" sz="24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tcPr>
                </a:tc>
                <a:tc>
                  <a:txBody>
                    <a:bodyPr/>
                    <a:lstStyle/>
                    <a:p>
                      <a:pPr>
                        <a:lnSpc>
                          <a:spcPct val="107000"/>
                        </a:lnSpc>
                        <a:spcAft>
                          <a:spcPts val="800"/>
                        </a:spcAft>
                      </a:pPr>
                      <a:endParaRPr lang="en-NG" sz="24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74195479"/>
                  </a:ext>
                </a:extLst>
              </a:tr>
            </a:tbl>
          </a:graphicData>
        </a:graphic>
      </p:graphicFrame>
      <p:sp>
        <p:nvSpPr>
          <p:cNvPr id="4" name="Date Placeholder 3">
            <a:extLst>
              <a:ext uri="{FF2B5EF4-FFF2-40B4-BE49-F238E27FC236}">
                <a16:creationId xmlns:a16="http://schemas.microsoft.com/office/drawing/2014/main" id="{D50DD866-9422-E23F-272E-1C777178FCFB}"/>
              </a:ext>
            </a:extLst>
          </p:cNvPr>
          <p:cNvSpPr>
            <a:spLocks noGrp="1"/>
          </p:cNvSpPr>
          <p:nvPr>
            <p:ph type="dt" sz="half" idx="10"/>
          </p:nvPr>
        </p:nvSpPr>
        <p:spPr/>
        <p:txBody>
          <a:bodyPr/>
          <a:lstStyle/>
          <a:p>
            <a:fld id="{AAF3E421-1C24-4FA0-ABA0-635377271F64}"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7B9D9748-9252-5BF5-B763-70E6B80B4C75}"/>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2EC4CB40-FC8A-7D43-7DC5-3EF77B5116F0}"/>
              </a:ext>
            </a:extLst>
          </p:cNvPr>
          <p:cNvSpPr>
            <a:spLocks noGrp="1"/>
          </p:cNvSpPr>
          <p:nvPr>
            <p:ph type="sldNum" sz="quarter" idx="12"/>
          </p:nvPr>
        </p:nvSpPr>
        <p:spPr/>
        <p:txBody>
          <a:bodyPr/>
          <a:lstStyle/>
          <a:p>
            <a:fld id="{A3D98C4E-54FF-DE42-8B50-68F280D9DF8C}" type="slidenum">
              <a:rPr lang="en-US" smtClean="0">
                <a:latin typeface="Arial"/>
              </a:rPr>
              <a:pPr/>
              <a:t>11</a:t>
            </a:fld>
            <a:endParaRPr lang="en-US">
              <a:latin typeface="Arial"/>
            </a:endParaRPr>
          </a:p>
        </p:txBody>
      </p:sp>
    </p:spTree>
    <p:extLst>
      <p:ext uri="{BB962C8B-B14F-4D97-AF65-F5344CB8AC3E}">
        <p14:creationId xmlns:p14="http://schemas.microsoft.com/office/powerpoint/2010/main" val="230438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47472"/>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548640" y="1060641"/>
            <a:ext cx="8229600" cy="5343334"/>
          </a:xfrm>
        </p:spPr>
        <p:txBody>
          <a:bodyPr>
            <a:normAutofit lnSpcReduction="10000"/>
          </a:bodyPr>
          <a:lstStyle/>
          <a:p>
            <a:pPr marL="0" indent="0" algn="just">
              <a:buNone/>
            </a:pPr>
            <a:r>
              <a:rPr lang="en-US" sz="2800" b="1" dirty="0"/>
              <a:t>1. </a:t>
            </a:r>
            <a:r>
              <a:rPr lang="en-US" sz="2800" b="1" dirty="0">
                <a:latin typeface="Bookman Old Style" panose="02050604050505020204" pitchFamily="18" charset="0"/>
              </a:rPr>
              <a:t>Basic Information</a:t>
            </a:r>
          </a:p>
          <a:p>
            <a:pPr algn="just"/>
            <a:r>
              <a:rPr lang="en-US" sz="2200" b="1" dirty="0">
                <a:latin typeface="Bookman Old Style" panose="02050604050505020204" pitchFamily="18" charset="0"/>
              </a:rPr>
              <a:t>Name</a:t>
            </a:r>
            <a:r>
              <a:rPr lang="en-US" sz="2200" dirty="0">
                <a:latin typeface="Bookman Old Style" panose="02050604050505020204" pitchFamily="18" charset="0"/>
              </a:rPr>
              <a:t>: The name should be as simple, yet descriptive, as possible and </a:t>
            </a:r>
            <a:r>
              <a:rPr lang="en-GB" sz="2200" kern="0" dirty="0">
                <a:solidFill>
                  <a:srgbClr val="C00000"/>
                </a:solidFill>
                <a:latin typeface="Bookman Old Style" panose="02050604050505020204" pitchFamily="18" charset="0"/>
                <a:ea typeface="Times New Roman" panose="02020603050405020304" pitchFamily="18" charset="0"/>
                <a:cs typeface="Times New Roman" panose="02020603050405020304" pitchFamily="18" charset="0"/>
              </a:rPr>
              <a:t>defined using the verb-noun naming convention.</a:t>
            </a:r>
            <a:r>
              <a:rPr lang="en-GB" sz="2200" kern="0" dirty="0">
                <a:solidFill>
                  <a:srgbClr val="191E24"/>
                </a:solidFill>
                <a:latin typeface="Bookman Old Style" panose="02050604050505020204" pitchFamily="18" charset="0"/>
                <a:ea typeface="Times New Roman" panose="02020603050405020304" pitchFamily="18" charset="0"/>
                <a:cs typeface="Times New Roman" panose="02020603050405020304" pitchFamily="18" charset="0"/>
              </a:rPr>
              <a:t> </a:t>
            </a:r>
            <a:r>
              <a:rPr lang="en-GB" sz="2200" kern="0" dirty="0">
                <a:solidFill>
                  <a:srgbClr val="191E24"/>
                </a:solidFill>
                <a:effectLst/>
                <a:latin typeface="Bookman Old Style" panose="02050604050505020204" pitchFamily="18" charset="0"/>
                <a:ea typeface="Times New Roman" panose="02020603050405020304" pitchFamily="18" charset="0"/>
                <a:cs typeface="Times New Roman" panose="02020603050405020304" pitchFamily="18" charset="0"/>
              </a:rPr>
              <a:t>Examples: Make Payment, Issue Book, Get Grades.</a:t>
            </a:r>
            <a:endParaRPr lang="en-US" sz="2200" dirty="0">
              <a:latin typeface="Bookman Old Style" panose="02050604050505020204" pitchFamily="18" charset="0"/>
            </a:endParaRPr>
          </a:p>
          <a:p>
            <a:pPr algn="just"/>
            <a:r>
              <a:rPr lang="en-US" sz="2200" b="1" dirty="0">
                <a:latin typeface="Bookman Old Style" panose="02050604050505020204" pitchFamily="18" charset="0"/>
              </a:rPr>
              <a:t>Description</a:t>
            </a:r>
            <a:r>
              <a:rPr lang="en-US" sz="2200" dirty="0">
                <a:latin typeface="Bookman Old Style" panose="02050604050505020204" pitchFamily="18" charset="0"/>
              </a:rPr>
              <a:t>: The description briefly conveys the use case’s purpose.</a:t>
            </a:r>
          </a:p>
          <a:p>
            <a:pPr algn="just"/>
            <a:r>
              <a:rPr lang="en-US" sz="2200" b="1" dirty="0">
                <a:latin typeface="Bookman Old Style" panose="02050604050505020204" pitchFamily="18" charset="0"/>
              </a:rPr>
              <a:t>Priority</a:t>
            </a:r>
            <a:r>
              <a:rPr lang="en-US" sz="2200" dirty="0">
                <a:latin typeface="Bookman Old Style" panose="02050604050505020204" pitchFamily="18" charset="0"/>
              </a:rPr>
              <a:t>: The priority may be assigned to indicate the relative significance of the use case in the overall system</a:t>
            </a:r>
          </a:p>
          <a:p>
            <a:pPr algn="just"/>
            <a:r>
              <a:rPr lang="en-US" sz="2200" b="1" dirty="0">
                <a:latin typeface="Bookman Old Style" panose="02050604050505020204" pitchFamily="18" charset="0"/>
              </a:rPr>
              <a:t>Actor</a:t>
            </a:r>
            <a:r>
              <a:rPr lang="en-US" sz="2200" dirty="0">
                <a:latin typeface="Bookman Old Style" panose="02050604050505020204" pitchFamily="18" charset="0"/>
              </a:rPr>
              <a:t>: The actor refers a person, another software system, or a hardware device that interacts with the system to achieve a useful goal.</a:t>
            </a:r>
          </a:p>
          <a:p>
            <a:pPr algn="just"/>
            <a:r>
              <a:rPr lang="en-US" sz="2200" b="1" dirty="0">
                <a:latin typeface="Bookman Old Style" panose="02050604050505020204" pitchFamily="18" charset="0"/>
              </a:rPr>
              <a:t>Trigger</a:t>
            </a:r>
            <a:r>
              <a:rPr lang="en-US" sz="2200" dirty="0">
                <a:latin typeface="Bookman Old Style" panose="02050604050505020204" pitchFamily="18" charset="0"/>
              </a:rPr>
              <a:t> : The event that causes the use case to begin. A trigger can be an external trigger, such as a customer placing an order or temporal trigger, such as a DVD becoming overdue.</a:t>
            </a:r>
          </a:p>
          <a:p>
            <a:pPr algn="just"/>
            <a:endParaRPr lang="en-US" sz="2200" dirty="0"/>
          </a:p>
        </p:txBody>
      </p:sp>
      <p:sp>
        <p:nvSpPr>
          <p:cNvPr id="4" name="Date Placeholder 3"/>
          <p:cNvSpPr>
            <a:spLocks noGrp="1"/>
          </p:cNvSpPr>
          <p:nvPr>
            <p:ph type="dt" sz="half" idx="10"/>
          </p:nvPr>
        </p:nvSpPr>
        <p:spPr/>
        <p:txBody>
          <a:bodyPr/>
          <a:lstStyle/>
          <a:p>
            <a:fld id="{B3FD0242-57E1-43BB-971B-8AD546420452}"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12</a:t>
            </a:fld>
            <a:endParaRPr lang="en-US">
              <a:latin typeface="Arial"/>
            </a:endParaRPr>
          </a:p>
        </p:txBody>
      </p:sp>
    </p:spTree>
    <p:extLst>
      <p:ext uri="{BB962C8B-B14F-4D97-AF65-F5344CB8AC3E}">
        <p14:creationId xmlns:p14="http://schemas.microsoft.com/office/powerpoint/2010/main" val="7583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457200" y="1314641"/>
            <a:ext cx="8229600" cy="5343334"/>
          </a:xfrm>
        </p:spPr>
        <p:txBody>
          <a:bodyPr>
            <a:normAutofit/>
          </a:bodyPr>
          <a:lstStyle/>
          <a:p>
            <a:pPr marL="0" indent="0" algn="just">
              <a:buNone/>
            </a:pPr>
            <a:r>
              <a:rPr lang="en-US" sz="2800" b="1" dirty="0"/>
              <a:t>2. </a:t>
            </a:r>
            <a:r>
              <a:rPr lang="en-US" sz="2800" b="1" dirty="0">
                <a:latin typeface="Bookman Old Style" panose="02050604050505020204" pitchFamily="18" charset="0"/>
              </a:rPr>
              <a:t>Preconditions</a:t>
            </a:r>
          </a:p>
          <a:p>
            <a:pPr algn="just"/>
            <a:r>
              <a:rPr lang="en-US" sz="2200" dirty="0">
                <a:latin typeface="Bookman Old Style" panose="02050604050505020204" pitchFamily="18" charset="0"/>
              </a:rPr>
              <a:t>Use cases are often performed in a sequence in order to accomplish an overall business task.</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These preconditions define the state the system must be in before the use case commences.</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For example in order for a student to register courses in the BUK portal, s/he must be login</a:t>
            </a:r>
          </a:p>
          <a:p>
            <a:pPr marL="0" indent="0" algn="just">
              <a:buNone/>
            </a:pPr>
            <a:endParaRPr lang="en-US" sz="2200" b="1" dirty="0"/>
          </a:p>
        </p:txBody>
      </p:sp>
      <p:sp>
        <p:nvSpPr>
          <p:cNvPr id="4" name="Date Placeholder 3"/>
          <p:cNvSpPr>
            <a:spLocks noGrp="1"/>
          </p:cNvSpPr>
          <p:nvPr>
            <p:ph type="dt" sz="half" idx="10"/>
          </p:nvPr>
        </p:nvSpPr>
        <p:spPr/>
        <p:txBody>
          <a:bodyPr/>
          <a:lstStyle/>
          <a:p>
            <a:fld id="{03A78857-3561-4F34-AC67-A2B114873895}"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13</a:t>
            </a:fld>
            <a:endParaRPr lang="en-US">
              <a:latin typeface="Arial"/>
            </a:endParaRPr>
          </a:p>
        </p:txBody>
      </p:sp>
    </p:spTree>
    <p:extLst>
      <p:ext uri="{BB962C8B-B14F-4D97-AF65-F5344CB8AC3E}">
        <p14:creationId xmlns:p14="http://schemas.microsoft.com/office/powerpoint/2010/main" val="426206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457200" y="1314641"/>
            <a:ext cx="8229600" cy="5343334"/>
          </a:xfrm>
        </p:spPr>
        <p:txBody>
          <a:bodyPr>
            <a:normAutofit lnSpcReduction="10000"/>
          </a:bodyPr>
          <a:lstStyle/>
          <a:p>
            <a:pPr marL="0" indent="0" algn="just">
              <a:buNone/>
            </a:pPr>
            <a:r>
              <a:rPr lang="en-US" sz="2800" b="1" dirty="0"/>
              <a:t>3. </a:t>
            </a:r>
            <a:r>
              <a:rPr lang="en-US" sz="2800" b="1" dirty="0">
                <a:latin typeface="Bookman Old Style" panose="02050604050505020204" pitchFamily="18" charset="0"/>
              </a:rPr>
              <a:t>Normal Course</a:t>
            </a:r>
            <a:endParaRPr lang="en-US" sz="2200" dirty="0">
              <a:latin typeface="Bookman Old Style" panose="02050604050505020204" pitchFamily="18" charset="0"/>
            </a:endParaRPr>
          </a:p>
          <a:p>
            <a:pPr algn="just"/>
            <a:r>
              <a:rPr lang="en-US" sz="2200" dirty="0">
                <a:latin typeface="Bookman Old Style" panose="02050604050505020204" pitchFamily="18" charset="0"/>
              </a:rPr>
              <a:t>This lists the steps that are performed when everything flows smoothly in the system. </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This is sometimes called the “</a:t>
            </a:r>
            <a:r>
              <a:rPr lang="en-US" sz="2200" i="1" dirty="0">
                <a:latin typeface="Bookman Old Style" panose="02050604050505020204" pitchFamily="18" charset="0"/>
              </a:rPr>
              <a:t>happy path</a:t>
            </a:r>
            <a:r>
              <a:rPr lang="en-US" sz="2200" dirty="0">
                <a:latin typeface="Bookman Old Style" panose="02050604050505020204" pitchFamily="18" charset="0"/>
              </a:rPr>
              <a:t>” because there are no problems or issues that arise when the steps are able to be followed normally.</a:t>
            </a: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As you read through the steps, you can clearly understand the interactions that occur between the user and the system. </a:t>
            </a: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The steps are listed in the order in which they are performed</a:t>
            </a:r>
            <a:endParaRPr lang="en-US" sz="2200" b="1"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1E9A2FB9-4B5B-4B47-8D03-8E502785EEF8}"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14</a:t>
            </a:fld>
            <a:endParaRPr lang="en-US">
              <a:latin typeface="Arial"/>
            </a:endParaRPr>
          </a:p>
        </p:txBody>
      </p:sp>
    </p:spTree>
    <p:extLst>
      <p:ext uri="{BB962C8B-B14F-4D97-AF65-F5344CB8AC3E}">
        <p14:creationId xmlns:p14="http://schemas.microsoft.com/office/powerpoint/2010/main" val="117103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457200" y="1314641"/>
            <a:ext cx="8229600" cy="5343334"/>
          </a:xfrm>
        </p:spPr>
        <p:txBody>
          <a:bodyPr>
            <a:normAutofit/>
          </a:bodyPr>
          <a:lstStyle/>
          <a:p>
            <a:pPr marL="0" indent="0" algn="just">
              <a:buNone/>
            </a:pPr>
            <a:r>
              <a:rPr lang="en-US" sz="2800" b="1" dirty="0"/>
              <a:t>4. </a:t>
            </a:r>
            <a:r>
              <a:rPr lang="en-US" sz="2800" b="1" dirty="0">
                <a:latin typeface="Bookman Old Style" panose="02050604050505020204" pitchFamily="18" charset="0"/>
              </a:rPr>
              <a:t>Alternative Course</a:t>
            </a:r>
          </a:p>
          <a:p>
            <a:pPr algn="just"/>
            <a:r>
              <a:rPr lang="en-US" sz="2200" dirty="0">
                <a:latin typeface="Bookman Old Style" panose="02050604050505020204" pitchFamily="18" charset="0"/>
              </a:rPr>
              <a:t>Alternative courses are included to depict branches in logic that also will lead to a successful conclusion of the use case. </a:t>
            </a: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The location where the branch in logic from the normal course occurred is clearly stated.</a:t>
            </a:r>
          </a:p>
        </p:txBody>
      </p:sp>
      <p:sp>
        <p:nvSpPr>
          <p:cNvPr id="4" name="Date Placeholder 3"/>
          <p:cNvSpPr>
            <a:spLocks noGrp="1"/>
          </p:cNvSpPr>
          <p:nvPr>
            <p:ph type="dt" sz="half" idx="10"/>
          </p:nvPr>
        </p:nvSpPr>
        <p:spPr/>
        <p:txBody>
          <a:bodyPr/>
          <a:lstStyle/>
          <a:p>
            <a:fld id="{E8D0BD8B-3A73-414D-92D4-8B803456ED49}"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15</a:t>
            </a:fld>
            <a:endParaRPr lang="en-US">
              <a:latin typeface="Arial"/>
            </a:endParaRPr>
          </a:p>
        </p:txBody>
      </p:sp>
    </p:spTree>
    <p:extLst>
      <p:ext uri="{BB962C8B-B14F-4D97-AF65-F5344CB8AC3E}">
        <p14:creationId xmlns:p14="http://schemas.microsoft.com/office/powerpoint/2010/main" val="517331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457200" y="1314641"/>
            <a:ext cx="8229600" cy="5343334"/>
          </a:xfrm>
        </p:spPr>
        <p:txBody>
          <a:bodyPr>
            <a:normAutofit/>
          </a:bodyPr>
          <a:lstStyle/>
          <a:p>
            <a:pPr marL="0" indent="0" algn="just">
              <a:buNone/>
            </a:pPr>
            <a:r>
              <a:rPr lang="en-US" sz="2800" b="1" dirty="0"/>
              <a:t>5. </a:t>
            </a:r>
            <a:r>
              <a:rPr lang="en-US" sz="2800" b="1" dirty="0">
                <a:latin typeface="Bookman Old Style" panose="02050604050505020204" pitchFamily="18" charset="0"/>
              </a:rPr>
              <a:t>Post Condition</a:t>
            </a:r>
          </a:p>
          <a:p>
            <a:pPr algn="just"/>
            <a:r>
              <a:rPr lang="en-US" sz="2200" dirty="0">
                <a:latin typeface="Bookman Old Style" panose="02050604050505020204" pitchFamily="18" charset="0"/>
              </a:rPr>
              <a:t>Define the final products of the use case</a:t>
            </a:r>
          </a:p>
          <a:p>
            <a:pPr algn="just"/>
            <a:endParaRPr lang="en-US" sz="2200" b="1" dirty="0">
              <a:latin typeface="Bookman Old Style" panose="02050604050505020204" pitchFamily="18" charset="0"/>
            </a:endParaRPr>
          </a:p>
          <a:p>
            <a:pPr algn="just"/>
            <a:r>
              <a:rPr lang="en-US" sz="2200" dirty="0">
                <a:latin typeface="Bookman Old Style" panose="02050604050505020204" pitchFamily="18" charset="0"/>
              </a:rPr>
              <a:t>These post conditions also serve to define the preconditions for the next use case in the series.</a:t>
            </a:r>
            <a:endParaRPr lang="en-US" sz="2200" b="1"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E54E2243-6986-405F-84C2-BD07ED8E47EA}"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16</a:t>
            </a:fld>
            <a:endParaRPr lang="en-US">
              <a:latin typeface="Arial"/>
            </a:endParaRPr>
          </a:p>
        </p:txBody>
      </p:sp>
    </p:spTree>
    <p:extLst>
      <p:ext uri="{BB962C8B-B14F-4D97-AF65-F5344CB8AC3E}">
        <p14:creationId xmlns:p14="http://schemas.microsoft.com/office/powerpoint/2010/main" val="1736470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Elements of a Use Case</a:t>
            </a:r>
          </a:p>
        </p:txBody>
      </p:sp>
      <p:sp>
        <p:nvSpPr>
          <p:cNvPr id="3" name="Content Placeholder 2"/>
          <p:cNvSpPr>
            <a:spLocks noGrp="1"/>
          </p:cNvSpPr>
          <p:nvPr>
            <p:ph idx="1"/>
          </p:nvPr>
        </p:nvSpPr>
        <p:spPr>
          <a:xfrm>
            <a:off x="457200" y="1314641"/>
            <a:ext cx="8229600" cy="5343334"/>
          </a:xfrm>
        </p:spPr>
        <p:txBody>
          <a:bodyPr>
            <a:normAutofit/>
          </a:bodyPr>
          <a:lstStyle/>
          <a:p>
            <a:pPr marL="0" indent="0" algn="just">
              <a:buNone/>
            </a:pPr>
            <a:r>
              <a:rPr lang="en-US" sz="2800" b="1" dirty="0"/>
              <a:t>6. </a:t>
            </a:r>
            <a:r>
              <a:rPr lang="en-US" sz="2800" b="1" dirty="0">
                <a:latin typeface="Bookman Old Style" panose="02050604050505020204" pitchFamily="18" charset="0"/>
              </a:rPr>
              <a:t>Exception</a:t>
            </a:r>
          </a:p>
          <a:p>
            <a:pPr algn="just"/>
            <a:r>
              <a:rPr lang="en-US" sz="2200" dirty="0">
                <a:latin typeface="Bookman Old Style" panose="02050604050505020204" pitchFamily="18" charset="0"/>
              </a:rPr>
              <a:t>In order to be complete, a use case should describe any error conditions or exceptions that may occur as the use case steps are performed. </a:t>
            </a:r>
          </a:p>
          <a:p>
            <a:pPr algn="just"/>
            <a:endParaRPr lang="en-US" sz="2200" dirty="0">
              <a:latin typeface="Bookman Old Style" panose="02050604050505020204" pitchFamily="18" charset="0"/>
            </a:endParaRPr>
          </a:p>
          <a:p>
            <a:pPr algn="just"/>
            <a:r>
              <a:rPr lang="en-US" sz="2200" dirty="0">
                <a:latin typeface="Bookman Old Style" panose="02050604050505020204" pitchFamily="18" charset="0"/>
              </a:rPr>
              <a:t>These are not normal branches in decision logic, but are unusual occurrences or errors that could potentially be encountered and will lead to an unsuccessful result</a:t>
            </a:r>
            <a:r>
              <a:rPr lang="en-US" sz="2200" dirty="0"/>
              <a:t>.</a:t>
            </a:r>
            <a:endParaRPr lang="en-US" sz="2200" b="1" dirty="0"/>
          </a:p>
        </p:txBody>
      </p:sp>
      <p:sp>
        <p:nvSpPr>
          <p:cNvPr id="4" name="Date Placeholder 3"/>
          <p:cNvSpPr>
            <a:spLocks noGrp="1"/>
          </p:cNvSpPr>
          <p:nvPr>
            <p:ph type="dt" sz="half" idx="10"/>
          </p:nvPr>
        </p:nvSpPr>
        <p:spPr/>
        <p:txBody>
          <a:bodyPr/>
          <a:lstStyle/>
          <a:p>
            <a:fld id="{B8D68D9D-4F97-4908-9B4D-6CBC229A6F27}"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17</a:t>
            </a:fld>
            <a:endParaRPr lang="en-US">
              <a:latin typeface="Arial"/>
            </a:endParaRPr>
          </a:p>
        </p:txBody>
      </p:sp>
    </p:spTree>
    <p:extLst>
      <p:ext uri="{BB962C8B-B14F-4D97-AF65-F5344CB8AC3E}">
        <p14:creationId xmlns:p14="http://schemas.microsoft.com/office/powerpoint/2010/main" val="380246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65462"/>
          </a:xfrm>
        </p:spPr>
        <p:txBody>
          <a:bodyPr>
            <a:normAutofit fontScale="90000"/>
          </a:bodyPr>
          <a:lstStyle/>
          <a:p>
            <a:pPr algn="ctr"/>
            <a:r>
              <a:rPr lang="en-US" dirty="0"/>
              <a:t>Creating Use Case Diagram and Description</a:t>
            </a:r>
          </a:p>
        </p:txBody>
      </p:sp>
      <p:sp>
        <p:nvSpPr>
          <p:cNvPr id="4" name="Date Placeholder 3"/>
          <p:cNvSpPr>
            <a:spLocks noGrp="1"/>
          </p:cNvSpPr>
          <p:nvPr>
            <p:ph type="dt" sz="half" idx="10"/>
          </p:nvPr>
        </p:nvSpPr>
        <p:spPr/>
        <p:txBody>
          <a:bodyPr/>
          <a:lstStyle/>
          <a:p>
            <a:fld id="{CC1CB05B-2CA6-4005-92A4-B73ADB1340BD}"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18</a:t>
            </a:fld>
            <a:endParaRPr lang="en-US">
              <a:latin typeface="Arial"/>
            </a:endParaRPr>
          </a:p>
        </p:txBody>
      </p:sp>
      <p:graphicFrame>
        <p:nvGraphicFramePr>
          <p:cNvPr id="11" name="Content Placeholder 10">
            <a:extLst>
              <a:ext uri="{FF2B5EF4-FFF2-40B4-BE49-F238E27FC236}">
                <a16:creationId xmlns:a16="http://schemas.microsoft.com/office/drawing/2014/main" id="{3724CDC9-1FAE-A048-A6A0-318E8D64461D}"/>
              </a:ext>
            </a:extLst>
          </p:cNvPr>
          <p:cNvGraphicFramePr>
            <a:graphicFrameLocks noGrp="1"/>
          </p:cNvGraphicFramePr>
          <p:nvPr>
            <p:ph idx="1"/>
            <p:extLst>
              <p:ext uri="{D42A27DB-BD31-4B8C-83A1-F6EECF244321}">
                <p14:modId xmlns:p14="http://schemas.microsoft.com/office/powerpoint/2010/main" val="425907787"/>
              </p:ext>
            </p:extLst>
          </p:nvPr>
        </p:nvGraphicFramePr>
        <p:xfrm>
          <a:off x="457200" y="1838227"/>
          <a:ext cx="8229600" cy="463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62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D7500A3B-BA21-397A-4ACE-2F4ED73E868F}"/>
              </a:ext>
            </a:extLst>
          </p:cNvPr>
          <p:cNvSpPr>
            <a:spLocks noGrp="1" noChangeArrowheads="1"/>
          </p:cNvSpPr>
          <p:nvPr>
            <p:ph type="title"/>
          </p:nvPr>
        </p:nvSpPr>
        <p:spPr>
          <a:xfrm>
            <a:off x="701040" y="347472"/>
            <a:ext cx="8229600" cy="990600"/>
          </a:xfrm>
        </p:spPr>
        <p:txBody>
          <a:bodyPr>
            <a:normAutofit fontScale="90000"/>
          </a:bodyPr>
          <a:lstStyle/>
          <a:p>
            <a:pPr algn="ctr"/>
            <a:r>
              <a:rPr lang="en-US" altLang="en-NG" dirty="0"/>
              <a:t>Step 1-Identifying the Major Use-Cases</a:t>
            </a:r>
          </a:p>
        </p:txBody>
      </p:sp>
      <p:sp>
        <p:nvSpPr>
          <p:cNvPr id="202755" name="Rectangle 3" descr="Rectangle: Click to edit Master text styles&#10;Second level&#10;Third level&#10;Fourth level&#10;Fifth level">
            <a:extLst>
              <a:ext uri="{FF2B5EF4-FFF2-40B4-BE49-F238E27FC236}">
                <a16:creationId xmlns:a16="http://schemas.microsoft.com/office/drawing/2014/main" id="{D33CBAD5-D08A-03BE-6C60-8D39646A96D1}"/>
              </a:ext>
            </a:extLst>
          </p:cNvPr>
          <p:cNvSpPr>
            <a:spLocks noGrp="1" noChangeArrowheads="1"/>
          </p:cNvSpPr>
          <p:nvPr>
            <p:ph type="body" idx="1"/>
          </p:nvPr>
        </p:nvSpPr>
        <p:spPr>
          <a:xfrm>
            <a:off x="457200" y="1183640"/>
            <a:ext cx="8229600" cy="4876800"/>
          </a:xfrm>
        </p:spPr>
        <p:txBody>
          <a:bodyPr/>
          <a:lstStyle/>
          <a:p>
            <a:r>
              <a:rPr lang="en-US" altLang="en-NG" dirty="0">
                <a:latin typeface="Bookman Old Style" panose="02050604050505020204" pitchFamily="18" charset="0"/>
              </a:rPr>
              <a:t>Identify the system’s boundaries</a:t>
            </a:r>
          </a:p>
          <a:p>
            <a:r>
              <a:rPr lang="en-US" altLang="en-NG" dirty="0">
                <a:latin typeface="Bookman Old Style" panose="02050604050505020204" pitchFamily="18" charset="0"/>
              </a:rPr>
              <a:t>List the primary actors</a:t>
            </a:r>
          </a:p>
          <a:p>
            <a:r>
              <a:rPr lang="en-US" altLang="en-NG" dirty="0">
                <a:latin typeface="Bookman Old Style" panose="02050604050505020204" pitchFamily="18" charset="0"/>
              </a:rPr>
              <a:t>List the task of each primary actor</a:t>
            </a:r>
          </a:p>
          <a:p>
            <a:r>
              <a:rPr lang="en-US" dirty="0">
                <a:latin typeface="Bookman Old Style" panose="02050604050505020204" pitchFamily="18" charset="0"/>
              </a:rPr>
              <a:t>Usually done using a </a:t>
            </a:r>
            <a:r>
              <a:rPr lang="en-US" dirty="0">
                <a:solidFill>
                  <a:srgbClr val="FF0000"/>
                </a:solidFill>
                <a:latin typeface="Bookman Old Style" panose="02050604050505020204" pitchFamily="18" charset="0"/>
              </a:rPr>
              <a:t>use case diagram.</a:t>
            </a:r>
          </a:p>
          <a:p>
            <a:r>
              <a:rPr lang="en-US" altLang="en-NG" dirty="0">
                <a:latin typeface="Bookman Old Style" panose="02050604050505020204" pitchFamily="18" charset="0"/>
              </a:rPr>
              <a:t>Carefully review use-cases</a:t>
            </a:r>
          </a:p>
          <a:p>
            <a:pPr algn="just"/>
            <a:r>
              <a:rPr lang="en-GB" b="0" i="0" u="none" strike="noStrike" baseline="0" dirty="0">
                <a:solidFill>
                  <a:srgbClr val="231F20"/>
                </a:solidFill>
                <a:latin typeface="Bookman Old Style" panose="02050604050505020204" pitchFamily="18" charset="0"/>
              </a:rPr>
              <a:t>After the use cases are identified, the top parts of the use case form should be filled in with name, ID, primary actor, short description, and trigger etc</a:t>
            </a:r>
            <a:endParaRPr lang="en-US" altLang="en-NG" dirty="0"/>
          </a:p>
        </p:txBody>
      </p:sp>
      <p:sp>
        <p:nvSpPr>
          <p:cNvPr id="4" name="Date Placeholder 3">
            <a:extLst>
              <a:ext uri="{FF2B5EF4-FFF2-40B4-BE49-F238E27FC236}">
                <a16:creationId xmlns:a16="http://schemas.microsoft.com/office/drawing/2014/main" id="{5533F9AA-A822-66F5-CB35-37DE9C995662}"/>
              </a:ext>
            </a:extLst>
          </p:cNvPr>
          <p:cNvSpPr>
            <a:spLocks noGrp="1"/>
          </p:cNvSpPr>
          <p:nvPr>
            <p:ph type="dt" sz="half" idx="10"/>
          </p:nvPr>
        </p:nvSpPr>
        <p:spPr/>
        <p:txBody>
          <a:bodyPr/>
          <a:lstStyle/>
          <a:p>
            <a:fld id="{E9E1BEB5-9DAE-4487-A4DB-ED1AA1651AAE}"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BE750BC9-3AFF-A2F2-08B6-D9A187D6DCBC}"/>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85676014-6AD1-5454-5473-99B2A8E23BB2}"/>
              </a:ext>
            </a:extLst>
          </p:cNvPr>
          <p:cNvSpPr>
            <a:spLocks noGrp="1"/>
          </p:cNvSpPr>
          <p:nvPr>
            <p:ph type="sldNum" sz="quarter" idx="12"/>
          </p:nvPr>
        </p:nvSpPr>
        <p:spPr/>
        <p:txBody>
          <a:bodyPr/>
          <a:lstStyle/>
          <a:p>
            <a:fld id="{A3D98C4E-54FF-DE42-8B50-68F280D9DF8C}" type="slidenum">
              <a:rPr lang="en-US" smtClean="0">
                <a:latin typeface="Arial"/>
              </a:rPr>
              <a:pPr/>
              <a:t>19</a:t>
            </a:fld>
            <a:endParaRPr lang="en-US">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Lecture Outline</a:t>
            </a:r>
          </a:p>
        </p:txBody>
      </p:sp>
      <p:sp>
        <p:nvSpPr>
          <p:cNvPr id="3" name="Content Placeholder 2"/>
          <p:cNvSpPr>
            <a:spLocks noGrp="1"/>
          </p:cNvSpPr>
          <p:nvPr>
            <p:ph idx="1"/>
          </p:nvPr>
        </p:nvSpPr>
        <p:spPr/>
        <p:txBody>
          <a:bodyPr>
            <a:normAutofit/>
          </a:bodyPr>
          <a:lstStyle/>
          <a:p>
            <a:r>
              <a:rPr lang="en-US" dirty="0">
                <a:latin typeface="Bookman Old Style" panose="02050604050505020204" pitchFamily="18" charset="0"/>
              </a:rPr>
              <a:t>Use Case</a:t>
            </a:r>
          </a:p>
          <a:p>
            <a:r>
              <a:rPr lang="en-US" dirty="0">
                <a:latin typeface="Bookman Old Style" panose="02050604050505020204" pitchFamily="18" charset="0"/>
              </a:rPr>
              <a:t>Use Case Diagram and Description</a:t>
            </a:r>
          </a:p>
          <a:p>
            <a:r>
              <a:rPr lang="en-US" dirty="0">
                <a:latin typeface="Bookman Old Style" panose="02050604050505020204" pitchFamily="18" charset="0"/>
              </a:rPr>
              <a:t>Building Use Cases</a:t>
            </a:r>
          </a:p>
          <a:p>
            <a:r>
              <a:rPr lang="en-US" dirty="0">
                <a:latin typeface="Bookman Old Style" panose="02050604050505020204" pitchFamily="18" charset="0"/>
              </a:rPr>
              <a:t>Use Cases and Functional Requirements</a:t>
            </a:r>
          </a:p>
        </p:txBody>
      </p:sp>
      <p:sp>
        <p:nvSpPr>
          <p:cNvPr id="4" name="Date Placeholder 3"/>
          <p:cNvSpPr>
            <a:spLocks noGrp="1"/>
          </p:cNvSpPr>
          <p:nvPr>
            <p:ph type="dt" sz="half" idx="10"/>
          </p:nvPr>
        </p:nvSpPr>
        <p:spPr/>
        <p:txBody>
          <a:bodyPr/>
          <a:lstStyle/>
          <a:p>
            <a:fld id="{F1B832B7-2A5D-4AD5-82A5-C9DDE4C7A536}"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a:t>
            </a:fld>
            <a:endParaRPr lang="en-US">
              <a:latin typeface="Arial"/>
            </a:endParaRPr>
          </a:p>
        </p:txBody>
      </p:sp>
    </p:spTree>
    <p:extLst>
      <p:ext uri="{BB962C8B-B14F-4D97-AF65-F5344CB8AC3E}">
        <p14:creationId xmlns:p14="http://schemas.microsoft.com/office/powerpoint/2010/main" val="3468779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D7500A3B-BA21-397A-4ACE-2F4ED73E868F}"/>
              </a:ext>
            </a:extLst>
          </p:cNvPr>
          <p:cNvSpPr>
            <a:spLocks noGrp="1" noChangeArrowheads="1"/>
          </p:cNvSpPr>
          <p:nvPr>
            <p:ph type="title"/>
          </p:nvPr>
        </p:nvSpPr>
        <p:spPr>
          <a:xfrm>
            <a:off x="660400" y="372872"/>
            <a:ext cx="8229600" cy="643128"/>
          </a:xfrm>
        </p:spPr>
        <p:txBody>
          <a:bodyPr>
            <a:normAutofit fontScale="90000"/>
          </a:bodyPr>
          <a:lstStyle/>
          <a:p>
            <a:pPr algn="ctr"/>
            <a:r>
              <a:rPr lang="en-US" altLang="en-NG" dirty="0"/>
              <a:t>Example-Identifying the Major Use-Cases</a:t>
            </a:r>
          </a:p>
        </p:txBody>
      </p:sp>
      <p:sp>
        <p:nvSpPr>
          <p:cNvPr id="4" name="Date Placeholder 3">
            <a:extLst>
              <a:ext uri="{FF2B5EF4-FFF2-40B4-BE49-F238E27FC236}">
                <a16:creationId xmlns:a16="http://schemas.microsoft.com/office/drawing/2014/main" id="{5533F9AA-A822-66F5-CB35-37DE9C995662}"/>
              </a:ext>
            </a:extLst>
          </p:cNvPr>
          <p:cNvSpPr>
            <a:spLocks noGrp="1"/>
          </p:cNvSpPr>
          <p:nvPr>
            <p:ph type="dt" sz="half" idx="10"/>
          </p:nvPr>
        </p:nvSpPr>
        <p:spPr/>
        <p:txBody>
          <a:bodyPr/>
          <a:lstStyle/>
          <a:p>
            <a:fld id="{E9E1BEB5-9DAE-4487-A4DB-ED1AA1651AAE}"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BE750BC9-3AFF-A2F2-08B6-D9A187D6DCBC}"/>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85676014-6AD1-5454-5473-99B2A8E23BB2}"/>
              </a:ext>
            </a:extLst>
          </p:cNvPr>
          <p:cNvSpPr>
            <a:spLocks noGrp="1"/>
          </p:cNvSpPr>
          <p:nvPr>
            <p:ph type="sldNum" sz="quarter" idx="12"/>
          </p:nvPr>
        </p:nvSpPr>
        <p:spPr/>
        <p:txBody>
          <a:bodyPr/>
          <a:lstStyle/>
          <a:p>
            <a:fld id="{A3D98C4E-54FF-DE42-8B50-68F280D9DF8C}" type="slidenum">
              <a:rPr lang="en-US" smtClean="0">
                <a:latin typeface="Arial"/>
              </a:rPr>
              <a:pPr/>
              <a:t>20</a:t>
            </a:fld>
            <a:endParaRPr lang="en-US">
              <a:latin typeface="Arial"/>
            </a:endParaRPr>
          </a:p>
        </p:txBody>
      </p:sp>
      <p:pic>
        <p:nvPicPr>
          <p:cNvPr id="3" name="Picture 2">
            <a:extLst>
              <a:ext uri="{FF2B5EF4-FFF2-40B4-BE49-F238E27FC236}">
                <a16:creationId xmlns:a16="http://schemas.microsoft.com/office/drawing/2014/main" id="{FCC7148E-BAB3-C36E-2C56-8A141F7E72EF}"/>
              </a:ext>
            </a:extLst>
          </p:cNvPr>
          <p:cNvPicPr>
            <a:picLocks noChangeAspect="1"/>
          </p:cNvPicPr>
          <p:nvPr/>
        </p:nvPicPr>
        <p:blipFill rotWithShape="1">
          <a:blip r:embed="rId2"/>
          <a:srcRect l="2889" r="2554" b="31802"/>
          <a:stretch/>
        </p:blipFill>
        <p:spPr>
          <a:xfrm>
            <a:off x="345440" y="1148080"/>
            <a:ext cx="8646160" cy="4673600"/>
          </a:xfrm>
          <a:prstGeom prst="rect">
            <a:avLst/>
          </a:prstGeom>
        </p:spPr>
      </p:pic>
    </p:spTree>
    <p:extLst>
      <p:ext uri="{BB962C8B-B14F-4D97-AF65-F5344CB8AC3E}">
        <p14:creationId xmlns:p14="http://schemas.microsoft.com/office/powerpoint/2010/main" val="339277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1033072" y="347472"/>
            <a:ext cx="7338767" cy="990600"/>
          </a:xfrm>
        </p:spPr>
        <p:txBody>
          <a:bodyPr>
            <a:normAutofit fontScale="90000"/>
          </a:bodyPr>
          <a:lstStyle/>
          <a:p>
            <a:r>
              <a:rPr lang="en-US" altLang="en-NG" dirty="0"/>
              <a:t>Step 2- Identifying the Major Steps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71120" y="1224280"/>
            <a:ext cx="9001760" cy="5450840"/>
          </a:xfrm>
        </p:spPr>
        <p:txBody>
          <a:bodyPr>
            <a:normAutofit/>
          </a:bodyPr>
          <a:lstStyle/>
          <a:p>
            <a:pPr algn="just"/>
            <a:r>
              <a:rPr lang="en-US" altLang="en-NG" dirty="0">
                <a:latin typeface="Bookman Old Style" panose="02050604050505020204" pitchFamily="18" charset="0"/>
              </a:rPr>
              <a:t>Choose one major use-case to expand</a:t>
            </a:r>
          </a:p>
          <a:p>
            <a:pPr algn="just"/>
            <a:r>
              <a:rPr lang="en-GB" b="0" i="0" u="none" strike="noStrike" baseline="0" dirty="0">
                <a:solidFill>
                  <a:srgbClr val="231F20"/>
                </a:solidFill>
                <a:latin typeface="Bookman Old Style" panose="02050604050505020204" pitchFamily="18" charset="0"/>
              </a:rPr>
              <a:t>Before beginning a discussion of the steps, the analyst should ask the users what tasks need to be completed before the use case steps can begin. This helps clarify the preconditions that are necessary for the use case.</a:t>
            </a:r>
            <a:endParaRPr lang="en-US" altLang="en-NG" dirty="0">
              <a:latin typeface="Bookman Old Style" panose="02050604050505020204" pitchFamily="18" charset="0"/>
            </a:endParaRPr>
          </a:p>
          <a:p>
            <a:pPr algn="just"/>
            <a:r>
              <a:rPr lang="en-GB" b="0" i="0" u="none" strike="noStrike" baseline="0" dirty="0">
                <a:solidFill>
                  <a:srgbClr val="231F20"/>
                </a:solidFill>
                <a:latin typeface="Bookman Old Style" panose="02050604050505020204" pitchFamily="18" charset="0"/>
              </a:rPr>
              <a:t>The users and analysts work together to describe the envisioned interactions between the user and the system in order to complete the response to the event.</a:t>
            </a:r>
          </a:p>
          <a:p>
            <a:pPr algn="just"/>
            <a:r>
              <a:rPr lang="en-GB" b="0" i="0" u="none" strike="noStrike" baseline="0" dirty="0">
                <a:solidFill>
                  <a:srgbClr val="231F20"/>
                </a:solidFill>
                <a:latin typeface="Bookman Old Style" panose="02050604050505020204" pitchFamily="18" charset="0"/>
              </a:rPr>
              <a:t>Next, the user–system interactions should be outlined as a series of steps in the Normal Course section of the form.</a:t>
            </a:r>
            <a:endParaRPr lang="en-US" altLang="en-NG" dirty="0">
              <a:latin typeface="Bookman Old Style" panose="02050604050505020204" pitchFamily="18" charset="0"/>
            </a:endParaRPr>
          </a:p>
          <a:p>
            <a:pPr algn="just"/>
            <a:r>
              <a:rPr lang="en-US" altLang="en-NG" dirty="0">
                <a:latin typeface="Bookman Old Style" panose="02050604050505020204" pitchFamily="18" charset="0"/>
              </a:rPr>
              <a:t>Describe alternate or exceptional flows</a:t>
            </a:r>
          </a:p>
          <a:p>
            <a:pPr algn="just"/>
            <a:r>
              <a:rPr lang="en-US" altLang="en-NG" dirty="0">
                <a:latin typeface="Bookman Old Style" panose="02050604050505020204" pitchFamily="18" charset="0"/>
              </a:rPr>
              <a:t>Simplify and organize as necessary</a:t>
            </a: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a:xfrm>
            <a:off x="325120" y="51816"/>
            <a:ext cx="2895600" cy="329184"/>
          </a:xfrm>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21</a:t>
            </a:fld>
            <a:endParaRPr lang="en-US">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1114352" y="347472"/>
            <a:ext cx="7338767" cy="658368"/>
          </a:xfrm>
        </p:spPr>
        <p:txBody>
          <a:bodyPr>
            <a:normAutofit fontScale="90000"/>
          </a:bodyPr>
          <a:lstStyle/>
          <a:p>
            <a:r>
              <a:rPr lang="en-US" altLang="en-NG" dirty="0"/>
              <a:t>Example- Identifying the Major Steps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209040"/>
            <a:ext cx="8229600" cy="5267960"/>
          </a:xfrm>
        </p:spPr>
        <p:txBody>
          <a:bodyPr>
            <a:normAutofit/>
          </a:bodyPr>
          <a:lstStyle/>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22</a:t>
            </a:fld>
            <a:endParaRPr lang="en-US">
              <a:latin typeface="Arial"/>
            </a:endParaRPr>
          </a:p>
        </p:txBody>
      </p:sp>
      <p:pic>
        <p:nvPicPr>
          <p:cNvPr id="3" name="Picture 2">
            <a:extLst>
              <a:ext uri="{FF2B5EF4-FFF2-40B4-BE49-F238E27FC236}">
                <a16:creationId xmlns:a16="http://schemas.microsoft.com/office/drawing/2014/main" id="{1FA407C1-83FC-604B-64ED-4024534B97BD}"/>
              </a:ext>
            </a:extLst>
          </p:cNvPr>
          <p:cNvPicPr>
            <a:picLocks noChangeAspect="1"/>
          </p:cNvPicPr>
          <p:nvPr/>
        </p:nvPicPr>
        <p:blipFill rotWithShape="1">
          <a:blip r:embed="rId2"/>
          <a:srcRect l="2239"/>
          <a:stretch/>
        </p:blipFill>
        <p:spPr>
          <a:xfrm>
            <a:off x="294640" y="975852"/>
            <a:ext cx="8554720" cy="5734336"/>
          </a:xfrm>
          <a:prstGeom prst="rect">
            <a:avLst/>
          </a:prstGeom>
        </p:spPr>
      </p:pic>
    </p:spTree>
    <p:extLst>
      <p:ext uri="{BB962C8B-B14F-4D97-AF65-F5344CB8AC3E}">
        <p14:creationId xmlns:p14="http://schemas.microsoft.com/office/powerpoint/2010/main" val="259371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1276912" y="347472"/>
            <a:ext cx="7338767" cy="990600"/>
          </a:xfrm>
        </p:spPr>
        <p:txBody>
          <a:bodyPr/>
          <a:lstStyle/>
          <a:p>
            <a:r>
              <a:rPr lang="en-US" altLang="en-NG" dirty="0"/>
              <a:t>Step 3-Identifying the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214120"/>
            <a:ext cx="8229600" cy="4876800"/>
          </a:xfrm>
        </p:spPr>
        <p:txBody>
          <a:bodyPr>
            <a:noAutofit/>
          </a:bodyPr>
          <a:lstStyle/>
          <a:p>
            <a:pPr algn="just"/>
            <a:r>
              <a:rPr lang="en-US" dirty="0">
                <a:latin typeface="Bookman Old Style" panose="02050604050505020204" pitchFamily="18" charset="0"/>
              </a:rPr>
              <a:t>Identify the major inputs and outputs for each step.</a:t>
            </a:r>
          </a:p>
          <a:p>
            <a:pPr marL="0" indent="0" algn="just">
              <a:buNone/>
            </a:pPr>
            <a:endParaRPr lang="en-US" dirty="0">
              <a:latin typeface="Bookman Old Style" panose="02050604050505020204" pitchFamily="18" charset="0"/>
            </a:endParaRPr>
          </a:p>
          <a:p>
            <a:pPr algn="just"/>
            <a:r>
              <a:rPr lang="en-GB" b="0" i="0" u="none" strike="noStrike" baseline="0" dirty="0">
                <a:solidFill>
                  <a:srgbClr val="231F20"/>
                </a:solidFill>
                <a:latin typeface="Bookman Old Style" panose="02050604050505020204" pitchFamily="18" charset="0"/>
              </a:rPr>
              <a:t>The users and analysts now return to the steps in the use case and begin tracing the flow of the steps. Typically, this means asking what inputs (e.g., information, forms, reports) are used by each step or what outputs it produces. </a:t>
            </a:r>
          </a:p>
          <a:p>
            <a:pPr marL="0" indent="0" algn="just">
              <a:buNone/>
            </a:pPr>
            <a:endParaRPr lang="en-GB" b="0" i="0" u="none" strike="noStrike" baseline="0" dirty="0">
              <a:solidFill>
                <a:srgbClr val="231F20"/>
              </a:solidFill>
              <a:latin typeface="Bookman Old Style" panose="02050604050505020204" pitchFamily="18" charset="0"/>
            </a:endParaRPr>
          </a:p>
          <a:p>
            <a:pPr algn="just"/>
            <a:r>
              <a:rPr lang="en-GB" b="0" i="0" u="none" strike="noStrike" baseline="0" dirty="0">
                <a:solidFill>
                  <a:srgbClr val="231F20"/>
                </a:solidFill>
                <a:latin typeface="Bookman Old Style" panose="02050604050505020204" pitchFamily="18" charset="0"/>
              </a:rPr>
              <a:t>These are written in the last column on the use case form, with an arrow pointing into or out of a step</a:t>
            </a:r>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E6C36314-B42E-1D2A-38E1-2AA520E653C1}"/>
              </a:ext>
            </a:extLst>
          </p:cNvPr>
          <p:cNvSpPr>
            <a:spLocks noGrp="1"/>
          </p:cNvSpPr>
          <p:nvPr>
            <p:ph type="dt" sz="half" idx="10"/>
          </p:nvPr>
        </p:nvSpPr>
        <p:spPr/>
        <p:txBody>
          <a:bodyPr/>
          <a:lstStyle/>
          <a:p>
            <a:fld id="{3FC35CCC-517C-48D9-A136-3B385E79CC60}"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042A1EEB-53B4-5DE2-8ABF-4FE45181D06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E8262980-FD61-77BF-57C3-A09E3C22185A}"/>
              </a:ext>
            </a:extLst>
          </p:cNvPr>
          <p:cNvSpPr>
            <a:spLocks noGrp="1"/>
          </p:cNvSpPr>
          <p:nvPr>
            <p:ph type="sldNum" sz="quarter" idx="12"/>
          </p:nvPr>
        </p:nvSpPr>
        <p:spPr/>
        <p:txBody>
          <a:bodyPr/>
          <a:lstStyle/>
          <a:p>
            <a:fld id="{A3D98C4E-54FF-DE42-8B50-68F280D9DF8C}" type="slidenum">
              <a:rPr lang="en-US" smtClean="0">
                <a:latin typeface="Arial"/>
              </a:rPr>
              <a:pPr/>
              <a:t>23</a:t>
            </a:fld>
            <a:endParaRPr lang="en-US">
              <a:latin typeface="Arial"/>
            </a:endParaRPr>
          </a:p>
        </p:txBody>
      </p:sp>
    </p:spTree>
    <p:extLst>
      <p:ext uri="{BB962C8B-B14F-4D97-AF65-F5344CB8AC3E}">
        <p14:creationId xmlns:p14="http://schemas.microsoft.com/office/powerpoint/2010/main" val="1375124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1276912" y="347472"/>
            <a:ext cx="7338767" cy="749808"/>
          </a:xfrm>
        </p:spPr>
        <p:txBody>
          <a:bodyPr>
            <a:normAutofit fontScale="90000"/>
          </a:bodyPr>
          <a:lstStyle/>
          <a:p>
            <a:r>
              <a:rPr lang="en-US" altLang="en-NG" dirty="0"/>
              <a:t>Example-Identifying the Elements</a:t>
            </a:r>
          </a:p>
        </p:txBody>
      </p:sp>
      <p:sp>
        <p:nvSpPr>
          <p:cNvPr id="4" name="Date Placeholder 3">
            <a:extLst>
              <a:ext uri="{FF2B5EF4-FFF2-40B4-BE49-F238E27FC236}">
                <a16:creationId xmlns:a16="http://schemas.microsoft.com/office/drawing/2014/main" id="{E6C36314-B42E-1D2A-38E1-2AA520E653C1}"/>
              </a:ext>
            </a:extLst>
          </p:cNvPr>
          <p:cNvSpPr>
            <a:spLocks noGrp="1"/>
          </p:cNvSpPr>
          <p:nvPr>
            <p:ph type="dt" sz="half" idx="10"/>
          </p:nvPr>
        </p:nvSpPr>
        <p:spPr/>
        <p:txBody>
          <a:bodyPr/>
          <a:lstStyle/>
          <a:p>
            <a:fld id="{3FC35CCC-517C-48D9-A136-3B385E79CC60}"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042A1EEB-53B4-5DE2-8ABF-4FE45181D062}"/>
              </a:ext>
            </a:extLst>
          </p:cNvPr>
          <p:cNvSpPr>
            <a:spLocks noGrp="1"/>
          </p:cNvSpPr>
          <p:nvPr>
            <p:ph type="ftr" sz="quarter" idx="11"/>
          </p:nvPr>
        </p:nvSpPr>
        <p:spPr/>
        <p:txBody>
          <a:bodyPr/>
          <a:lstStyle/>
          <a:p>
            <a:r>
              <a:rPr lang="en-US" dirty="0">
                <a:latin typeface="Arial"/>
              </a:rPr>
              <a:t>System Analysis &amp; Design   -- MIM</a:t>
            </a:r>
          </a:p>
        </p:txBody>
      </p:sp>
      <p:sp>
        <p:nvSpPr>
          <p:cNvPr id="7" name="Slide Number Placeholder 6">
            <a:extLst>
              <a:ext uri="{FF2B5EF4-FFF2-40B4-BE49-F238E27FC236}">
                <a16:creationId xmlns:a16="http://schemas.microsoft.com/office/drawing/2014/main" id="{E8262980-FD61-77BF-57C3-A09E3C22185A}"/>
              </a:ext>
            </a:extLst>
          </p:cNvPr>
          <p:cNvSpPr>
            <a:spLocks noGrp="1"/>
          </p:cNvSpPr>
          <p:nvPr>
            <p:ph type="sldNum" sz="quarter" idx="12"/>
          </p:nvPr>
        </p:nvSpPr>
        <p:spPr/>
        <p:txBody>
          <a:bodyPr/>
          <a:lstStyle/>
          <a:p>
            <a:fld id="{A3D98C4E-54FF-DE42-8B50-68F280D9DF8C}" type="slidenum">
              <a:rPr lang="en-US" smtClean="0">
                <a:latin typeface="Arial"/>
              </a:rPr>
              <a:pPr/>
              <a:t>24</a:t>
            </a:fld>
            <a:endParaRPr lang="en-US">
              <a:latin typeface="Arial"/>
            </a:endParaRPr>
          </a:p>
        </p:txBody>
      </p:sp>
      <p:pic>
        <p:nvPicPr>
          <p:cNvPr id="3" name="Picture 2">
            <a:extLst>
              <a:ext uri="{FF2B5EF4-FFF2-40B4-BE49-F238E27FC236}">
                <a16:creationId xmlns:a16="http://schemas.microsoft.com/office/drawing/2014/main" id="{3D3ACA3C-3B8D-ACA8-7D6D-5B077AA47B55}"/>
              </a:ext>
            </a:extLst>
          </p:cNvPr>
          <p:cNvPicPr>
            <a:picLocks noChangeAspect="1"/>
          </p:cNvPicPr>
          <p:nvPr/>
        </p:nvPicPr>
        <p:blipFill rotWithShape="1">
          <a:blip r:embed="rId3"/>
          <a:srcRect t="2762"/>
          <a:stretch/>
        </p:blipFill>
        <p:spPr>
          <a:xfrm>
            <a:off x="457201" y="1097280"/>
            <a:ext cx="8158478" cy="5608320"/>
          </a:xfrm>
          <a:prstGeom prst="rect">
            <a:avLst/>
          </a:prstGeom>
        </p:spPr>
      </p:pic>
    </p:spTree>
    <p:extLst>
      <p:ext uri="{BB962C8B-B14F-4D97-AF65-F5344CB8AC3E}">
        <p14:creationId xmlns:p14="http://schemas.microsoft.com/office/powerpoint/2010/main" val="2700176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DC9673E8-D872-B836-0332-5E6ED2CBF49B}"/>
              </a:ext>
            </a:extLst>
          </p:cNvPr>
          <p:cNvSpPr>
            <a:spLocks noGrp="1" noChangeArrowheads="1"/>
          </p:cNvSpPr>
          <p:nvPr>
            <p:ph type="title"/>
          </p:nvPr>
        </p:nvSpPr>
        <p:spPr>
          <a:xfrm>
            <a:off x="457200" y="381000"/>
            <a:ext cx="8229600" cy="990600"/>
          </a:xfrm>
        </p:spPr>
        <p:txBody>
          <a:bodyPr>
            <a:normAutofit fontScale="90000"/>
          </a:bodyPr>
          <a:lstStyle/>
          <a:p>
            <a:pPr algn="ctr"/>
            <a:r>
              <a:rPr lang="en-US" altLang="en-NG" dirty="0"/>
              <a:t>Step 4 - Confirm the Major Use Cases</a:t>
            </a:r>
          </a:p>
        </p:txBody>
      </p:sp>
      <p:sp>
        <p:nvSpPr>
          <p:cNvPr id="206851" name="Rectangle 3" descr="Rectangle: Click to edit Master text styles&#10;Second level&#10;Third level&#10;Fourth level&#10;Fifth level">
            <a:extLst>
              <a:ext uri="{FF2B5EF4-FFF2-40B4-BE49-F238E27FC236}">
                <a16:creationId xmlns:a16="http://schemas.microsoft.com/office/drawing/2014/main" id="{7F5A1AE2-EC9B-AB93-0DE7-D599D57E42F6}"/>
              </a:ext>
            </a:extLst>
          </p:cNvPr>
          <p:cNvSpPr>
            <a:spLocks noGrp="1" noChangeArrowheads="1"/>
          </p:cNvSpPr>
          <p:nvPr>
            <p:ph type="body" idx="1"/>
          </p:nvPr>
        </p:nvSpPr>
        <p:spPr>
          <a:xfrm>
            <a:off x="457200" y="1405128"/>
            <a:ext cx="8229600" cy="4876800"/>
          </a:xfrm>
        </p:spPr>
        <p:txBody>
          <a:bodyPr>
            <a:normAutofit/>
          </a:bodyPr>
          <a:lstStyle/>
          <a:p>
            <a:r>
              <a:rPr lang="en-US" altLang="en-NG" dirty="0">
                <a:latin typeface="Bookman Old Style" panose="02050604050505020204" pitchFamily="18" charset="0"/>
              </a:rPr>
              <a:t>Review the current set</a:t>
            </a:r>
          </a:p>
          <a:p>
            <a:pPr lvl="1"/>
            <a:r>
              <a:rPr lang="en-US" altLang="en-NG" sz="2400" dirty="0">
                <a:latin typeface="Bookman Old Style" panose="02050604050505020204" pitchFamily="18" charset="0"/>
              </a:rPr>
              <a:t>Consider semantics and syntax</a:t>
            </a:r>
          </a:p>
          <a:p>
            <a:pPr lvl="1"/>
            <a:r>
              <a:rPr lang="en-US" altLang="en-NG" sz="2400" dirty="0">
                <a:latin typeface="Bookman Old Style" panose="02050604050505020204" pitchFamily="18" charset="0"/>
              </a:rPr>
              <a:t>Helpful to involve the users</a:t>
            </a:r>
          </a:p>
          <a:p>
            <a:pPr lvl="1"/>
            <a:endParaRPr lang="en-US" altLang="en-NG" sz="2400" dirty="0">
              <a:latin typeface="Bookman Old Style" panose="02050604050505020204" pitchFamily="18" charset="0"/>
            </a:endParaRPr>
          </a:p>
          <a:p>
            <a:r>
              <a:rPr lang="en-US" altLang="en-NG" dirty="0">
                <a:latin typeface="Bookman Old Style" panose="02050604050505020204" pitchFamily="18" charset="0"/>
              </a:rPr>
              <a:t>Iterate the entire set of steps until all use cases are defined</a:t>
            </a:r>
          </a:p>
        </p:txBody>
      </p:sp>
      <p:sp>
        <p:nvSpPr>
          <p:cNvPr id="4" name="Date Placeholder 3">
            <a:extLst>
              <a:ext uri="{FF2B5EF4-FFF2-40B4-BE49-F238E27FC236}">
                <a16:creationId xmlns:a16="http://schemas.microsoft.com/office/drawing/2014/main" id="{F6481D35-4045-2065-5B5A-AFE0590C1F9B}"/>
              </a:ext>
            </a:extLst>
          </p:cNvPr>
          <p:cNvSpPr>
            <a:spLocks noGrp="1"/>
          </p:cNvSpPr>
          <p:nvPr>
            <p:ph type="dt" sz="half" idx="10"/>
          </p:nvPr>
        </p:nvSpPr>
        <p:spPr/>
        <p:txBody>
          <a:bodyPr/>
          <a:lstStyle/>
          <a:p>
            <a:fld id="{D2230342-BB80-464E-BA31-5832A3D82DDD}"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171DA25A-3505-E0A4-5DFA-D47401D365A3}"/>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E0FE8937-35D1-FBA0-C755-9A7B210DF375}"/>
              </a:ext>
            </a:extLst>
          </p:cNvPr>
          <p:cNvSpPr>
            <a:spLocks noGrp="1"/>
          </p:cNvSpPr>
          <p:nvPr>
            <p:ph type="sldNum" sz="quarter" idx="12"/>
          </p:nvPr>
        </p:nvSpPr>
        <p:spPr/>
        <p:txBody>
          <a:bodyPr/>
          <a:lstStyle/>
          <a:p>
            <a:fld id="{A3D98C4E-54FF-DE42-8B50-68F280D9DF8C}" type="slidenum">
              <a:rPr lang="en-US" smtClean="0">
                <a:latin typeface="Arial"/>
              </a:rPr>
              <a:pPr/>
              <a:t>25</a:t>
            </a:fld>
            <a:endParaRPr lang="en-US">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3" y="404813"/>
            <a:ext cx="8229600" cy="731044"/>
          </a:xfrm>
        </p:spPr>
        <p:txBody>
          <a:bodyPr>
            <a:noAutofit/>
          </a:bodyPr>
          <a:lstStyle/>
          <a:p>
            <a:pPr algn="ctr"/>
            <a:r>
              <a:rPr lang="en-US" sz="3600" dirty="0"/>
              <a:t>Tune System-Identify Major Use Case</a:t>
            </a:r>
          </a:p>
        </p:txBody>
      </p:sp>
      <p:sp>
        <p:nvSpPr>
          <p:cNvPr id="4" name="Date Placeholder 3"/>
          <p:cNvSpPr>
            <a:spLocks noGrp="1"/>
          </p:cNvSpPr>
          <p:nvPr>
            <p:ph type="dt" sz="half" idx="10"/>
          </p:nvPr>
        </p:nvSpPr>
        <p:spPr/>
        <p:txBody>
          <a:bodyPr/>
          <a:lstStyle/>
          <a:p>
            <a:fld id="{E44AE3A6-6BC9-4411-9AE8-1159C3B0B407}"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26</a:t>
            </a:fld>
            <a:endParaRPr lang="en-US">
              <a:latin typeface="Arial"/>
            </a:endParaRPr>
          </a:p>
        </p:txBody>
      </p:sp>
      <p:sp>
        <p:nvSpPr>
          <p:cNvPr id="9" name="Content Placeholder 8"/>
          <p:cNvSpPr>
            <a:spLocks noGrp="1"/>
          </p:cNvSpPr>
          <p:nvPr>
            <p:ph idx="1"/>
          </p:nvPr>
        </p:nvSpPr>
        <p:spPr/>
        <p:txBody>
          <a:bodyPr/>
          <a:lstStyle/>
          <a:p>
            <a:endParaRPr lang="en-US" dirty="0"/>
          </a:p>
          <a:p>
            <a:endParaRPr lang="en-US" dirty="0"/>
          </a:p>
          <a:p>
            <a:endParaRPr lang="en-US" dirty="0"/>
          </a:p>
        </p:txBody>
      </p:sp>
      <p:grpSp>
        <p:nvGrpSpPr>
          <p:cNvPr id="28" name="Group 27"/>
          <p:cNvGrpSpPr/>
          <p:nvPr/>
        </p:nvGrpSpPr>
        <p:grpSpPr>
          <a:xfrm>
            <a:off x="174958" y="2121951"/>
            <a:ext cx="2684611" cy="3305862"/>
            <a:chOff x="189913" y="2114550"/>
            <a:chExt cx="3209405" cy="2257425"/>
          </a:xfrm>
        </p:grpSpPr>
        <p:sp>
          <p:nvSpPr>
            <p:cNvPr id="10" name="Rectangle 9"/>
            <p:cNvSpPr/>
            <p:nvPr/>
          </p:nvSpPr>
          <p:spPr>
            <a:xfrm>
              <a:off x="1539181" y="2114550"/>
              <a:ext cx="1860137" cy="2257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latin typeface="Bookman Old Style" panose="02050604050505020204" pitchFamily="18" charset="0"/>
              </a:endParaRPr>
            </a:p>
          </p:txBody>
        </p:sp>
        <p:sp>
          <p:nvSpPr>
            <p:cNvPr id="11" name="Oval 10"/>
            <p:cNvSpPr/>
            <p:nvPr/>
          </p:nvSpPr>
          <p:spPr>
            <a:xfrm>
              <a:off x="1673912" y="2360032"/>
              <a:ext cx="1590674" cy="514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Search  Tune</a:t>
              </a:r>
            </a:p>
          </p:txBody>
        </p:sp>
        <p:sp>
          <p:nvSpPr>
            <p:cNvPr id="12" name="Oval 11"/>
            <p:cNvSpPr/>
            <p:nvPr/>
          </p:nvSpPr>
          <p:spPr>
            <a:xfrm>
              <a:off x="1598482" y="3571876"/>
              <a:ext cx="1788701" cy="3786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Promote Tune</a:t>
              </a:r>
            </a:p>
          </p:txBody>
        </p:sp>
        <p:sp>
          <p:nvSpPr>
            <p:cNvPr id="14" name="Oval 13"/>
            <p:cNvSpPr/>
            <p:nvPr/>
          </p:nvSpPr>
          <p:spPr>
            <a:xfrm>
              <a:off x="546023" y="2700338"/>
              <a:ext cx="285750" cy="285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latin typeface="Bookman Old Style" panose="02050604050505020204" pitchFamily="18" charset="0"/>
              </a:endParaRPr>
            </a:p>
          </p:txBody>
        </p:sp>
        <p:cxnSp>
          <p:nvCxnSpPr>
            <p:cNvPr id="16" name="Straight Connector 15"/>
            <p:cNvCxnSpPr>
              <a:stCxn id="14" idx="4"/>
            </p:cNvCxnSpPr>
            <p:nvPr/>
          </p:nvCxnSpPr>
          <p:spPr>
            <a:xfrm>
              <a:off x="688899" y="2986088"/>
              <a:ext cx="14288" cy="58578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546023" y="3200400"/>
              <a:ext cx="142874" cy="1143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03186" y="3200400"/>
              <a:ext cx="128587" cy="11430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189913" y="3680021"/>
              <a:ext cx="1304895" cy="5313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Tune Shopper</a:t>
              </a:r>
            </a:p>
          </p:txBody>
        </p:sp>
        <p:cxnSp>
          <p:nvCxnSpPr>
            <p:cNvPr id="23" name="Straight Arrow Connector 22"/>
            <p:cNvCxnSpPr/>
            <p:nvPr/>
          </p:nvCxnSpPr>
          <p:spPr>
            <a:xfrm flipV="1">
              <a:off x="856337" y="2628899"/>
              <a:ext cx="490537"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56337" y="3175718"/>
              <a:ext cx="371475" cy="49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 name="Rectangle 6">
            <a:extLst>
              <a:ext uri="{FF2B5EF4-FFF2-40B4-BE49-F238E27FC236}">
                <a16:creationId xmlns:a16="http://schemas.microsoft.com/office/drawing/2014/main" id="{07A1C3EA-B4C9-7C1C-8DBB-754E9903E08F}"/>
              </a:ext>
            </a:extLst>
          </p:cNvPr>
          <p:cNvSpPr/>
          <p:nvPr/>
        </p:nvSpPr>
        <p:spPr>
          <a:xfrm>
            <a:off x="79615" y="1762812"/>
            <a:ext cx="2895600" cy="2545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               Tune Shopping System</a:t>
            </a:r>
            <a:endParaRPr lang="en-NG" sz="1400" dirty="0">
              <a:solidFill>
                <a:schemeClr val="tx1"/>
              </a:solidFill>
            </a:endParaRPr>
          </a:p>
        </p:txBody>
      </p:sp>
      <p:sp>
        <p:nvSpPr>
          <p:cNvPr id="8" name="Oval 7">
            <a:extLst>
              <a:ext uri="{FF2B5EF4-FFF2-40B4-BE49-F238E27FC236}">
                <a16:creationId xmlns:a16="http://schemas.microsoft.com/office/drawing/2014/main" id="{CF700271-3DC8-18C6-1598-887E9188CBE5}"/>
              </a:ext>
            </a:extLst>
          </p:cNvPr>
          <p:cNvSpPr/>
          <p:nvPr/>
        </p:nvSpPr>
        <p:spPr>
          <a:xfrm>
            <a:off x="1456833" y="3338032"/>
            <a:ext cx="1330571" cy="7532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Purchase Tune</a:t>
            </a:r>
          </a:p>
        </p:txBody>
      </p:sp>
      <p:cxnSp>
        <p:nvCxnSpPr>
          <p:cNvPr id="15" name="Straight Arrow Connector 14">
            <a:extLst>
              <a:ext uri="{FF2B5EF4-FFF2-40B4-BE49-F238E27FC236}">
                <a16:creationId xmlns:a16="http://schemas.microsoft.com/office/drawing/2014/main" id="{F91121F8-5AB6-668C-9FB7-A4E9C451AC8C}"/>
              </a:ext>
            </a:extLst>
          </p:cNvPr>
          <p:cNvCxnSpPr/>
          <p:nvPr/>
        </p:nvCxnSpPr>
        <p:spPr>
          <a:xfrm>
            <a:off x="786052" y="3668566"/>
            <a:ext cx="670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DDC697-F48B-515A-1B35-CA0CC534A66E}"/>
              </a:ext>
            </a:extLst>
          </p:cNvPr>
          <p:cNvSpPr txBox="1"/>
          <p:nvPr/>
        </p:nvSpPr>
        <p:spPr>
          <a:xfrm>
            <a:off x="3690594" y="1600200"/>
            <a:ext cx="5108906" cy="4524315"/>
          </a:xfrm>
          <a:prstGeom prst="rect">
            <a:avLst/>
          </a:prstGeom>
          <a:noFill/>
        </p:spPr>
        <p:txBody>
          <a:bodyPr wrap="square">
            <a:spAutoFit/>
          </a:bodyPr>
          <a:lstStyle/>
          <a:p>
            <a:pPr algn="just"/>
            <a:r>
              <a:rPr lang="en-GB" sz="2400" b="0" i="0" u="none" strike="noStrike" baseline="0" dirty="0">
                <a:solidFill>
                  <a:srgbClr val="231F20"/>
                </a:solidFill>
                <a:latin typeface="Bookman Old Style" panose="02050604050505020204" pitchFamily="18" charset="0"/>
              </a:rPr>
              <a:t>The first step in creating the use cases is to identify the major use cases. The project team felt satisfied that three use cases were sufficient to capture the major task associated with the new system. These use cases were named </a:t>
            </a:r>
          </a:p>
          <a:p>
            <a:pPr algn="just"/>
            <a:endParaRPr lang="en-GB" sz="2400" b="0" i="0" u="none" strike="noStrike" baseline="0" dirty="0">
              <a:solidFill>
                <a:srgbClr val="231F20"/>
              </a:solidFill>
              <a:latin typeface="Bookman Old Style" panose="02050604050505020204" pitchFamily="18" charset="0"/>
            </a:endParaRPr>
          </a:p>
          <a:p>
            <a:pPr marL="342900" indent="-342900" algn="just">
              <a:buFont typeface="Arial" panose="020B0604020202020204" pitchFamily="34" charset="0"/>
              <a:buChar char="•"/>
            </a:pPr>
            <a:r>
              <a:rPr lang="en-GB" sz="2400" b="0" i="1" u="none" strike="noStrike" baseline="0" dirty="0">
                <a:solidFill>
                  <a:srgbClr val="231F20"/>
                </a:solidFill>
                <a:latin typeface="Bookman Old Style" panose="02050604050505020204" pitchFamily="18" charset="0"/>
              </a:rPr>
              <a:t>search and browse tunes</a:t>
            </a:r>
            <a:r>
              <a:rPr lang="en-GB" sz="2400" b="0" i="0" u="none" strike="noStrike" baseline="0" dirty="0">
                <a:solidFill>
                  <a:srgbClr val="231F20"/>
                </a:solidFill>
                <a:latin typeface="Bookman Old Style" panose="02050604050505020204" pitchFamily="18" charset="0"/>
              </a:rPr>
              <a:t>,</a:t>
            </a:r>
          </a:p>
          <a:p>
            <a:pPr marL="342900" indent="-342900" algn="just">
              <a:buFont typeface="Arial" panose="020B0604020202020204" pitchFamily="34" charset="0"/>
              <a:buChar char="•"/>
            </a:pPr>
            <a:r>
              <a:rPr lang="en-GB" sz="2400" b="0" i="1" u="none" strike="noStrike" baseline="0" dirty="0">
                <a:solidFill>
                  <a:srgbClr val="231F20"/>
                </a:solidFill>
                <a:latin typeface="Bookman Old Style" panose="02050604050505020204" pitchFamily="18" charset="0"/>
              </a:rPr>
              <a:t>purchase tunes</a:t>
            </a:r>
            <a:r>
              <a:rPr lang="en-GB" sz="2400" b="0" i="0" u="none" strike="noStrike" baseline="0" dirty="0">
                <a:solidFill>
                  <a:srgbClr val="231F20"/>
                </a:solidFill>
                <a:latin typeface="Bookman Old Style" panose="02050604050505020204" pitchFamily="18" charset="0"/>
              </a:rPr>
              <a:t>, </a:t>
            </a:r>
          </a:p>
          <a:p>
            <a:pPr marL="342900" indent="-342900" algn="just">
              <a:buFont typeface="Arial" panose="020B0604020202020204" pitchFamily="34" charset="0"/>
              <a:buChar char="•"/>
            </a:pPr>
            <a:r>
              <a:rPr lang="en-GB" sz="2400" b="0" i="1" u="none" strike="noStrike" baseline="0" dirty="0">
                <a:solidFill>
                  <a:srgbClr val="231F20"/>
                </a:solidFill>
                <a:latin typeface="Bookman Old Style" panose="02050604050505020204" pitchFamily="18" charset="0"/>
              </a:rPr>
              <a:t>promote tunes</a:t>
            </a:r>
            <a:endParaRPr lang="en-NG" dirty="0">
              <a:latin typeface="Bookman Old Style" panose="02050604050505020204" pitchFamily="18" charset="0"/>
            </a:endParaRPr>
          </a:p>
        </p:txBody>
      </p:sp>
    </p:spTree>
    <p:extLst>
      <p:ext uri="{BB962C8B-B14F-4D97-AF65-F5344CB8AC3E}">
        <p14:creationId xmlns:p14="http://schemas.microsoft.com/office/powerpoint/2010/main" val="239258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177210"/>
            <a:ext cx="8229600" cy="5599155"/>
          </a:xfrm>
        </p:spPr>
        <p:txBody>
          <a:bodyPr>
            <a:normAutofit/>
          </a:bodyPr>
          <a:lstStyle/>
          <a:p>
            <a:r>
              <a:rPr lang="en-US" altLang="en-NG" sz="2000" dirty="0">
                <a:latin typeface="Bookman Old Style" panose="02050604050505020204" pitchFamily="18" charset="0"/>
              </a:rPr>
              <a:t>Choose one major use-case to expand(Search and Browse)—From elicitation reports</a:t>
            </a: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27</a:t>
            </a:fld>
            <a:endParaRPr lang="en-US">
              <a:latin typeface="Arial"/>
            </a:endParaRPr>
          </a:p>
        </p:txBody>
      </p:sp>
      <p:pic>
        <p:nvPicPr>
          <p:cNvPr id="3" name="Picture 2">
            <a:extLst>
              <a:ext uri="{FF2B5EF4-FFF2-40B4-BE49-F238E27FC236}">
                <a16:creationId xmlns:a16="http://schemas.microsoft.com/office/drawing/2014/main" id="{092B289C-83D8-6CE1-7F36-8DDBF89C19E0}"/>
              </a:ext>
            </a:extLst>
          </p:cNvPr>
          <p:cNvPicPr>
            <a:picLocks noChangeAspect="1"/>
          </p:cNvPicPr>
          <p:nvPr/>
        </p:nvPicPr>
        <p:blipFill>
          <a:blip r:embed="rId2"/>
          <a:stretch>
            <a:fillRect/>
          </a:stretch>
        </p:blipFill>
        <p:spPr>
          <a:xfrm>
            <a:off x="1927367" y="1982461"/>
            <a:ext cx="5692633" cy="1760373"/>
          </a:xfrm>
          <a:prstGeom prst="rect">
            <a:avLst/>
          </a:prstGeom>
        </p:spPr>
      </p:pic>
      <p:pic>
        <p:nvPicPr>
          <p:cNvPr id="8" name="Picture 7">
            <a:extLst>
              <a:ext uri="{FF2B5EF4-FFF2-40B4-BE49-F238E27FC236}">
                <a16:creationId xmlns:a16="http://schemas.microsoft.com/office/drawing/2014/main" id="{A1948BD8-C7C6-B7B1-04E6-F7064575C15B}"/>
              </a:ext>
            </a:extLst>
          </p:cNvPr>
          <p:cNvPicPr>
            <a:picLocks noChangeAspect="1"/>
          </p:cNvPicPr>
          <p:nvPr/>
        </p:nvPicPr>
        <p:blipFill>
          <a:blip r:embed="rId3"/>
          <a:stretch>
            <a:fillRect/>
          </a:stretch>
        </p:blipFill>
        <p:spPr>
          <a:xfrm>
            <a:off x="1927367" y="3728365"/>
            <a:ext cx="5890770" cy="3048000"/>
          </a:xfrm>
          <a:prstGeom prst="rect">
            <a:avLst/>
          </a:prstGeom>
        </p:spPr>
      </p:pic>
    </p:spTree>
    <p:extLst>
      <p:ext uri="{BB962C8B-B14F-4D97-AF65-F5344CB8AC3E}">
        <p14:creationId xmlns:p14="http://schemas.microsoft.com/office/powerpoint/2010/main" val="3749196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177210"/>
            <a:ext cx="8229600" cy="5599155"/>
          </a:xfrm>
        </p:spPr>
        <p:txBody>
          <a:bodyPr>
            <a:normAutofit/>
          </a:bodyPr>
          <a:lstStyle/>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28</a:t>
            </a:fld>
            <a:endParaRPr lang="en-US">
              <a:latin typeface="Arial"/>
            </a:endParaRPr>
          </a:p>
        </p:txBody>
      </p:sp>
      <p:pic>
        <p:nvPicPr>
          <p:cNvPr id="5" name="Picture 4">
            <a:extLst>
              <a:ext uri="{FF2B5EF4-FFF2-40B4-BE49-F238E27FC236}">
                <a16:creationId xmlns:a16="http://schemas.microsoft.com/office/drawing/2014/main" id="{34710C47-5AFD-2685-6D15-EFDF10379A0E}"/>
              </a:ext>
            </a:extLst>
          </p:cNvPr>
          <p:cNvPicPr>
            <a:picLocks noChangeAspect="1"/>
          </p:cNvPicPr>
          <p:nvPr/>
        </p:nvPicPr>
        <p:blipFill>
          <a:blip r:embed="rId2"/>
          <a:stretch>
            <a:fillRect/>
          </a:stretch>
        </p:blipFill>
        <p:spPr>
          <a:xfrm>
            <a:off x="1466581" y="1269999"/>
            <a:ext cx="6210838" cy="5506365"/>
          </a:xfrm>
          <a:prstGeom prst="rect">
            <a:avLst/>
          </a:prstGeom>
        </p:spPr>
      </p:pic>
    </p:spTree>
    <p:extLst>
      <p:ext uri="{BB962C8B-B14F-4D97-AF65-F5344CB8AC3E}">
        <p14:creationId xmlns:p14="http://schemas.microsoft.com/office/powerpoint/2010/main" val="305462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280160"/>
            <a:ext cx="8229600" cy="5196840"/>
          </a:xfrm>
        </p:spPr>
        <p:txBody>
          <a:bodyPr>
            <a:normAutofit/>
          </a:bodyPr>
          <a:lstStyle/>
          <a:p>
            <a:r>
              <a:rPr lang="en-US" altLang="en-NG" dirty="0">
                <a:latin typeface="Bookman Old Style" panose="02050604050505020204" pitchFamily="18" charset="0"/>
              </a:rPr>
              <a:t>Choose one major use-case to expand(Purchase Tune)—From elicitation reports</a:t>
            </a: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29</a:t>
            </a:fld>
            <a:endParaRPr lang="en-US">
              <a:latin typeface="Arial"/>
            </a:endParaRPr>
          </a:p>
        </p:txBody>
      </p:sp>
      <p:pic>
        <p:nvPicPr>
          <p:cNvPr id="5" name="Picture 4">
            <a:extLst>
              <a:ext uri="{FF2B5EF4-FFF2-40B4-BE49-F238E27FC236}">
                <a16:creationId xmlns:a16="http://schemas.microsoft.com/office/drawing/2014/main" id="{81D631AD-5713-BA04-D873-BCC0E8DA790F}"/>
              </a:ext>
            </a:extLst>
          </p:cNvPr>
          <p:cNvPicPr>
            <a:picLocks noChangeAspect="1"/>
          </p:cNvPicPr>
          <p:nvPr/>
        </p:nvPicPr>
        <p:blipFill rotWithShape="1">
          <a:blip r:embed="rId2"/>
          <a:srcRect r="8092" b="90226"/>
          <a:stretch/>
        </p:blipFill>
        <p:spPr>
          <a:xfrm>
            <a:off x="666665" y="2259076"/>
            <a:ext cx="7405455" cy="619760"/>
          </a:xfrm>
          <a:prstGeom prst="rect">
            <a:avLst/>
          </a:prstGeom>
        </p:spPr>
      </p:pic>
      <p:pic>
        <p:nvPicPr>
          <p:cNvPr id="10" name="Picture 9">
            <a:extLst>
              <a:ext uri="{FF2B5EF4-FFF2-40B4-BE49-F238E27FC236}">
                <a16:creationId xmlns:a16="http://schemas.microsoft.com/office/drawing/2014/main" id="{63C2597F-8118-204F-0BE4-0604F1A5455D}"/>
              </a:ext>
            </a:extLst>
          </p:cNvPr>
          <p:cNvPicPr>
            <a:picLocks noChangeAspect="1"/>
          </p:cNvPicPr>
          <p:nvPr/>
        </p:nvPicPr>
        <p:blipFill rotWithShape="1">
          <a:blip r:embed="rId2"/>
          <a:srcRect l="6050" t="52587" r="6694" b="1"/>
          <a:stretch/>
        </p:blipFill>
        <p:spPr>
          <a:xfrm>
            <a:off x="935905" y="2947074"/>
            <a:ext cx="7272190" cy="3164840"/>
          </a:xfrm>
          <a:prstGeom prst="rect">
            <a:avLst/>
          </a:prstGeom>
        </p:spPr>
      </p:pic>
    </p:spTree>
    <p:extLst>
      <p:ext uri="{BB962C8B-B14F-4D97-AF65-F5344CB8AC3E}">
        <p14:creationId xmlns:p14="http://schemas.microsoft.com/office/powerpoint/2010/main" val="334061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6D2D789-9460-FC51-23DC-231066C206DD}"/>
              </a:ext>
            </a:extLst>
          </p:cNvPr>
          <p:cNvSpPr>
            <a:spLocks noGrp="1" noChangeArrowheads="1"/>
          </p:cNvSpPr>
          <p:nvPr>
            <p:ph type="title"/>
          </p:nvPr>
        </p:nvSpPr>
        <p:spPr>
          <a:xfrm>
            <a:off x="457200" y="533400"/>
            <a:ext cx="8229600" cy="758072"/>
          </a:xfrm>
        </p:spPr>
        <p:txBody>
          <a:bodyPr>
            <a:normAutofit/>
          </a:bodyPr>
          <a:lstStyle/>
          <a:p>
            <a:pPr algn="ctr"/>
            <a:r>
              <a:rPr lang="en-US" altLang="en-NG" dirty="0"/>
              <a:t>Use Case</a:t>
            </a:r>
          </a:p>
        </p:txBody>
      </p:sp>
      <p:sp>
        <p:nvSpPr>
          <p:cNvPr id="151555" name="Rectangle 3" descr="Rectangle: Click to edit Master text styles&#10;Second level&#10;Third level&#10;Fourth level&#10;Fifth level">
            <a:extLst>
              <a:ext uri="{FF2B5EF4-FFF2-40B4-BE49-F238E27FC236}">
                <a16:creationId xmlns:a16="http://schemas.microsoft.com/office/drawing/2014/main" id="{2C7A16CB-33C0-D4EE-6A61-53852434D601}"/>
              </a:ext>
            </a:extLst>
          </p:cNvPr>
          <p:cNvSpPr>
            <a:spLocks noGrp="1" noChangeArrowheads="1"/>
          </p:cNvSpPr>
          <p:nvPr>
            <p:ph type="body" idx="1"/>
          </p:nvPr>
        </p:nvSpPr>
        <p:spPr>
          <a:xfrm>
            <a:off x="457200" y="1291472"/>
            <a:ext cx="8229600" cy="5185528"/>
          </a:xfrm>
        </p:spPr>
        <p:txBody>
          <a:bodyPr>
            <a:normAutofit lnSpcReduction="10000"/>
          </a:bodyPr>
          <a:lstStyle/>
          <a:p>
            <a:pPr algn="just">
              <a:buFont typeface="Wingdings" panose="05000000000000000000" pitchFamily="2" charset="2"/>
              <a:buChar char="q"/>
            </a:pPr>
            <a:r>
              <a:rPr lang="en-US" altLang="en-NG" dirty="0">
                <a:latin typeface="Bookman Old Style" panose="02050604050505020204" pitchFamily="18" charset="0"/>
              </a:rPr>
              <a:t>Use cases illustrates the activities that are performed by users of a system and </a:t>
            </a:r>
            <a:r>
              <a:rPr lang="en-US" dirty="0">
                <a:latin typeface="Bookman Old Style" panose="02050604050505020204" pitchFamily="18" charset="0"/>
              </a:rPr>
              <a:t>how a system interacts with its environment</a:t>
            </a:r>
            <a:r>
              <a:rPr lang="en-US" altLang="en-NG" dirty="0">
                <a:latin typeface="Bookman Old Style" panose="02050604050505020204" pitchFamily="18" charset="0"/>
              </a:rPr>
              <a:t> </a:t>
            </a:r>
          </a:p>
          <a:p>
            <a:pPr lvl="1" algn="just">
              <a:buFont typeface="Wingdings" panose="05000000000000000000" pitchFamily="2" charset="2"/>
              <a:buChar char="q"/>
            </a:pPr>
            <a:r>
              <a:rPr lang="en-US" altLang="en-NG" dirty="0">
                <a:latin typeface="Bookman Old Style" panose="02050604050505020204" pitchFamily="18" charset="0"/>
              </a:rPr>
              <a:t>a </a:t>
            </a:r>
            <a:r>
              <a:rPr lang="en-US" dirty="0">
                <a:latin typeface="Bookman Old Style" panose="02050604050505020204" pitchFamily="18" charset="0"/>
              </a:rPr>
              <a:t>means of expressing user requirements</a:t>
            </a:r>
          </a:p>
          <a:p>
            <a:pPr algn="just">
              <a:buFont typeface="Wingdings" panose="05000000000000000000" pitchFamily="2" charset="2"/>
              <a:buChar char="q"/>
            </a:pPr>
            <a:endParaRPr lang="en-US" dirty="0">
              <a:latin typeface="Bookman Old Style" panose="02050604050505020204" pitchFamily="18" charset="0"/>
            </a:endParaRPr>
          </a:p>
          <a:p>
            <a:pPr algn="just" eaLnBrk="1" fontAlgn="auto" hangingPunct="1">
              <a:spcAft>
                <a:spcPts val="0"/>
              </a:spcAft>
              <a:buFont typeface="Wingdings" panose="05000000000000000000" pitchFamily="2" charset="2"/>
              <a:buChar char="q"/>
              <a:defRPr/>
            </a:pPr>
            <a:r>
              <a:rPr lang="en-US" dirty="0">
                <a:latin typeface="Bookman Old Style" panose="02050604050505020204" pitchFamily="18" charset="0"/>
              </a:rPr>
              <a:t>Use cases are used extensively in the analysis phase.</a:t>
            </a:r>
          </a:p>
          <a:p>
            <a:pPr algn="just" eaLnBrk="1" fontAlgn="auto" hangingPunct="1">
              <a:spcAft>
                <a:spcPts val="0"/>
              </a:spcAft>
              <a:buFont typeface="Wingdings" panose="05000000000000000000" pitchFamily="2" charset="2"/>
              <a:buChar char="q"/>
              <a:defRPr/>
            </a:pPr>
            <a:endParaRPr lang="en-US" dirty="0">
              <a:latin typeface="Bookman Old Style" panose="02050604050505020204" pitchFamily="18" charset="0"/>
            </a:endParaRPr>
          </a:p>
          <a:p>
            <a:pPr algn="just" eaLnBrk="1" fontAlgn="auto" hangingPunct="1">
              <a:spcAft>
                <a:spcPts val="0"/>
              </a:spcAft>
              <a:buFont typeface="Wingdings" panose="05000000000000000000" pitchFamily="2" charset="2"/>
              <a:buChar char="q"/>
              <a:defRPr/>
            </a:pPr>
            <a:r>
              <a:rPr lang="en-US" dirty="0">
                <a:latin typeface="Bookman Old Style" panose="02050604050505020204" pitchFamily="18" charset="0"/>
              </a:rPr>
              <a:t>The text-based use case is easy for the users to understand, and also flows easily into the creation of process models and the data model</a:t>
            </a:r>
          </a:p>
          <a:p>
            <a:pPr algn="just" eaLnBrk="1" fontAlgn="auto" hangingPunct="1">
              <a:spcAft>
                <a:spcPts val="0"/>
              </a:spcAft>
              <a:buFont typeface="Wingdings" panose="05000000000000000000" pitchFamily="2" charset="2"/>
              <a:buChar char="q"/>
              <a:defRPr/>
            </a:pPr>
            <a:endParaRPr lang="en-US" dirty="0">
              <a:latin typeface="Bookman Old Style" panose="02050604050505020204" pitchFamily="18" charset="0"/>
            </a:endParaRPr>
          </a:p>
          <a:p>
            <a:pPr algn="just">
              <a:buFont typeface="Wingdings" panose="05000000000000000000" pitchFamily="2" charset="2"/>
              <a:buChar char="q"/>
              <a:defRPr/>
            </a:pPr>
            <a:r>
              <a:rPr lang="en-US" dirty="0">
                <a:solidFill>
                  <a:srgbClr val="FF0000"/>
                </a:solidFill>
                <a:latin typeface="Bookman Old Style" panose="02050604050505020204" pitchFamily="18" charset="0"/>
              </a:rPr>
              <a:t>U</a:t>
            </a:r>
            <a:r>
              <a:rPr lang="en-US" sz="2400" dirty="0">
                <a:solidFill>
                  <a:srgbClr val="FF0000"/>
                </a:solidFill>
                <a:latin typeface="Bookman Old Style" panose="02050604050505020204" pitchFamily="18" charset="0"/>
              </a:rPr>
              <a:t>se cases are used to derive more detailed functional requirements for the new system.</a:t>
            </a:r>
          </a:p>
          <a:p>
            <a:pPr algn="just" eaLnBrk="1" fontAlgn="auto" hangingPunct="1">
              <a:spcAft>
                <a:spcPts val="0"/>
              </a:spcAft>
              <a:buFont typeface="Wingdings" panose="05000000000000000000" pitchFamily="2" charset="2"/>
              <a:buChar char="q"/>
              <a:defRPr/>
            </a:pPr>
            <a:endParaRPr lang="en-US" dirty="0">
              <a:solidFill>
                <a:srgbClr val="FF0000"/>
              </a:solidFill>
              <a:latin typeface="Bookman Old Style" panose="02050604050505020204" pitchFamily="18" charset="0"/>
            </a:endParaRPr>
          </a:p>
          <a:p>
            <a:pPr eaLnBrk="1" fontAlgn="auto" hangingPunct="1">
              <a:spcAft>
                <a:spcPts val="0"/>
              </a:spcAft>
              <a:defRPr/>
            </a:pPr>
            <a:endParaRPr lang="en-US" altLang="en-NG" dirty="0"/>
          </a:p>
        </p:txBody>
      </p:sp>
      <p:sp>
        <p:nvSpPr>
          <p:cNvPr id="4" name="Date Placeholder 3">
            <a:extLst>
              <a:ext uri="{FF2B5EF4-FFF2-40B4-BE49-F238E27FC236}">
                <a16:creationId xmlns:a16="http://schemas.microsoft.com/office/drawing/2014/main" id="{79015B09-3A5F-29EF-8F94-AD355E7E7609}"/>
              </a:ext>
            </a:extLst>
          </p:cNvPr>
          <p:cNvSpPr>
            <a:spLocks noGrp="1"/>
          </p:cNvSpPr>
          <p:nvPr>
            <p:ph type="dt" sz="half" idx="10"/>
          </p:nvPr>
        </p:nvSpPr>
        <p:spPr/>
        <p:txBody>
          <a:bodyPr/>
          <a:lstStyle/>
          <a:p>
            <a:fld id="{93FAFE5A-7ACD-4222-852D-D81042769329}" type="datetime1">
              <a:rPr lang="en-US" smtClean="0">
                <a:latin typeface="Arial"/>
              </a:rPr>
              <a:t>20-Mar-24</a:t>
            </a:fld>
            <a:endParaRPr lang="en-US">
              <a:latin typeface="Arial"/>
            </a:endParaRPr>
          </a:p>
        </p:txBody>
      </p:sp>
      <p:sp>
        <p:nvSpPr>
          <p:cNvPr id="5" name="Footer Placeholder 4">
            <a:extLst>
              <a:ext uri="{FF2B5EF4-FFF2-40B4-BE49-F238E27FC236}">
                <a16:creationId xmlns:a16="http://schemas.microsoft.com/office/drawing/2014/main" id="{0225CB41-AF42-9858-3A6C-6FF53CC516F7}"/>
              </a:ext>
            </a:extLst>
          </p:cNvPr>
          <p:cNvSpPr>
            <a:spLocks noGrp="1"/>
          </p:cNvSpPr>
          <p:nvPr>
            <p:ph type="ftr" sz="quarter" idx="11"/>
          </p:nvPr>
        </p:nvSpPr>
        <p:spPr/>
        <p:txBody>
          <a:bodyPr/>
          <a:lstStyle/>
          <a:p>
            <a:r>
              <a:rPr lang="en-US">
                <a:latin typeface="Arial"/>
              </a:rPr>
              <a:t>System Analysis &amp; Design   -- MIM</a:t>
            </a:r>
          </a:p>
        </p:txBody>
      </p:sp>
      <p:sp>
        <p:nvSpPr>
          <p:cNvPr id="6" name="Slide Number Placeholder 5">
            <a:extLst>
              <a:ext uri="{FF2B5EF4-FFF2-40B4-BE49-F238E27FC236}">
                <a16:creationId xmlns:a16="http://schemas.microsoft.com/office/drawing/2014/main" id="{0394A103-328E-9C02-E7EA-A00F1037E0AE}"/>
              </a:ext>
            </a:extLst>
          </p:cNvPr>
          <p:cNvSpPr>
            <a:spLocks noGrp="1"/>
          </p:cNvSpPr>
          <p:nvPr>
            <p:ph type="sldNum" sz="quarter" idx="12"/>
          </p:nvPr>
        </p:nvSpPr>
        <p:spPr/>
        <p:txBody>
          <a:bodyPr/>
          <a:lstStyle/>
          <a:p>
            <a:fld id="{A3D98C4E-54FF-DE42-8B50-68F280D9DF8C}" type="slidenum">
              <a:rPr lang="en-US" smtClean="0">
                <a:latin typeface="Arial"/>
              </a:rPr>
              <a:pPr/>
              <a:t>3</a:t>
            </a:fld>
            <a:endParaRPr lang="en-US">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280160"/>
            <a:ext cx="8229600" cy="5196840"/>
          </a:xfrm>
        </p:spPr>
        <p:txBody>
          <a:bodyPr>
            <a:normAutofit/>
          </a:bodyPr>
          <a:lstStyle/>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30</a:t>
            </a:fld>
            <a:endParaRPr lang="en-US">
              <a:latin typeface="Arial"/>
            </a:endParaRPr>
          </a:p>
        </p:txBody>
      </p:sp>
      <p:pic>
        <p:nvPicPr>
          <p:cNvPr id="3" name="Picture 2">
            <a:extLst>
              <a:ext uri="{FF2B5EF4-FFF2-40B4-BE49-F238E27FC236}">
                <a16:creationId xmlns:a16="http://schemas.microsoft.com/office/drawing/2014/main" id="{B7A3EF35-BA90-5D64-4776-F557CAE88AC4}"/>
              </a:ext>
            </a:extLst>
          </p:cNvPr>
          <p:cNvPicPr>
            <a:picLocks noChangeAspect="1"/>
          </p:cNvPicPr>
          <p:nvPr/>
        </p:nvPicPr>
        <p:blipFill>
          <a:blip r:embed="rId2"/>
          <a:stretch>
            <a:fillRect/>
          </a:stretch>
        </p:blipFill>
        <p:spPr>
          <a:xfrm>
            <a:off x="1260823" y="1280160"/>
            <a:ext cx="6622354" cy="5490499"/>
          </a:xfrm>
          <a:prstGeom prst="rect">
            <a:avLst/>
          </a:prstGeom>
        </p:spPr>
      </p:pic>
    </p:spTree>
    <p:extLst>
      <p:ext uri="{BB962C8B-B14F-4D97-AF65-F5344CB8AC3E}">
        <p14:creationId xmlns:p14="http://schemas.microsoft.com/office/powerpoint/2010/main" val="2804429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452880"/>
            <a:ext cx="8229600" cy="5024120"/>
          </a:xfrm>
        </p:spPr>
        <p:txBody>
          <a:bodyPr>
            <a:normAutofit/>
          </a:bodyPr>
          <a:lstStyle/>
          <a:p>
            <a:r>
              <a:rPr lang="en-US" altLang="en-NG" dirty="0">
                <a:latin typeface="Bookman Old Style" panose="02050604050505020204" pitchFamily="18" charset="0"/>
              </a:rPr>
              <a:t>Choose one major use-case to expand(Promote Tune)—From elicitation reports</a:t>
            </a: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31</a:t>
            </a:fld>
            <a:endParaRPr lang="en-US">
              <a:latin typeface="Arial"/>
            </a:endParaRPr>
          </a:p>
        </p:txBody>
      </p:sp>
      <p:pic>
        <p:nvPicPr>
          <p:cNvPr id="3" name="Picture 2">
            <a:extLst>
              <a:ext uri="{FF2B5EF4-FFF2-40B4-BE49-F238E27FC236}">
                <a16:creationId xmlns:a16="http://schemas.microsoft.com/office/drawing/2014/main" id="{BED7CB3F-31F5-B54B-031B-062690446434}"/>
              </a:ext>
            </a:extLst>
          </p:cNvPr>
          <p:cNvPicPr>
            <a:picLocks noChangeAspect="1"/>
          </p:cNvPicPr>
          <p:nvPr/>
        </p:nvPicPr>
        <p:blipFill>
          <a:blip r:embed="rId2"/>
          <a:stretch>
            <a:fillRect/>
          </a:stretch>
        </p:blipFill>
        <p:spPr>
          <a:xfrm>
            <a:off x="719753" y="3100332"/>
            <a:ext cx="8006079" cy="1485953"/>
          </a:xfrm>
          <a:prstGeom prst="rect">
            <a:avLst/>
          </a:prstGeom>
        </p:spPr>
      </p:pic>
    </p:spTree>
    <p:extLst>
      <p:ext uri="{BB962C8B-B14F-4D97-AF65-F5344CB8AC3E}">
        <p14:creationId xmlns:p14="http://schemas.microsoft.com/office/powerpoint/2010/main" val="3850731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ECFB7D3D-B615-CC17-AB38-88166E415F3B}"/>
              </a:ext>
            </a:extLst>
          </p:cNvPr>
          <p:cNvSpPr>
            <a:spLocks noGrp="1" noChangeArrowheads="1"/>
          </p:cNvSpPr>
          <p:nvPr>
            <p:ph type="title"/>
          </p:nvPr>
        </p:nvSpPr>
        <p:spPr>
          <a:xfrm>
            <a:off x="935905" y="380999"/>
            <a:ext cx="7828960" cy="762685"/>
          </a:xfrm>
        </p:spPr>
        <p:txBody>
          <a:bodyPr>
            <a:noAutofit/>
          </a:bodyPr>
          <a:lstStyle/>
          <a:p>
            <a:pPr algn="ctr"/>
            <a:r>
              <a:rPr lang="en-US" altLang="en-NG" sz="3200" dirty="0"/>
              <a:t>Tune system-Identifying the Major Steps and Elements</a:t>
            </a:r>
          </a:p>
        </p:txBody>
      </p:sp>
      <p:sp>
        <p:nvSpPr>
          <p:cNvPr id="204803" name="Rectangle 3" descr="Rectangle: Click to edit Master text styles&#10;Second level&#10;Third level&#10;Fourth level&#10;Fifth level">
            <a:extLst>
              <a:ext uri="{FF2B5EF4-FFF2-40B4-BE49-F238E27FC236}">
                <a16:creationId xmlns:a16="http://schemas.microsoft.com/office/drawing/2014/main" id="{2D24693F-AB22-0F55-5018-D5E43E95FAE3}"/>
              </a:ext>
            </a:extLst>
          </p:cNvPr>
          <p:cNvSpPr>
            <a:spLocks noGrp="1" noChangeArrowheads="1"/>
          </p:cNvSpPr>
          <p:nvPr>
            <p:ph type="body" idx="1"/>
          </p:nvPr>
        </p:nvSpPr>
        <p:spPr>
          <a:xfrm>
            <a:off x="457200" y="1452880"/>
            <a:ext cx="8229600" cy="5024120"/>
          </a:xfrm>
        </p:spPr>
        <p:txBody>
          <a:bodyPr>
            <a:normAutofit/>
          </a:bodyPr>
          <a:lstStyle/>
          <a:p>
            <a:endParaRPr lang="en-US" altLang="en-NG"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3618FCC-BC5E-60DC-5294-3B7680265947}"/>
              </a:ext>
            </a:extLst>
          </p:cNvPr>
          <p:cNvSpPr>
            <a:spLocks noGrp="1"/>
          </p:cNvSpPr>
          <p:nvPr>
            <p:ph type="dt" sz="half" idx="10"/>
          </p:nvPr>
        </p:nvSpPr>
        <p:spPr/>
        <p:txBody>
          <a:bodyPr/>
          <a:lstStyle/>
          <a:p>
            <a:fld id="{5D75F894-F24F-402D-94E6-7E47E6F59A89}"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3EA7C798-5202-0377-73A1-89FE376DECD2}"/>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3A3F7011-DA92-279A-702D-6C166480B625}"/>
              </a:ext>
            </a:extLst>
          </p:cNvPr>
          <p:cNvSpPr>
            <a:spLocks noGrp="1"/>
          </p:cNvSpPr>
          <p:nvPr>
            <p:ph type="sldNum" sz="quarter" idx="12"/>
          </p:nvPr>
        </p:nvSpPr>
        <p:spPr/>
        <p:txBody>
          <a:bodyPr/>
          <a:lstStyle/>
          <a:p>
            <a:fld id="{A3D98C4E-54FF-DE42-8B50-68F280D9DF8C}" type="slidenum">
              <a:rPr lang="en-US" smtClean="0">
                <a:latin typeface="Arial"/>
              </a:rPr>
              <a:pPr/>
              <a:t>32</a:t>
            </a:fld>
            <a:endParaRPr lang="en-US">
              <a:latin typeface="Arial"/>
            </a:endParaRPr>
          </a:p>
        </p:txBody>
      </p:sp>
      <p:pic>
        <p:nvPicPr>
          <p:cNvPr id="5" name="Picture 4">
            <a:extLst>
              <a:ext uri="{FF2B5EF4-FFF2-40B4-BE49-F238E27FC236}">
                <a16:creationId xmlns:a16="http://schemas.microsoft.com/office/drawing/2014/main" id="{5A154CE1-D320-A30D-8405-82E68A1EF51D}"/>
              </a:ext>
            </a:extLst>
          </p:cNvPr>
          <p:cNvPicPr>
            <a:picLocks noChangeAspect="1"/>
          </p:cNvPicPr>
          <p:nvPr/>
        </p:nvPicPr>
        <p:blipFill>
          <a:blip r:embed="rId2"/>
          <a:stretch>
            <a:fillRect/>
          </a:stretch>
        </p:blipFill>
        <p:spPr>
          <a:xfrm>
            <a:off x="365760" y="1305753"/>
            <a:ext cx="8473440" cy="5171247"/>
          </a:xfrm>
          <a:prstGeom prst="rect">
            <a:avLst/>
          </a:prstGeom>
        </p:spPr>
      </p:pic>
    </p:spTree>
    <p:extLst>
      <p:ext uri="{BB962C8B-B14F-4D97-AF65-F5344CB8AC3E}">
        <p14:creationId xmlns:p14="http://schemas.microsoft.com/office/powerpoint/2010/main" val="2967720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Use Cases and Functional Requirements</a:t>
            </a:r>
          </a:p>
        </p:txBody>
      </p:sp>
      <p:sp>
        <p:nvSpPr>
          <p:cNvPr id="3" name="Content Placeholder 2"/>
          <p:cNvSpPr>
            <a:spLocks noGrp="1"/>
          </p:cNvSpPr>
          <p:nvPr>
            <p:ph idx="1"/>
          </p:nvPr>
        </p:nvSpPr>
        <p:spPr>
          <a:xfrm>
            <a:off x="457200" y="1314641"/>
            <a:ext cx="8229600" cy="5343334"/>
          </a:xfrm>
        </p:spPr>
        <p:txBody>
          <a:bodyPr>
            <a:normAutofit/>
          </a:bodyPr>
          <a:lstStyle/>
          <a:p>
            <a:pPr algn="just">
              <a:buFont typeface="Wingdings" panose="05000000000000000000" pitchFamily="2" charset="2"/>
              <a:buChar char="q"/>
            </a:pPr>
            <a:r>
              <a:rPr lang="en-US" dirty="0">
                <a:latin typeface="Bookman Old Style" panose="02050604050505020204" pitchFamily="18" charset="0"/>
              </a:rPr>
              <a:t>Use cases are very helpful tools to use to understand user requirements. </a:t>
            </a:r>
          </a:p>
          <a:p>
            <a:pPr algn="just">
              <a:buFont typeface="Wingdings" panose="05000000000000000000" pitchFamily="2" charset="2"/>
              <a:buChar char="q"/>
            </a:pPr>
            <a:endParaRPr lang="en-US" dirty="0">
              <a:latin typeface="Bookman Old Style" panose="02050604050505020204" pitchFamily="18" charset="0"/>
            </a:endParaRPr>
          </a:p>
          <a:p>
            <a:pPr algn="just">
              <a:buFont typeface="Wingdings" panose="05000000000000000000" pitchFamily="2" charset="2"/>
              <a:buChar char="q"/>
            </a:pPr>
            <a:r>
              <a:rPr lang="en-US" dirty="0">
                <a:latin typeface="Bookman Old Style" panose="02050604050505020204" pitchFamily="18" charset="0"/>
              </a:rPr>
              <a:t>The functional requirements in the requirements definition may be modified:</a:t>
            </a:r>
          </a:p>
          <a:p>
            <a:pPr lvl="1" algn="just">
              <a:buFont typeface="Wingdings" panose="05000000000000000000" pitchFamily="2" charset="2"/>
              <a:buChar char="q"/>
            </a:pPr>
            <a:r>
              <a:rPr lang="en-US" sz="2400" dirty="0">
                <a:latin typeface="Bookman Old Style" panose="02050604050505020204" pitchFamily="18" charset="0"/>
              </a:rPr>
              <a:t>to reflect this more detailed understanding and</a:t>
            </a:r>
          </a:p>
          <a:p>
            <a:pPr lvl="1" algn="just">
              <a:buFont typeface="Wingdings" panose="05000000000000000000" pitchFamily="2" charset="2"/>
              <a:buChar char="q"/>
            </a:pPr>
            <a:endParaRPr lang="en-US" sz="2400" dirty="0">
              <a:latin typeface="Bookman Old Style" panose="02050604050505020204" pitchFamily="18" charset="0"/>
            </a:endParaRPr>
          </a:p>
          <a:p>
            <a:pPr lvl="1" algn="just">
              <a:buFont typeface="Wingdings" panose="05000000000000000000" pitchFamily="2" charset="2"/>
              <a:buChar char="q"/>
            </a:pPr>
            <a:r>
              <a:rPr lang="en-US" sz="2400" dirty="0">
                <a:latin typeface="Bookman Old Style" panose="02050604050505020204" pitchFamily="18" charset="0"/>
              </a:rPr>
              <a:t>to provide insight to the development team on some “back-end” processing that will be needed.</a:t>
            </a:r>
          </a:p>
          <a:p>
            <a:pPr algn="just"/>
            <a:endParaRPr lang="en-US" dirty="0"/>
          </a:p>
          <a:p>
            <a:pPr algn="just"/>
            <a:endParaRPr lang="en-US" sz="2600" dirty="0"/>
          </a:p>
        </p:txBody>
      </p:sp>
      <p:sp>
        <p:nvSpPr>
          <p:cNvPr id="4" name="Date Placeholder 3"/>
          <p:cNvSpPr>
            <a:spLocks noGrp="1"/>
          </p:cNvSpPr>
          <p:nvPr>
            <p:ph type="dt" sz="half" idx="10"/>
          </p:nvPr>
        </p:nvSpPr>
        <p:spPr/>
        <p:txBody>
          <a:bodyPr/>
          <a:lstStyle/>
          <a:p>
            <a:fld id="{A457735E-8D11-45BB-8FC6-15018B873982}"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33</a:t>
            </a:fld>
            <a:endParaRPr lang="en-US">
              <a:latin typeface="Arial"/>
            </a:endParaRPr>
          </a:p>
        </p:txBody>
      </p:sp>
    </p:spTree>
    <p:extLst>
      <p:ext uri="{BB962C8B-B14F-4D97-AF65-F5344CB8AC3E}">
        <p14:creationId xmlns:p14="http://schemas.microsoft.com/office/powerpoint/2010/main" val="1408304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07"/>
            <a:ext cx="8229600" cy="595313"/>
          </a:xfrm>
        </p:spPr>
        <p:txBody>
          <a:bodyPr>
            <a:normAutofit fontScale="90000"/>
          </a:bodyPr>
          <a:lstStyle/>
          <a:p>
            <a:pPr algn="ctr"/>
            <a:r>
              <a:rPr lang="en-US" dirty="0"/>
              <a:t>Use Cases and Functional Requirements</a:t>
            </a:r>
          </a:p>
        </p:txBody>
      </p:sp>
      <p:pic>
        <p:nvPicPr>
          <p:cNvPr id="7" name="Content Placeholder 6"/>
          <p:cNvPicPr>
            <a:picLocks noGrp="1" noChangeAspect="1"/>
          </p:cNvPicPr>
          <p:nvPr>
            <p:ph idx="1"/>
          </p:nvPr>
        </p:nvPicPr>
        <p:blipFill rotWithShape="1">
          <a:blip r:embed="rId3"/>
          <a:srcRect l="13021" t="26635" r="28297" b="12801"/>
          <a:stretch/>
        </p:blipFill>
        <p:spPr>
          <a:xfrm>
            <a:off x="251460" y="3529675"/>
            <a:ext cx="8343899" cy="2800456"/>
          </a:xfrm>
          <a:prstGeom prst="rect">
            <a:avLst/>
          </a:prstGeom>
        </p:spPr>
      </p:pic>
      <p:sp>
        <p:nvSpPr>
          <p:cNvPr id="4" name="Date Placeholder 3"/>
          <p:cNvSpPr>
            <a:spLocks noGrp="1"/>
          </p:cNvSpPr>
          <p:nvPr>
            <p:ph type="dt" sz="half" idx="10"/>
          </p:nvPr>
        </p:nvSpPr>
        <p:spPr/>
        <p:txBody>
          <a:bodyPr/>
          <a:lstStyle/>
          <a:p>
            <a:fld id="{F3ACA246-C15B-4788-96C8-98F251A3F8EE}"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34</a:t>
            </a:fld>
            <a:endParaRPr lang="en-US">
              <a:latin typeface="Arial"/>
            </a:endParaRPr>
          </a:p>
        </p:txBody>
      </p:sp>
      <p:pic>
        <p:nvPicPr>
          <p:cNvPr id="3" name="Picture 2"/>
          <p:cNvPicPr>
            <a:picLocks noChangeAspect="1"/>
          </p:cNvPicPr>
          <p:nvPr/>
        </p:nvPicPr>
        <p:blipFill rotWithShape="1">
          <a:blip r:embed="rId4"/>
          <a:srcRect l="4687" t="36442" r="20781" b="33675"/>
          <a:stretch/>
        </p:blipFill>
        <p:spPr>
          <a:xfrm>
            <a:off x="571499" y="1056616"/>
            <a:ext cx="7886700" cy="2271710"/>
          </a:xfrm>
          <a:prstGeom prst="rect">
            <a:avLst/>
          </a:prstGeom>
        </p:spPr>
      </p:pic>
    </p:spTree>
    <p:extLst>
      <p:ext uri="{BB962C8B-B14F-4D97-AF65-F5344CB8AC3E}">
        <p14:creationId xmlns:p14="http://schemas.microsoft.com/office/powerpoint/2010/main" val="4278600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Summary</a:t>
            </a:r>
          </a:p>
        </p:txBody>
      </p:sp>
      <p:sp>
        <p:nvSpPr>
          <p:cNvPr id="3" name="Content Placeholder 2"/>
          <p:cNvSpPr>
            <a:spLocks noGrp="1"/>
          </p:cNvSpPr>
          <p:nvPr>
            <p:ph idx="1"/>
          </p:nvPr>
        </p:nvSpPr>
        <p:spPr>
          <a:xfrm>
            <a:off x="457200" y="1128713"/>
            <a:ext cx="8229600" cy="5529262"/>
          </a:xfrm>
        </p:spPr>
        <p:txBody>
          <a:bodyPr>
            <a:normAutofit fontScale="70000" lnSpcReduction="20000"/>
          </a:bodyPr>
          <a:lstStyle/>
          <a:p>
            <a:pPr algn="just">
              <a:lnSpc>
                <a:spcPct val="120000"/>
              </a:lnSpc>
              <a:buFont typeface="Wingdings" panose="05000000000000000000" pitchFamily="2" charset="2"/>
              <a:buChar char="q"/>
              <a:defRPr/>
            </a:pPr>
            <a:r>
              <a:rPr lang="en-US" sz="3800" dirty="0">
                <a:latin typeface="Bookman Old Style" panose="02050604050505020204" pitchFamily="18" charset="0"/>
              </a:rPr>
              <a:t>A </a:t>
            </a:r>
            <a:r>
              <a:rPr lang="en-US" sz="3800" dirty="0">
                <a:solidFill>
                  <a:srgbClr val="FF0000"/>
                </a:solidFill>
                <a:latin typeface="Bookman Old Style" panose="02050604050505020204" pitchFamily="18" charset="0"/>
              </a:rPr>
              <a:t>use case </a:t>
            </a:r>
            <a:r>
              <a:rPr lang="en-US" sz="3800" dirty="0">
                <a:latin typeface="Bookman Old Style" panose="02050604050505020204" pitchFamily="18" charset="0"/>
              </a:rPr>
              <a:t>contains all the information needed to </a:t>
            </a:r>
            <a:r>
              <a:rPr lang="en-US" altLang="en-NG" sz="3800" dirty="0">
                <a:latin typeface="Bookman Old Style" panose="02050604050505020204" pitchFamily="18" charset="0"/>
              </a:rPr>
              <a:t>present a graphical overview of the main functionality of a system</a:t>
            </a:r>
            <a:r>
              <a:rPr lang="en-US" sz="3800" dirty="0">
                <a:latin typeface="Bookman Old Style" panose="02050604050505020204" pitchFamily="18" charset="0"/>
              </a:rPr>
              <a:t> expressed in an informal, simple way.</a:t>
            </a:r>
          </a:p>
          <a:p>
            <a:pPr algn="just">
              <a:lnSpc>
                <a:spcPct val="120000"/>
              </a:lnSpc>
              <a:buFont typeface="Wingdings" panose="05000000000000000000" pitchFamily="2" charset="2"/>
              <a:buChar char="q"/>
              <a:defRPr/>
            </a:pPr>
            <a:endParaRPr lang="en-US" sz="3800" dirty="0">
              <a:latin typeface="Bookman Old Style" panose="02050604050505020204" pitchFamily="18" charset="0"/>
            </a:endParaRPr>
          </a:p>
          <a:p>
            <a:pPr algn="just" eaLnBrk="1" fontAlgn="auto" hangingPunct="1">
              <a:lnSpc>
                <a:spcPct val="120000"/>
              </a:lnSpc>
              <a:spcAft>
                <a:spcPts val="0"/>
              </a:spcAft>
              <a:buFont typeface="Wingdings" panose="05000000000000000000" pitchFamily="2" charset="2"/>
              <a:buChar char="q"/>
              <a:defRPr/>
            </a:pPr>
            <a:r>
              <a:rPr lang="en-US" sz="3800" dirty="0">
                <a:latin typeface="Bookman Old Style" panose="02050604050505020204" pitchFamily="18" charset="0"/>
              </a:rPr>
              <a:t>When writing a use case, </a:t>
            </a:r>
            <a:r>
              <a:rPr lang="en-US" sz="3200" dirty="0">
                <a:latin typeface="Bookman Old Style" panose="02050604050505020204" pitchFamily="18" charset="0"/>
              </a:rPr>
              <a:t> </a:t>
            </a:r>
          </a:p>
          <a:p>
            <a:pPr lvl="1" algn="just">
              <a:lnSpc>
                <a:spcPct val="120000"/>
              </a:lnSpc>
              <a:buFont typeface="Wingdings" panose="05000000000000000000" pitchFamily="2" charset="2"/>
              <a:buChar char="q"/>
              <a:defRPr/>
            </a:pPr>
            <a:r>
              <a:rPr lang="en-US" sz="3200" dirty="0">
                <a:latin typeface="Bookman Old Style" panose="02050604050505020204" pitchFamily="18" charset="0"/>
              </a:rPr>
              <a:t>    develop a list of the major steps,</a:t>
            </a:r>
          </a:p>
          <a:p>
            <a:pPr lvl="1" algn="just">
              <a:lnSpc>
                <a:spcPct val="120000"/>
              </a:lnSpc>
              <a:buFont typeface="Wingdings" panose="05000000000000000000" pitchFamily="2" charset="2"/>
              <a:buChar char="q"/>
              <a:defRPr/>
            </a:pPr>
            <a:r>
              <a:rPr lang="en-US" sz="3200" dirty="0">
                <a:latin typeface="Bookman Old Style" panose="02050604050505020204" pitchFamily="18" charset="0"/>
              </a:rPr>
              <a:t>    identify the input(s) and output(s) for every step,</a:t>
            </a:r>
          </a:p>
          <a:p>
            <a:pPr lvl="1" algn="just">
              <a:buFont typeface="Wingdings" panose="05000000000000000000" pitchFamily="2" charset="2"/>
              <a:buChar char="q"/>
            </a:pPr>
            <a:r>
              <a:rPr lang="en-US" sz="3200" dirty="0">
                <a:latin typeface="Bookman Old Style" panose="02050604050505020204" pitchFamily="18" charset="0"/>
              </a:rPr>
              <a:t>    have the users role-play the use case to verify.</a:t>
            </a:r>
          </a:p>
          <a:p>
            <a:pPr lvl="1" algn="just">
              <a:buFont typeface="Wingdings" panose="05000000000000000000" pitchFamily="2" charset="2"/>
              <a:buChar char="q"/>
            </a:pPr>
            <a:endParaRPr lang="en-US" sz="4500" dirty="0">
              <a:latin typeface="Bookman Old Style" panose="02050604050505020204" pitchFamily="18" charset="0"/>
            </a:endParaRPr>
          </a:p>
          <a:p>
            <a:pPr algn="just">
              <a:buFont typeface="Wingdings" panose="05000000000000000000" pitchFamily="2" charset="2"/>
              <a:buChar char="q"/>
            </a:pPr>
            <a:endParaRPr lang="en-US" sz="3800" dirty="0">
              <a:latin typeface="Bookman Old Style" panose="02050604050505020204" pitchFamily="18" charset="0"/>
            </a:endParaRPr>
          </a:p>
          <a:p>
            <a:pPr algn="just">
              <a:buFont typeface="Wingdings" panose="05000000000000000000" pitchFamily="2" charset="2"/>
              <a:buChar char="q"/>
            </a:pPr>
            <a:r>
              <a:rPr lang="en-US" sz="3800" dirty="0">
                <a:latin typeface="Bookman Old Style" panose="02050604050505020204" pitchFamily="18" charset="0"/>
              </a:rPr>
              <a:t> </a:t>
            </a:r>
            <a:r>
              <a:rPr lang="en-US" altLang="en-NG" sz="3800" dirty="0">
                <a:latin typeface="Bookman Old Style" panose="02050604050505020204" pitchFamily="18" charset="0"/>
              </a:rPr>
              <a:t>Use-case descriptions are the basis for further analysis and design.  </a:t>
            </a:r>
            <a:endParaRPr lang="en-US" sz="3800" dirty="0">
              <a:latin typeface="Bookman Old Style" panose="02050604050505020204" pitchFamily="18" charset="0"/>
            </a:endParaRPr>
          </a:p>
          <a:p>
            <a:pPr algn="just"/>
            <a:endParaRPr lang="en-US" sz="2600" dirty="0"/>
          </a:p>
        </p:txBody>
      </p:sp>
      <p:sp>
        <p:nvSpPr>
          <p:cNvPr id="4" name="Date Placeholder 3"/>
          <p:cNvSpPr>
            <a:spLocks noGrp="1"/>
          </p:cNvSpPr>
          <p:nvPr>
            <p:ph type="dt" sz="half" idx="10"/>
          </p:nvPr>
        </p:nvSpPr>
        <p:spPr/>
        <p:txBody>
          <a:bodyPr/>
          <a:lstStyle/>
          <a:p>
            <a:fld id="{E6B86E80-76A5-44DF-9B6F-4C7C7C41B1E2}"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35</a:t>
            </a:fld>
            <a:endParaRPr lang="en-US">
              <a:latin typeface="Arial"/>
            </a:endParaRPr>
          </a:p>
        </p:txBody>
      </p:sp>
    </p:spTree>
    <p:extLst>
      <p:ext uri="{BB962C8B-B14F-4D97-AF65-F5344CB8AC3E}">
        <p14:creationId xmlns:p14="http://schemas.microsoft.com/office/powerpoint/2010/main" val="423784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Questions !!!</a:t>
            </a:r>
          </a:p>
        </p:txBody>
      </p:sp>
      <p:sp>
        <p:nvSpPr>
          <p:cNvPr id="4" name="Date Placeholder 3"/>
          <p:cNvSpPr>
            <a:spLocks noGrp="1"/>
          </p:cNvSpPr>
          <p:nvPr>
            <p:ph type="dt" sz="half" idx="10"/>
          </p:nvPr>
        </p:nvSpPr>
        <p:spPr/>
        <p:txBody>
          <a:bodyPr/>
          <a:lstStyle/>
          <a:p>
            <a:fld id="{BF761618-C796-481E-90C8-53A9A0A81F2D}"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36</a:t>
            </a:fld>
            <a:endParaRPr lang="en-US">
              <a:latin typeface="Arial"/>
            </a:endParaRPr>
          </a:p>
        </p:txBody>
      </p:sp>
    </p:spTree>
    <p:extLst>
      <p:ext uri="{BB962C8B-B14F-4D97-AF65-F5344CB8AC3E}">
        <p14:creationId xmlns:p14="http://schemas.microsoft.com/office/powerpoint/2010/main" val="8614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33B3FD8-0869-0E8E-116A-BDFD320EA813}"/>
              </a:ext>
            </a:extLst>
          </p:cNvPr>
          <p:cNvSpPr>
            <a:spLocks noGrp="1"/>
          </p:cNvSpPr>
          <p:nvPr>
            <p:ph type="title"/>
          </p:nvPr>
        </p:nvSpPr>
        <p:spPr>
          <a:xfrm>
            <a:off x="457200" y="440436"/>
            <a:ext cx="8229600" cy="842913"/>
          </a:xfrm>
        </p:spPr>
        <p:txBody>
          <a:bodyPr/>
          <a:lstStyle/>
          <a:p>
            <a:pPr algn="ctr" eaLnBrk="1" hangingPunct="1"/>
            <a:r>
              <a:rPr lang="en-US" altLang="en-NG" dirty="0"/>
              <a:t>Use Case</a:t>
            </a:r>
          </a:p>
        </p:txBody>
      </p:sp>
      <p:sp>
        <p:nvSpPr>
          <p:cNvPr id="3" name="Content Placeholder 2">
            <a:extLst>
              <a:ext uri="{FF2B5EF4-FFF2-40B4-BE49-F238E27FC236}">
                <a16:creationId xmlns:a16="http://schemas.microsoft.com/office/drawing/2014/main" id="{4F806CB2-D931-4AD9-8674-078179142A55}"/>
              </a:ext>
            </a:extLst>
          </p:cNvPr>
          <p:cNvSpPr>
            <a:spLocks noGrp="1"/>
          </p:cNvSpPr>
          <p:nvPr>
            <p:ph idx="1"/>
          </p:nvPr>
        </p:nvSpPr>
        <p:spPr>
          <a:xfrm>
            <a:off x="457200" y="1376313"/>
            <a:ext cx="8229600" cy="5354425"/>
          </a:xfrm>
        </p:spPr>
        <p:txBody>
          <a:bodyPr rtlCol="0">
            <a:normAutofit/>
          </a:bodyPr>
          <a:lstStyle/>
          <a:p>
            <a:pPr algn="just" eaLnBrk="1" fontAlgn="auto" hangingPunct="1">
              <a:lnSpc>
                <a:spcPct val="110000"/>
              </a:lnSpc>
              <a:spcAft>
                <a:spcPts val="0"/>
              </a:spcAft>
              <a:buFont typeface="Wingdings" panose="05000000000000000000" pitchFamily="2" charset="2"/>
              <a:buChar char="q"/>
              <a:defRPr/>
            </a:pPr>
            <a:r>
              <a:rPr lang="en-US" dirty="0">
                <a:latin typeface="Bookman Old Style" panose="02050604050505020204" pitchFamily="18" charset="0"/>
              </a:rPr>
              <a:t>A </a:t>
            </a:r>
            <a:r>
              <a:rPr lang="en-US" dirty="0">
                <a:solidFill>
                  <a:srgbClr val="0000FF"/>
                </a:solidFill>
                <a:latin typeface="Bookman Old Style" panose="02050604050505020204" pitchFamily="18" charset="0"/>
              </a:rPr>
              <a:t>use case </a:t>
            </a:r>
            <a:r>
              <a:rPr lang="en-US" dirty="0">
                <a:latin typeface="Bookman Old Style" panose="02050604050505020204" pitchFamily="18" charset="0"/>
              </a:rPr>
              <a:t>depicts a set of activities that produce some output result.</a:t>
            </a:r>
          </a:p>
          <a:p>
            <a:pPr algn="just" eaLnBrk="1" fontAlgn="auto" hangingPunct="1">
              <a:lnSpc>
                <a:spcPct val="110000"/>
              </a:lnSpc>
              <a:spcAft>
                <a:spcPts val="0"/>
              </a:spcAft>
              <a:buFont typeface="Wingdings" panose="05000000000000000000" pitchFamily="2" charset="2"/>
              <a:buChar char="q"/>
              <a:defRPr/>
            </a:pPr>
            <a:endParaRPr lang="en-US" dirty="0">
              <a:latin typeface="Bookman Old Style" panose="02050604050505020204" pitchFamily="18" charset="0"/>
            </a:endParaRPr>
          </a:p>
          <a:p>
            <a:pPr algn="just" eaLnBrk="1" fontAlgn="auto" hangingPunct="1">
              <a:lnSpc>
                <a:spcPct val="110000"/>
              </a:lnSpc>
              <a:spcAft>
                <a:spcPts val="0"/>
              </a:spcAft>
              <a:buFont typeface="Wingdings" panose="05000000000000000000" pitchFamily="2" charset="2"/>
              <a:buChar char="q"/>
              <a:defRPr/>
            </a:pPr>
            <a:r>
              <a:rPr lang="en-US" dirty="0">
                <a:latin typeface="Bookman Old Style" panose="02050604050505020204" pitchFamily="18" charset="0"/>
              </a:rPr>
              <a:t>Each use case describes how an </a:t>
            </a:r>
            <a:r>
              <a:rPr lang="en-US" dirty="0">
                <a:solidFill>
                  <a:srgbClr val="0070C0"/>
                </a:solidFill>
                <a:latin typeface="Bookman Old Style" panose="02050604050505020204" pitchFamily="18" charset="0"/>
              </a:rPr>
              <a:t>external user </a:t>
            </a:r>
            <a:r>
              <a:rPr lang="en-US" dirty="0">
                <a:solidFill>
                  <a:srgbClr val="0000FF"/>
                </a:solidFill>
                <a:latin typeface="Bookman Old Style" panose="02050604050505020204" pitchFamily="18" charset="0"/>
              </a:rPr>
              <a:t>triggers </a:t>
            </a:r>
            <a:r>
              <a:rPr lang="en-US" dirty="0">
                <a:latin typeface="Bookman Old Style" panose="02050604050505020204" pitchFamily="18" charset="0"/>
              </a:rPr>
              <a:t>an </a:t>
            </a:r>
            <a:r>
              <a:rPr lang="en-US" dirty="0">
                <a:solidFill>
                  <a:srgbClr val="0000FF"/>
                </a:solidFill>
                <a:latin typeface="Bookman Old Style" panose="02050604050505020204" pitchFamily="18" charset="0"/>
              </a:rPr>
              <a:t>event</a:t>
            </a:r>
            <a:r>
              <a:rPr lang="en-US" dirty="0">
                <a:latin typeface="Bookman Old Style" panose="02050604050505020204" pitchFamily="18" charset="0"/>
              </a:rPr>
              <a:t> to which the system must respond.</a:t>
            </a:r>
          </a:p>
          <a:p>
            <a:pPr marL="0" indent="0" algn="just" eaLnBrk="1" fontAlgn="auto" hangingPunct="1">
              <a:lnSpc>
                <a:spcPct val="110000"/>
              </a:lnSpc>
              <a:spcAft>
                <a:spcPts val="0"/>
              </a:spcAft>
              <a:buNone/>
              <a:defRPr/>
            </a:pPr>
            <a:endParaRPr lang="en-US" dirty="0">
              <a:latin typeface="Bookman Old Style" panose="02050604050505020204" pitchFamily="18" charset="0"/>
            </a:endParaRPr>
          </a:p>
          <a:p>
            <a:pPr algn="just" eaLnBrk="1" fontAlgn="auto" hangingPunct="1">
              <a:lnSpc>
                <a:spcPct val="110000"/>
              </a:lnSpc>
              <a:spcAft>
                <a:spcPts val="0"/>
              </a:spcAft>
              <a:buFont typeface="Wingdings" panose="05000000000000000000" pitchFamily="2" charset="2"/>
              <a:buChar char="q"/>
              <a:defRPr/>
            </a:pPr>
            <a:r>
              <a:rPr lang="en-US" dirty="0">
                <a:latin typeface="Bookman Old Style" panose="02050604050505020204" pitchFamily="18" charset="0"/>
              </a:rPr>
              <a:t>Creation of use cases is often done as a part of interview session with users or a part of JAD sessions.</a:t>
            </a: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BFBDF531-91A5-B036-FF69-A529556FE5F6}"/>
              </a:ext>
            </a:extLst>
          </p:cNvPr>
          <p:cNvSpPr>
            <a:spLocks noGrp="1"/>
          </p:cNvSpPr>
          <p:nvPr>
            <p:ph type="ftr" sz="quarter" idx="11"/>
          </p:nvPr>
        </p:nvSpPr>
        <p:spPr/>
        <p:txBody>
          <a:bodyPr/>
          <a:lstStyle/>
          <a:p>
            <a:pPr>
              <a:defRPr/>
            </a:pPr>
            <a:r>
              <a:rPr lang="en-US"/>
              <a:t>System Analysis &amp; Design   -- MIM</a:t>
            </a:r>
          </a:p>
        </p:txBody>
      </p:sp>
      <p:sp>
        <p:nvSpPr>
          <p:cNvPr id="2" name="Date Placeholder 1">
            <a:extLst>
              <a:ext uri="{FF2B5EF4-FFF2-40B4-BE49-F238E27FC236}">
                <a16:creationId xmlns:a16="http://schemas.microsoft.com/office/drawing/2014/main" id="{27E5A7FB-8F75-9A72-C627-B3FA2BE4640D}"/>
              </a:ext>
            </a:extLst>
          </p:cNvPr>
          <p:cNvSpPr>
            <a:spLocks noGrp="1"/>
          </p:cNvSpPr>
          <p:nvPr>
            <p:ph type="dt" sz="half" idx="10"/>
          </p:nvPr>
        </p:nvSpPr>
        <p:spPr/>
        <p:txBody>
          <a:bodyPr/>
          <a:lstStyle/>
          <a:p>
            <a:fld id="{74FA99BC-8362-4A08-9BE5-59894B5594EC}" type="datetime1">
              <a:rPr lang="en-US" smtClean="0">
                <a:latin typeface="Arial"/>
              </a:rPr>
              <a:t>20-Mar-24</a:t>
            </a:fld>
            <a:endParaRPr lang="en-US">
              <a:latin typeface="Arial"/>
            </a:endParaRPr>
          </a:p>
        </p:txBody>
      </p:sp>
      <p:sp>
        <p:nvSpPr>
          <p:cNvPr id="6" name="Slide Number Placeholder 5">
            <a:extLst>
              <a:ext uri="{FF2B5EF4-FFF2-40B4-BE49-F238E27FC236}">
                <a16:creationId xmlns:a16="http://schemas.microsoft.com/office/drawing/2014/main" id="{4036FA8C-3190-CC92-7D26-6CF6F538E909}"/>
              </a:ext>
            </a:extLst>
          </p:cNvPr>
          <p:cNvSpPr>
            <a:spLocks noGrp="1"/>
          </p:cNvSpPr>
          <p:nvPr>
            <p:ph type="sldNum" sz="quarter" idx="12"/>
          </p:nvPr>
        </p:nvSpPr>
        <p:spPr/>
        <p:txBody>
          <a:bodyPr/>
          <a:lstStyle/>
          <a:p>
            <a:fld id="{A3D98C4E-54FF-DE42-8B50-68F280D9DF8C}" type="slidenum">
              <a:rPr lang="en-US" smtClean="0">
                <a:latin typeface="Arial"/>
              </a:rPr>
              <a:pPr/>
              <a:t>4</a:t>
            </a:fld>
            <a:endParaRPr lang="en-US">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3" y="404813"/>
            <a:ext cx="8229600" cy="731044"/>
          </a:xfrm>
        </p:spPr>
        <p:txBody>
          <a:bodyPr>
            <a:noAutofit/>
          </a:bodyPr>
          <a:lstStyle/>
          <a:p>
            <a:pPr algn="ctr"/>
            <a:r>
              <a:rPr lang="en-US" dirty="0"/>
              <a:t>Sample Use Case</a:t>
            </a:r>
          </a:p>
        </p:txBody>
      </p:sp>
      <p:sp>
        <p:nvSpPr>
          <p:cNvPr id="4" name="Date Placeholder 3"/>
          <p:cNvSpPr>
            <a:spLocks noGrp="1"/>
          </p:cNvSpPr>
          <p:nvPr>
            <p:ph type="dt" sz="half" idx="10"/>
          </p:nvPr>
        </p:nvSpPr>
        <p:spPr/>
        <p:txBody>
          <a:bodyPr/>
          <a:lstStyle/>
          <a:p>
            <a:fld id="{E44AE3A6-6BC9-4411-9AE8-1159C3B0B407}" type="datetime1">
              <a:rPr lang="en-US" smtClean="0">
                <a:latin typeface="Arial"/>
              </a:rPr>
              <a:t>20-Mar-24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5</a:t>
            </a:fld>
            <a:endParaRPr lang="en-US">
              <a:latin typeface="Arial"/>
            </a:endParaRPr>
          </a:p>
        </p:txBody>
      </p:sp>
      <p:pic>
        <p:nvPicPr>
          <p:cNvPr id="3" name="Picture 2"/>
          <p:cNvPicPr>
            <a:picLocks noChangeAspect="1"/>
          </p:cNvPicPr>
          <p:nvPr/>
        </p:nvPicPr>
        <p:blipFill rotWithShape="1">
          <a:blip r:embed="rId3"/>
          <a:srcRect l="15000" t="17350" r="31250" b="5176"/>
          <a:stretch/>
        </p:blipFill>
        <p:spPr>
          <a:xfrm>
            <a:off x="3074072" y="1135857"/>
            <a:ext cx="5956893" cy="5166674"/>
          </a:xfrm>
          <a:prstGeom prst="rect">
            <a:avLst/>
          </a:prstGeom>
        </p:spPr>
      </p:pic>
      <p:sp>
        <p:nvSpPr>
          <p:cNvPr id="9" name="Content Placeholder 8"/>
          <p:cNvSpPr>
            <a:spLocks noGrp="1"/>
          </p:cNvSpPr>
          <p:nvPr>
            <p:ph idx="1"/>
          </p:nvPr>
        </p:nvSpPr>
        <p:spPr/>
        <p:txBody>
          <a:bodyPr/>
          <a:lstStyle/>
          <a:p>
            <a:endParaRPr lang="en-US" dirty="0"/>
          </a:p>
          <a:p>
            <a:endParaRPr lang="en-US" dirty="0"/>
          </a:p>
          <a:p>
            <a:endParaRPr lang="en-US" dirty="0"/>
          </a:p>
        </p:txBody>
      </p:sp>
      <p:grpSp>
        <p:nvGrpSpPr>
          <p:cNvPr id="28" name="Group 27"/>
          <p:cNvGrpSpPr/>
          <p:nvPr/>
        </p:nvGrpSpPr>
        <p:grpSpPr>
          <a:xfrm>
            <a:off x="228600" y="2114550"/>
            <a:ext cx="2684611" cy="3305862"/>
            <a:chOff x="189913" y="2114550"/>
            <a:chExt cx="3209405" cy="2257425"/>
          </a:xfrm>
        </p:grpSpPr>
        <p:sp>
          <p:nvSpPr>
            <p:cNvPr id="10" name="Rectangle 9"/>
            <p:cNvSpPr/>
            <p:nvPr/>
          </p:nvSpPr>
          <p:spPr>
            <a:xfrm>
              <a:off x="1539181" y="2114550"/>
              <a:ext cx="1860137" cy="2257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latin typeface="Bookman Old Style" panose="02050604050505020204" pitchFamily="18" charset="0"/>
              </a:endParaRPr>
            </a:p>
          </p:txBody>
        </p:sp>
        <p:sp>
          <p:nvSpPr>
            <p:cNvPr id="11" name="Oval 10"/>
            <p:cNvSpPr/>
            <p:nvPr/>
          </p:nvSpPr>
          <p:spPr>
            <a:xfrm>
              <a:off x="1673912" y="2360032"/>
              <a:ext cx="1590674" cy="514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Search  Tune</a:t>
              </a:r>
            </a:p>
          </p:txBody>
        </p:sp>
        <p:sp>
          <p:nvSpPr>
            <p:cNvPr id="12" name="Oval 11"/>
            <p:cNvSpPr/>
            <p:nvPr/>
          </p:nvSpPr>
          <p:spPr>
            <a:xfrm>
              <a:off x="1598482" y="3571876"/>
              <a:ext cx="1788701" cy="3786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Promote Tune</a:t>
              </a:r>
            </a:p>
          </p:txBody>
        </p:sp>
        <p:sp>
          <p:nvSpPr>
            <p:cNvPr id="14" name="Oval 13"/>
            <p:cNvSpPr/>
            <p:nvPr/>
          </p:nvSpPr>
          <p:spPr>
            <a:xfrm>
              <a:off x="546023" y="2700338"/>
              <a:ext cx="285750" cy="285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a:latin typeface="Bookman Old Style" panose="02050604050505020204" pitchFamily="18" charset="0"/>
              </a:endParaRPr>
            </a:p>
          </p:txBody>
        </p:sp>
        <p:cxnSp>
          <p:nvCxnSpPr>
            <p:cNvPr id="16" name="Straight Connector 15"/>
            <p:cNvCxnSpPr>
              <a:stCxn id="14" idx="4"/>
            </p:cNvCxnSpPr>
            <p:nvPr/>
          </p:nvCxnSpPr>
          <p:spPr>
            <a:xfrm>
              <a:off x="688899" y="2986088"/>
              <a:ext cx="14288" cy="58578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546023" y="3200400"/>
              <a:ext cx="142874" cy="1143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03186" y="3200400"/>
              <a:ext cx="128587" cy="11430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189913" y="3680021"/>
              <a:ext cx="1304895" cy="5313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Tune Shopper</a:t>
              </a:r>
            </a:p>
          </p:txBody>
        </p:sp>
        <p:cxnSp>
          <p:nvCxnSpPr>
            <p:cNvPr id="23" name="Straight Arrow Connector 22"/>
            <p:cNvCxnSpPr/>
            <p:nvPr/>
          </p:nvCxnSpPr>
          <p:spPr>
            <a:xfrm flipV="1">
              <a:off x="856337" y="2628899"/>
              <a:ext cx="490537"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56337" y="3175718"/>
              <a:ext cx="371475" cy="49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 name="Rectangle 6">
            <a:extLst>
              <a:ext uri="{FF2B5EF4-FFF2-40B4-BE49-F238E27FC236}">
                <a16:creationId xmlns:a16="http://schemas.microsoft.com/office/drawing/2014/main" id="{07A1C3EA-B4C9-7C1C-8DBB-754E9903E08F}"/>
              </a:ext>
            </a:extLst>
          </p:cNvPr>
          <p:cNvSpPr/>
          <p:nvPr/>
        </p:nvSpPr>
        <p:spPr>
          <a:xfrm>
            <a:off x="79615" y="1762812"/>
            <a:ext cx="2895600" cy="2545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               Tune Shopping System</a:t>
            </a:r>
            <a:endParaRPr lang="en-NG" sz="1400" dirty="0">
              <a:solidFill>
                <a:schemeClr val="tx1"/>
              </a:solidFill>
            </a:endParaRPr>
          </a:p>
        </p:txBody>
      </p:sp>
      <p:sp>
        <p:nvSpPr>
          <p:cNvPr id="8" name="Oval 7">
            <a:extLst>
              <a:ext uri="{FF2B5EF4-FFF2-40B4-BE49-F238E27FC236}">
                <a16:creationId xmlns:a16="http://schemas.microsoft.com/office/drawing/2014/main" id="{CF700271-3DC8-18C6-1598-887E9188CBE5}"/>
              </a:ext>
            </a:extLst>
          </p:cNvPr>
          <p:cNvSpPr/>
          <p:nvPr/>
        </p:nvSpPr>
        <p:spPr>
          <a:xfrm>
            <a:off x="1456833" y="3338032"/>
            <a:ext cx="1330571" cy="7532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Bookman Old Style" panose="02050604050505020204" pitchFamily="18" charset="0"/>
              </a:rPr>
              <a:t>Purchase Tune</a:t>
            </a:r>
          </a:p>
        </p:txBody>
      </p:sp>
      <p:cxnSp>
        <p:nvCxnSpPr>
          <p:cNvPr id="15" name="Straight Arrow Connector 14">
            <a:extLst>
              <a:ext uri="{FF2B5EF4-FFF2-40B4-BE49-F238E27FC236}">
                <a16:creationId xmlns:a16="http://schemas.microsoft.com/office/drawing/2014/main" id="{F91121F8-5AB6-668C-9FB7-A4E9C451AC8C}"/>
              </a:ext>
            </a:extLst>
          </p:cNvPr>
          <p:cNvCxnSpPr/>
          <p:nvPr/>
        </p:nvCxnSpPr>
        <p:spPr>
          <a:xfrm>
            <a:off x="786052" y="3668566"/>
            <a:ext cx="670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64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79988B29-C737-A689-ECC4-7734F4D6C45A}"/>
              </a:ext>
            </a:extLst>
          </p:cNvPr>
          <p:cNvSpPr>
            <a:spLocks noGrp="1"/>
          </p:cNvSpPr>
          <p:nvPr>
            <p:ph type="sldNum" sz="quarter" idx="11"/>
          </p:nvPr>
        </p:nvSpPr>
        <p:spPr/>
        <p:txBody>
          <a:bodyPr/>
          <a:lstStyle/>
          <a:p>
            <a:r>
              <a:rPr lang="en-US" altLang="en-NG"/>
              <a:t>Slide </a:t>
            </a:r>
            <a:fld id="{BEB195DC-E13D-4261-94CE-1870EBAB1363}" type="slidenum">
              <a:rPr lang="en-US" altLang="en-NG"/>
              <a:pPr/>
              <a:t>6</a:t>
            </a:fld>
            <a:endParaRPr lang="en-US" altLang="en-NG"/>
          </a:p>
          <a:p>
            <a:endParaRPr lang="en-US" altLang="en-NG"/>
          </a:p>
        </p:txBody>
      </p:sp>
      <p:sp>
        <p:nvSpPr>
          <p:cNvPr id="187394" name="Rectangle 2">
            <a:extLst>
              <a:ext uri="{FF2B5EF4-FFF2-40B4-BE49-F238E27FC236}">
                <a16:creationId xmlns:a16="http://schemas.microsoft.com/office/drawing/2014/main" id="{B881F353-98A9-EED6-4E6C-44EC0EF4C0B5}"/>
              </a:ext>
            </a:extLst>
          </p:cNvPr>
          <p:cNvSpPr>
            <a:spLocks noGrp="1" noChangeArrowheads="1"/>
          </p:cNvSpPr>
          <p:nvPr>
            <p:ph type="title"/>
          </p:nvPr>
        </p:nvSpPr>
        <p:spPr/>
        <p:txBody>
          <a:bodyPr/>
          <a:lstStyle/>
          <a:p>
            <a:pPr algn="ctr"/>
            <a:r>
              <a:rPr lang="en-US" altLang="en-NG" dirty="0"/>
              <a:t>How Are Use-Cases Created?</a:t>
            </a:r>
          </a:p>
        </p:txBody>
      </p:sp>
      <p:graphicFrame>
        <p:nvGraphicFramePr>
          <p:cNvPr id="4" name="Diagram 3">
            <a:extLst>
              <a:ext uri="{FF2B5EF4-FFF2-40B4-BE49-F238E27FC236}">
                <a16:creationId xmlns:a16="http://schemas.microsoft.com/office/drawing/2014/main" id="{D3E3FEB4-0560-F7DD-0984-59C5B40A60D7}"/>
              </a:ext>
            </a:extLst>
          </p:cNvPr>
          <p:cNvGraphicFramePr/>
          <p:nvPr>
            <p:extLst>
              <p:ext uri="{D42A27DB-BD31-4B8C-83A1-F6EECF244321}">
                <p14:modId xmlns:p14="http://schemas.microsoft.com/office/powerpoint/2010/main" val="1501899730"/>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ADE21C10-BD35-30B9-057F-B6AD48D10353}"/>
              </a:ext>
            </a:extLst>
          </p:cNvPr>
          <p:cNvSpPr>
            <a:spLocks noGrp="1"/>
          </p:cNvSpPr>
          <p:nvPr>
            <p:ph type="dt" sz="half" idx="10"/>
          </p:nvPr>
        </p:nvSpPr>
        <p:spPr/>
        <p:txBody>
          <a:bodyPr/>
          <a:lstStyle/>
          <a:p>
            <a:fld id="{1283D682-91F1-4502-98F3-BB51396F46AB}"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ADA108BD-9997-AF32-985B-0560FFF76316}"/>
              </a:ext>
            </a:extLst>
          </p:cNvPr>
          <p:cNvSpPr>
            <a:spLocks noGrp="1"/>
          </p:cNvSpPr>
          <p:nvPr>
            <p:ph type="ftr" sz="quarter" idx="11"/>
          </p:nvPr>
        </p:nvSpPr>
        <p:spPr/>
        <p:txBody>
          <a:bodyPr/>
          <a:lstStyle/>
          <a:p>
            <a:r>
              <a:rPr lang="en-US" dirty="0">
                <a:latin typeface="Arial"/>
              </a:rPr>
              <a:t>System Analysis &amp; Design   -- MIM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33B3FD8-0869-0E8E-116A-BDFD320EA813}"/>
              </a:ext>
            </a:extLst>
          </p:cNvPr>
          <p:cNvSpPr>
            <a:spLocks noGrp="1"/>
          </p:cNvSpPr>
          <p:nvPr>
            <p:ph type="title"/>
          </p:nvPr>
        </p:nvSpPr>
        <p:spPr>
          <a:xfrm>
            <a:off x="457200" y="440436"/>
            <a:ext cx="8229600" cy="842913"/>
          </a:xfrm>
        </p:spPr>
        <p:txBody>
          <a:bodyPr/>
          <a:lstStyle/>
          <a:p>
            <a:pPr algn="ctr" eaLnBrk="1" hangingPunct="1"/>
            <a:r>
              <a:rPr lang="en-US" altLang="en-NG" dirty="0"/>
              <a:t>Use Case Diagram &amp; Description</a:t>
            </a:r>
          </a:p>
        </p:txBody>
      </p:sp>
      <p:sp>
        <p:nvSpPr>
          <p:cNvPr id="3" name="Content Placeholder 2">
            <a:extLst>
              <a:ext uri="{FF2B5EF4-FFF2-40B4-BE49-F238E27FC236}">
                <a16:creationId xmlns:a16="http://schemas.microsoft.com/office/drawing/2014/main" id="{4F806CB2-D931-4AD9-8674-078179142A55}"/>
              </a:ext>
            </a:extLst>
          </p:cNvPr>
          <p:cNvSpPr>
            <a:spLocks noGrp="1"/>
          </p:cNvSpPr>
          <p:nvPr>
            <p:ph idx="1"/>
          </p:nvPr>
        </p:nvSpPr>
        <p:spPr>
          <a:xfrm>
            <a:off x="457200" y="1376312"/>
            <a:ext cx="8229600" cy="5041251"/>
          </a:xfrm>
        </p:spPr>
        <p:txBody>
          <a:bodyPr rtlCol="0">
            <a:normAutofit lnSpcReduction="10000"/>
          </a:bodyPr>
          <a:lstStyle/>
          <a:p>
            <a:pPr algn="just">
              <a:buFont typeface="Wingdings" panose="05000000000000000000" pitchFamily="2" charset="2"/>
              <a:buChar char="q"/>
              <a:defRPr/>
            </a:pPr>
            <a:r>
              <a:rPr lang="en-US" dirty="0">
                <a:latin typeface="Bookman Old Style" panose="02050604050505020204" pitchFamily="18" charset="0"/>
              </a:rPr>
              <a:t>A use case diagram is a graphical representation which illustrates in a very simple way the main functions of the system and how the various end users interact with it.</a:t>
            </a:r>
          </a:p>
          <a:p>
            <a:pPr lvl="1">
              <a:lnSpc>
                <a:spcPct val="107000"/>
              </a:lnSpc>
              <a:spcAft>
                <a:spcPts val="1800"/>
              </a:spcAft>
              <a:buFont typeface="Wingdings" panose="05000000000000000000" pitchFamily="2" charset="2"/>
              <a:buChar char="q"/>
            </a:pPr>
            <a:r>
              <a:rPr lang="en-GB" kern="0" dirty="0">
                <a:solidFill>
                  <a:srgbClr val="191E24"/>
                </a:solidFill>
                <a:latin typeface="Bookman Old Style" panose="02050604050505020204" pitchFamily="18" charset="0"/>
                <a:ea typeface="Times New Roman" panose="02020603050405020304" pitchFamily="18" charset="0"/>
                <a:cs typeface="Times New Roman" panose="02020603050405020304" pitchFamily="18" charset="0"/>
              </a:rPr>
              <a:t>Use case are </a:t>
            </a:r>
            <a:r>
              <a:rPr lang="en-GB" kern="0" dirty="0">
                <a:solidFill>
                  <a:srgbClr val="C00000"/>
                </a:solidFill>
                <a:latin typeface="Bookman Old Style" panose="02050604050505020204" pitchFamily="18" charset="0"/>
                <a:ea typeface="Times New Roman" panose="02020603050405020304" pitchFamily="18" charset="0"/>
                <a:cs typeface="Times New Roman" panose="02020603050405020304" pitchFamily="18" charset="0"/>
              </a:rPr>
              <a:t>mostly defined using the verb-noun naming convention.</a:t>
            </a:r>
            <a:r>
              <a:rPr lang="en-GB" kern="0" dirty="0">
                <a:solidFill>
                  <a:srgbClr val="191E24"/>
                </a:solidFill>
                <a:latin typeface="Bookman Old Style" panose="02050604050505020204" pitchFamily="18" charset="0"/>
                <a:ea typeface="Times New Roman" panose="02020603050405020304" pitchFamily="18" charset="0"/>
                <a:cs typeface="Times New Roman" panose="02020603050405020304" pitchFamily="18" charset="0"/>
              </a:rPr>
              <a:t> </a:t>
            </a:r>
            <a:r>
              <a:rPr lang="en-GB" kern="0" dirty="0">
                <a:solidFill>
                  <a:srgbClr val="191E24"/>
                </a:solidFill>
                <a:effectLst/>
                <a:latin typeface="Bookman Old Style" panose="02050604050505020204" pitchFamily="18" charset="0"/>
                <a:ea typeface="Times New Roman" panose="02020603050405020304" pitchFamily="18" charset="0"/>
                <a:cs typeface="Times New Roman" panose="02020603050405020304" pitchFamily="18" charset="0"/>
              </a:rPr>
              <a:t>Examples: Make Payment, Issue Book, Get Grades.</a:t>
            </a:r>
            <a:endParaRPr lang="en-US" dirty="0">
              <a:latin typeface="Bookman Old Style" panose="02050604050505020204" pitchFamily="18" charset="0"/>
            </a:endParaRPr>
          </a:p>
          <a:p>
            <a:pPr algn="just">
              <a:buFont typeface="Wingdings" panose="05000000000000000000" pitchFamily="2" charset="2"/>
              <a:buChar char="q"/>
            </a:pPr>
            <a:r>
              <a:rPr lang="en-US" dirty="0">
                <a:latin typeface="Bookman Old Style" panose="02050604050505020204" pitchFamily="18" charset="0"/>
              </a:rPr>
              <a:t>Use case description is the text based, detailed, </a:t>
            </a:r>
            <a:r>
              <a:rPr lang="en-US" sz="2400" dirty="0">
                <a:latin typeface="Bookman Old Style" panose="02050604050505020204" pitchFamily="18" charset="0"/>
              </a:rPr>
              <a:t>written account of the sequence of steps performed by an analyst to accomplish a complete user task</a:t>
            </a:r>
          </a:p>
          <a:p>
            <a:pPr algn="just">
              <a:buFont typeface="Wingdings" panose="05000000000000000000" pitchFamily="2" charset="2"/>
              <a:buChar char="q"/>
            </a:pPr>
            <a:endParaRPr lang="en-US" dirty="0">
              <a:latin typeface="Bookman Old Style" panose="02050604050505020204" pitchFamily="18" charset="0"/>
            </a:endParaRPr>
          </a:p>
          <a:p>
            <a:pPr algn="just">
              <a:buFont typeface="Wingdings" panose="05000000000000000000" pitchFamily="2" charset="2"/>
              <a:buChar char="q"/>
            </a:pPr>
            <a:r>
              <a:rPr lang="en-US" altLang="en-NG" sz="2400" dirty="0">
                <a:latin typeface="Bookman Old Style" panose="02050604050505020204" pitchFamily="18" charset="0"/>
              </a:rPr>
              <a:t>Each use case describes one and only one function or </a:t>
            </a:r>
            <a:r>
              <a:rPr lang="en-US" dirty="0">
                <a:latin typeface="Bookman Old Style" panose="02050604050505020204" pitchFamily="18" charset="0"/>
              </a:rPr>
              <a:t>discrete task</a:t>
            </a:r>
          </a:p>
          <a:p>
            <a:pPr algn="just"/>
            <a:endParaRPr lang="en-US" sz="2400" dirty="0">
              <a:latin typeface="Bookman Old Style" panose="02050604050505020204" pitchFamily="18" charset="0"/>
            </a:endParaRPr>
          </a:p>
          <a:p>
            <a:pPr algn="just"/>
            <a:endParaRPr lang="en-US" b="1" dirty="0">
              <a:solidFill>
                <a:schemeClr val="accent2"/>
              </a:solidFill>
            </a:endParaRPr>
          </a:p>
          <a:p>
            <a:pPr algn="just">
              <a:defRPr/>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BFBDF531-91A5-B036-FF69-A529556FE5F6}"/>
              </a:ext>
            </a:extLst>
          </p:cNvPr>
          <p:cNvSpPr>
            <a:spLocks noGrp="1"/>
          </p:cNvSpPr>
          <p:nvPr>
            <p:ph type="ftr" sz="quarter" idx="11"/>
          </p:nvPr>
        </p:nvSpPr>
        <p:spPr/>
        <p:txBody>
          <a:bodyPr/>
          <a:lstStyle/>
          <a:p>
            <a:pPr>
              <a:defRPr/>
            </a:pPr>
            <a:r>
              <a:rPr lang="en-US"/>
              <a:t>System Analysis &amp; Design   -- MIM</a:t>
            </a:r>
          </a:p>
        </p:txBody>
      </p:sp>
      <p:sp>
        <p:nvSpPr>
          <p:cNvPr id="2" name="Date Placeholder 1">
            <a:extLst>
              <a:ext uri="{FF2B5EF4-FFF2-40B4-BE49-F238E27FC236}">
                <a16:creationId xmlns:a16="http://schemas.microsoft.com/office/drawing/2014/main" id="{11987672-109F-9649-7D1D-6992B4C9D3F3}"/>
              </a:ext>
            </a:extLst>
          </p:cNvPr>
          <p:cNvSpPr>
            <a:spLocks noGrp="1"/>
          </p:cNvSpPr>
          <p:nvPr>
            <p:ph type="dt" sz="half" idx="10"/>
          </p:nvPr>
        </p:nvSpPr>
        <p:spPr/>
        <p:txBody>
          <a:bodyPr/>
          <a:lstStyle/>
          <a:p>
            <a:fld id="{8BB33C99-5FEE-4987-83E1-0A8E520B93FF}" type="datetime1">
              <a:rPr lang="en-US" smtClean="0">
                <a:latin typeface="Arial"/>
              </a:rPr>
              <a:t>20-Mar-24</a:t>
            </a:fld>
            <a:endParaRPr lang="en-US">
              <a:latin typeface="Arial"/>
            </a:endParaRPr>
          </a:p>
        </p:txBody>
      </p:sp>
      <p:sp>
        <p:nvSpPr>
          <p:cNvPr id="6" name="Slide Number Placeholder 5">
            <a:extLst>
              <a:ext uri="{FF2B5EF4-FFF2-40B4-BE49-F238E27FC236}">
                <a16:creationId xmlns:a16="http://schemas.microsoft.com/office/drawing/2014/main" id="{531171F4-1B17-DD11-27F6-EA6FED6F3A5B}"/>
              </a:ext>
            </a:extLst>
          </p:cNvPr>
          <p:cNvSpPr>
            <a:spLocks noGrp="1"/>
          </p:cNvSpPr>
          <p:nvPr>
            <p:ph type="sldNum" sz="quarter" idx="12"/>
          </p:nvPr>
        </p:nvSpPr>
        <p:spPr/>
        <p:txBody>
          <a:bodyPr/>
          <a:lstStyle/>
          <a:p>
            <a:fld id="{A3D98C4E-54FF-DE42-8B50-68F280D9DF8C}" type="slidenum">
              <a:rPr lang="en-US" smtClean="0">
                <a:latin typeface="Arial"/>
              </a:rPr>
              <a:pPr/>
              <a:t>7</a:t>
            </a:fld>
            <a:endParaRPr lang="en-US">
              <a:latin typeface="Arial"/>
            </a:endParaRPr>
          </a:p>
        </p:txBody>
      </p:sp>
    </p:spTree>
    <p:extLst>
      <p:ext uri="{BB962C8B-B14F-4D97-AF65-F5344CB8AC3E}">
        <p14:creationId xmlns:p14="http://schemas.microsoft.com/office/powerpoint/2010/main" val="293781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9009223D-5FF6-40C3-44BD-8AB3F85BF228}"/>
              </a:ext>
            </a:extLst>
          </p:cNvPr>
          <p:cNvSpPr>
            <a:spLocks noGrp="1" noChangeArrowheads="1"/>
          </p:cNvSpPr>
          <p:nvPr>
            <p:ph type="title"/>
          </p:nvPr>
        </p:nvSpPr>
        <p:spPr>
          <a:xfrm>
            <a:off x="708025" y="362398"/>
            <a:ext cx="8229600" cy="542575"/>
          </a:xfrm>
        </p:spPr>
        <p:txBody>
          <a:bodyPr>
            <a:noAutofit/>
          </a:bodyPr>
          <a:lstStyle/>
          <a:p>
            <a:pPr algn="ctr"/>
            <a:r>
              <a:rPr lang="en-US" altLang="en-NG" dirty="0"/>
              <a:t>Syntax for Use-Case Diagram</a:t>
            </a:r>
          </a:p>
        </p:txBody>
      </p:sp>
      <p:pic>
        <p:nvPicPr>
          <p:cNvPr id="195588" name="Picture 4">
            <a:extLst>
              <a:ext uri="{FF2B5EF4-FFF2-40B4-BE49-F238E27FC236}">
                <a16:creationId xmlns:a16="http://schemas.microsoft.com/office/drawing/2014/main" id="{6CBF47B8-A8A1-73B9-B59B-FCAD46EE4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373" y="980388"/>
            <a:ext cx="5724427" cy="551521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3289766-44B2-4511-6C18-D63F90FEFEF7}"/>
              </a:ext>
            </a:extLst>
          </p:cNvPr>
          <p:cNvSpPr>
            <a:spLocks noGrp="1"/>
          </p:cNvSpPr>
          <p:nvPr>
            <p:ph type="dt" sz="half" idx="10"/>
          </p:nvPr>
        </p:nvSpPr>
        <p:spPr/>
        <p:txBody>
          <a:bodyPr/>
          <a:lstStyle/>
          <a:p>
            <a:fld id="{E73AE3A4-9B77-44C7-ABB1-343228DB5023}"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1D66D482-13EE-77F5-24EC-5865A6DE2EDF}"/>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A29E7C09-D515-665D-65CB-9A67411FEBBE}"/>
              </a:ext>
            </a:extLst>
          </p:cNvPr>
          <p:cNvSpPr>
            <a:spLocks noGrp="1"/>
          </p:cNvSpPr>
          <p:nvPr>
            <p:ph type="sldNum" sz="quarter" idx="12"/>
          </p:nvPr>
        </p:nvSpPr>
        <p:spPr/>
        <p:txBody>
          <a:bodyPr/>
          <a:lstStyle/>
          <a:p>
            <a:fld id="{A3D98C4E-54FF-DE42-8B50-68F280D9DF8C}" type="slidenum">
              <a:rPr lang="en-US" smtClean="0">
                <a:latin typeface="Arial"/>
              </a:rPr>
              <a:pPr/>
              <a:t>8</a:t>
            </a:fld>
            <a:endParaRPr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1AFED9E9-420B-1387-19A8-61FCCB3D7E8E}"/>
              </a:ext>
            </a:extLst>
          </p:cNvPr>
          <p:cNvSpPr>
            <a:spLocks noGrp="1" noChangeArrowheads="1"/>
          </p:cNvSpPr>
          <p:nvPr>
            <p:ph type="title"/>
          </p:nvPr>
        </p:nvSpPr>
        <p:spPr/>
        <p:txBody>
          <a:bodyPr>
            <a:noAutofit/>
          </a:bodyPr>
          <a:lstStyle/>
          <a:p>
            <a:pPr algn="ctr"/>
            <a:r>
              <a:rPr lang="en-US" altLang="en-NG" dirty="0"/>
              <a:t>Use-Case Diagram for Appointment System</a:t>
            </a:r>
          </a:p>
        </p:txBody>
      </p:sp>
      <p:pic>
        <p:nvPicPr>
          <p:cNvPr id="196612" name="Picture 4">
            <a:extLst>
              <a:ext uri="{FF2B5EF4-FFF2-40B4-BE49-F238E27FC236}">
                <a16:creationId xmlns:a16="http://schemas.microsoft.com/office/drawing/2014/main" id="{76464CB7-A301-7523-7C67-83D00CFA5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619" y="1709928"/>
            <a:ext cx="6551627" cy="46146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D451A36-6D09-05A8-C0A8-ED027417B8CD}"/>
              </a:ext>
            </a:extLst>
          </p:cNvPr>
          <p:cNvSpPr>
            <a:spLocks noGrp="1"/>
          </p:cNvSpPr>
          <p:nvPr>
            <p:ph type="dt" sz="half" idx="10"/>
          </p:nvPr>
        </p:nvSpPr>
        <p:spPr/>
        <p:txBody>
          <a:bodyPr/>
          <a:lstStyle/>
          <a:p>
            <a:fld id="{C8F8C28F-87A8-43C6-BF44-8F1F4F92F37D}" type="datetime1">
              <a:rPr lang="en-US" smtClean="0">
                <a:latin typeface="Arial"/>
              </a:rPr>
              <a:t>20-Mar-24</a:t>
            </a:fld>
            <a:endParaRPr lang="en-US">
              <a:latin typeface="Arial"/>
            </a:endParaRPr>
          </a:p>
        </p:txBody>
      </p:sp>
      <p:sp>
        <p:nvSpPr>
          <p:cNvPr id="6" name="Footer Placeholder 5">
            <a:extLst>
              <a:ext uri="{FF2B5EF4-FFF2-40B4-BE49-F238E27FC236}">
                <a16:creationId xmlns:a16="http://schemas.microsoft.com/office/drawing/2014/main" id="{B5D9981D-704B-6526-EBA9-CD3283AE8400}"/>
              </a:ext>
            </a:extLst>
          </p:cNvPr>
          <p:cNvSpPr>
            <a:spLocks noGrp="1"/>
          </p:cNvSpPr>
          <p:nvPr>
            <p:ph type="ftr" sz="quarter" idx="11"/>
          </p:nvPr>
        </p:nvSpPr>
        <p:spPr/>
        <p:txBody>
          <a:bodyPr/>
          <a:lstStyle/>
          <a:p>
            <a:r>
              <a:rPr lang="en-US">
                <a:latin typeface="Arial"/>
              </a:rPr>
              <a:t>System Analysis &amp; Design   -- MIM</a:t>
            </a:r>
          </a:p>
        </p:txBody>
      </p:sp>
      <p:sp>
        <p:nvSpPr>
          <p:cNvPr id="7" name="Slide Number Placeholder 6">
            <a:extLst>
              <a:ext uri="{FF2B5EF4-FFF2-40B4-BE49-F238E27FC236}">
                <a16:creationId xmlns:a16="http://schemas.microsoft.com/office/drawing/2014/main" id="{74D490EF-4FA9-A6F1-B9EA-DA89562F6686}"/>
              </a:ext>
            </a:extLst>
          </p:cNvPr>
          <p:cNvSpPr>
            <a:spLocks noGrp="1"/>
          </p:cNvSpPr>
          <p:nvPr>
            <p:ph type="sldNum" sz="quarter" idx="12"/>
          </p:nvPr>
        </p:nvSpPr>
        <p:spPr/>
        <p:txBody>
          <a:bodyPr/>
          <a:lstStyle/>
          <a:p>
            <a:fld id="{A3D98C4E-54FF-DE42-8B50-68F280D9DF8C}" type="slidenum">
              <a:rPr lang="en-US" smtClean="0">
                <a:latin typeface="Arial"/>
              </a:rPr>
              <a:pPr/>
              <a:t>9</a:t>
            </a:fld>
            <a:endParaRPr lang="en-US">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13644</TotalTime>
  <Words>1748</Words>
  <Application>Microsoft Office PowerPoint</Application>
  <PresentationFormat>On-screen Show (4:3)</PresentationFormat>
  <Paragraphs>293</Paragraphs>
  <Slides>36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Apple Chancery</vt:lpstr>
      <vt:lpstr>Arial</vt:lpstr>
      <vt:lpstr>Bookman Old Style</vt:lpstr>
      <vt:lpstr>Calibri</vt:lpstr>
      <vt:lpstr>Wingdings</vt:lpstr>
      <vt:lpstr>Clarity</vt:lpstr>
      <vt:lpstr>    ICT8304 : System ANALYSIS &amp; DESIGN</vt:lpstr>
      <vt:lpstr>Lecture Outline</vt:lpstr>
      <vt:lpstr>Use Case</vt:lpstr>
      <vt:lpstr>Use Case</vt:lpstr>
      <vt:lpstr>Sample Use Case</vt:lpstr>
      <vt:lpstr>How Are Use-Cases Created?</vt:lpstr>
      <vt:lpstr>Use Case Diagram &amp; Description</vt:lpstr>
      <vt:lpstr>Syntax for Use-Case Diagram</vt:lpstr>
      <vt:lpstr>Use-Case Diagram for Appointment System</vt:lpstr>
      <vt:lpstr>Extend and Include Relationships</vt:lpstr>
      <vt:lpstr>Syntax for Use-Case Description</vt:lpstr>
      <vt:lpstr>Elements of a Use Case</vt:lpstr>
      <vt:lpstr>Elements of a Use Case</vt:lpstr>
      <vt:lpstr>Elements of a Use Case</vt:lpstr>
      <vt:lpstr>Elements of a Use Case</vt:lpstr>
      <vt:lpstr>Elements of a Use Case</vt:lpstr>
      <vt:lpstr>Elements of a Use Case</vt:lpstr>
      <vt:lpstr>Creating Use Case Diagram and Description</vt:lpstr>
      <vt:lpstr>Step 1-Identifying the Major Use-Cases</vt:lpstr>
      <vt:lpstr>Example-Identifying the Major Use-Cases</vt:lpstr>
      <vt:lpstr>Step 2- Identifying the Major Steps</vt:lpstr>
      <vt:lpstr>Example- Identifying the Major Steps</vt:lpstr>
      <vt:lpstr>Step 3-Identifying the Elements</vt:lpstr>
      <vt:lpstr>Example-Identifying the Elements</vt:lpstr>
      <vt:lpstr>Step 4 - Confirm the Major Use Cases</vt:lpstr>
      <vt:lpstr>Tune System-Identify Major Use Case</vt:lpstr>
      <vt:lpstr>Tune system-Identifying the Major Steps and Elements</vt:lpstr>
      <vt:lpstr>Tune system-Identifying the Major Steps and Elements</vt:lpstr>
      <vt:lpstr>Tune system-Identifying the Major Steps and Elements</vt:lpstr>
      <vt:lpstr>Tune system-Identifying the Major Steps and Elements</vt:lpstr>
      <vt:lpstr>Tune system-Identifying the Major Steps and Elements</vt:lpstr>
      <vt:lpstr>Tune system-Identifying the Major Steps and Elements</vt:lpstr>
      <vt:lpstr>Use Cases and Functional Requirements</vt:lpstr>
      <vt:lpstr>Use Cases and Functional Requirements</vt:lpstr>
      <vt:lpstr>Summary</vt:lpstr>
      <vt:lpstr>PowerPoint Presentation</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 I Mukhtar</dc:creator>
  <cp:lastModifiedBy>Abdulrahman Abdulsalam</cp:lastModifiedBy>
  <cp:revision>124</cp:revision>
  <dcterms:created xsi:type="dcterms:W3CDTF">2015-09-14T11:06:08Z</dcterms:created>
  <dcterms:modified xsi:type="dcterms:W3CDTF">2024-03-20T14:40:55Z</dcterms:modified>
</cp:coreProperties>
</file>