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7" r:id="rId2"/>
    <p:sldId id="289" r:id="rId3"/>
    <p:sldId id="265" r:id="rId4"/>
    <p:sldId id="307" r:id="rId5"/>
    <p:sldId id="269" r:id="rId6"/>
    <p:sldId id="279" r:id="rId7"/>
    <p:sldId id="372" r:id="rId8"/>
    <p:sldId id="428" r:id="rId9"/>
    <p:sldId id="402" r:id="rId10"/>
    <p:sldId id="403" r:id="rId11"/>
    <p:sldId id="405" r:id="rId12"/>
    <p:sldId id="431" r:id="rId13"/>
    <p:sldId id="266" r:id="rId14"/>
    <p:sldId id="267" r:id="rId15"/>
    <p:sldId id="432" r:id="rId16"/>
    <p:sldId id="270" r:id="rId17"/>
    <p:sldId id="313" r:id="rId18"/>
    <p:sldId id="272" r:id="rId19"/>
    <p:sldId id="274" r:id="rId20"/>
    <p:sldId id="314" r:id="rId21"/>
    <p:sldId id="275" r:id="rId22"/>
    <p:sldId id="277" r:id="rId23"/>
    <p:sldId id="311" r:id="rId24"/>
    <p:sldId id="284" r:id="rId25"/>
    <p:sldId id="317" r:id="rId26"/>
    <p:sldId id="285" r:id="rId27"/>
    <p:sldId id="318" r:id="rId28"/>
    <p:sldId id="286" r:id="rId29"/>
    <p:sldId id="315" r:id="rId30"/>
    <p:sldId id="319" r:id="rId31"/>
    <p:sldId id="433" r:id="rId32"/>
    <p:sldId id="298" r:id="rId33"/>
    <p:sldId id="27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B9D72-D9CE-49AF-B1AA-0C64975E88D9}" type="doc">
      <dgm:prSet loTypeId="urn:microsoft.com/office/officeart/2005/8/layout/hierarchy2" loCatId="hierarchy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NG"/>
        </a:p>
      </dgm:t>
    </dgm:pt>
    <dgm:pt modelId="{0924B931-367C-4B15-98F5-C10848F472BC}">
      <dgm:prSet phldrT="[Text]" custT="1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GB" sz="2000" dirty="0">
              <a:latin typeface="Bookman Old Style" panose="02050604050505020204" pitchFamily="18" charset="0"/>
            </a:rPr>
            <a:t>Relationship</a:t>
          </a:r>
          <a:endParaRPr lang="en-NG" sz="2000" dirty="0">
            <a:latin typeface="Bookman Old Style" panose="02050604050505020204" pitchFamily="18" charset="0"/>
          </a:endParaRPr>
        </a:p>
      </dgm:t>
    </dgm:pt>
    <dgm:pt modelId="{48D1F809-3DCD-4706-9767-D63F9AFF3D78}" type="parTrans" cxnId="{B805481E-3474-45A7-B55B-D8AC724D0D67}">
      <dgm:prSet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2F469A99-37DA-489B-8E74-5AEA9321F7C1}" type="sibTrans" cxnId="{B805481E-3474-45A7-B55B-D8AC724D0D67}">
      <dgm:prSet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FCAB6116-2517-448D-A94C-16E548E5DAF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GB" sz="2000" dirty="0">
              <a:latin typeface="Bookman Old Style" panose="02050604050505020204" pitchFamily="18" charset="0"/>
            </a:rPr>
            <a:t>Cardinality</a:t>
          </a:r>
          <a:endParaRPr lang="en-NG" sz="2000" dirty="0">
            <a:latin typeface="Bookman Old Style" panose="02050604050505020204" pitchFamily="18" charset="0"/>
          </a:endParaRPr>
        </a:p>
      </dgm:t>
    </dgm:pt>
    <dgm:pt modelId="{3B386D67-BB23-4160-BC6D-A6DF452D4EFC}" type="parTrans" cxnId="{B878A47D-7A3C-4B99-B4DF-38C6CAADA0B3}">
      <dgm:prSet custT="1"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2D576E41-4252-4F53-9072-C31C419E7380}" type="sibTrans" cxnId="{B878A47D-7A3C-4B99-B4DF-38C6CAADA0B3}">
      <dgm:prSet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05B69609-BD03-4282-9AE1-C627CC5CFE55}">
      <dgm:prSet phldrT="[Text]" custT="1"/>
      <dgm:spPr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GB" sz="2000" dirty="0">
              <a:latin typeface="Bookman Old Style" panose="02050604050505020204" pitchFamily="18" charset="0"/>
            </a:rPr>
            <a:t>1:1</a:t>
          </a:r>
        </a:p>
        <a:p>
          <a:r>
            <a:rPr lang="en-GB" sz="2000" dirty="0">
              <a:latin typeface="Bookman Old Style" panose="02050604050505020204" pitchFamily="18" charset="0"/>
            </a:rPr>
            <a:t>1:N</a:t>
          </a:r>
        </a:p>
        <a:p>
          <a:r>
            <a:rPr lang="en-GB" sz="2000" dirty="0">
              <a:latin typeface="Bookman Old Style" panose="02050604050505020204" pitchFamily="18" charset="0"/>
            </a:rPr>
            <a:t>M:N</a:t>
          </a:r>
        </a:p>
        <a:p>
          <a:endParaRPr lang="en-NG" sz="2000" dirty="0">
            <a:latin typeface="Bookman Old Style" panose="02050604050505020204" pitchFamily="18" charset="0"/>
          </a:endParaRPr>
        </a:p>
      </dgm:t>
    </dgm:pt>
    <dgm:pt modelId="{7DAE66E9-1ECE-4832-B74A-7ED43382ED72}" type="parTrans" cxnId="{226BF9C3-2A74-4DD5-84BA-147299F8720A}">
      <dgm:prSet custT="1"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E6858CC1-2B8E-4210-96B0-6B7F2184B6F3}" type="sibTrans" cxnId="{226BF9C3-2A74-4DD5-84BA-147299F8720A}">
      <dgm:prSet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BBB71157-A842-4C5F-AD2B-ECEFFCC76B54}">
      <dgm:prSet phldrT="[Text]" custT="1"/>
      <dgm:spPr>
        <a:gradFill flip="none" rotWithShape="0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GB" sz="2000" dirty="0">
              <a:latin typeface="Bookman Old Style" panose="02050604050505020204" pitchFamily="18" charset="0"/>
            </a:rPr>
            <a:t>Modality</a:t>
          </a:r>
          <a:endParaRPr lang="en-NG" sz="2000" dirty="0">
            <a:latin typeface="Bookman Old Style" panose="02050604050505020204" pitchFamily="18" charset="0"/>
          </a:endParaRPr>
        </a:p>
      </dgm:t>
    </dgm:pt>
    <dgm:pt modelId="{667C3AEA-EDCE-4E8F-A62D-6BFEBB47F397}" type="parTrans" cxnId="{28B5F959-A955-4BC5-A5F8-7CF81DF6573A}">
      <dgm:prSet custT="1"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7FD5BB03-8219-46FE-865E-3BB7433AB454}" type="sibTrans" cxnId="{28B5F959-A955-4BC5-A5F8-7CF81DF6573A}">
      <dgm:prSet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BD72DBFD-7264-4D34-9E24-1FADA2E6274F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GB" sz="2000" dirty="0">
              <a:latin typeface="Bookman Old Style" panose="02050604050505020204" pitchFamily="18" charset="0"/>
            </a:rPr>
            <a:t>Null</a:t>
          </a:r>
        </a:p>
        <a:p>
          <a:r>
            <a:rPr lang="en-GB" sz="2000" dirty="0">
              <a:latin typeface="Bookman Old Style" panose="02050604050505020204" pitchFamily="18" charset="0"/>
            </a:rPr>
            <a:t>Not Null</a:t>
          </a:r>
          <a:endParaRPr lang="en-NG" sz="2000" dirty="0">
            <a:latin typeface="Bookman Old Style" panose="02050604050505020204" pitchFamily="18" charset="0"/>
          </a:endParaRPr>
        </a:p>
      </dgm:t>
    </dgm:pt>
    <dgm:pt modelId="{6A89D987-E7CE-4F8B-855A-B176F8A14FDC}" type="parTrans" cxnId="{9A1A0AD2-BACA-4659-9778-FB255760A5D9}">
      <dgm:prSet custT="1"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4E47C476-9A83-4672-89F4-60279FDFE932}" type="sibTrans" cxnId="{9A1A0AD2-BACA-4659-9778-FB255760A5D9}">
      <dgm:prSet/>
      <dgm:spPr/>
      <dgm:t>
        <a:bodyPr/>
        <a:lstStyle/>
        <a:p>
          <a:endParaRPr lang="en-NG" sz="2000">
            <a:latin typeface="Bookman Old Style" panose="02050604050505020204" pitchFamily="18" charset="0"/>
          </a:endParaRPr>
        </a:p>
      </dgm:t>
    </dgm:pt>
    <dgm:pt modelId="{3EEADBE0-E2DF-44F4-A8C4-3DC963AB4FCF}" type="pres">
      <dgm:prSet presAssocID="{49FB9D72-D9CE-49AF-B1AA-0C64975E8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43CB56-0943-4C4D-97D6-BF6E658A08A8}" type="pres">
      <dgm:prSet presAssocID="{0924B931-367C-4B15-98F5-C10848F472BC}" presName="root1" presStyleCnt="0"/>
      <dgm:spPr/>
    </dgm:pt>
    <dgm:pt modelId="{5B82D76C-4297-40FA-9847-81D9C124F2A9}" type="pres">
      <dgm:prSet presAssocID="{0924B931-367C-4B15-98F5-C10848F472BC}" presName="LevelOneTextNode" presStyleLbl="node0" presStyleIdx="0" presStyleCnt="1">
        <dgm:presLayoutVars>
          <dgm:chPref val="3"/>
        </dgm:presLayoutVars>
      </dgm:prSet>
      <dgm:spPr/>
    </dgm:pt>
    <dgm:pt modelId="{4D11407A-471A-43B5-9552-34D0C242A16A}" type="pres">
      <dgm:prSet presAssocID="{0924B931-367C-4B15-98F5-C10848F472BC}" presName="level2hierChild" presStyleCnt="0"/>
      <dgm:spPr/>
    </dgm:pt>
    <dgm:pt modelId="{C79E3EDA-8EFC-4A2D-98CC-074977B45BED}" type="pres">
      <dgm:prSet presAssocID="{3B386D67-BB23-4160-BC6D-A6DF452D4EFC}" presName="conn2-1" presStyleLbl="parChTrans1D2" presStyleIdx="0" presStyleCnt="2"/>
      <dgm:spPr/>
    </dgm:pt>
    <dgm:pt modelId="{C8A9D236-3880-44FA-97DE-E5FCECC22CF4}" type="pres">
      <dgm:prSet presAssocID="{3B386D67-BB23-4160-BC6D-A6DF452D4EFC}" presName="connTx" presStyleLbl="parChTrans1D2" presStyleIdx="0" presStyleCnt="2"/>
      <dgm:spPr/>
    </dgm:pt>
    <dgm:pt modelId="{50FF2887-B7CD-4AC0-B627-CCB316E7B687}" type="pres">
      <dgm:prSet presAssocID="{FCAB6116-2517-448D-A94C-16E548E5DAF1}" presName="root2" presStyleCnt="0"/>
      <dgm:spPr/>
    </dgm:pt>
    <dgm:pt modelId="{FB896221-CFA3-4154-8424-846018CEF15B}" type="pres">
      <dgm:prSet presAssocID="{FCAB6116-2517-448D-A94C-16E548E5DAF1}" presName="LevelTwoTextNode" presStyleLbl="node2" presStyleIdx="0" presStyleCnt="2">
        <dgm:presLayoutVars>
          <dgm:chPref val="3"/>
        </dgm:presLayoutVars>
      </dgm:prSet>
      <dgm:spPr/>
    </dgm:pt>
    <dgm:pt modelId="{5966F485-08A9-4C21-9DD3-1CF96A0C6239}" type="pres">
      <dgm:prSet presAssocID="{FCAB6116-2517-448D-A94C-16E548E5DAF1}" presName="level3hierChild" presStyleCnt="0"/>
      <dgm:spPr/>
    </dgm:pt>
    <dgm:pt modelId="{A427E46F-E6B0-4115-99A8-07DE28C898EC}" type="pres">
      <dgm:prSet presAssocID="{7DAE66E9-1ECE-4832-B74A-7ED43382ED72}" presName="conn2-1" presStyleLbl="parChTrans1D3" presStyleIdx="0" presStyleCnt="2"/>
      <dgm:spPr/>
    </dgm:pt>
    <dgm:pt modelId="{5C8FF2FD-1EC8-4F23-A424-B2AEFC79380B}" type="pres">
      <dgm:prSet presAssocID="{7DAE66E9-1ECE-4832-B74A-7ED43382ED72}" presName="connTx" presStyleLbl="parChTrans1D3" presStyleIdx="0" presStyleCnt="2"/>
      <dgm:spPr/>
    </dgm:pt>
    <dgm:pt modelId="{6FBAA46E-04CA-46B0-823F-453AFB0C587C}" type="pres">
      <dgm:prSet presAssocID="{05B69609-BD03-4282-9AE1-C627CC5CFE55}" presName="root2" presStyleCnt="0"/>
      <dgm:spPr/>
    </dgm:pt>
    <dgm:pt modelId="{4FE42F4D-20BC-4848-AE99-7B6815AD05F0}" type="pres">
      <dgm:prSet presAssocID="{05B69609-BD03-4282-9AE1-C627CC5CFE55}" presName="LevelTwoTextNode" presStyleLbl="node3" presStyleIdx="0" presStyleCnt="2" custScaleY="132070">
        <dgm:presLayoutVars>
          <dgm:chPref val="3"/>
        </dgm:presLayoutVars>
      </dgm:prSet>
      <dgm:spPr/>
    </dgm:pt>
    <dgm:pt modelId="{479225B8-1717-4FA7-ABE8-C2E54B7E7BFE}" type="pres">
      <dgm:prSet presAssocID="{05B69609-BD03-4282-9AE1-C627CC5CFE55}" presName="level3hierChild" presStyleCnt="0"/>
      <dgm:spPr/>
    </dgm:pt>
    <dgm:pt modelId="{D7BC6574-46EB-457A-ABF7-08FB86A061D6}" type="pres">
      <dgm:prSet presAssocID="{667C3AEA-EDCE-4E8F-A62D-6BFEBB47F397}" presName="conn2-1" presStyleLbl="parChTrans1D2" presStyleIdx="1" presStyleCnt="2"/>
      <dgm:spPr/>
    </dgm:pt>
    <dgm:pt modelId="{59E4159B-F23D-4AB2-A1A8-BD44DC37401C}" type="pres">
      <dgm:prSet presAssocID="{667C3AEA-EDCE-4E8F-A62D-6BFEBB47F397}" presName="connTx" presStyleLbl="parChTrans1D2" presStyleIdx="1" presStyleCnt="2"/>
      <dgm:spPr/>
    </dgm:pt>
    <dgm:pt modelId="{67723A62-5954-400A-932B-62DBBA3C17C9}" type="pres">
      <dgm:prSet presAssocID="{BBB71157-A842-4C5F-AD2B-ECEFFCC76B54}" presName="root2" presStyleCnt="0"/>
      <dgm:spPr/>
    </dgm:pt>
    <dgm:pt modelId="{698CBC5D-B232-44CD-B519-10688D2C37C6}" type="pres">
      <dgm:prSet presAssocID="{BBB71157-A842-4C5F-AD2B-ECEFFCC76B54}" presName="LevelTwoTextNode" presStyleLbl="node2" presStyleIdx="1" presStyleCnt="2">
        <dgm:presLayoutVars>
          <dgm:chPref val="3"/>
        </dgm:presLayoutVars>
      </dgm:prSet>
      <dgm:spPr/>
    </dgm:pt>
    <dgm:pt modelId="{8BF8168A-4767-49B0-AF64-4AA938066F99}" type="pres">
      <dgm:prSet presAssocID="{BBB71157-A842-4C5F-AD2B-ECEFFCC76B54}" presName="level3hierChild" presStyleCnt="0"/>
      <dgm:spPr/>
    </dgm:pt>
    <dgm:pt modelId="{C9CE2DFB-55C0-4ABA-AB47-F63F6DE34EC7}" type="pres">
      <dgm:prSet presAssocID="{6A89D987-E7CE-4F8B-855A-B176F8A14FDC}" presName="conn2-1" presStyleLbl="parChTrans1D3" presStyleIdx="1" presStyleCnt="2"/>
      <dgm:spPr/>
    </dgm:pt>
    <dgm:pt modelId="{95C50F18-B567-4AA2-B59D-603648C5E3E1}" type="pres">
      <dgm:prSet presAssocID="{6A89D987-E7CE-4F8B-855A-B176F8A14FDC}" presName="connTx" presStyleLbl="parChTrans1D3" presStyleIdx="1" presStyleCnt="2"/>
      <dgm:spPr/>
    </dgm:pt>
    <dgm:pt modelId="{CCE1C942-AF1A-4066-ACB8-FBAFF678A09F}" type="pres">
      <dgm:prSet presAssocID="{BD72DBFD-7264-4D34-9E24-1FADA2E6274F}" presName="root2" presStyleCnt="0"/>
      <dgm:spPr/>
    </dgm:pt>
    <dgm:pt modelId="{B09CD59B-88E7-4740-8E75-51AC3A1D5469}" type="pres">
      <dgm:prSet presAssocID="{BD72DBFD-7264-4D34-9E24-1FADA2E6274F}" presName="LevelTwoTextNode" presStyleLbl="node3" presStyleIdx="1" presStyleCnt="2">
        <dgm:presLayoutVars>
          <dgm:chPref val="3"/>
        </dgm:presLayoutVars>
      </dgm:prSet>
      <dgm:spPr/>
    </dgm:pt>
    <dgm:pt modelId="{371B0156-6861-4445-B8C2-820699E84FCC}" type="pres">
      <dgm:prSet presAssocID="{BD72DBFD-7264-4D34-9E24-1FADA2E6274F}" presName="level3hierChild" presStyleCnt="0"/>
      <dgm:spPr/>
    </dgm:pt>
  </dgm:ptLst>
  <dgm:cxnLst>
    <dgm:cxn modelId="{876DA604-8DAD-4F68-B065-631706BF066E}" type="presOf" srcId="{7DAE66E9-1ECE-4832-B74A-7ED43382ED72}" destId="{5C8FF2FD-1EC8-4F23-A424-B2AEFC79380B}" srcOrd="1" destOrd="0" presId="urn:microsoft.com/office/officeart/2005/8/layout/hierarchy2"/>
    <dgm:cxn modelId="{B805481E-3474-45A7-B55B-D8AC724D0D67}" srcId="{49FB9D72-D9CE-49AF-B1AA-0C64975E88D9}" destId="{0924B931-367C-4B15-98F5-C10848F472BC}" srcOrd="0" destOrd="0" parTransId="{48D1F809-3DCD-4706-9767-D63F9AFF3D78}" sibTransId="{2F469A99-37DA-489B-8E74-5AEA9321F7C1}"/>
    <dgm:cxn modelId="{B949E528-D851-436C-8D36-8042A5A413A8}" type="presOf" srcId="{49FB9D72-D9CE-49AF-B1AA-0C64975E88D9}" destId="{3EEADBE0-E2DF-44F4-A8C4-3DC963AB4FCF}" srcOrd="0" destOrd="0" presId="urn:microsoft.com/office/officeart/2005/8/layout/hierarchy2"/>
    <dgm:cxn modelId="{E7B0BD35-6DE5-45B6-B919-60A138B2B671}" type="presOf" srcId="{6A89D987-E7CE-4F8B-855A-B176F8A14FDC}" destId="{95C50F18-B567-4AA2-B59D-603648C5E3E1}" srcOrd="1" destOrd="0" presId="urn:microsoft.com/office/officeart/2005/8/layout/hierarchy2"/>
    <dgm:cxn modelId="{B0F66D41-0807-4997-9362-F02FE0637CF1}" type="presOf" srcId="{6A89D987-E7CE-4F8B-855A-B176F8A14FDC}" destId="{C9CE2DFB-55C0-4ABA-AB47-F63F6DE34EC7}" srcOrd="0" destOrd="0" presId="urn:microsoft.com/office/officeart/2005/8/layout/hierarchy2"/>
    <dgm:cxn modelId="{28B5F959-A955-4BC5-A5F8-7CF81DF6573A}" srcId="{0924B931-367C-4B15-98F5-C10848F472BC}" destId="{BBB71157-A842-4C5F-AD2B-ECEFFCC76B54}" srcOrd="1" destOrd="0" parTransId="{667C3AEA-EDCE-4E8F-A62D-6BFEBB47F397}" sibTransId="{7FD5BB03-8219-46FE-865E-3BB7433AB454}"/>
    <dgm:cxn modelId="{B878A47D-7A3C-4B99-B4DF-38C6CAADA0B3}" srcId="{0924B931-367C-4B15-98F5-C10848F472BC}" destId="{FCAB6116-2517-448D-A94C-16E548E5DAF1}" srcOrd="0" destOrd="0" parTransId="{3B386D67-BB23-4160-BC6D-A6DF452D4EFC}" sibTransId="{2D576E41-4252-4F53-9072-C31C419E7380}"/>
    <dgm:cxn modelId="{44A0EF86-4CFA-467E-AA0F-D53A345FF5C5}" type="presOf" srcId="{667C3AEA-EDCE-4E8F-A62D-6BFEBB47F397}" destId="{D7BC6574-46EB-457A-ABF7-08FB86A061D6}" srcOrd="0" destOrd="0" presId="urn:microsoft.com/office/officeart/2005/8/layout/hierarchy2"/>
    <dgm:cxn modelId="{8974CB88-7C8E-4A8B-8C9B-4DB7046C9B58}" type="presOf" srcId="{05B69609-BD03-4282-9AE1-C627CC5CFE55}" destId="{4FE42F4D-20BC-4848-AE99-7B6815AD05F0}" srcOrd="0" destOrd="0" presId="urn:microsoft.com/office/officeart/2005/8/layout/hierarchy2"/>
    <dgm:cxn modelId="{4B79AEA3-4863-49FD-82EA-3BA1D47A621C}" type="presOf" srcId="{BD72DBFD-7264-4D34-9E24-1FADA2E6274F}" destId="{B09CD59B-88E7-4740-8E75-51AC3A1D5469}" srcOrd="0" destOrd="0" presId="urn:microsoft.com/office/officeart/2005/8/layout/hierarchy2"/>
    <dgm:cxn modelId="{FDA4BDAC-687C-4FDF-B1E1-A864CE76A10E}" type="presOf" srcId="{FCAB6116-2517-448D-A94C-16E548E5DAF1}" destId="{FB896221-CFA3-4154-8424-846018CEF15B}" srcOrd="0" destOrd="0" presId="urn:microsoft.com/office/officeart/2005/8/layout/hierarchy2"/>
    <dgm:cxn modelId="{08B777B3-5F7F-47C6-9912-171371F7D7E8}" type="presOf" srcId="{BBB71157-A842-4C5F-AD2B-ECEFFCC76B54}" destId="{698CBC5D-B232-44CD-B519-10688D2C37C6}" srcOrd="0" destOrd="0" presId="urn:microsoft.com/office/officeart/2005/8/layout/hierarchy2"/>
    <dgm:cxn modelId="{A77813BF-2837-4A52-821B-1F94680AB5C4}" type="presOf" srcId="{0924B931-367C-4B15-98F5-C10848F472BC}" destId="{5B82D76C-4297-40FA-9847-81D9C124F2A9}" srcOrd="0" destOrd="0" presId="urn:microsoft.com/office/officeart/2005/8/layout/hierarchy2"/>
    <dgm:cxn modelId="{CE0BECC2-6BDC-49F2-B0BD-5A2EEEF23D69}" type="presOf" srcId="{667C3AEA-EDCE-4E8F-A62D-6BFEBB47F397}" destId="{59E4159B-F23D-4AB2-A1A8-BD44DC37401C}" srcOrd="1" destOrd="0" presId="urn:microsoft.com/office/officeart/2005/8/layout/hierarchy2"/>
    <dgm:cxn modelId="{226BF9C3-2A74-4DD5-84BA-147299F8720A}" srcId="{FCAB6116-2517-448D-A94C-16E548E5DAF1}" destId="{05B69609-BD03-4282-9AE1-C627CC5CFE55}" srcOrd="0" destOrd="0" parTransId="{7DAE66E9-1ECE-4832-B74A-7ED43382ED72}" sibTransId="{E6858CC1-2B8E-4210-96B0-6B7F2184B6F3}"/>
    <dgm:cxn modelId="{C5D9B2C5-F815-4D5F-90B4-E96087CBB102}" type="presOf" srcId="{7DAE66E9-1ECE-4832-B74A-7ED43382ED72}" destId="{A427E46F-E6B0-4115-99A8-07DE28C898EC}" srcOrd="0" destOrd="0" presId="urn:microsoft.com/office/officeart/2005/8/layout/hierarchy2"/>
    <dgm:cxn modelId="{9A1A0AD2-BACA-4659-9778-FB255760A5D9}" srcId="{BBB71157-A842-4C5F-AD2B-ECEFFCC76B54}" destId="{BD72DBFD-7264-4D34-9E24-1FADA2E6274F}" srcOrd="0" destOrd="0" parTransId="{6A89D987-E7CE-4F8B-855A-B176F8A14FDC}" sibTransId="{4E47C476-9A83-4672-89F4-60279FDFE932}"/>
    <dgm:cxn modelId="{4771B6D4-B022-40E0-A45D-19EF1954B6AE}" type="presOf" srcId="{3B386D67-BB23-4160-BC6D-A6DF452D4EFC}" destId="{C8A9D236-3880-44FA-97DE-E5FCECC22CF4}" srcOrd="1" destOrd="0" presId="urn:microsoft.com/office/officeart/2005/8/layout/hierarchy2"/>
    <dgm:cxn modelId="{1AC631F5-C23B-4144-AB74-65F0C04D6313}" type="presOf" srcId="{3B386D67-BB23-4160-BC6D-A6DF452D4EFC}" destId="{C79E3EDA-8EFC-4A2D-98CC-074977B45BED}" srcOrd="0" destOrd="0" presId="urn:microsoft.com/office/officeart/2005/8/layout/hierarchy2"/>
    <dgm:cxn modelId="{E59B14BD-1B5D-4948-ACA1-7ADC052056D7}" type="presParOf" srcId="{3EEADBE0-E2DF-44F4-A8C4-3DC963AB4FCF}" destId="{B243CB56-0943-4C4D-97D6-BF6E658A08A8}" srcOrd="0" destOrd="0" presId="urn:microsoft.com/office/officeart/2005/8/layout/hierarchy2"/>
    <dgm:cxn modelId="{5F7D137E-E4F0-4D1E-804D-3E2791B984D8}" type="presParOf" srcId="{B243CB56-0943-4C4D-97D6-BF6E658A08A8}" destId="{5B82D76C-4297-40FA-9847-81D9C124F2A9}" srcOrd="0" destOrd="0" presId="urn:microsoft.com/office/officeart/2005/8/layout/hierarchy2"/>
    <dgm:cxn modelId="{04CEFBCA-D605-457C-A80E-769FCCBA6110}" type="presParOf" srcId="{B243CB56-0943-4C4D-97D6-BF6E658A08A8}" destId="{4D11407A-471A-43B5-9552-34D0C242A16A}" srcOrd="1" destOrd="0" presId="urn:microsoft.com/office/officeart/2005/8/layout/hierarchy2"/>
    <dgm:cxn modelId="{FB5081CA-822D-4CD4-9438-E28C2DEFEC56}" type="presParOf" srcId="{4D11407A-471A-43B5-9552-34D0C242A16A}" destId="{C79E3EDA-8EFC-4A2D-98CC-074977B45BED}" srcOrd="0" destOrd="0" presId="urn:microsoft.com/office/officeart/2005/8/layout/hierarchy2"/>
    <dgm:cxn modelId="{BC744D6B-41E1-4784-BC15-34EE4C6EBEE7}" type="presParOf" srcId="{C79E3EDA-8EFC-4A2D-98CC-074977B45BED}" destId="{C8A9D236-3880-44FA-97DE-E5FCECC22CF4}" srcOrd="0" destOrd="0" presId="urn:microsoft.com/office/officeart/2005/8/layout/hierarchy2"/>
    <dgm:cxn modelId="{F456124E-D199-4151-9913-EB946440EE69}" type="presParOf" srcId="{4D11407A-471A-43B5-9552-34D0C242A16A}" destId="{50FF2887-B7CD-4AC0-B627-CCB316E7B687}" srcOrd="1" destOrd="0" presId="urn:microsoft.com/office/officeart/2005/8/layout/hierarchy2"/>
    <dgm:cxn modelId="{A039466F-2F71-4EB8-BCA5-8C85CD29273D}" type="presParOf" srcId="{50FF2887-B7CD-4AC0-B627-CCB316E7B687}" destId="{FB896221-CFA3-4154-8424-846018CEF15B}" srcOrd="0" destOrd="0" presId="urn:microsoft.com/office/officeart/2005/8/layout/hierarchy2"/>
    <dgm:cxn modelId="{CB117643-2F5E-473F-B937-BBC25EC46DB2}" type="presParOf" srcId="{50FF2887-B7CD-4AC0-B627-CCB316E7B687}" destId="{5966F485-08A9-4C21-9DD3-1CF96A0C6239}" srcOrd="1" destOrd="0" presId="urn:microsoft.com/office/officeart/2005/8/layout/hierarchy2"/>
    <dgm:cxn modelId="{1112850F-2F25-4302-9681-CB0AC6E46CE8}" type="presParOf" srcId="{5966F485-08A9-4C21-9DD3-1CF96A0C6239}" destId="{A427E46F-E6B0-4115-99A8-07DE28C898EC}" srcOrd="0" destOrd="0" presId="urn:microsoft.com/office/officeart/2005/8/layout/hierarchy2"/>
    <dgm:cxn modelId="{41A3CDC2-6E71-450A-9930-5CDDF38EDA94}" type="presParOf" srcId="{A427E46F-E6B0-4115-99A8-07DE28C898EC}" destId="{5C8FF2FD-1EC8-4F23-A424-B2AEFC79380B}" srcOrd="0" destOrd="0" presId="urn:microsoft.com/office/officeart/2005/8/layout/hierarchy2"/>
    <dgm:cxn modelId="{6C313218-8FED-4A2D-8B3F-0EBD317533B8}" type="presParOf" srcId="{5966F485-08A9-4C21-9DD3-1CF96A0C6239}" destId="{6FBAA46E-04CA-46B0-823F-453AFB0C587C}" srcOrd="1" destOrd="0" presId="urn:microsoft.com/office/officeart/2005/8/layout/hierarchy2"/>
    <dgm:cxn modelId="{EA384656-E125-4832-B633-4C587545DA88}" type="presParOf" srcId="{6FBAA46E-04CA-46B0-823F-453AFB0C587C}" destId="{4FE42F4D-20BC-4848-AE99-7B6815AD05F0}" srcOrd="0" destOrd="0" presId="urn:microsoft.com/office/officeart/2005/8/layout/hierarchy2"/>
    <dgm:cxn modelId="{AC304EBA-7658-4F2E-9975-E68961020247}" type="presParOf" srcId="{6FBAA46E-04CA-46B0-823F-453AFB0C587C}" destId="{479225B8-1717-4FA7-ABE8-C2E54B7E7BFE}" srcOrd="1" destOrd="0" presId="urn:microsoft.com/office/officeart/2005/8/layout/hierarchy2"/>
    <dgm:cxn modelId="{5098B2C2-5B13-4B0F-949A-25F01CA19832}" type="presParOf" srcId="{4D11407A-471A-43B5-9552-34D0C242A16A}" destId="{D7BC6574-46EB-457A-ABF7-08FB86A061D6}" srcOrd="2" destOrd="0" presId="urn:microsoft.com/office/officeart/2005/8/layout/hierarchy2"/>
    <dgm:cxn modelId="{F8134CB8-9412-4174-8E9C-18A750072F3F}" type="presParOf" srcId="{D7BC6574-46EB-457A-ABF7-08FB86A061D6}" destId="{59E4159B-F23D-4AB2-A1A8-BD44DC37401C}" srcOrd="0" destOrd="0" presId="urn:microsoft.com/office/officeart/2005/8/layout/hierarchy2"/>
    <dgm:cxn modelId="{56FE3915-81CB-4CB0-A9BB-BEB25CD720D2}" type="presParOf" srcId="{4D11407A-471A-43B5-9552-34D0C242A16A}" destId="{67723A62-5954-400A-932B-62DBBA3C17C9}" srcOrd="3" destOrd="0" presId="urn:microsoft.com/office/officeart/2005/8/layout/hierarchy2"/>
    <dgm:cxn modelId="{B257E73C-BC7B-4F89-BBDE-8404D9A12B93}" type="presParOf" srcId="{67723A62-5954-400A-932B-62DBBA3C17C9}" destId="{698CBC5D-B232-44CD-B519-10688D2C37C6}" srcOrd="0" destOrd="0" presId="urn:microsoft.com/office/officeart/2005/8/layout/hierarchy2"/>
    <dgm:cxn modelId="{4CA8F8EA-9EFA-435F-8F4A-FBF10C7025DA}" type="presParOf" srcId="{67723A62-5954-400A-932B-62DBBA3C17C9}" destId="{8BF8168A-4767-49B0-AF64-4AA938066F99}" srcOrd="1" destOrd="0" presId="urn:microsoft.com/office/officeart/2005/8/layout/hierarchy2"/>
    <dgm:cxn modelId="{5CDD7504-1275-4149-B9F2-2DDA1C9BD39F}" type="presParOf" srcId="{8BF8168A-4767-49B0-AF64-4AA938066F99}" destId="{C9CE2DFB-55C0-4ABA-AB47-F63F6DE34EC7}" srcOrd="0" destOrd="0" presId="urn:microsoft.com/office/officeart/2005/8/layout/hierarchy2"/>
    <dgm:cxn modelId="{9DCC594A-498C-4AF7-9310-26B1630659D2}" type="presParOf" srcId="{C9CE2DFB-55C0-4ABA-AB47-F63F6DE34EC7}" destId="{95C50F18-B567-4AA2-B59D-603648C5E3E1}" srcOrd="0" destOrd="0" presId="urn:microsoft.com/office/officeart/2005/8/layout/hierarchy2"/>
    <dgm:cxn modelId="{FB794AC6-C17D-470F-A842-062CAECF680D}" type="presParOf" srcId="{8BF8168A-4767-49B0-AF64-4AA938066F99}" destId="{CCE1C942-AF1A-4066-ACB8-FBAFF678A09F}" srcOrd="1" destOrd="0" presId="urn:microsoft.com/office/officeart/2005/8/layout/hierarchy2"/>
    <dgm:cxn modelId="{B7840DF3-6703-4839-8A1D-49581B809D32}" type="presParOf" srcId="{CCE1C942-AF1A-4066-ACB8-FBAFF678A09F}" destId="{B09CD59B-88E7-4740-8E75-51AC3A1D5469}" srcOrd="0" destOrd="0" presId="urn:microsoft.com/office/officeart/2005/8/layout/hierarchy2"/>
    <dgm:cxn modelId="{EC09E032-E7C0-48BC-A1A3-1AA3FC7858ED}" type="presParOf" srcId="{CCE1C942-AF1A-4066-ACB8-FBAFF678A09F}" destId="{371B0156-6861-4445-B8C2-820699E84F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EDBBA-4ED8-4EC1-8EC7-ED8C8D73A576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NG"/>
        </a:p>
      </dgm:t>
    </dgm:pt>
    <dgm:pt modelId="{ADB2B176-F8E9-4ED9-B6CC-798CD2D6143E}">
      <dgm:prSet custT="1"/>
      <dgm:spPr/>
      <dgm:t>
        <a:bodyPr/>
        <a:lstStyle/>
        <a:p>
          <a:r>
            <a:rPr lang="en-US" sz="1600" dirty="0"/>
            <a:t>1. Identify the entities</a:t>
          </a:r>
          <a:endParaRPr lang="en-NG" sz="1600" dirty="0">
            <a:latin typeface="Bookman Old Style" panose="02050604050505020204" pitchFamily="18" charset="0"/>
          </a:endParaRPr>
        </a:p>
      </dgm:t>
    </dgm:pt>
    <dgm:pt modelId="{B774532D-9957-4B51-BD43-4390F4BD8A25}" type="parTrans" cxnId="{1E77F698-3E68-45ED-81DB-2EE1EBF5CB88}">
      <dgm:prSet/>
      <dgm:spPr/>
      <dgm:t>
        <a:bodyPr/>
        <a:lstStyle/>
        <a:p>
          <a:endParaRPr lang="en-NG" sz="1600">
            <a:latin typeface="Bookman Old Style" panose="02050604050505020204" pitchFamily="18" charset="0"/>
          </a:endParaRPr>
        </a:p>
      </dgm:t>
    </dgm:pt>
    <dgm:pt modelId="{3FF71E37-E2AB-4828-AE5E-AE66C7C7DFB0}" type="sibTrans" cxnId="{1E77F698-3E68-45ED-81DB-2EE1EBF5CB88}">
      <dgm:prSet custT="1"/>
      <dgm:spPr/>
      <dgm:t>
        <a:bodyPr/>
        <a:lstStyle/>
        <a:p>
          <a:endParaRPr lang="en-NG" sz="1600">
            <a:latin typeface="Bookman Old Style" panose="02050604050505020204" pitchFamily="18" charset="0"/>
          </a:endParaRPr>
        </a:p>
      </dgm:t>
    </dgm:pt>
    <dgm:pt modelId="{B0CD2622-6BD2-46D9-BE6F-C4DFBA49D68E}">
      <dgm:prSet custT="1"/>
      <dgm:spPr/>
      <dgm:t>
        <a:bodyPr/>
        <a:lstStyle/>
        <a:p>
          <a:r>
            <a:rPr lang="en-US" sz="1600" dirty="0">
              <a:latin typeface="Bookman Old Style" panose="02050604050505020204" pitchFamily="18" charset="0"/>
            </a:rPr>
            <a:t>2.  A</a:t>
          </a:r>
          <a:r>
            <a:rPr lang="en-US" sz="1600" dirty="0"/>
            <a:t>dd the appropriate attributes to each entity</a:t>
          </a:r>
          <a:endParaRPr lang="en-NG" sz="1600" dirty="0">
            <a:latin typeface="Bookman Old Style" panose="02050604050505020204" pitchFamily="18" charset="0"/>
          </a:endParaRPr>
        </a:p>
      </dgm:t>
    </dgm:pt>
    <dgm:pt modelId="{6E196690-11CD-4052-8153-4A700BE680E4}" type="parTrans" cxnId="{A11F8A43-9E99-4BB7-976D-0688A9527734}">
      <dgm:prSet/>
      <dgm:spPr/>
      <dgm:t>
        <a:bodyPr/>
        <a:lstStyle/>
        <a:p>
          <a:endParaRPr lang="en-NG" sz="1600">
            <a:latin typeface="Bookman Old Style" panose="02050604050505020204" pitchFamily="18" charset="0"/>
          </a:endParaRPr>
        </a:p>
      </dgm:t>
    </dgm:pt>
    <dgm:pt modelId="{EFB9B069-BA43-4893-BBFC-701FB3DD6802}" type="sibTrans" cxnId="{A11F8A43-9E99-4BB7-976D-0688A9527734}">
      <dgm:prSet custT="1"/>
      <dgm:spPr/>
      <dgm:t>
        <a:bodyPr/>
        <a:lstStyle/>
        <a:p>
          <a:endParaRPr lang="en-NG" sz="1600">
            <a:latin typeface="Bookman Old Style" panose="02050604050505020204" pitchFamily="18" charset="0"/>
          </a:endParaRPr>
        </a:p>
      </dgm:t>
    </dgm:pt>
    <dgm:pt modelId="{9BC41416-8B82-47CD-9E35-2663FFEB6B8C}">
      <dgm:prSet custT="1"/>
      <dgm:spPr/>
      <dgm:t>
        <a:bodyPr/>
        <a:lstStyle/>
        <a:p>
          <a:r>
            <a:rPr lang="en-US" sz="1600" dirty="0">
              <a:latin typeface="Bookman Old Style" panose="02050604050505020204" pitchFamily="18" charset="0"/>
            </a:rPr>
            <a:t>3.  D</a:t>
          </a:r>
          <a:r>
            <a:rPr lang="en-US" sz="1600" dirty="0"/>
            <a:t>raw relationships among entities.</a:t>
          </a:r>
          <a:endParaRPr lang="en-NG" sz="1600" dirty="0">
            <a:latin typeface="Bookman Old Style" panose="02050604050505020204" pitchFamily="18" charset="0"/>
          </a:endParaRPr>
        </a:p>
      </dgm:t>
    </dgm:pt>
    <dgm:pt modelId="{E4795427-1E82-48C9-8B5E-FF5F8A8D4E90}" type="parTrans" cxnId="{1BC83BAA-7413-4C40-9D37-DF64D0CF82FB}">
      <dgm:prSet/>
      <dgm:spPr/>
      <dgm:t>
        <a:bodyPr/>
        <a:lstStyle/>
        <a:p>
          <a:endParaRPr lang="en-NG" sz="1600">
            <a:latin typeface="Bookman Old Style" panose="02050604050505020204" pitchFamily="18" charset="0"/>
          </a:endParaRPr>
        </a:p>
      </dgm:t>
    </dgm:pt>
    <dgm:pt modelId="{7E5B0779-1E23-4EF8-AF22-503FC2799D01}" type="sibTrans" cxnId="{1BC83BAA-7413-4C40-9D37-DF64D0CF82FB}">
      <dgm:prSet custT="1"/>
      <dgm:spPr/>
      <dgm:t>
        <a:bodyPr/>
        <a:lstStyle/>
        <a:p>
          <a:endParaRPr lang="en-NG" sz="1600">
            <a:latin typeface="Bookman Old Style" panose="02050604050505020204" pitchFamily="18" charset="0"/>
          </a:endParaRPr>
        </a:p>
      </dgm:t>
    </dgm:pt>
    <dgm:pt modelId="{D6F77BD7-CE9B-4422-A985-B355BBA0ED10}" type="pres">
      <dgm:prSet presAssocID="{D28EDBBA-4ED8-4EC1-8EC7-ED8C8D73A576}" presName="Name0" presStyleCnt="0">
        <dgm:presLayoutVars>
          <dgm:dir/>
          <dgm:resizeHandles val="exact"/>
        </dgm:presLayoutVars>
      </dgm:prSet>
      <dgm:spPr/>
    </dgm:pt>
    <dgm:pt modelId="{235CB75F-0124-46B8-BD30-C332F98FB006}" type="pres">
      <dgm:prSet presAssocID="{ADB2B176-F8E9-4ED9-B6CC-798CD2D6143E}" presName="node" presStyleLbl="node1" presStyleIdx="0" presStyleCnt="3">
        <dgm:presLayoutVars>
          <dgm:bulletEnabled val="1"/>
        </dgm:presLayoutVars>
      </dgm:prSet>
      <dgm:spPr/>
    </dgm:pt>
    <dgm:pt modelId="{3F5D477A-6A91-4FC5-928D-6AC1F5415073}" type="pres">
      <dgm:prSet presAssocID="{3FF71E37-E2AB-4828-AE5E-AE66C7C7DFB0}" presName="sibTrans" presStyleLbl="sibTrans2D1" presStyleIdx="0" presStyleCnt="2"/>
      <dgm:spPr/>
    </dgm:pt>
    <dgm:pt modelId="{0633D661-EAC6-47F9-B22C-9A99A6A84924}" type="pres">
      <dgm:prSet presAssocID="{3FF71E37-E2AB-4828-AE5E-AE66C7C7DFB0}" presName="connectorText" presStyleLbl="sibTrans2D1" presStyleIdx="0" presStyleCnt="2"/>
      <dgm:spPr/>
    </dgm:pt>
    <dgm:pt modelId="{90C96C8D-7F18-4DCA-A0C1-128ADB6DF389}" type="pres">
      <dgm:prSet presAssocID="{B0CD2622-6BD2-46D9-BE6F-C4DFBA49D68E}" presName="node" presStyleLbl="node1" presStyleIdx="1" presStyleCnt="3">
        <dgm:presLayoutVars>
          <dgm:bulletEnabled val="1"/>
        </dgm:presLayoutVars>
      </dgm:prSet>
      <dgm:spPr/>
    </dgm:pt>
    <dgm:pt modelId="{ECD42AD3-E13A-466A-ACB6-9E172B7C4282}" type="pres">
      <dgm:prSet presAssocID="{EFB9B069-BA43-4893-BBFC-701FB3DD6802}" presName="sibTrans" presStyleLbl="sibTrans2D1" presStyleIdx="1" presStyleCnt="2"/>
      <dgm:spPr/>
    </dgm:pt>
    <dgm:pt modelId="{878D7F99-FB1A-4157-B004-9F89003471FD}" type="pres">
      <dgm:prSet presAssocID="{EFB9B069-BA43-4893-BBFC-701FB3DD6802}" presName="connectorText" presStyleLbl="sibTrans2D1" presStyleIdx="1" presStyleCnt="2"/>
      <dgm:spPr/>
    </dgm:pt>
    <dgm:pt modelId="{8DA690B5-5820-4C33-BE15-624308A36D24}" type="pres">
      <dgm:prSet presAssocID="{9BC41416-8B82-47CD-9E35-2663FFEB6B8C}" presName="node" presStyleLbl="node1" presStyleIdx="2" presStyleCnt="3">
        <dgm:presLayoutVars>
          <dgm:bulletEnabled val="1"/>
        </dgm:presLayoutVars>
      </dgm:prSet>
      <dgm:spPr/>
    </dgm:pt>
  </dgm:ptLst>
  <dgm:cxnLst>
    <dgm:cxn modelId="{44876B2B-AD54-438F-B6B5-2CA7945099AB}" type="presOf" srcId="{B0CD2622-6BD2-46D9-BE6F-C4DFBA49D68E}" destId="{90C96C8D-7F18-4DCA-A0C1-128ADB6DF389}" srcOrd="0" destOrd="0" presId="urn:microsoft.com/office/officeart/2005/8/layout/process1"/>
    <dgm:cxn modelId="{A11F8A43-9E99-4BB7-976D-0688A9527734}" srcId="{D28EDBBA-4ED8-4EC1-8EC7-ED8C8D73A576}" destId="{B0CD2622-6BD2-46D9-BE6F-C4DFBA49D68E}" srcOrd="1" destOrd="0" parTransId="{6E196690-11CD-4052-8153-4A700BE680E4}" sibTransId="{EFB9B069-BA43-4893-BBFC-701FB3DD6802}"/>
    <dgm:cxn modelId="{1083FA7E-6E95-40EB-A49A-259FC81276F8}" type="presOf" srcId="{3FF71E37-E2AB-4828-AE5E-AE66C7C7DFB0}" destId="{0633D661-EAC6-47F9-B22C-9A99A6A84924}" srcOrd="1" destOrd="0" presId="urn:microsoft.com/office/officeart/2005/8/layout/process1"/>
    <dgm:cxn modelId="{0BD70C80-A052-44BF-9546-8D2E78AC6307}" type="presOf" srcId="{EFB9B069-BA43-4893-BBFC-701FB3DD6802}" destId="{878D7F99-FB1A-4157-B004-9F89003471FD}" srcOrd="1" destOrd="0" presId="urn:microsoft.com/office/officeart/2005/8/layout/process1"/>
    <dgm:cxn modelId="{1E77F698-3E68-45ED-81DB-2EE1EBF5CB88}" srcId="{D28EDBBA-4ED8-4EC1-8EC7-ED8C8D73A576}" destId="{ADB2B176-F8E9-4ED9-B6CC-798CD2D6143E}" srcOrd="0" destOrd="0" parTransId="{B774532D-9957-4B51-BD43-4390F4BD8A25}" sibTransId="{3FF71E37-E2AB-4828-AE5E-AE66C7C7DFB0}"/>
    <dgm:cxn modelId="{1BC83BAA-7413-4C40-9D37-DF64D0CF82FB}" srcId="{D28EDBBA-4ED8-4EC1-8EC7-ED8C8D73A576}" destId="{9BC41416-8B82-47CD-9E35-2663FFEB6B8C}" srcOrd="2" destOrd="0" parTransId="{E4795427-1E82-48C9-8B5E-FF5F8A8D4E90}" sibTransId="{7E5B0779-1E23-4EF8-AF22-503FC2799D01}"/>
    <dgm:cxn modelId="{C2450CB4-62A4-4EE7-AF91-54DF02DAEEE6}" type="presOf" srcId="{ADB2B176-F8E9-4ED9-B6CC-798CD2D6143E}" destId="{235CB75F-0124-46B8-BD30-C332F98FB006}" srcOrd="0" destOrd="0" presId="urn:microsoft.com/office/officeart/2005/8/layout/process1"/>
    <dgm:cxn modelId="{20A40BBD-4769-4CED-8AB8-2216F1A7B88B}" type="presOf" srcId="{9BC41416-8B82-47CD-9E35-2663FFEB6B8C}" destId="{8DA690B5-5820-4C33-BE15-624308A36D24}" srcOrd="0" destOrd="0" presId="urn:microsoft.com/office/officeart/2005/8/layout/process1"/>
    <dgm:cxn modelId="{B2C77FD9-7AD3-435B-932E-63712E1EE02A}" type="presOf" srcId="{D28EDBBA-4ED8-4EC1-8EC7-ED8C8D73A576}" destId="{D6F77BD7-CE9B-4422-A985-B355BBA0ED10}" srcOrd="0" destOrd="0" presId="urn:microsoft.com/office/officeart/2005/8/layout/process1"/>
    <dgm:cxn modelId="{13B5ABDB-2FE1-45C1-B08D-5306060D648C}" type="presOf" srcId="{3FF71E37-E2AB-4828-AE5E-AE66C7C7DFB0}" destId="{3F5D477A-6A91-4FC5-928D-6AC1F5415073}" srcOrd="0" destOrd="0" presId="urn:microsoft.com/office/officeart/2005/8/layout/process1"/>
    <dgm:cxn modelId="{C68B90F3-E28E-47E1-9B7A-51330906C716}" type="presOf" srcId="{EFB9B069-BA43-4893-BBFC-701FB3DD6802}" destId="{ECD42AD3-E13A-466A-ACB6-9E172B7C4282}" srcOrd="0" destOrd="0" presId="urn:microsoft.com/office/officeart/2005/8/layout/process1"/>
    <dgm:cxn modelId="{DE35E9A9-F159-46D3-AE9E-26E88D2D0AC0}" type="presParOf" srcId="{D6F77BD7-CE9B-4422-A985-B355BBA0ED10}" destId="{235CB75F-0124-46B8-BD30-C332F98FB006}" srcOrd="0" destOrd="0" presId="urn:microsoft.com/office/officeart/2005/8/layout/process1"/>
    <dgm:cxn modelId="{FAC4AD84-0F4C-482B-8C6A-D04EEE4A6D1D}" type="presParOf" srcId="{D6F77BD7-CE9B-4422-A985-B355BBA0ED10}" destId="{3F5D477A-6A91-4FC5-928D-6AC1F5415073}" srcOrd="1" destOrd="0" presId="urn:microsoft.com/office/officeart/2005/8/layout/process1"/>
    <dgm:cxn modelId="{5F625FD0-0AAF-4E92-813A-D1CC1E3918C4}" type="presParOf" srcId="{3F5D477A-6A91-4FC5-928D-6AC1F5415073}" destId="{0633D661-EAC6-47F9-B22C-9A99A6A84924}" srcOrd="0" destOrd="0" presId="urn:microsoft.com/office/officeart/2005/8/layout/process1"/>
    <dgm:cxn modelId="{F6C25289-10D5-47AE-BB52-93136D4EEAA1}" type="presParOf" srcId="{D6F77BD7-CE9B-4422-A985-B355BBA0ED10}" destId="{90C96C8D-7F18-4DCA-A0C1-128ADB6DF389}" srcOrd="2" destOrd="0" presId="urn:microsoft.com/office/officeart/2005/8/layout/process1"/>
    <dgm:cxn modelId="{99C790D5-D239-46A5-90FC-00F4D5F90B1A}" type="presParOf" srcId="{D6F77BD7-CE9B-4422-A985-B355BBA0ED10}" destId="{ECD42AD3-E13A-466A-ACB6-9E172B7C4282}" srcOrd="3" destOrd="0" presId="urn:microsoft.com/office/officeart/2005/8/layout/process1"/>
    <dgm:cxn modelId="{62C677F1-0A50-4B5B-BA42-987E37A72070}" type="presParOf" srcId="{ECD42AD3-E13A-466A-ACB6-9E172B7C4282}" destId="{878D7F99-FB1A-4157-B004-9F89003471FD}" srcOrd="0" destOrd="0" presId="urn:microsoft.com/office/officeart/2005/8/layout/process1"/>
    <dgm:cxn modelId="{BEA908C0-8886-477D-9FE7-0760165E1005}" type="presParOf" srcId="{D6F77BD7-CE9B-4422-A985-B355BBA0ED10}" destId="{8DA690B5-5820-4C33-BE15-624308A36D24}" srcOrd="4" destOrd="0" presId="urn:microsoft.com/office/officeart/2005/8/layout/process1"/>
  </dgm:cxnLst>
  <dgm:bg>
    <a:gradFill flip="none" rotWithShape="1">
      <a:gsLst>
        <a:gs pos="0">
          <a:srgbClr val="00B0F0">
            <a:tint val="66000"/>
            <a:satMod val="160000"/>
          </a:srgbClr>
        </a:gs>
        <a:gs pos="50000">
          <a:srgbClr val="00B0F0">
            <a:tint val="44500"/>
            <a:satMod val="160000"/>
          </a:srgbClr>
        </a:gs>
        <a:gs pos="100000">
          <a:srgbClr val="00B0F0">
            <a:tint val="23500"/>
            <a:satMod val="160000"/>
          </a:srgbClr>
        </a:gs>
      </a:gsLst>
      <a:lin ang="81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2D76C-4297-40FA-9847-81D9C124F2A9}">
      <dsp:nvSpPr>
        <dsp:cNvPr id="0" name=""/>
        <dsp:cNvSpPr/>
      </dsp:nvSpPr>
      <dsp:spPr>
        <a:xfrm>
          <a:off x="6027" y="2150734"/>
          <a:ext cx="2162511" cy="108125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ookman Old Style" panose="02050604050505020204" pitchFamily="18" charset="0"/>
            </a:rPr>
            <a:t>Relationship</a:t>
          </a:r>
          <a:endParaRPr lang="en-NG" sz="2000" kern="1200" dirty="0">
            <a:latin typeface="Bookman Old Style" panose="02050604050505020204" pitchFamily="18" charset="0"/>
          </a:endParaRPr>
        </a:p>
      </dsp:txBody>
      <dsp:txXfrm>
        <a:off x="37696" y="2182403"/>
        <a:ext cx="2099173" cy="1017917"/>
      </dsp:txXfrm>
    </dsp:sp>
    <dsp:sp modelId="{C79E3EDA-8EFC-4A2D-98CC-074977B45BED}">
      <dsp:nvSpPr>
        <dsp:cNvPr id="0" name=""/>
        <dsp:cNvSpPr/>
      </dsp:nvSpPr>
      <dsp:spPr>
        <a:xfrm rot="19241016">
          <a:off x="2042006" y="2318476"/>
          <a:ext cx="1118069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118069" y="18680"/>
              </a:lnTo>
            </a:path>
          </a:pathLst>
        </a:custGeom>
        <a:noFill/>
        <a:ln w="264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2000" kern="1200">
            <a:latin typeface="Bookman Old Style" panose="02050604050505020204" pitchFamily="18" charset="0"/>
          </a:endParaRPr>
        </a:p>
      </dsp:txBody>
      <dsp:txXfrm>
        <a:off x="2573089" y="2309205"/>
        <a:ext cx="55903" cy="55903"/>
      </dsp:txXfrm>
    </dsp:sp>
    <dsp:sp modelId="{FB896221-CFA3-4154-8424-846018CEF15B}">
      <dsp:nvSpPr>
        <dsp:cNvPr id="0" name=""/>
        <dsp:cNvSpPr/>
      </dsp:nvSpPr>
      <dsp:spPr>
        <a:xfrm>
          <a:off x="3033544" y="1442322"/>
          <a:ext cx="2162511" cy="108125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ookman Old Style" panose="02050604050505020204" pitchFamily="18" charset="0"/>
            </a:rPr>
            <a:t>Cardinality</a:t>
          </a:r>
          <a:endParaRPr lang="en-NG" sz="2000" kern="1200" dirty="0">
            <a:latin typeface="Bookman Old Style" panose="02050604050505020204" pitchFamily="18" charset="0"/>
          </a:endParaRPr>
        </a:p>
      </dsp:txBody>
      <dsp:txXfrm>
        <a:off x="3065213" y="1473991"/>
        <a:ext cx="2099173" cy="1017917"/>
      </dsp:txXfrm>
    </dsp:sp>
    <dsp:sp modelId="{A427E46F-E6B0-4115-99A8-07DE28C898EC}">
      <dsp:nvSpPr>
        <dsp:cNvPr id="0" name=""/>
        <dsp:cNvSpPr/>
      </dsp:nvSpPr>
      <dsp:spPr>
        <a:xfrm>
          <a:off x="5196055" y="1964270"/>
          <a:ext cx="865004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865004" y="18680"/>
              </a:lnTo>
            </a:path>
          </a:pathLst>
        </a:custGeom>
        <a:noFill/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2000" kern="1200">
            <a:latin typeface="Bookman Old Style" panose="02050604050505020204" pitchFamily="18" charset="0"/>
          </a:endParaRPr>
        </a:p>
      </dsp:txBody>
      <dsp:txXfrm>
        <a:off x="5606933" y="1961325"/>
        <a:ext cx="43250" cy="43250"/>
      </dsp:txXfrm>
    </dsp:sp>
    <dsp:sp modelId="{4FE42F4D-20BC-4848-AE99-7B6815AD05F0}">
      <dsp:nvSpPr>
        <dsp:cNvPr id="0" name=""/>
        <dsp:cNvSpPr/>
      </dsp:nvSpPr>
      <dsp:spPr>
        <a:xfrm>
          <a:off x="6061060" y="1268943"/>
          <a:ext cx="2162511" cy="142801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ookman Old Style" panose="02050604050505020204" pitchFamily="18" charset="0"/>
            </a:rPr>
            <a:t>1:1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ookman Old Style" panose="02050604050505020204" pitchFamily="18" charset="0"/>
            </a:rPr>
            <a:t>1:N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ookman Old Style" panose="02050604050505020204" pitchFamily="18" charset="0"/>
            </a:rPr>
            <a:t>M:N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2000" kern="1200" dirty="0">
            <a:latin typeface="Bookman Old Style" panose="02050604050505020204" pitchFamily="18" charset="0"/>
          </a:endParaRPr>
        </a:p>
      </dsp:txBody>
      <dsp:txXfrm>
        <a:off x="6102885" y="1310768"/>
        <a:ext cx="2078861" cy="1344364"/>
      </dsp:txXfrm>
    </dsp:sp>
    <dsp:sp modelId="{D7BC6574-46EB-457A-ABF7-08FB86A061D6}">
      <dsp:nvSpPr>
        <dsp:cNvPr id="0" name=""/>
        <dsp:cNvSpPr/>
      </dsp:nvSpPr>
      <dsp:spPr>
        <a:xfrm rot="2358984">
          <a:off x="2042006" y="3026888"/>
          <a:ext cx="1118069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1118069" y="18680"/>
              </a:lnTo>
            </a:path>
          </a:pathLst>
        </a:custGeom>
        <a:noFill/>
        <a:ln w="264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2000" kern="1200">
            <a:latin typeface="Bookman Old Style" panose="02050604050505020204" pitchFamily="18" charset="0"/>
          </a:endParaRPr>
        </a:p>
      </dsp:txBody>
      <dsp:txXfrm>
        <a:off x="2573089" y="3017616"/>
        <a:ext cx="55903" cy="55903"/>
      </dsp:txXfrm>
    </dsp:sp>
    <dsp:sp modelId="{698CBC5D-B232-44CD-B519-10688D2C37C6}">
      <dsp:nvSpPr>
        <dsp:cNvPr id="0" name=""/>
        <dsp:cNvSpPr/>
      </dsp:nvSpPr>
      <dsp:spPr>
        <a:xfrm>
          <a:off x="3033544" y="2859146"/>
          <a:ext cx="2162511" cy="108125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ookman Old Style" panose="02050604050505020204" pitchFamily="18" charset="0"/>
            </a:rPr>
            <a:t>Modality</a:t>
          </a:r>
          <a:endParaRPr lang="en-NG" sz="2000" kern="1200" dirty="0">
            <a:latin typeface="Bookman Old Style" panose="02050604050505020204" pitchFamily="18" charset="0"/>
          </a:endParaRPr>
        </a:p>
      </dsp:txBody>
      <dsp:txXfrm>
        <a:off x="3065213" y="2890815"/>
        <a:ext cx="2099173" cy="1017917"/>
      </dsp:txXfrm>
    </dsp:sp>
    <dsp:sp modelId="{C9CE2DFB-55C0-4ABA-AB47-F63F6DE34EC7}">
      <dsp:nvSpPr>
        <dsp:cNvPr id="0" name=""/>
        <dsp:cNvSpPr/>
      </dsp:nvSpPr>
      <dsp:spPr>
        <a:xfrm>
          <a:off x="5196055" y="3381094"/>
          <a:ext cx="865004" cy="37360"/>
        </a:xfrm>
        <a:custGeom>
          <a:avLst/>
          <a:gdLst/>
          <a:ahLst/>
          <a:cxnLst/>
          <a:rect l="0" t="0" r="0" b="0"/>
          <a:pathLst>
            <a:path>
              <a:moveTo>
                <a:pt x="0" y="18680"/>
              </a:moveTo>
              <a:lnTo>
                <a:pt x="865004" y="18680"/>
              </a:lnTo>
            </a:path>
          </a:pathLst>
        </a:custGeom>
        <a:noFill/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2000" kern="1200">
            <a:latin typeface="Bookman Old Style" panose="02050604050505020204" pitchFamily="18" charset="0"/>
          </a:endParaRPr>
        </a:p>
      </dsp:txBody>
      <dsp:txXfrm>
        <a:off x="5606933" y="3378149"/>
        <a:ext cx="43250" cy="43250"/>
      </dsp:txXfrm>
    </dsp:sp>
    <dsp:sp modelId="{B09CD59B-88E7-4740-8E75-51AC3A1D5469}">
      <dsp:nvSpPr>
        <dsp:cNvPr id="0" name=""/>
        <dsp:cNvSpPr/>
      </dsp:nvSpPr>
      <dsp:spPr>
        <a:xfrm>
          <a:off x="6061060" y="2859146"/>
          <a:ext cx="2162511" cy="108125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ookman Old Style" panose="02050604050505020204" pitchFamily="18" charset="0"/>
            </a:rPr>
            <a:t>Null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ookman Old Style" panose="02050604050505020204" pitchFamily="18" charset="0"/>
            </a:rPr>
            <a:t>Not Null</a:t>
          </a:r>
          <a:endParaRPr lang="en-NG" sz="2000" kern="1200" dirty="0">
            <a:latin typeface="Bookman Old Style" panose="02050604050505020204" pitchFamily="18" charset="0"/>
          </a:endParaRPr>
        </a:p>
      </dsp:txBody>
      <dsp:txXfrm>
        <a:off x="6092729" y="2890815"/>
        <a:ext cx="2099173" cy="1017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CB75F-0124-46B8-BD30-C332F98FB006}">
      <dsp:nvSpPr>
        <dsp:cNvPr id="0" name=""/>
        <dsp:cNvSpPr/>
      </dsp:nvSpPr>
      <dsp:spPr>
        <a:xfrm>
          <a:off x="7427" y="1983962"/>
          <a:ext cx="2220072" cy="1332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Identify the entities</a:t>
          </a:r>
          <a:endParaRPr lang="en-NG" sz="1600" kern="1200" dirty="0">
            <a:latin typeface="Bookman Old Style" panose="02050604050505020204" pitchFamily="18" charset="0"/>
          </a:endParaRPr>
        </a:p>
      </dsp:txBody>
      <dsp:txXfrm>
        <a:off x="46441" y="2022976"/>
        <a:ext cx="2142044" cy="1254015"/>
      </dsp:txXfrm>
    </dsp:sp>
    <dsp:sp modelId="{3F5D477A-6A91-4FC5-928D-6AC1F5415073}">
      <dsp:nvSpPr>
        <dsp:cNvPr id="0" name=""/>
        <dsp:cNvSpPr/>
      </dsp:nvSpPr>
      <dsp:spPr>
        <a:xfrm>
          <a:off x="2449507" y="2374695"/>
          <a:ext cx="470655" cy="550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600" kern="1200">
            <a:latin typeface="Bookman Old Style" panose="02050604050505020204" pitchFamily="18" charset="0"/>
          </a:endParaRPr>
        </a:p>
      </dsp:txBody>
      <dsp:txXfrm>
        <a:off x="2449507" y="2484810"/>
        <a:ext cx="329459" cy="330347"/>
      </dsp:txXfrm>
    </dsp:sp>
    <dsp:sp modelId="{90C96C8D-7F18-4DCA-A0C1-128ADB6DF389}">
      <dsp:nvSpPr>
        <dsp:cNvPr id="0" name=""/>
        <dsp:cNvSpPr/>
      </dsp:nvSpPr>
      <dsp:spPr>
        <a:xfrm>
          <a:off x="3115528" y="1983962"/>
          <a:ext cx="2220072" cy="1332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ookman Old Style" panose="02050604050505020204" pitchFamily="18" charset="0"/>
            </a:rPr>
            <a:t>2.  A</a:t>
          </a:r>
          <a:r>
            <a:rPr lang="en-US" sz="1600" kern="1200" dirty="0"/>
            <a:t>dd the appropriate attributes to each entity</a:t>
          </a:r>
          <a:endParaRPr lang="en-NG" sz="1600" kern="1200" dirty="0">
            <a:latin typeface="Bookman Old Style" panose="02050604050505020204" pitchFamily="18" charset="0"/>
          </a:endParaRPr>
        </a:p>
      </dsp:txBody>
      <dsp:txXfrm>
        <a:off x="3154542" y="2022976"/>
        <a:ext cx="2142044" cy="1254015"/>
      </dsp:txXfrm>
    </dsp:sp>
    <dsp:sp modelId="{ECD42AD3-E13A-466A-ACB6-9E172B7C4282}">
      <dsp:nvSpPr>
        <dsp:cNvPr id="0" name=""/>
        <dsp:cNvSpPr/>
      </dsp:nvSpPr>
      <dsp:spPr>
        <a:xfrm>
          <a:off x="5557608" y="2374695"/>
          <a:ext cx="470655" cy="5505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dk2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1600" kern="1200">
            <a:latin typeface="Bookman Old Style" panose="02050604050505020204" pitchFamily="18" charset="0"/>
          </a:endParaRPr>
        </a:p>
      </dsp:txBody>
      <dsp:txXfrm>
        <a:off x="5557608" y="2484810"/>
        <a:ext cx="329459" cy="330347"/>
      </dsp:txXfrm>
    </dsp:sp>
    <dsp:sp modelId="{8DA690B5-5820-4C33-BE15-624308A36D24}">
      <dsp:nvSpPr>
        <dsp:cNvPr id="0" name=""/>
        <dsp:cNvSpPr/>
      </dsp:nvSpPr>
      <dsp:spPr>
        <a:xfrm>
          <a:off x="6223630" y="1983962"/>
          <a:ext cx="2220072" cy="1332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ookman Old Style" panose="02050604050505020204" pitchFamily="18" charset="0"/>
            </a:rPr>
            <a:t>3.  D</a:t>
          </a:r>
          <a:r>
            <a:rPr lang="en-US" sz="1600" kern="1200" dirty="0"/>
            <a:t>raw relationships among entities.</a:t>
          </a:r>
          <a:endParaRPr lang="en-NG" sz="1600" kern="1200" dirty="0">
            <a:latin typeface="Bookman Old Style" panose="02050604050505020204" pitchFamily="18" charset="0"/>
          </a:endParaRPr>
        </a:p>
      </dsp:txBody>
      <dsp:txXfrm>
        <a:off x="6262644" y="2022976"/>
        <a:ext cx="2142044" cy="1254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F9CB7-57E2-4284-9FDA-B0032C07CD5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2B596-8B08-444F-8894-BB189AC9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solidFill>
                  <a:srgbClr val="231F20"/>
                </a:solidFill>
                <a:latin typeface="TimesNewRomanPS"/>
              </a:rPr>
              <a:t>When reading a</a:t>
            </a:r>
          </a:p>
          <a:p>
            <a:pPr algn="l"/>
            <a:r>
              <a:rPr lang="en-GB" sz="1800" b="0" i="0" u="none" strike="noStrike" baseline="0" dirty="0">
                <a:solidFill>
                  <a:srgbClr val="231F20"/>
                </a:solidFill>
                <a:latin typeface="TimesNewRomanPS"/>
              </a:rPr>
              <a:t>logical process model, you will not be able to tell whether a process is computerized</a:t>
            </a:r>
          </a:p>
          <a:p>
            <a:pPr algn="l"/>
            <a:r>
              <a:rPr lang="en-GB" sz="1800" b="0" i="0" u="none" strike="noStrike" baseline="0" dirty="0">
                <a:solidFill>
                  <a:srgbClr val="231F20"/>
                </a:solidFill>
                <a:latin typeface="TimesNewRomanPS"/>
              </a:rPr>
              <a:t>or manual, whether a piece of information is collected by paper form or via</a:t>
            </a:r>
          </a:p>
          <a:p>
            <a:pPr algn="l"/>
            <a:r>
              <a:rPr lang="en-GB" sz="1800" b="0" i="0" u="none" strike="noStrike" baseline="0" dirty="0">
                <a:solidFill>
                  <a:srgbClr val="231F20"/>
                </a:solidFill>
                <a:latin typeface="TimesNewRomanPS"/>
              </a:rPr>
              <a:t>the Web, or whether information is placed in a filing cabinet or a large database.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2B596-8B08-444F-8894-BB189AC986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FF6F-323E-4445-A15B-171D71DC986B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6126-51C7-48BA-BD83-3BDCEEE45657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9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E611-2729-4E2B-811B-BE151DBC3E51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9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DC1C-18B1-40B1-A2B4-D201CAEEF2BF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pic>
        <p:nvPicPr>
          <p:cNvPr id="7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9A1B-20BA-4890-A192-F403EA188723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0217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CAC1-76DF-455B-9030-266F39EDDCD6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pic>
        <p:nvPicPr>
          <p:cNvPr id="8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7605"/>
            <a:ext cx="847437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5E30-14CC-48F0-81F0-DE15F399A221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574F-DF77-4A49-84E5-7A1BD0F7199F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9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BFEB-7330-4D39-986F-9B6707C0901D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1A28-A855-499A-88D9-68132B107332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6B69-07C0-4DC7-B235-9D926952F752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BC494E-DD72-4C32-92B1-FC333768FBC1}" type="datetime1">
              <a:rPr lang="en-US" smtClean="0">
                <a:latin typeface="Arial"/>
              </a:rPr>
              <a:t>2/5/2024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89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48600" cy="2543176"/>
          </a:xfrm>
        </p:spPr>
        <p:txBody>
          <a:bodyPr/>
          <a:lstStyle/>
          <a:p>
            <a:pPr algn="ctr"/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</a:br>
            <a:br>
              <a:rPr lang="en-US" sz="4800">
                <a:solidFill>
                  <a:srgbClr val="0070C0"/>
                </a:solidFill>
                <a:latin typeface="Apple Chancery"/>
                <a:cs typeface="Apple Chancery"/>
              </a:rPr>
            </a:br>
            <a:r>
              <a:rPr lang="en-US" sz="4800">
                <a:solidFill>
                  <a:srgbClr val="0070C0"/>
                </a:solidFill>
                <a:latin typeface="Apple Chancery"/>
                <a:cs typeface="Apple Chancery"/>
              </a:rPr>
              <a:t>SWE2315 </a:t>
            </a:r>
            <a:r>
              <a:rPr lang="en-US" sz="4800" dirty="0">
                <a:solidFill>
                  <a:srgbClr val="0070C0"/>
                </a:solidFill>
                <a:latin typeface="Apple Chancery"/>
                <a:cs typeface="Apple Chancery"/>
              </a:rPr>
              <a:t>: Software </a:t>
            </a:r>
            <a:r>
              <a:rPr lang="en-US" sz="4800" dirty="0">
                <a:solidFill>
                  <a:srgbClr val="0070C0"/>
                </a:solidFill>
              </a:rPr>
              <a:t>REQUIREMENTS &amp; DESIGN</a:t>
            </a:r>
            <a:endParaRPr lang="en-US" sz="2000" dirty="0">
              <a:solidFill>
                <a:srgbClr val="0070C0"/>
              </a:solidFill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730487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Lecture 05: Process Modelling </a:t>
            </a:r>
          </a:p>
          <a:p>
            <a:pPr algn="ctr"/>
            <a:r>
              <a:rPr lang="en-US" sz="2800" dirty="0"/>
              <a:t>At: CIT Theater</a:t>
            </a:r>
          </a:p>
          <a:p>
            <a:pPr algn="ctr"/>
            <a:r>
              <a:rPr lang="en-US" sz="2800" dirty="0"/>
              <a:t>By: 2-4pm</a:t>
            </a:r>
          </a:p>
        </p:txBody>
      </p:sp>
    </p:spTree>
    <p:extLst>
      <p:ext uri="{BB962C8B-B14F-4D97-AF65-F5344CB8AC3E}">
        <p14:creationId xmlns:p14="http://schemas.microsoft.com/office/powerpoint/2010/main" val="29798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284"/>
            <a:ext cx="8229600" cy="9780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1: Activity Diagram for Borrow Book User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9" y="1432874"/>
            <a:ext cx="5045978" cy="524224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The steps for borrowing identified during elicitation is given below: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</a:rPr>
              <a:t>After user identity is checked by scanning card, the system check the corresponding personal loan records and the overdue fine, if any. 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</a:rPr>
              <a:t>If there is no outstanding fine, the system allows the user to borrow books within the available loan limit and prints a loan receipt. Otherwise, the system does not allow further loans for the user and prints a charge notice.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  <p:pic>
        <p:nvPicPr>
          <p:cNvPr id="7" name="Content Placeholder 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" t="3238" r="-1950" b="3713"/>
          <a:stretch/>
        </p:blipFill>
        <p:spPr bwMode="auto">
          <a:xfrm>
            <a:off x="5259909" y="1529746"/>
            <a:ext cx="3733262" cy="4960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55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916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2 : Activity Diagram for Purchase Request User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8" y="1408923"/>
            <a:ext cx="4563630" cy="5346440"/>
          </a:xfrm>
        </p:spPr>
        <p:txBody>
          <a:bodyPr>
            <a:normAutofit/>
          </a:bodyPr>
          <a:lstStyle/>
          <a:p>
            <a:pPr lvl="1" algn="just"/>
            <a:r>
              <a:rPr lang="en-US" sz="1900" dirty="0">
                <a:latin typeface="Bookman Old Style" panose="02050604050505020204" pitchFamily="18" charset="0"/>
              </a:rPr>
              <a:t>An in- house customer would initiate a purchase request and a staff within the Purchasing Department receives the request and monitors it. </a:t>
            </a:r>
          </a:p>
          <a:p>
            <a:pPr lvl="1" algn="just"/>
            <a:r>
              <a:rPr lang="en-US" sz="1900" dirty="0">
                <a:latin typeface="Bookman Old Style" panose="02050604050505020204" pitchFamily="18" charset="0"/>
              </a:rPr>
              <a:t>The Staff then processes the request if it is under N 1500 creates a purchase order and then sends it to vendors. </a:t>
            </a:r>
          </a:p>
          <a:p>
            <a:pPr lvl="1" algn="just"/>
            <a:r>
              <a:rPr lang="en-US" sz="1900" dirty="0">
                <a:latin typeface="Bookman Old Style" panose="02050604050505020204" pitchFamily="18" charset="0"/>
              </a:rPr>
              <a:t>Purchase requests over N 1500 must first be </a:t>
            </a:r>
            <a:r>
              <a:rPr lang="en-US" sz="1900" dirty="0">
                <a:solidFill>
                  <a:srgbClr val="C00000"/>
                </a:solidFill>
                <a:latin typeface="Bookman Old Style" panose="02050604050505020204" pitchFamily="18" charset="0"/>
              </a:rPr>
              <a:t>sent out for bids </a:t>
            </a:r>
            <a:r>
              <a:rPr lang="en-US" sz="1900" dirty="0">
                <a:latin typeface="Bookman Old Style" panose="02050604050505020204" pitchFamily="18" charset="0"/>
              </a:rPr>
              <a:t>from the vendors that supply the product. When the bids return, the staff </a:t>
            </a:r>
            <a:r>
              <a:rPr lang="en-US" sz="1900" dirty="0">
                <a:solidFill>
                  <a:srgbClr val="C00000"/>
                </a:solidFill>
                <a:latin typeface="Bookman Old Style" panose="02050604050505020204" pitchFamily="18" charset="0"/>
              </a:rPr>
              <a:t>selects one bid</a:t>
            </a:r>
            <a:r>
              <a:rPr lang="en-US" sz="1900" dirty="0">
                <a:latin typeface="Bookman Old Style" panose="02050604050505020204" pitchFamily="18" charset="0"/>
              </a:rPr>
              <a:t>. Then, the staff writes a purchase order and then sends it to the vendor.  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  <p:pic>
        <p:nvPicPr>
          <p:cNvPr id="7" name="Content Placeholder 3"/>
          <p:cNvPicPr>
            <a:picLocks/>
          </p:cNvPicPr>
          <p:nvPr/>
        </p:nvPicPr>
        <p:blipFill rotWithShape="1">
          <a:blip r:embed="rId2"/>
          <a:srcRect l="25617" t="19542" r="42066" b="9689"/>
          <a:stretch/>
        </p:blipFill>
        <p:spPr>
          <a:xfrm>
            <a:off x="4705032" y="1540898"/>
            <a:ext cx="4336330" cy="45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4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2609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765"/>
            <a:ext cx="8229600" cy="5223235"/>
          </a:xfrm>
        </p:spPr>
        <p:txBody>
          <a:bodyPr rtlCol="0">
            <a:norm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2400" dirty="0">
                <a:latin typeface="Bookman Old Style" panose="02050604050505020204" pitchFamily="18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data model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 </a:t>
            </a:r>
            <a:r>
              <a:rPr lang="en-US" sz="2400" dirty="0">
                <a:latin typeface="Bookman Old Style" panose="02050604050505020204" pitchFamily="18" charset="0"/>
              </a:rPr>
              <a:t>is a formal way of representing the data that are used and created by a business system.</a:t>
            </a:r>
          </a:p>
          <a:p>
            <a:pPr algn="just" eaLnBrk="1" hangingPunct="1">
              <a:spcBef>
                <a:spcPct val="0"/>
              </a:spcBef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Bookman Old Style" panose="020506040505050202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An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entity-relationship diagram (ERD) is usually used to show data modelling.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GB" sz="2000" dirty="0">
              <a:solidFill>
                <a:srgbClr val="231F2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85814-27D4-498F-ADDA-9D5A101A6E3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734"/>
            <a:ext cx="8229600" cy="7697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An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entity-relationship diagram (ERD) </a:t>
            </a:r>
            <a:r>
              <a:rPr lang="en-US" dirty="0">
                <a:latin typeface="Bookman Old Style" panose="02050604050505020204" pitchFamily="18" charset="0"/>
              </a:rPr>
              <a:t>is a diagram showing the information that is created, stored, and used by a business system. </a:t>
            </a:r>
          </a:p>
          <a:p>
            <a:pPr algn="l"/>
            <a:endParaRPr lang="en-GB" b="0" i="0" u="none" strike="noStrike" baseline="0" dirty="0">
              <a:latin typeface="Bookman Old Style" panose="02050604050505020204" pitchFamily="18" charset="0"/>
            </a:endParaRPr>
          </a:p>
          <a:p>
            <a:pPr algn="l"/>
            <a:r>
              <a:rPr lang="en-GB" b="0" i="0" u="none" strike="noStrike" baseline="0" dirty="0">
                <a:latin typeface="Bookman Old Style" panose="02050604050505020204" pitchFamily="18" charset="0"/>
              </a:rPr>
              <a:t>It is a detailed logical representation of data for an organization and uses three main constructs:</a:t>
            </a:r>
            <a:endParaRPr lang="en-US" dirty="0">
              <a:latin typeface="Bookman Old Style" panose="0205060405050502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2B8FC-8B0F-431D-A0DC-915614EB93F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E4A22-FA36-9278-4ADA-3BDCEB04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0" y="4335700"/>
            <a:ext cx="8737039" cy="1844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Example of an Entity Relationship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6AF35-A5A5-42C2-8A61-5A3613A0A5A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5" name="Content Placeholder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21487"/>
          <a:stretch/>
        </p:blipFill>
        <p:spPr>
          <a:xfrm>
            <a:off x="457200" y="2253006"/>
            <a:ext cx="8479410" cy="2366128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932"/>
            <a:ext cx="8229600" cy="701511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Elements of an ERD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BF438-CE1C-4266-BF50-16EF47CA06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269" name="Picture 2" descr="fig_06_02"/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9366" y="1064443"/>
            <a:ext cx="8455842" cy="54306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56849"/>
            <a:ext cx="8229600" cy="739219"/>
          </a:xfrm>
        </p:spPr>
        <p:txBody>
          <a:bodyPr/>
          <a:lstStyle/>
          <a:p>
            <a:pPr algn="ctr" eaLnBrk="1" hangingPunct="1"/>
            <a:r>
              <a:rPr lang="en-US" dirty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068"/>
            <a:ext cx="8229600" cy="5480932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b="1" dirty="0">
                <a:latin typeface="Bookman Old Style" panose="02050604050505020204" pitchFamily="18" charset="0"/>
              </a:rPr>
              <a:t>entity</a:t>
            </a:r>
            <a:r>
              <a:rPr lang="en-US" dirty="0">
                <a:latin typeface="Bookman Old Style" panose="02050604050505020204" pitchFamily="18" charset="0"/>
              </a:rPr>
              <a:t> is the basic building block for a data model.  It is a person, place, event, or thing about which data is collected.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>
                <a:latin typeface="Bookman Old Style" panose="02050604050505020204" pitchFamily="18" charset="0"/>
              </a:rPr>
              <a:t>Entities</a:t>
            </a:r>
            <a:r>
              <a:rPr lang="en-US" dirty="0">
                <a:latin typeface="Bookman Old Style" panose="02050604050505020204" pitchFamily="18" charset="0"/>
              </a:rPr>
              <a:t> represent something for which there exist multiple </a:t>
            </a:r>
            <a:r>
              <a:rPr lang="en-US" b="1" dirty="0">
                <a:latin typeface="Bookman Old Style" panose="02050604050505020204" pitchFamily="18" charset="0"/>
              </a:rPr>
              <a:t>instances</a:t>
            </a:r>
            <a:r>
              <a:rPr lang="en-US" dirty="0">
                <a:latin typeface="Bookman Old Style" panose="02050604050505020204" pitchFamily="18" charset="0"/>
              </a:rPr>
              <a:t>, or occurrences. 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GB" b="0" i="0" u="none" strike="noStrike" baseline="0" dirty="0">
                <a:latin typeface="Bookman Old Style" panose="02050604050505020204" pitchFamily="18" charset="0"/>
              </a:rPr>
              <a:t>Entity is the description of all entities to which a common definition, common relationships and attributes apply.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D7216-0C72-476E-8003-6FF71118115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56849"/>
            <a:ext cx="8229600" cy="739219"/>
          </a:xfrm>
        </p:spPr>
        <p:txBody>
          <a:bodyPr/>
          <a:lstStyle/>
          <a:p>
            <a:pPr algn="ctr" eaLnBrk="1" hangingPunct="1"/>
            <a:r>
              <a:rPr lang="en-US" dirty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068"/>
            <a:ext cx="8229600" cy="5480932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E.g., John Smith could be an instance of the customer entity.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D7216-0C72-476E-8003-6FF71118115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" name="Picture 2" descr="fig_06_03">
            <a:extLst>
              <a:ext uri="{FF2B5EF4-FFF2-40B4-BE49-F238E27FC236}">
                <a16:creationId xmlns:a16="http://schemas.microsoft.com/office/drawing/2014/main" id="{B7C330EE-4908-44B8-308A-BF9AAB24306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813" y="2837468"/>
            <a:ext cx="5915320" cy="210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33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7456" y="381000"/>
            <a:ext cx="8229600" cy="758072"/>
          </a:xfrm>
        </p:spPr>
        <p:txBody>
          <a:bodyPr/>
          <a:lstStyle/>
          <a:p>
            <a:pPr algn="ctr" eaLnBrk="1" hangingPunct="1"/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072"/>
            <a:ext cx="8229600" cy="5337928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An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attribute</a:t>
            </a:r>
            <a:r>
              <a:rPr lang="en-US" dirty="0">
                <a:latin typeface="Bookman Old Style" panose="02050604050505020204" pitchFamily="18" charset="0"/>
              </a:rPr>
              <a:t> is some type of information that is captured about an entity.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Attributes are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nouns</a:t>
            </a:r>
            <a:r>
              <a:rPr lang="en-US" dirty="0">
                <a:latin typeface="Bookman Old Style" panose="02050604050505020204" pitchFamily="18" charset="0"/>
              </a:rPr>
              <a:t> that are listed with an entity. 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One or more attributes can serve as the entity </a:t>
            </a:r>
            <a:r>
              <a:rPr lang="en-US" b="1" dirty="0">
                <a:solidFill>
                  <a:srgbClr val="3333FF"/>
                </a:solidFill>
                <a:latin typeface="Bookman Old Style" panose="02050604050505020204" pitchFamily="18" charset="0"/>
              </a:rPr>
              <a:t>identifier</a:t>
            </a:r>
            <a:r>
              <a:rPr lang="en-US" dirty="0">
                <a:latin typeface="Bookman Old Style" panose="02050604050505020204" pitchFamily="18" charset="0"/>
              </a:rPr>
              <a:t> - the attribute(s) that can uniquely identify one instance of an entity.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b="1" dirty="0">
                <a:solidFill>
                  <a:srgbClr val="3333FF"/>
                </a:solidFill>
                <a:latin typeface="Bookman Old Style" panose="02050604050505020204" pitchFamily="18" charset="0"/>
              </a:rPr>
              <a:t>Concatenated identifier</a:t>
            </a:r>
            <a:r>
              <a:rPr lang="en-US" dirty="0">
                <a:latin typeface="Bookman Old Style" panose="02050604050505020204" pitchFamily="18" charset="0"/>
              </a:rPr>
              <a:t> - several attributes are combined to uniquely identify an instance.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24AFE-6EAA-4254-A72D-8E56C71BC8A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" name="Picture 2" descr="fig_06_04">
            <a:extLst>
              <a:ext uri="{FF2B5EF4-FFF2-40B4-BE49-F238E27FC236}">
                <a16:creationId xmlns:a16="http://schemas.microsoft.com/office/drawing/2014/main" id="{A60B8F5F-B940-62E9-5873-FCD8A6C56015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print"/>
          <a:srcRect r="35155"/>
          <a:stretch/>
        </p:blipFill>
        <p:spPr bwMode="auto">
          <a:xfrm>
            <a:off x="2564484" y="4835952"/>
            <a:ext cx="4694155" cy="182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20365"/>
          </a:xfrm>
        </p:spPr>
        <p:txBody>
          <a:bodyPr/>
          <a:lstStyle/>
          <a:p>
            <a:pPr algn="ctr" eaLnBrk="1" hangingPunct="1"/>
            <a:r>
              <a:rPr lang="en-US" dirty="0"/>
              <a:t>Relationships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29938" y="1101365"/>
            <a:ext cx="8512404" cy="552567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Relationships </a:t>
            </a:r>
            <a:r>
              <a:rPr lang="en-US" dirty="0">
                <a:latin typeface="Bookman Old Style" panose="02050604050505020204" pitchFamily="18" charset="0"/>
              </a:rPr>
              <a:t>are associations between entities.</a:t>
            </a:r>
          </a:p>
          <a:p>
            <a:pPr algn="just" eaLnBrk="1" hangingPunct="1">
              <a:spcBef>
                <a:spcPct val="0"/>
              </a:spcBef>
            </a:pPr>
            <a:r>
              <a:rPr lang="en-GB" b="0" i="0" u="none" strike="noStrike" baseline="0" dirty="0">
                <a:latin typeface="Bookman Old Style" panose="02050604050505020204" pitchFamily="18" charset="0"/>
              </a:rPr>
              <a:t>A relationship is a reason for associating two entity types.</a:t>
            </a:r>
            <a:endParaRPr lang="en-US" dirty="0">
              <a:latin typeface="Bookman Old Style" panose="020506040505050202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Every relationship has a </a:t>
            </a:r>
            <a:r>
              <a:rPr lang="en-US" b="1" dirty="0">
                <a:solidFill>
                  <a:srgbClr val="3333FF"/>
                </a:solidFill>
                <a:latin typeface="Bookman Old Style" panose="02050604050505020204" pitchFamily="18" charset="0"/>
              </a:rPr>
              <a:t>parent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entity</a:t>
            </a:r>
            <a:r>
              <a:rPr lang="en-US" dirty="0">
                <a:latin typeface="Bookman Old Style" panose="02050604050505020204" pitchFamily="18" charset="0"/>
              </a:rPr>
              <a:t> and a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child entity.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Relationships should be labeled with active verbs.</a:t>
            </a:r>
          </a:p>
          <a:p>
            <a:pPr lvl="1" algn="just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Example </a:t>
            </a:r>
          </a:p>
          <a:p>
            <a:pPr lvl="1" algn="just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A Lawn Chemical applicator </a:t>
            </a:r>
            <a:r>
              <a:rPr lang="en-US" dirty="0">
                <a:solidFill>
                  <a:srgbClr val="0070C0"/>
                </a:solidFill>
                <a:latin typeface="Bookman Old Style" panose="02050604050505020204" pitchFamily="18" charset="0"/>
              </a:rPr>
              <a:t>makes</a:t>
            </a:r>
            <a:r>
              <a:rPr lang="en-US" dirty="0">
                <a:latin typeface="Bookman Old Style" panose="02050604050505020204" pitchFamily="18" charset="0"/>
              </a:rPr>
              <a:t> a chemical request.</a:t>
            </a:r>
          </a:p>
          <a:p>
            <a:pPr lvl="1" algn="just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 A chemical Request</a:t>
            </a:r>
            <a:r>
              <a:rPr lang="en-US" dirty="0">
                <a:solidFill>
                  <a:srgbClr val="0070C0"/>
                </a:solidFill>
                <a:latin typeface="Bookman Old Style" panose="02050604050505020204" pitchFamily="18" charset="0"/>
              </a:rPr>
              <a:t> involves </a:t>
            </a:r>
            <a:r>
              <a:rPr lang="en-US" dirty="0">
                <a:latin typeface="Bookman Old Style" panose="02050604050505020204" pitchFamily="18" charset="0"/>
              </a:rPr>
              <a:t>a Chemical</a:t>
            </a: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Bookman Old Style" panose="020506040505050202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58954-E4BC-4080-A418-BA3E02A465D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30E8B-F469-9779-1FDA-E3179E77F644}"/>
              </a:ext>
            </a:extLst>
          </p:cNvPr>
          <p:cNvSpPr/>
          <p:nvPr/>
        </p:nvSpPr>
        <p:spPr>
          <a:xfrm>
            <a:off x="848412" y="5938887"/>
            <a:ext cx="4223209" cy="688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0F612689-368C-0D38-75FD-E4DE7700A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21487"/>
          <a:stretch/>
        </p:blipFill>
        <p:spPr>
          <a:xfrm>
            <a:off x="523188" y="4506011"/>
            <a:ext cx="8479410" cy="1602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Process Modelling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Data flow diagrams.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Activity diagrams.</a:t>
            </a:r>
          </a:p>
          <a:p>
            <a:pPr lvl="1">
              <a:spcBef>
                <a:spcPct val="0"/>
              </a:spcBef>
            </a:pPr>
            <a:endParaRPr lang="en-US" dirty="0">
              <a:latin typeface="Bookman Old Style" panose="0205060405050502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Data Modelling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Entity Relationship Diagram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77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20365"/>
          </a:xfrm>
        </p:spPr>
        <p:txBody>
          <a:bodyPr/>
          <a:lstStyle/>
          <a:p>
            <a:pPr algn="ctr" eaLnBrk="1" hangingPunct="1"/>
            <a:r>
              <a:rPr lang="en-US" dirty="0"/>
              <a:t>Relationships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101365"/>
            <a:ext cx="8229600" cy="537563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endParaRPr lang="en-US" dirty="0">
              <a:latin typeface="Bookman Old Style" panose="020506040505050202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58954-E4BC-4080-A418-BA3E02A465D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30E8B-F469-9779-1FDA-E3179E77F644}"/>
              </a:ext>
            </a:extLst>
          </p:cNvPr>
          <p:cNvSpPr/>
          <p:nvPr/>
        </p:nvSpPr>
        <p:spPr>
          <a:xfrm>
            <a:off x="848412" y="5938887"/>
            <a:ext cx="4223209" cy="688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B4EDC7-5504-057D-0B16-5D196FC36584}"/>
              </a:ext>
            </a:extLst>
          </p:cNvPr>
          <p:cNvGraphicFramePr/>
          <p:nvPr/>
        </p:nvGraphicFramePr>
        <p:xfrm>
          <a:off x="457200" y="1134894"/>
          <a:ext cx="8229600" cy="520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116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2615" y="436414"/>
            <a:ext cx="8229600" cy="723083"/>
          </a:xfrm>
        </p:spPr>
        <p:txBody>
          <a:bodyPr/>
          <a:lstStyle/>
          <a:p>
            <a:pPr algn="ctr" eaLnBrk="1" hangingPunct="1"/>
            <a:r>
              <a:rPr lang="en-US" dirty="0"/>
              <a:t>Cardinality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6D8DEDD-186B-EBC0-6061-0633C33FE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4"/>
          <a:stretch/>
        </p:blipFill>
        <p:spPr>
          <a:xfrm>
            <a:off x="381785" y="1983714"/>
            <a:ext cx="8305015" cy="42096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75F67-E157-4CF6-AD3F-B75D7DF55F2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E4434-4E06-4427-8728-FBEB723B210D}"/>
              </a:ext>
            </a:extLst>
          </p:cNvPr>
          <p:cNvSpPr txBox="1"/>
          <p:nvPr/>
        </p:nvSpPr>
        <p:spPr>
          <a:xfrm>
            <a:off x="381786" y="1248439"/>
            <a:ext cx="8305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i="1" u="none" strike="noStrike" baseline="0" dirty="0">
                <a:solidFill>
                  <a:srgbClr val="0070C0"/>
                </a:solidFill>
                <a:latin typeface="Bookman Old Style" panose="02050604050505020204" pitchFamily="18" charset="0"/>
              </a:rPr>
              <a:t>For cardinality, ask how many instances of each entity participate in the relationship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TimesNewRomanPS"/>
              </a:rPr>
              <a:t>.</a:t>
            </a:r>
            <a:endParaRPr lang="en-N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2614" y="381000"/>
            <a:ext cx="8229600" cy="720365"/>
          </a:xfrm>
        </p:spPr>
        <p:txBody>
          <a:bodyPr/>
          <a:lstStyle/>
          <a:p>
            <a:pPr algn="ctr" eaLnBrk="1" hangingPunct="1"/>
            <a:r>
              <a:rPr lang="en-US" dirty="0"/>
              <a:t>Modality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7963" y="980389"/>
            <a:ext cx="8710367" cy="549661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A relationship has </a:t>
            </a:r>
            <a:r>
              <a:rPr lang="en-US" b="1" i="1" dirty="0">
                <a:solidFill>
                  <a:srgbClr val="3333FF"/>
                </a:solidFill>
                <a:latin typeface="Bookman Old Style" panose="02050604050505020204" pitchFamily="18" charset="0"/>
              </a:rPr>
              <a:t>modality</a:t>
            </a:r>
            <a:r>
              <a:rPr lang="en-US" dirty="0">
                <a:latin typeface="Bookman Old Style" panose="02050604050505020204" pitchFamily="18" charset="0"/>
              </a:rPr>
              <a:t> of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null</a:t>
            </a:r>
            <a:r>
              <a:rPr lang="en-US" dirty="0">
                <a:latin typeface="Bookman Old Style" panose="02050604050505020204" pitchFamily="18" charset="0"/>
              </a:rPr>
              <a:t> or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not null</a:t>
            </a:r>
            <a:endParaRPr lang="en-US" b="1" dirty="0">
              <a:solidFill>
                <a:srgbClr val="3333FF"/>
              </a:solidFill>
              <a:latin typeface="Bookman Old Style" panose="02050604050505020204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Null</a:t>
            </a:r>
            <a:r>
              <a:rPr lang="en-US" dirty="0">
                <a:latin typeface="Bookman Old Style" panose="02050604050505020204" pitchFamily="18" charset="0"/>
              </a:rPr>
              <a:t> means that an instance of a child entity can exist without a related instance in the parent entity</a:t>
            </a:r>
            <a:r>
              <a:rPr lang="en-US" b="1" dirty="0">
                <a:solidFill>
                  <a:srgbClr val="3333FF"/>
                </a:solidFill>
                <a:latin typeface="Bookman Old Style" panose="02050604050505020204" pitchFamily="18" charset="0"/>
              </a:rPr>
              <a:t>.</a:t>
            </a:r>
          </a:p>
          <a:p>
            <a:pPr lvl="1" algn="just">
              <a:spcBef>
                <a:spcPct val="0"/>
              </a:spcBef>
            </a:pPr>
            <a:endParaRPr lang="en-US" dirty="0">
              <a:latin typeface="Bookman Old Style" panose="02050604050505020204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Not Null</a:t>
            </a:r>
            <a:r>
              <a:rPr lang="en-US" dirty="0">
                <a:latin typeface="Bookman Old Style" panose="02050604050505020204" pitchFamily="18" charset="0"/>
              </a:rPr>
              <a:t> means that an instance of a child entity can’t exist without a related instance in the parent entity</a:t>
            </a:r>
            <a:r>
              <a:rPr lang="en-US" b="1" dirty="0">
                <a:solidFill>
                  <a:srgbClr val="3333FF"/>
                </a:solidFill>
                <a:latin typeface="Bookman Old Style" panose="02050604050505020204" pitchFamily="18" charset="0"/>
              </a:rPr>
              <a:t>.</a:t>
            </a:r>
          </a:p>
          <a:p>
            <a:pPr lvl="1" algn="just">
              <a:spcBef>
                <a:spcPct val="0"/>
              </a:spcBef>
            </a:pPr>
            <a:endParaRPr lang="en-US" b="1" dirty="0">
              <a:solidFill>
                <a:srgbClr val="3333FF"/>
              </a:solidFill>
              <a:latin typeface="Bookman Old Style" panose="02050604050505020204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GB" sz="2000" dirty="0">
                <a:solidFill>
                  <a:srgbClr val="0070C0"/>
                </a:solidFill>
                <a:latin typeface="Bookman Old Style" panose="02050604050505020204" pitchFamily="18" charset="0"/>
              </a:rPr>
              <a:t>Example: </a:t>
            </a:r>
            <a:r>
              <a:rPr lang="en-GB" sz="2000" dirty="0">
                <a:latin typeface="Bookman Old Style" panose="02050604050505020204" pitchFamily="18" charset="0"/>
              </a:rPr>
              <a:t>Customer</a:t>
            </a:r>
            <a:r>
              <a:rPr lang="en-GB" sz="2000" b="0" i="0" u="none" strike="noStrike" baseline="0" dirty="0">
                <a:latin typeface="Bookman Old Style" panose="02050604050505020204" pitchFamily="18" charset="0"/>
              </a:rPr>
              <a:t> can exist without a </a:t>
            </a:r>
            <a:r>
              <a:rPr lang="en-GB" sz="2000" dirty="0">
                <a:latin typeface="Bookman Old Style" panose="02050604050505020204" pitchFamily="18" charset="0"/>
              </a:rPr>
              <a:t>targeted promotion</a:t>
            </a:r>
            <a:r>
              <a:rPr lang="en-GB" sz="2000" b="0" i="0" u="none" strike="noStrike" baseline="0" dirty="0">
                <a:latin typeface="Bookman Old Style" panose="02050604050505020204" pitchFamily="18" charset="0"/>
              </a:rPr>
              <a:t>, so the modality is “null”; </a:t>
            </a:r>
            <a:r>
              <a:rPr lang="en-GB" sz="2000" dirty="0">
                <a:latin typeface="Bookman Old Style" panose="02050604050505020204" pitchFamily="18" charset="0"/>
              </a:rPr>
              <a:t>H</a:t>
            </a:r>
            <a:r>
              <a:rPr lang="en-GB" sz="2000" b="0" i="0" u="none" strike="noStrike" baseline="0" dirty="0">
                <a:latin typeface="Bookman Old Style" panose="02050604050505020204" pitchFamily="18" charset="0"/>
              </a:rPr>
              <a:t>owever, a </a:t>
            </a:r>
            <a:r>
              <a:rPr lang="en-GB" sz="2000" dirty="0">
                <a:latin typeface="Bookman Old Style" panose="02050604050505020204" pitchFamily="18" charset="0"/>
              </a:rPr>
              <a:t>targeted promotion</a:t>
            </a:r>
            <a:r>
              <a:rPr lang="en-GB" sz="2000" b="0" i="0" u="none" strike="noStrike" baseline="0" dirty="0">
                <a:latin typeface="Bookman Old Style" panose="02050604050505020204" pitchFamily="18" charset="0"/>
              </a:rPr>
              <a:t> requires the existence of a customer, so the modality is “not null.”</a:t>
            </a:r>
            <a:endParaRPr lang="en-US" sz="2000" dirty="0">
              <a:latin typeface="Bookman Old Style" panose="02050604050505020204" pitchFamily="18" charset="0"/>
            </a:endParaRPr>
          </a:p>
          <a:p>
            <a:pPr lvl="1" algn="just">
              <a:spcBef>
                <a:spcPct val="0"/>
              </a:spcBef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A309B-2879-4AFD-90F4-A988F003C69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32DB0A-46AB-C063-58F7-156FF075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96" y="4192319"/>
            <a:ext cx="3884003" cy="24630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343544"/>
            <a:ext cx="8229600" cy="8334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Steps for CREATING (ERD)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69320E7-1DB5-5F4E-8893-3D7D9E03C4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5670" y="1177031"/>
          <a:ext cx="8451130" cy="5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5257E-0774-48E8-8160-53AE2F3CEC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8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70322" y="381000"/>
            <a:ext cx="8229600" cy="776926"/>
          </a:xfrm>
        </p:spPr>
        <p:txBody>
          <a:bodyPr/>
          <a:lstStyle/>
          <a:p>
            <a:pPr algn="ctr" eaLnBrk="1" hangingPunct="1"/>
            <a:r>
              <a:rPr lang="en-US" dirty="0"/>
              <a:t>Step 1: Identify the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454"/>
            <a:ext cx="8229600" cy="5285546"/>
          </a:xfrm>
        </p:spPr>
        <p:txBody>
          <a:bodyPr rtlCol="0">
            <a:norm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entities</a:t>
            </a:r>
            <a:r>
              <a:rPr lang="en-US" dirty="0">
                <a:latin typeface="Bookman Old Style" panose="02050604050505020204" pitchFamily="18" charset="0"/>
              </a:rPr>
              <a:t> should represent the major categories of information that you need to store in your system.</a:t>
            </a:r>
          </a:p>
          <a:p>
            <a:pPr marL="274320" lvl="1" indent="0" algn="just">
              <a:lnSpc>
                <a:spcPct val="110000"/>
              </a:lnSpc>
              <a:buNone/>
              <a:defRPr/>
            </a:pPr>
            <a:endParaRPr lang="en-US" sz="2400" dirty="0">
              <a:latin typeface="Bookman Old Style" panose="02050604050505020204" pitchFamily="18" charset="0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sz="2400" dirty="0">
                <a:latin typeface="Bookman Old Style" panose="02050604050505020204" pitchFamily="18" charset="0"/>
              </a:rPr>
              <a:t>look at the </a:t>
            </a:r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data stores and external entities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lvl="3" algn="just">
              <a:lnSpc>
                <a:spcPct val="110000"/>
              </a:lnSpc>
              <a:defRPr/>
            </a:pPr>
            <a:r>
              <a:rPr lang="en-GB" sz="2000" dirty="0">
                <a:solidFill>
                  <a:srgbClr val="231F20"/>
                </a:solidFill>
                <a:latin typeface="Bookman Old Style" panose="02050604050505020204" pitchFamily="18" charset="0"/>
              </a:rPr>
              <a:t>Before including</a:t>
            </a:r>
            <a:r>
              <a:rPr lang="en-GB" sz="20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 external entities and ask yourself, “Will the system need to capture information about any of these entities?”</a:t>
            </a:r>
            <a:endParaRPr lang="en-US" sz="2000" dirty="0">
              <a:latin typeface="Bookman Old Style" panose="02050604050505020204" pitchFamily="18" charset="0"/>
            </a:endParaRPr>
          </a:p>
          <a:p>
            <a:pPr marL="342900" lvl="1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50000"/>
              <a:buFont typeface="Arial" pitchFamily="34" charset="0"/>
              <a:buNone/>
              <a:defRPr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3D61F-5A6F-4A53-8EF0-152383CEADD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70322" y="381000"/>
            <a:ext cx="8229600" cy="776926"/>
          </a:xfrm>
        </p:spPr>
        <p:txBody>
          <a:bodyPr/>
          <a:lstStyle/>
          <a:p>
            <a:pPr algn="ctr" eaLnBrk="1" hangingPunct="1"/>
            <a:r>
              <a:rPr lang="en-US" dirty="0"/>
              <a:t>Step 1: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17C2F4-86FA-61AF-6904-DCABAF184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06" t="4910" r="5705" b="20047"/>
          <a:stretch/>
        </p:blipFill>
        <p:spPr>
          <a:xfrm>
            <a:off x="952108" y="1191454"/>
            <a:ext cx="7734692" cy="28390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3D61F-5A6F-4A53-8EF0-152383CEADD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804A9-6603-A22E-4D5C-1D1C8CD97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66" y="4152897"/>
            <a:ext cx="6509209" cy="21159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99E4F1-E7AA-1A9A-4960-6A17266C9669}"/>
              </a:ext>
            </a:extLst>
          </p:cNvPr>
          <p:cNvSpPr/>
          <p:nvPr/>
        </p:nvSpPr>
        <p:spPr>
          <a:xfrm>
            <a:off x="254525" y="4888188"/>
            <a:ext cx="1941920" cy="93861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 from Datastore</a:t>
            </a:r>
            <a:endParaRPr lang="en-N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50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Step 2: Add Attributes and Assign Identifiers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The information that describes each entity becomes its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attributes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lvl="1" algn="just" eaLnBrk="1" hangingPunct="1"/>
            <a:r>
              <a:rPr lang="en-US" sz="2400" dirty="0">
                <a:latin typeface="Bookman Old Style" panose="02050604050505020204" pitchFamily="18" charset="0"/>
              </a:rPr>
              <a:t>Use requirements elicitation techniques (e.g., interview and document analysis).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Check the process model for details on data flows and data stores.</a:t>
            </a:r>
          </a:p>
          <a:p>
            <a:pPr lvl="1" algn="just" eaLnBrk="1" hangingPunct="1"/>
            <a:endParaRPr lang="en-US" sz="2400" dirty="0">
              <a:latin typeface="Bookman Old Style" panose="02050604050505020204" pitchFamily="18" charset="0"/>
            </a:endParaRPr>
          </a:p>
          <a:p>
            <a:pPr lvl="1" algn="just" eaLnBrk="1" hangingPunct="1"/>
            <a:endParaRPr lang="en-US" sz="2400" dirty="0">
              <a:latin typeface="Bookman Old Style" panose="020506040505050202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dirty="0">
                <a:latin typeface="Bookman Old Style" panose="02050604050505020204" pitchFamily="18" charset="0"/>
              </a:rPr>
              <a:t>One or more of the attributes will become the entity’s identifier.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1B7BA-7C0B-4CA7-BD1E-23525C98D63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727184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Step 2: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9FE6AB-1B2E-E010-2462-B2B781206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62" y="2965119"/>
            <a:ext cx="8414838" cy="31956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1B7BA-7C0B-4CA7-BD1E-23525C98D63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9A92D-D69E-79F8-4444-3F34ADDD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7" y="1074656"/>
            <a:ext cx="7220932" cy="145605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4233B37-1B49-AF76-581B-BD790B2D18D5}"/>
              </a:ext>
            </a:extLst>
          </p:cNvPr>
          <p:cNvSpPr/>
          <p:nvPr/>
        </p:nvSpPr>
        <p:spPr>
          <a:xfrm>
            <a:off x="4119513" y="2530708"/>
            <a:ext cx="347377" cy="401028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813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58858" y="347472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dirty="0"/>
              <a:t>Step3: Identify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555"/>
            <a:ext cx="8229600" cy="48768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The last step in creating ERDs is to determine how the entities are related to each other.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Lines are drawn between the entities  that have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relationships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Each relationship is labeled, and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cardinality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modality</a:t>
            </a:r>
            <a:r>
              <a:rPr lang="en-US" dirty="0">
                <a:latin typeface="Bookman Old Style" panose="02050604050505020204" pitchFamily="18" charset="0"/>
              </a:rPr>
              <a:t> are assigned.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DCF6D-0377-4060-9E91-BFB0D28BC35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2614" y="381000"/>
            <a:ext cx="8229600" cy="720365"/>
          </a:xfrm>
        </p:spPr>
        <p:txBody>
          <a:bodyPr/>
          <a:lstStyle/>
          <a:p>
            <a:pPr algn="ctr" eaLnBrk="1" hangingPunct="1"/>
            <a:r>
              <a:rPr lang="en-US" dirty="0"/>
              <a:t>Modality 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69681" y="1134893"/>
            <a:ext cx="8776355" cy="5342107"/>
          </a:xfrm>
        </p:spPr>
        <p:txBody>
          <a:bodyPr>
            <a:normAutofit/>
          </a:bodyPr>
          <a:lstStyle/>
          <a:p>
            <a:pPr algn="just"/>
            <a:r>
              <a:rPr lang="en-GB" sz="1800" dirty="0">
                <a:latin typeface="Bookman Old Style" panose="02050604050505020204" pitchFamily="18" charset="0"/>
              </a:rPr>
              <a:t>Can an customer exist without an associated sale? In our example, the answer is “yes,” so the modality is “null” or not required. A zero is placed next to the crow’s foot near the sale.   </a:t>
            </a:r>
          </a:p>
          <a:p>
            <a:pPr marL="0" indent="0" algn="just">
              <a:buNone/>
            </a:pPr>
            <a:endParaRPr lang="en-GB" sz="1800" dirty="0">
              <a:latin typeface="Bookman Old Style" panose="02050604050505020204" pitchFamily="18" charset="0"/>
            </a:endParaRPr>
          </a:p>
          <a:p>
            <a:pPr algn="just"/>
            <a:r>
              <a:rPr lang="en-GB" sz="1800" b="0" i="0" u="none" strike="noStrike" baseline="0" dirty="0">
                <a:latin typeface="Bookman Old Style" panose="02050604050505020204" pitchFamily="18" charset="0"/>
              </a:rPr>
              <a:t>Now, can a </a:t>
            </a:r>
            <a:r>
              <a:rPr lang="en-GB" sz="1800" dirty="0">
                <a:latin typeface="Bookman Old Style" panose="02050604050505020204" pitchFamily="18" charset="0"/>
              </a:rPr>
              <a:t>sale</a:t>
            </a:r>
            <a:r>
              <a:rPr lang="en-GB" sz="1800" b="0" i="0" u="none" strike="noStrike" baseline="0" dirty="0">
                <a:latin typeface="Bookman Old Style" panose="02050604050505020204" pitchFamily="18" charset="0"/>
              </a:rPr>
              <a:t> exist without an associated customer? This answer is “no,” so the modality is “not null”: or required, and we place a bar next to the customer  entity</a:t>
            </a:r>
          </a:p>
          <a:p>
            <a:pPr algn="just"/>
            <a:endParaRPr lang="en-GB" sz="1800" dirty="0">
              <a:latin typeface="Bookman Old Style" panose="02050604050505020204" pitchFamily="18" charset="0"/>
            </a:endParaRPr>
          </a:p>
          <a:p>
            <a:pPr algn="just"/>
            <a:r>
              <a:rPr lang="en-GB" sz="1800" dirty="0">
                <a:latin typeface="Bookman Old Style" panose="02050604050505020204" pitchFamily="18" charset="0"/>
              </a:rPr>
              <a:t>Customer</a:t>
            </a:r>
            <a:r>
              <a:rPr lang="en-GB" sz="1800" b="0" i="0" u="none" strike="noStrike" baseline="0" dirty="0">
                <a:latin typeface="Bookman Old Style" panose="02050604050505020204" pitchFamily="18" charset="0"/>
              </a:rPr>
              <a:t> can exist without a </a:t>
            </a:r>
            <a:r>
              <a:rPr lang="en-GB" sz="1800" dirty="0">
                <a:latin typeface="Bookman Old Style" panose="02050604050505020204" pitchFamily="18" charset="0"/>
              </a:rPr>
              <a:t>targeted promotion</a:t>
            </a:r>
            <a:r>
              <a:rPr lang="en-GB" sz="1800" b="0" i="0" u="none" strike="noStrike" baseline="0" dirty="0">
                <a:latin typeface="Bookman Old Style" panose="02050604050505020204" pitchFamily="18" charset="0"/>
              </a:rPr>
              <a:t>, so the modality is “null”; </a:t>
            </a:r>
            <a:r>
              <a:rPr lang="en-GB" sz="1800" dirty="0">
                <a:latin typeface="Bookman Old Style" panose="02050604050505020204" pitchFamily="18" charset="0"/>
              </a:rPr>
              <a:t>H</a:t>
            </a:r>
            <a:r>
              <a:rPr lang="en-GB" sz="1800" b="0" i="0" u="none" strike="noStrike" baseline="0" dirty="0">
                <a:latin typeface="Bookman Old Style" panose="02050604050505020204" pitchFamily="18" charset="0"/>
              </a:rPr>
              <a:t>owever, a </a:t>
            </a:r>
            <a:r>
              <a:rPr lang="en-GB" sz="1800" dirty="0">
                <a:latin typeface="Bookman Old Style" panose="02050604050505020204" pitchFamily="18" charset="0"/>
              </a:rPr>
              <a:t>targeted promotion</a:t>
            </a:r>
            <a:r>
              <a:rPr lang="en-GB" sz="1800" b="0" i="0" u="none" strike="noStrike" baseline="0" dirty="0">
                <a:latin typeface="Bookman Old Style" panose="02050604050505020204" pitchFamily="18" charset="0"/>
              </a:rPr>
              <a:t> requires the existence of a customer, so the modality is “not null.”</a:t>
            </a:r>
            <a:endParaRPr 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A309B-2879-4AFD-90F4-A988F003C69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5CE9F-7980-FABC-3795-F1621B93E945}"/>
              </a:ext>
            </a:extLst>
          </p:cNvPr>
          <p:cNvSpPr/>
          <p:nvPr/>
        </p:nvSpPr>
        <p:spPr>
          <a:xfrm>
            <a:off x="2262433" y="5723108"/>
            <a:ext cx="1989056" cy="427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0D74BF-61AC-0F61-70F9-1B4960BB582D}"/>
              </a:ext>
            </a:extLst>
          </p:cNvPr>
          <p:cNvSpPr/>
          <p:nvPr/>
        </p:nvSpPr>
        <p:spPr>
          <a:xfrm>
            <a:off x="5486400" y="5696903"/>
            <a:ext cx="2133600" cy="639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3D48-0F19-E621-B16C-738EEBAEE3CA}"/>
              </a:ext>
            </a:extLst>
          </p:cNvPr>
          <p:cNvSpPr/>
          <p:nvPr/>
        </p:nvSpPr>
        <p:spPr>
          <a:xfrm>
            <a:off x="3429000" y="5608948"/>
            <a:ext cx="473697" cy="11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A3A70A-C154-4AB7-1B9F-0B651E73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73" y="4649062"/>
            <a:ext cx="8093141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8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2609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765"/>
            <a:ext cx="8229600" cy="522323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A process model</a:t>
            </a:r>
            <a:r>
              <a:rPr lang="en-US" dirty="0">
                <a:latin typeface="Bookman Old Style" panose="02050604050505020204" pitchFamily="18" charset="0"/>
              </a:rPr>
              <a:t> can be used to further clarify the requirements definition and use cases.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 model </a:t>
            </a:r>
            <a:r>
              <a:rPr lang="en-US" dirty="0">
                <a:latin typeface="Bookman Old Style" panose="02050604050505020204" pitchFamily="18" charset="0"/>
              </a:rPr>
              <a:t>is a graphical way of representing how a business system should operate.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 A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 model </a:t>
            </a:r>
            <a:r>
              <a:rPr lang="en-US" dirty="0">
                <a:latin typeface="Bookman Old Style" panose="02050604050505020204" pitchFamily="18" charset="0"/>
              </a:rPr>
              <a:t>can be used to document the as-is system or the to-be system, whether computerized or not.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GB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An organization that create fully dressed use cases </a:t>
            </a:r>
            <a:r>
              <a:rPr lang="en-GB" b="1" i="0" u="none" strike="noStrike" baseline="0" dirty="0">
                <a:solidFill>
                  <a:srgbClr val="002060"/>
                </a:solidFill>
                <a:latin typeface="Bookman Old Style" panose="02050604050505020204" pitchFamily="18" charset="0"/>
              </a:rPr>
              <a:t>may not find that process models add much to their understanding of the system under development. </a:t>
            </a:r>
          </a:p>
          <a:p>
            <a:pPr algn="just"/>
            <a:endParaRPr lang="en-GB" sz="2000" dirty="0">
              <a:solidFill>
                <a:srgbClr val="231F2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8185814-27D4-498F-ADDA-9D5A101A6E3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47030-26D5-EBC4-51C8-93BDC57A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58858" y="347472"/>
            <a:ext cx="8229600" cy="708330"/>
          </a:xfrm>
        </p:spPr>
        <p:txBody>
          <a:bodyPr/>
          <a:lstStyle/>
          <a:p>
            <a:pPr algn="ctr" eaLnBrk="1" hangingPunct="1"/>
            <a:r>
              <a:rPr lang="en-US" dirty="0"/>
              <a:t>Step3: Identify Relationships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A0E61E-32EC-E99D-C340-528F65DB3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00" t="3900" r="8580"/>
          <a:stretch/>
        </p:blipFill>
        <p:spPr>
          <a:xfrm>
            <a:off x="622169" y="1140643"/>
            <a:ext cx="8064631" cy="53698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DCF6D-0377-4060-9E91-BFB0D28BC35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4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08029" y="347472"/>
            <a:ext cx="8229600" cy="52922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095"/>
            <a:ext cx="8229600" cy="5535105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dirty="0">
                <a:latin typeface="Bookman Old Style" panose="02050604050505020204" pitchFamily="18" charset="0"/>
              </a:rPr>
              <a:t>For 1/3 of the Design Team</a:t>
            </a:r>
          </a:p>
          <a:p>
            <a:pPr mar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dirty="0">
                <a:latin typeface="Bookman Old Style" panose="02050604050505020204" pitchFamily="18" charset="0"/>
              </a:rPr>
              <a:t>- Create DFD </a:t>
            </a:r>
            <a:r>
              <a:rPr lang="en-US" sz="2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or</a:t>
            </a:r>
            <a:r>
              <a:rPr lang="en-US" dirty="0">
                <a:latin typeface="Bookman Old Style" panose="02050604050505020204" pitchFamily="18" charset="0"/>
              </a:rPr>
              <a:t> Activity Diagram for the three(3) use case description of task 3</a:t>
            </a:r>
          </a:p>
          <a:p>
            <a:pPr mar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dirty="0">
                <a:latin typeface="Bookman Old Style" panose="02050604050505020204" pitchFamily="18" charset="0"/>
              </a:rPr>
              <a:t>-Create an ERD for the system.</a:t>
            </a:r>
          </a:p>
          <a:p>
            <a:pPr lvl="1" algn="just">
              <a:lnSpc>
                <a:spcPct val="120000"/>
              </a:lnSpc>
              <a:defRPr/>
            </a:pPr>
            <a:endParaRPr lang="en-US" sz="2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lvl="1" algn="just">
              <a:lnSpc>
                <a:spcPct val="120000"/>
              </a:lnSpc>
              <a:defRPr/>
            </a:pPr>
            <a:endParaRPr lang="en-US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0B218-4BC6-41FD-97CF-526D43516FF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08029" y="347472"/>
            <a:ext cx="8229600" cy="52922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095"/>
            <a:ext cx="8229600" cy="5535105"/>
          </a:xfrm>
        </p:spPr>
        <p:txBody>
          <a:bodyPr rtlCol="0"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Data flow diagramming</a:t>
            </a:r>
            <a:r>
              <a:rPr lang="en-US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is a technique that diagrams the business processes and the data that pass among them.</a:t>
            </a:r>
          </a:p>
          <a:p>
            <a:pPr algn="just">
              <a:lnSpc>
                <a:spcPct val="120000"/>
              </a:lnSpc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dirty="0">
                <a:latin typeface="Bookman Old Style" panose="02050604050505020204" pitchFamily="18" charset="0"/>
              </a:rPr>
              <a:t>Activity Diagrams illustrate the dynamic nature of a system by modeling the flow of control from activity to activity.</a:t>
            </a:r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dirty="0">
                <a:latin typeface="Bookman Old Style" panose="02050604050505020204" pitchFamily="18" charset="0"/>
              </a:rPr>
              <a:t>An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entity-relationship diagram (ERD) </a:t>
            </a:r>
            <a:r>
              <a:rPr lang="en-US" dirty="0">
                <a:latin typeface="Bookman Old Style" panose="02050604050505020204" pitchFamily="18" charset="0"/>
              </a:rPr>
              <a:t>is a diagram showing the information that is created, stored, and used by a business system</a:t>
            </a:r>
            <a:r>
              <a:rPr lang="en-US" sz="2600" dirty="0">
                <a:latin typeface="Bookman Old Style" panose="02050604050505020204" pitchFamily="18" charset="0"/>
              </a:rPr>
              <a:t>. </a:t>
            </a:r>
          </a:p>
          <a:p>
            <a:pPr marL="0" indent="0" algn="just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sz="2600" dirty="0">
              <a:latin typeface="Bookman Old Style" panose="02050604050505020204" pitchFamily="18" charset="0"/>
            </a:endParaRPr>
          </a:p>
          <a:p>
            <a:pPr lvl="1" algn="just">
              <a:lnSpc>
                <a:spcPct val="120000"/>
              </a:lnSpc>
              <a:defRPr/>
            </a:pPr>
            <a:endParaRPr lang="en-US" sz="2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lvl="1" algn="just">
              <a:lnSpc>
                <a:spcPct val="120000"/>
              </a:lnSpc>
              <a:defRPr/>
            </a:pPr>
            <a:endParaRPr lang="en-US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0B218-4BC6-41FD-97CF-526D43516F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31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 Question?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4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250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Data Flow Diagram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85169"/>
            <a:ext cx="8229600" cy="5291831"/>
          </a:xfrm>
        </p:spPr>
        <p:txBody>
          <a:bodyPr>
            <a:noAutofit/>
          </a:bodyPr>
          <a:lstStyle/>
          <a:p>
            <a:pPr algn="just"/>
            <a:r>
              <a:rPr lang="en-GB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The most commonly used techniques to show logical process model is data flow diagramming.</a:t>
            </a:r>
          </a:p>
          <a:p>
            <a:pPr algn="just"/>
            <a:endParaRPr lang="en-GB" dirty="0">
              <a:solidFill>
                <a:srgbClr val="231F2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Data flow diagramming</a:t>
            </a:r>
            <a:r>
              <a:rPr lang="en-US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is a technique that diagrams the business processes and the data that pass among them.</a:t>
            </a: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GB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Although the name </a:t>
            </a:r>
            <a:r>
              <a:rPr lang="en-GB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data flow diagram </a:t>
            </a:r>
            <a:r>
              <a:rPr lang="en-GB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(DFD) implies a focus on data, this is not the case. </a:t>
            </a:r>
          </a:p>
          <a:p>
            <a:pPr lvl="1" algn="just"/>
            <a:r>
              <a:rPr lang="en-GB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The focus is mainly on the processes or activities that are performed.</a:t>
            </a:r>
          </a:p>
          <a:p>
            <a:pPr algn="just"/>
            <a:endParaRPr lang="en-GB" b="0" i="0" u="none" strike="noStrike" baseline="0" dirty="0">
              <a:solidFill>
                <a:srgbClr val="231F20"/>
              </a:solidFill>
              <a:latin typeface="Bookman Old Style" panose="02050604050505020204" pitchFamily="18" charset="0"/>
            </a:endParaRPr>
          </a:p>
          <a:p>
            <a:pPr algn="just"/>
            <a:endParaRPr lang="en-GB" dirty="0">
              <a:solidFill>
                <a:srgbClr val="231F20"/>
              </a:solidFill>
              <a:latin typeface="Bookman Old Style" panose="020506040505050202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 &amp; 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1F86B3C-27D4-42CC-AC92-14A2BD98781A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ADE1202-5CFF-458A-BA95-2E5BF13877A2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1269" name="Picture 3" descr="!06-02W-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56653"/>
          <a:stretch/>
        </p:blipFill>
        <p:spPr>
          <a:xfrm>
            <a:off x="3600254" y="424205"/>
            <a:ext cx="4553146" cy="6174557"/>
          </a:xfrm>
        </p:spPr>
      </p:pic>
      <p:pic>
        <p:nvPicPr>
          <p:cNvPr id="6" name="Picture 3" descr="!06-02W-">
            <a:extLst>
              <a:ext uri="{FF2B5EF4-FFF2-40B4-BE49-F238E27FC236}">
                <a16:creationId xmlns:a16="http://schemas.microsoft.com/office/drawing/2014/main" id="{AE643015-9FC5-B8BA-7555-FF3FFB06C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70494"/>
          <a:stretch/>
        </p:blipFill>
        <p:spPr>
          <a:xfrm>
            <a:off x="687371" y="424204"/>
            <a:ext cx="2912883" cy="617455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6A1798-E4B4-DC9E-224A-16E4596A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58219"/>
            <a:ext cx="8229600" cy="69879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Creating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14" y="1272619"/>
            <a:ext cx="8468686" cy="5204381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DFDs start with the information in the use cases and the requirements definition.</a:t>
            </a:r>
          </a:p>
          <a:p>
            <a:pPr marL="0" indent="0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DFD integrates the individual use case (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example of one use case portion before integrating in next slide).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latin typeface="Bookman Old Style" panose="02050604050505020204" pitchFamily="18" charset="0"/>
              </a:rPr>
              <a:t>The project team takes the use cases and rewrites them as DFDs, following the DFD formal rules about symbols and syntax.</a:t>
            </a:r>
          </a:p>
          <a:p>
            <a:pPr marL="0" indent="0" algn="just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dirty="0">
                <a:latin typeface="Bookman Old Style" panose="02050604050505020204" pitchFamily="18" charset="0"/>
              </a:rPr>
              <a:t>Add all inputs and outputs listed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on the form of the use cases as data flows.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3E89C876-3EB5-4E67-BA5D-83DF7A1B5C8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F16BF8-8729-0C8D-024C-EBB44887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</p:spTree>
    <p:extLst>
      <p:ext uri="{BB962C8B-B14F-4D97-AF65-F5344CB8AC3E}">
        <p14:creationId xmlns:p14="http://schemas.microsoft.com/office/powerpoint/2010/main" val="427844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F7CB636-806A-448B-87DB-D3734CD9A305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37" y="1005907"/>
            <a:ext cx="8710366" cy="567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FC3886-D2E7-351A-3947-A3F4BE30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867"/>
            <a:ext cx="8229600" cy="60964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Example-</a:t>
            </a:r>
            <a:r>
              <a:rPr lang="en-US" sz="3200" dirty="0"/>
              <a:t>DFD Fragment: Record Offer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DA6682-7DE3-C824-ABE1-1186D63D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</p:spTree>
    <p:extLst>
      <p:ext uri="{BB962C8B-B14F-4D97-AF65-F5344CB8AC3E}">
        <p14:creationId xmlns:p14="http://schemas.microsoft.com/office/powerpoint/2010/main" val="24274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D381ED-5BB8-5681-8D8E-8AD1F86D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C8E088-1DD6-C3AB-E757-D8779078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0852F-3C05-D30F-9131-7E20FF4AE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4"/>
          <a:stretch/>
        </p:blipFill>
        <p:spPr>
          <a:xfrm>
            <a:off x="1350629" y="347472"/>
            <a:ext cx="7608812" cy="6271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B62DEE-4475-1EDA-62E1-F95BD403AA1A}"/>
              </a:ext>
            </a:extLst>
          </p:cNvPr>
          <p:cNvSpPr/>
          <p:nvPr/>
        </p:nvSpPr>
        <p:spPr>
          <a:xfrm>
            <a:off x="184559" y="436228"/>
            <a:ext cx="1166070" cy="514245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DFD TUNE SYSTEM</a:t>
            </a:r>
            <a:endParaRPr lang="en-N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0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24" y="394283"/>
            <a:ext cx="8229600" cy="755009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738"/>
            <a:ext cx="8229600" cy="5210262"/>
          </a:xfrm>
        </p:spPr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Activity Diagrams illustrate the dynamic nature of a system by modeling the flow of control from activity to activity.</a:t>
            </a:r>
          </a:p>
          <a:p>
            <a:pPr marL="109728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Activity diagrams are very similar to the old fashioned flow charts which used to be the most popular means of diagrammatically showing the analysis and design of programs.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For complex system each user task may  be converted to an activity diagram to understand the </a:t>
            </a: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normal and alternative section of the use case more.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Process &amp; Data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117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6464</TotalTime>
  <Words>1579</Words>
  <Application>Microsoft Office PowerPoint</Application>
  <PresentationFormat>On-screen Show (4:3)</PresentationFormat>
  <Paragraphs>220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Apple Chancery</vt:lpstr>
      <vt:lpstr>Arial</vt:lpstr>
      <vt:lpstr>Bookman Old Style</vt:lpstr>
      <vt:lpstr>Calibri</vt:lpstr>
      <vt:lpstr>TimesNewRomanPS</vt:lpstr>
      <vt:lpstr>Wingdings</vt:lpstr>
      <vt:lpstr>Clarity</vt:lpstr>
      <vt:lpstr>    SWE2315 : Software REQUIREMENTS &amp; DESIGN</vt:lpstr>
      <vt:lpstr>Lecture Outline</vt:lpstr>
      <vt:lpstr>Process Model</vt:lpstr>
      <vt:lpstr>Data Flow Diagram</vt:lpstr>
      <vt:lpstr>PowerPoint Presentation</vt:lpstr>
      <vt:lpstr>Creating DFD</vt:lpstr>
      <vt:lpstr>Example-DFD Fragment: Record Offer</vt:lpstr>
      <vt:lpstr>PowerPoint Presentation</vt:lpstr>
      <vt:lpstr>Activity Diagram</vt:lpstr>
      <vt:lpstr>Example 1: Activity Diagram for Borrow Book User task</vt:lpstr>
      <vt:lpstr>Example 2 : Activity Diagram for Purchase Request User task</vt:lpstr>
      <vt:lpstr>Data Model</vt:lpstr>
      <vt:lpstr>ERD</vt:lpstr>
      <vt:lpstr>Example of an Entity Relationship Diagram</vt:lpstr>
      <vt:lpstr>Elements of an ERD</vt:lpstr>
      <vt:lpstr>Entity</vt:lpstr>
      <vt:lpstr>Entity</vt:lpstr>
      <vt:lpstr>Attributes</vt:lpstr>
      <vt:lpstr>Relationships</vt:lpstr>
      <vt:lpstr>Relationships</vt:lpstr>
      <vt:lpstr>Cardinality</vt:lpstr>
      <vt:lpstr>Modality</vt:lpstr>
      <vt:lpstr>Steps for CREATING (ERD)</vt:lpstr>
      <vt:lpstr>Step 1: Identify the Entities</vt:lpstr>
      <vt:lpstr>Step 1: Example</vt:lpstr>
      <vt:lpstr>Step 2: Add Attributes and Assign Identifiers</vt:lpstr>
      <vt:lpstr>Step 2: Example</vt:lpstr>
      <vt:lpstr>Step3: Identify Relationships</vt:lpstr>
      <vt:lpstr>Modality Example</vt:lpstr>
      <vt:lpstr>Step3: Identify Relationships</vt:lpstr>
      <vt:lpstr>Task 4</vt:lpstr>
      <vt:lpstr>Summary</vt:lpstr>
      <vt:lpstr>PowerPoint Presentation</vt:lpstr>
    </vt:vector>
  </TitlesOfParts>
  <Company>BUK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>M I Mukhtar</dc:creator>
  <cp:lastModifiedBy>maryam mukhtar</cp:lastModifiedBy>
  <cp:revision>124</cp:revision>
  <dcterms:created xsi:type="dcterms:W3CDTF">2015-09-14T11:06:08Z</dcterms:created>
  <dcterms:modified xsi:type="dcterms:W3CDTF">2024-02-05T20:04:22Z</dcterms:modified>
</cp:coreProperties>
</file>