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8"/>
  </p:notesMasterIdLst>
  <p:sldIdLst>
    <p:sldId id="257" r:id="rId2"/>
    <p:sldId id="289" r:id="rId3"/>
    <p:sldId id="321" r:id="rId4"/>
    <p:sldId id="331" r:id="rId5"/>
    <p:sldId id="333" r:id="rId6"/>
    <p:sldId id="334" r:id="rId7"/>
    <p:sldId id="280" r:id="rId8"/>
    <p:sldId id="340" r:id="rId9"/>
    <p:sldId id="344" r:id="rId10"/>
    <p:sldId id="341" r:id="rId11"/>
    <p:sldId id="335" r:id="rId12"/>
    <p:sldId id="347" r:id="rId13"/>
    <p:sldId id="348" r:id="rId14"/>
    <p:sldId id="349" r:id="rId15"/>
    <p:sldId id="337" r:id="rId16"/>
    <p:sldId id="346" r:id="rId17"/>
    <p:sldId id="339" r:id="rId18"/>
    <p:sldId id="351" r:id="rId19"/>
    <p:sldId id="359" r:id="rId20"/>
    <p:sldId id="354" r:id="rId21"/>
    <p:sldId id="356" r:id="rId22"/>
    <p:sldId id="357" r:id="rId23"/>
    <p:sldId id="358" r:id="rId24"/>
    <p:sldId id="360" r:id="rId25"/>
    <p:sldId id="298" r:id="rId26"/>
    <p:sldId id="27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snapToObjects="1">
      <p:cViewPr varScale="1">
        <p:scale>
          <a:sx n="81" d="100"/>
          <a:sy n="81" d="100"/>
        </p:scale>
        <p:origin x="152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A13143-D573-48CA-AC9C-89ACE6289814}" type="doc">
      <dgm:prSet loTypeId="urn:microsoft.com/office/officeart/2005/8/layout/hProcess11" loCatId="process" qsTypeId="urn:microsoft.com/office/officeart/2005/8/quickstyle/simple1" qsCatId="simple" csTypeId="urn:microsoft.com/office/officeart/2005/8/colors/accent0_2" csCatId="mainScheme" phldr="1"/>
      <dgm:spPr/>
      <dgm:t>
        <a:bodyPr/>
        <a:lstStyle/>
        <a:p>
          <a:endParaRPr lang="en-NG"/>
        </a:p>
      </dgm:t>
    </dgm:pt>
    <dgm:pt modelId="{E4F8BF84-1B2F-47A2-BA18-F2214C0D542B}">
      <dgm:prSet/>
      <dgm:spPr/>
      <dgm:t>
        <a:bodyPr/>
        <a:lstStyle/>
        <a:p>
          <a:r>
            <a:rPr lang="en-US" dirty="0">
              <a:latin typeface="Bookman Old Style" panose="02050604050505020204" pitchFamily="18" charset="0"/>
            </a:rPr>
            <a:t>Developing a custom application in-house;</a:t>
          </a:r>
          <a:endParaRPr lang="en-NG" dirty="0">
            <a:latin typeface="Bookman Old Style" panose="02050604050505020204" pitchFamily="18" charset="0"/>
          </a:endParaRPr>
        </a:p>
      </dgm:t>
    </dgm:pt>
    <dgm:pt modelId="{B4768145-A66E-43D9-9447-2580C6580D13}" type="parTrans" cxnId="{63E1F590-7F95-4D54-AAEC-4FCAB849367A}">
      <dgm:prSet/>
      <dgm:spPr/>
      <dgm:t>
        <a:bodyPr/>
        <a:lstStyle/>
        <a:p>
          <a:endParaRPr lang="en-NG">
            <a:latin typeface="Bookman Old Style" panose="02050604050505020204" pitchFamily="18" charset="0"/>
          </a:endParaRPr>
        </a:p>
      </dgm:t>
    </dgm:pt>
    <dgm:pt modelId="{BCFA3540-2376-42A5-A783-4ABC5C6F708E}" type="sibTrans" cxnId="{63E1F590-7F95-4D54-AAEC-4FCAB849367A}">
      <dgm:prSet/>
      <dgm:spPr/>
      <dgm:t>
        <a:bodyPr/>
        <a:lstStyle/>
        <a:p>
          <a:endParaRPr lang="en-NG">
            <a:latin typeface="Bookman Old Style" panose="02050604050505020204" pitchFamily="18" charset="0"/>
          </a:endParaRPr>
        </a:p>
      </dgm:t>
    </dgm:pt>
    <dgm:pt modelId="{A956C64A-3FD3-4301-B914-18561DB73B35}">
      <dgm:prSet/>
      <dgm:spPr/>
      <dgm:t>
        <a:bodyPr/>
        <a:lstStyle/>
        <a:p>
          <a:r>
            <a:rPr lang="en-US" dirty="0">
              <a:latin typeface="Bookman Old Style" panose="02050604050505020204" pitchFamily="18" charset="0"/>
            </a:rPr>
            <a:t>Buying a packaged system and customizing it;</a:t>
          </a:r>
          <a:endParaRPr lang="en-NG" dirty="0">
            <a:latin typeface="Bookman Old Style" panose="02050604050505020204" pitchFamily="18" charset="0"/>
          </a:endParaRPr>
        </a:p>
      </dgm:t>
    </dgm:pt>
    <dgm:pt modelId="{D7BDED66-7214-4E89-85C6-7D5B03665E43}" type="parTrans" cxnId="{8A1DCE6D-FF38-475E-86FF-A5A1D14DB407}">
      <dgm:prSet/>
      <dgm:spPr/>
      <dgm:t>
        <a:bodyPr/>
        <a:lstStyle/>
        <a:p>
          <a:endParaRPr lang="en-NG">
            <a:latin typeface="Bookman Old Style" panose="02050604050505020204" pitchFamily="18" charset="0"/>
          </a:endParaRPr>
        </a:p>
      </dgm:t>
    </dgm:pt>
    <dgm:pt modelId="{56BA1351-7E6A-444A-BB0C-1B1E187FDAB9}" type="sibTrans" cxnId="{8A1DCE6D-FF38-475E-86FF-A5A1D14DB407}">
      <dgm:prSet/>
      <dgm:spPr/>
      <dgm:t>
        <a:bodyPr/>
        <a:lstStyle/>
        <a:p>
          <a:endParaRPr lang="en-NG">
            <a:latin typeface="Bookman Old Style" panose="02050604050505020204" pitchFamily="18" charset="0"/>
          </a:endParaRPr>
        </a:p>
      </dgm:t>
    </dgm:pt>
    <dgm:pt modelId="{FE18033D-2EC1-4F10-8EFF-15834A07EAF7}">
      <dgm:prSet/>
      <dgm:spPr/>
      <dgm:t>
        <a:bodyPr/>
        <a:lstStyle/>
        <a:p>
          <a:r>
            <a:rPr lang="en-US">
              <a:latin typeface="Bookman Old Style" panose="02050604050505020204" pitchFamily="18" charset="0"/>
            </a:rPr>
            <a:t>Outsourcing i.e. relying on an external vendor, developer, or system provider to build and/or support the system.</a:t>
          </a:r>
          <a:endParaRPr lang="en-NG">
            <a:latin typeface="Bookman Old Style" panose="02050604050505020204" pitchFamily="18" charset="0"/>
          </a:endParaRPr>
        </a:p>
      </dgm:t>
    </dgm:pt>
    <dgm:pt modelId="{70B96D6A-E9BD-4AC1-B00C-13F489D2E0DE}" type="parTrans" cxnId="{C89F704C-B28E-4F3C-B2C7-FBBEE0B8776E}">
      <dgm:prSet/>
      <dgm:spPr/>
      <dgm:t>
        <a:bodyPr/>
        <a:lstStyle/>
        <a:p>
          <a:endParaRPr lang="en-NG">
            <a:latin typeface="Bookman Old Style" panose="02050604050505020204" pitchFamily="18" charset="0"/>
          </a:endParaRPr>
        </a:p>
      </dgm:t>
    </dgm:pt>
    <dgm:pt modelId="{2C33BEA1-5B7F-49A5-80C0-C04A81EAA6DB}" type="sibTrans" cxnId="{C89F704C-B28E-4F3C-B2C7-FBBEE0B8776E}">
      <dgm:prSet/>
      <dgm:spPr/>
      <dgm:t>
        <a:bodyPr/>
        <a:lstStyle/>
        <a:p>
          <a:endParaRPr lang="en-NG">
            <a:latin typeface="Bookman Old Style" panose="02050604050505020204" pitchFamily="18" charset="0"/>
          </a:endParaRPr>
        </a:p>
      </dgm:t>
    </dgm:pt>
    <dgm:pt modelId="{D2608818-EDE9-4937-9B0F-5E8F970F5838}" type="pres">
      <dgm:prSet presAssocID="{A2A13143-D573-48CA-AC9C-89ACE6289814}" presName="Name0" presStyleCnt="0">
        <dgm:presLayoutVars>
          <dgm:dir/>
          <dgm:resizeHandles val="exact"/>
        </dgm:presLayoutVars>
      </dgm:prSet>
      <dgm:spPr/>
    </dgm:pt>
    <dgm:pt modelId="{D2D19941-2A10-4190-B577-0D4DE29BFF55}" type="pres">
      <dgm:prSet presAssocID="{A2A13143-D573-48CA-AC9C-89ACE6289814}" presName="arrow" presStyleLbl="bgShp" presStyleIdx="0" presStyleCnt="1"/>
      <dgm:spPr>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path path="circle">
            <a:fillToRect r="100000" b="100000"/>
          </a:path>
          <a:tileRect l="-100000" t="-100000"/>
        </a:gradFill>
      </dgm:spPr>
    </dgm:pt>
    <dgm:pt modelId="{C23F9720-CA3A-4A14-A0F2-371A52C6E4FB}" type="pres">
      <dgm:prSet presAssocID="{A2A13143-D573-48CA-AC9C-89ACE6289814}" presName="points" presStyleCnt="0"/>
      <dgm:spPr/>
    </dgm:pt>
    <dgm:pt modelId="{80694900-1289-45BA-A5AC-015F0CE69603}" type="pres">
      <dgm:prSet presAssocID="{E4F8BF84-1B2F-47A2-BA18-F2214C0D542B}" presName="compositeA" presStyleCnt="0"/>
      <dgm:spPr/>
    </dgm:pt>
    <dgm:pt modelId="{14DBBDC6-F0B8-44B8-9D24-0B98A26A5225}" type="pres">
      <dgm:prSet presAssocID="{E4F8BF84-1B2F-47A2-BA18-F2214C0D542B}" presName="textA" presStyleLbl="revTx" presStyleIdx="0" presStyleCnt="3">
        <dgm:presLayoutVars>
          <dgm:bulletEnabled val="1"/>
        </dgm:presLayoutVars>
      </dgm:prSet>
      <dgm:spPr/>
    </dgm:pt>
    <dgm:pt modelId="{ABDCDB54-D393-4AD5-8FB4-5B8B65244409}" type="pres">
      <dgm:prSet presAssocID="{E4F8BF84-1B2F-47A2-BA18-F2214C0D542B}" presName="circleA" presStyleLbl="node1" presStyleIdx="0" presStyleCnt="3"/>
      <dgm:spPr/>
    </dgm:pt>
    <dgm:pt modelId="{1B2E5CDC-7A0D-4BEA-BAE1-6D50F3E03E0C}" type="pres">
      <dgm:prSet presAssocID="{E4F8BF84-1B2F-47A2-BA18-F2214C0D542B}" presName="spaceA" presStyleCnt="0"/>
      <dgm:spPr/>
    </dgm:pt>
    <dgm:pt modelId="{7AE45836-6861-4A6C-9D99-7ED29A2EDB1D}" type="pres">
      <dgm:prSet presAssocID="{BCFA3540-2376-42A5-A783-4ABC5C6F708E}" presName="space" presStyleCnt="0"/>
      <dgm:spPr/>
    </dgm:pt>
    <dgm:pt modelId="{96A887F1-BEDB-475A-8C41-7BE3E7D39203}" type="pres">
      <dgm:prSet presAssocID="{A956C64A-3FD3-4301-B914-18561DB73B35}" presName="compositeB" presStyleCnt="0"/>
      <dgm:spPr/>
    </dgm:pt>
    <dgm:pt modelId="{A6ED1049-529E-4177-8E53-809495879A18}" type="pres">
      <dgm:prSet presAssocID="{A956C64A-3FD3-4301-B914-18561DB73B35}" presName="textB" presStyleLbl="revTx" presStyleIdx="1" presStyleCnt="3">
        <dgm:presLayoutVars>
          <dgm:bulletEnabled val="1"/>
        </dgm:presLayoutVars>
      </dgm:prSet>
      <dgm:spPr/>
    </dgm:pt>
    <dgm:pt modelId="{18EC33CC-4DEB-4706-ABFC-6424D58F7404}" type="pres">
      <dgm:prSet presAssocID="{A956C64A-3FD3-4301-B914-18561DB73B35}" presName="circleB" presStyleLbl="node1" presStyleIdx="1" presStyleCnt="3"/>
      <dgm:spPr/>
    </dgm:pt>
    <dgm:pt modelId="{F1CF0843-93FC-4ED9-8005-848FAD55F9E6}" type="pres">
      <dgm:prSet presAssocID="{A956C64A-3FD3-4301-B914-18561DB73B35}" presName="spaceB" presStyleCnt="0"/>
      <dgm:spPr/>
    </dgm:pt>
    <dgm:pt modelId="{5B7F3D2F-D3AE-47EC-9498-F72347F11B99}" type="pres">
      <dgm:prSet presAssocID="{56BA1351-7E6A-444A-BB0C-1B1E187FDAB9}" presName="space" presStyleCnt="0"/>
      <dgm:spPr/>
    </dgm:pt>
    <dgm:pt modelId="{A38724A5-CCAC-454D-BFF0-2B6F5B2D8D18}" type="pres">
      <dgm:prSet presAssocID="{FE18033D-2EC1-4F10-8EFF-15834A07EAF7}" presName="compositeA" presStyleCnt="0"/>
      <dgm:spPr/>
    </dgm:pt>
    <dgm:pt modelId="{EF36528B-02DA-4C55-BBE2-0FE44A70C885}" type="pres">
      <dgm:prSet presAssocID="{FE18033D-2EC1-4F10-8EFF-15834A07EAF7}" presName="textA" presStyleLbl="revTx" presStyleIdx="2" presStyleCnt="3">
        <dgm:presLayoutVars>
          <dgm:bulletEnabled val="1"/>
        </dgm:presLayoutVars>
      </dgm:prSet>
      <dgm:spPr/>
    </dgm:pt>
    <dgm:pt modelId="{214F6B8B-57B2-4515-9E5D-2045635BC64D}" type="pres">
      <dgm:prSet presAssocID="{FE18033D-2EC1-4F10-8EFF-15834A07EAF7}" presName="circleA" presStyleLbl="node1" presStyleIdx="2" presStyleCnt="3"/>
      <dgm:spPr/>
    </dgm:pt>
    <dgm:pt modelId="{38990AB4-F27F-4D92-B218-DFE7BA9011ED}" type="pres">
      <dgm:prSet presAssocID="{FE18033D-2EC1-4F10-8EFF-15834A07EAF7}" presName="spaceA" presStyleCnt="0"/>
      <dgm:spPr/>
    </dgm:pt>
  </dgm:ptLst>
  <dgm:cxnLst>
    <dgm:cxn modelId="{0D9A7840-EFDD-4420-9629-AF7FA9606A50}" type="presOf" srcId="{A956C64A-3FD3-4301-B914-18561DB73B35}" destId="{A6ED1049-529E-4177-8E53-809495879A18}" srcOrd="0" destOrd="0" presId="urn:microsoft.com/office/officeart/2005/8/layout/hProcess11"/>
    <dgm:cxn modelId="{7576D84B-7E7C-4363-8293-5FB62D62BD45}" type="presOf" srcId="{E4F8BF84-1B2F-47A2-BA18-F2214C0D542B}" destId="{14DBBDC6-F0B8-44B8-9D24-0B98A26A5225}" srcOrd="0" destOrd="0" presId="urn:microsoft.com/office/officeart/2005/8/layout/hProcess11"/>
    <dgm:cxn modelId="{C89F704C-B28E-4F3C-B2C7-FBBEE0B8776E}" srcId="{A2A13143-D573-48CA-AC9C-89ACE6289814}" destId="{FE18033D-2EC1-4F10-8EFF-15834A07EAF7}" srcOrd="2" destOrd="0" parTransId="{70B96D6A-E9BD-4AC1-B00C-13F489D2E0DE}" sibTransId="{2C33BEA1-5B7F-49A5-80C0-C04A81EAA6DB}"/>
    <dgm:cxn modelId="{8A1DCE6D-FF38-475E-86FF-A5A1D14DB407}" srcId="{A2A13143-D573-48CA-AC9C-89ACE6289814}" destId="{A956C64A-3FD3-4301-B914-18561DB73B35}" srcOrd="1" destOrd="0" parTransId="{D7BDED66-7214-4E89-85C6-7D5B03665E43}" sibTransId="{56BA1351-7E6A-444A-BB0C-1B1E187FDAB9}"/>
    <dgm:cxn modelId="{63E1F590-7F95-4D54-AAEC-4FCAB849367A}" srcId="{A2A13143-D573-48CA-AC9C-89ACE6289814}" destId="{E4F8BF84-1B2F-47A2-BA18-F2214C0D542B}" srcOrd="0" destOrd="0" parTransId="{B4768145-A66E-43D9-9447-2580C6580D13}" sibTransId="{BCFA3540-2376-42A5-A783-4ABC5C6F708E}"/>
    <dgm:cxn modelId="{28864C98-C438-4755-854D-4D90C2DBEDFF}" type="presOf" srcId="{FE18033D-2EC1-4F10-8EFF-15834A07EAF7}" destId="{EF36528B-02DA-4C55-BBE2-0FE44A70C885}" srcOrd="0" destOrd="0" presId="urn:microsoft.com/office/officeart/2005/8/layout/hProcess11"/>
    <dgm:cxn modelId="{F2C97599-6B33-4644-A1BF-4B2E9C81CCCA}" type="presOf" srcId="{A2A13143-D573-48CA-AC9C-89ACE6289814}" destId="{D2608818-EDE9-4937-9B0F-5E8F970F5838}" srcOrd="0" destOrd="0" presId="urn:microsoft.com/office/officeart/2005/8/layout/hProcess11"/>
    <dgm:cxn modelId="{4B77C8E3-E25B-4272-BE11-B42EA2580034}" type="presParOf" srcId="{D2608818-EDE9-4937-9B0F-5E8F970F5838}" destId="{D2D19941-2A10-4190-B577-0D4DE29BFF55}" srcOrd="0" destOrd="0" presId="urn:microsoft.com/office/officeart/2005/8/layout/hProcess11"/>
    <dgm:cxn modelId="{79252689-F7AE-4F78-A470-298FA4C04208}" type="presParOf" srcId="{D2608818-EDE9-4937-9B0F-5E8F970F5838}" destId="{C23F9720-CA3A-4A14-A0F2-371A52C6E4FB}" srcOrd="1" destOrd="0" presId="urn:microsoft.com/office/officeart/2005/8/layout/hProcess11"/>
    <dgm:cxn modelId="{901274AE-80ED-4383-9C1F-138F3B8EC384}" type="presParOf" srcId="{C23F9720-CA3A-4A14-A0F2-371A52C6E4FB}" destId="{80694900-1289-45BA-A5AC-015F0CE69603}" srcOrd="0" destOrd="0" presId="urn:microsoft.com/office/officeart/2005/8/layout/hProcess11"/>
    <dgm:cxn modelId="{A4068979-4ACF-49E7-982A-AEC83B554D81}" type="presParOf" srcId="{80694900-1289-45BA-A5AC-015F0CE69603}" destId="{14DBBDC6-F0B8-44B8-9D24-0B98A26A5225}" srcOrd="0" destOrd="0" presId="urn:microsoft.com/office/officeart/2005/8/layout/hProcess11"/>
    <dgm:cxn modelId="{20FA62FF-D832-4D81-B036-EB62A34D62D4}" type="presParOf" srcId="{80694900-1289-45BA-A5AC-015F0CE69603}" destId="{ABDCDB54-D393-4AD5-8FB4-5B8B65244409}" srcOrd="1" destOrd="0" presId="urn:microsoft.com/office/officeart/2005/8/layout/hProcess11"/>
    <dgm:cxn modelId="{7D75914A-A48C-429F-B284-17557620FE93}" type="presParOf" srcId="{80694900-1289-45BA-A5AC-015F0CE69603}" destId="{1B2E5CDC-7A0D-4BEA-BAE1-6D50F3E03E0C}" srcOrd="2" destOrd="0" presId="urn:microsoft.com/office/officeart/2005/8/layout/hProcess11"/>
    <dgm:cxn modelId="{F83C6878-18E9-4F02-94CB-6C79738D813D}" type="presParOf" srcId="{C23F9720-CA3A-4A14-A0F2-371A52C6E4FB}" destId="{7AE45836-6861-4A6C-9D99-7ED29A2EDB1D}" srcOrd="1" destOrd="0" presId="urn:microsoft.com/office/officeart/2005/8/layout/hProcess11"/>
    <dgm:cxn modelId="{0C1D0E2A-97C1-4172-9465-E2AF27E69011}" type="presParOf" srcId="{C23F9720-CA3A-4A14-A0F2-371A52C6E4FB}" destId="{96A887F1-BEDB-475A-8C41-7BE3E7D39203}" srcOrd="2" destOrd="0" presId="urn:microsoft.com/office/officeart/2005/8/layout/hProcess11"/>
    <dgm:cxn modelId="{3CAA72ED-3EEB-4241-9817-EF157FB67346}" type="presParOf" srcId="{96A887F1-BEDB-475A-8C41-7BE3E7D39203}" destId="{A6ED1049-529E-4177-8E53-809495879A18}" srcOrd="0" destOrd="0" presId="urn:microsoft.com/office/officeart/2005/8/layout/hProcess11"/>
    <dgm:cxn modelId="{E2AD0613-4FFC-4836-8F87-D491F16A20C9}" type="presParOf" srcId="{96A887F1-BEDB-475A-8C41-7BE3E7D39203}" destId="{18EC33CC-4DEB-4706-ABFC-6424D58F7404}" srcOrd="1" destOrd="0" presId="urn:microsoft.com/office/officeart/2005/8/layout/hProcess11"/>
    <dgm:cxn modelId="{06D61EB9-C4E2-44C1-A711-C387715D6531}" type="presParOf" srcId="{96A887F1-BEDB-475A-8C41-7BE3E7D39203}" destId="{F1CF0843-93FC-4ED9-8005-848FAD55F9E6}" srcOrd="2" destOrd="0" presId="urn:microsoft.com/office/officeart/2005/8/layout/hProcess11"/>
    <dgm:cxn modelId="{632CDB3C-F06B-4371-A328-5203106726EC}" type="presParOf" srcId="{C23F9720-CA3A-4A14-A0F2-371A52C6E4FB}" destId="{5B7F3D2F-D3AE-47EC-9498-F72347F11B99}" srcOrd="3" destOrd="0" presId="urn:microsoft.com/office/officeart/2005/8/layout/hProcess11"/>
    <dgm:cxn modelId="{70558255-7366-4DC9-B2AB-17443CA4076C}" type="presParOf" srcId="{C23F9720-CA3A-4A14-A0F2-371A52C6E4FB}" destId="{A38724A5-CCAC-454D-BFF0-2B6F5B2D8D18}" srcOrd="4" destOrd="0" presId="urn:microsoft.com/office/officeart/2005/8/layout/hProcess11"/>
    <dgm:cxn modelId="{1C2ADD22-99E7-4E30-8F94-7152EDDAD888}" type="presParOf" srcId="{A38724A5-CCAC-454D-BFF0-2B6F5B2D8D18}" destId="{EF36528B-02DA-4C55-BBE2-0FE44A70C885}" srcOrd="0" destOrd="0" presId="urn:microsoft.com/office/officeart/2005/8/layout/hProcess11"/>
    <dgm:cxn modelId="{B139CB5A-F5A4-492D-8846-6FC2DCD6D5AB}" type="presParOf" srcId="{A38724A5-CCAC-454D-BFF0-2B6F5B2D8D18}" destId="{214F6B8B-57B2-4515-9E5D-2045635BC64D}" srcOrd="1" destOrd="0" presId="urn:microsoft.com/office/officeart/2005/8/layout/hProcess11"/>
    <dgm:cxn modelId="{4913B507-C0FB-4636-A7AA-E09FB6F2F639}" type="presParOf" srcId="{A38724A5-CCAC-454D-BFF0-2B6F5B2D8D18}" destId="{38990AB4-F27F-4D92-B218-DFE7BA9011E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363A47-C4EC-4C16-9982-103C34595A28}" type="doc">
      <dgm:prSet loTypeId="urn:diagrams.loki3.com/TabbedArc+Icon" loCatId="relationship" qsTypeId="urn:microsoft.com/office/officeart/2005/8/quickstyle/simple1" qsCatId="simple" csTypeId="urn:microsoft.com/office/officeart/2005/8/colors/accent0_1" csCatId="mainScheme" phldr="1"/>
      <dgm:spPr/>
      <dgm:t>
        <a:bodyPr/>
        <a:lstStyle/>
        <a:p>
          <a:endParaRPr lang="en-NG"/>
        </a:p>
      </dgm:t>
    </dgm:pt>
    <dgm:pt modelId="{F38A9ACE-D045-4157-986B-4CBD249D3E12}">
      <dgm:prSet/>
      <dgm:spPr/>
      <dgm:t>
        <a:bodyPr/>
        <a:lstStyle/>
        <a:p>
          <a:r>
            <a:rPr lang="en-US"/>
            <a:t>- </a:t>
          </a:r>
          <a:r>
            <a:rPr lang="en-US" b="1" i="1"/>
            <a:t>Servers</a:t>
          </a:r>
          <a:r>
            <a:rPr lang="en-US"/>
            <a:t>: Larger multi-user computers used to store software and data.</a:t>
          </a:r>
          <a:endParaRPr lang="en-NG" i="0" dirty="0">
            <a:latin typeface="Bookman Old Style" panose="02050604050505020204" pitchFamily="18" charset="0"/>
          </a:endParaRPr>
        </a:p>
      </dgm:t>
    </dgm:pt>
    <dgm:pt modelId="{D285CF86-4249-4CDD-B6BA-1274DA9CB706}" type="parTrans" cxnId="{4885C8BA-F9C7-4161-B9C7-E65D80F6C598}">
      <dgm:prSet/>
      <dgm:spPr/>
      <dgm:t>
        <a:bodyPr/>
        <a:lstStyle/>
        <a:p>
          <a:endParaRPr lang="en-NG" i="0">
            <a:latin typeface="Bookman Old Style" panose="02050604050505020204" pitchFamily="18" charset="0"/>
          </a:endParaRPr>
        </a:p>
      </dgm:t>
    </dgm:pt>
    <dgm:pt modelId="{22974E41-0D1F-4369-8AF0-1AD4FE16F74C}" type="sibTrans" cxnId="{4885C8BA-F9C7-4161-B9C7-E65D80F6C598}">
      <dgm:prSet/>
      <dgm:spPr/>
      <dgm:t>
        <a:bodyPr/>
        <a:lstStyle/>
        <a:p>
          <a:endParaRPr lang="en-NG" i="0">
            <a:latin typeface="Bookman Old Style" panose="02050604050505020204" pitchFamily="18" charset="0"/>
          </a:endParaRPr>
        </a:p>
      </dgm:t>
    </dgm:pt>
    <dgm:pt modelId="{15D7C931-F037-4396-B9AB-DDBA35610D4E}">
      <dgm:prSet/>
      <dgm:spPr/>
      <dgm:t>
        <a:bodyPr/>
        <a:lstStyle/>
        <a:p>
          <a:r>
            <a:rPr lang="en-US"/>
            <a:t>The </a:t>
          </a:r>
          <a:r>
            <a:rPr lang="en-US" b="1" i="1"/>
            <a:t>network</a:t>
          </a:r>
          <a:r>
            <a:rPr lang="en-US"/>
            <a:t>: Connects the computers</a:t>
          </a:r>
          <a:endParaRPr lang="en-NG" i="0" dirty="0">
            <a:latin typeface="Bookman Old Style" panose="02050604050505020204" pitchFamily="18" charset="0"/>
          </a:endParaRPr>
        </a:p>
      </dgm:t>
    </dgm:pt>
    <dgm:pt modelId="{BAA0C891-6D9B-47F6-B713-56735F59634A}" type="parTrans" cxnId="{CCCF3FDA-2956-4A6B-93B1-520C64BA2011}">
      <dgm:prSet/>
      <dgm:spPr/>
      <dgm:t>
        <a:bodyPr/>
        <a:lstStyle/>
        <a:p>
          <a:endParaRPr lang="en-NG" i="0">
            <a:latin typeface="Bookman Old Style" panose="02050604050505020204" pitchFamily="18" charset="0"/>
          </a:endParaRPr>
        </a:p>
      </dgm:t>
    </dgm:pt>
    <dgm:pt modelId="{1CBCFC7E-9DA6-4794-B742-74C39EB6AF8A}" type="sibTrans" cxnId="{CCCF3FDA-2956-4A6B-93B1-520C64BA2011}">
      <dgm:prSet/>
      <dgm:spPr/>
      <dgm:t>
        <a:bodyPr/>
        <a:lstStyle/>
        <a:p>
          <a:endParaRPr lang="en-NG" i="0">
            <a:latin typeface="Bookman Old Style" panose="02050604050505020204" pitchFamily="18" charset="0"/>
          </a:endParaRPr>
        </a:p>
      </dgm:t>
    </dgm:pt>
    <dgm:pt modelId="{A9A0BD4C-6CC4-401D-8AC7-6E306F876855}">
      <dgm:prSet/>
      <dgm:spPr/>
      <dgm:t>
        <a:bodyPr/>
        <a:lstStyle/>
        <a:p>
          <a:r>
            <a:rPr lang="en-US" b="1" i="1"/>
            <a:t>Client computers</a:t>
          </a:r>
          <a:r>
            <a:rPr lang="en-US"/>
            <a:t>: Input-output devices employed by users (e.g., PCs, laptops, handheld devices, smart phones)</a:t>
          </a:r>
          <a:endParaRPr lang="en-NG" i="0" dirty="0">
            <a:latin typeface="Bookman Old Style" panose="02050604050505020204" pitchFamily="18" charset="0"/>
          </a:endParaRPr>
        </a:p>
      </dgm:t>
    </dgm:pt>
    <dgm:pt modelId="{9F33FC2A-D0CB-4599-B819-BC1349967AAF}" type="parTrans" cxnId="{5F1F82CC-81C5-4682-A946-FF015FADAFD0}">
      <dgm:prSet/>
      <dgm:spPr/>
      <dgm:t>
        <a:bodyPr/>
        <a:lstStyle/>
        <a:p>
          <a:endParaRPr lang="en-NG" i="0">
            <a:latin typeface="Bookman Old Style" panose="02050604050505020204" pitchFamily="18" charset="0"/>
          </a:endParaRPr>
        </a:p>
      </dgm:t>
    </dgm:pt>
    <dgm:pt modelId="{D3042F42-3EF6-4344-BCD1-170DF7BC070C}" type="sibTrans" cxnId="{5F1F82CC-81C5-4682-A946-FF015FADAFD0}">
      <dgm:prSet/>
      <dgm:spPr/>
      <dgm:t>
        <a:bodyPr/>
        <a:lstStyle/>
        <a:p>
          <a:endParaRPr lang="en-NG" i="0">
            <a:latin typeface="Bookman Old Style" panose="02050604050505020204" pitchFamily="18" charset="0"/>
          </a:endParaRPr>
        </a:p>
      </dgm:t>
    </dgm:pt>
    <dgm:pt modelId="{7A842C71-38C0-43F6-ADF9-C360DB32E7EA}" type="pres">
      <dgm:prSet presAssocID="{CC363A47-C4EC-4C16-9982-103C34595A28}" presName="Name0" presStyleCnt="0">
        <dgm:presLayoutVars>
          <dgm:dir/>
          <dgm:resizeHandles val="exact"/>
        </dgm:presLayoutVars>
      </dgm:prSet>
      <dgm:spPr/>
    </dgm:pt>
    <dgm:pt modelId="{7F55B0EF-D4B7-40AF-8BD7-2E3DAD1A9E33}" type="pres">
      <dgm:prSet presAssocID="{A9A0BD4C-6CC4-401D-8AC7-6E306F876855}" presName="twoplus" presStyleLbl="node1" presStyleIdx="0" presStyleCnt="3">
        <dgm:presLayoutVars>
          <dgm:bulletEnabled val="1"/>
        </dgm:presLayoutVars>
      </dgm:prSet>
      <dgm:spPr/>
    </dgm:pt>
    <dgm:pt modelId="{B9ED7AA7-6DEB-4AB7-9D3D-1B7F588B854C}" type="pres">
      <dgm:prSet presAssocID="{F38A9ACE-D045-4157-986B-4CBD249D3E12}" presName="twoplus" presStyleLbl="node1" presStyleIdx="1" presStyleCnt="3">
        <dgm:presLayoutVars>
          <dgm:bulletEnabled val="1"/>
        </dgm:presLayoutVars>
      </dgm:prSet>
      <dgm:spPr/>
    </dgm:pt>
    <dgm:pt modelId="{1050F477-4065-4E6C-AA00-E805318D10A1}" type="pres">
      <dgm:prSet presAssocID="{15D7C931-F037-4396-B9AB-DDBA35610D4E}" presName="twoplus" presStyleLbl="node1" presStyleIdx="2" presStyleCnt="3">
        <dgm:presLayoutVars>
          <dgm:bulletEnabled val="1"/>
        </dgm:presLayoutVars>
      </dgm:prSet>
      <dgm:spPr/>
    </dgm:pt>
  </dgm:ptLst>
  <dgm:cxnLst>
    <dgm:cxn modelId="{BFB2551C-98EF-43CF-9ECA-40FF4D8BB516}" type="presOf" srcId="{A9A0BD4C-6CC4-401D-8AC7-6E306F876855}" destId="{7F55B0EF-D4B7-40AF-8BD7-2E3DAD1A9E33}" srcOrd="0" destOrd="0" presId="urn:diagrams.loki3.com/TabbedArc+Icon"/>
    <dgm:cxn modelId="{955E112A-B0C0-41A8-8961-13BE034D3FBA}" type="presOf" srcId="{15D7C931-F037-4396-B9AB-DDBA35610D4E}" destId="{1050F477-4065-4E6C-AA00-E805318D10A1}" srcOrd="0" destOrd="0" presId="urn:diagrams.loki3.com/TabbedArc+Icon"/>
    <dgm:cxn modelId="{223B0D2C-8EF9-40DF-A9C1-E2325242B9D2}" type="presOf" srcId="{F38A9ACE-D045-4157-986B-4CBD249D3E12}" destId="{B9ED7AA7-6DEB-4AB7-9D3D-1B7F588B854C}" srcOrd="0" destOrd="0" presId="urn:diagrams.loki3.com/TabbedArc+Icon"/>
    <dgm:cxn modelId="{4885C8BA-F9C7-4161-B9C7-E65D80F6C598}" srcId="{CC363A47-C4EC-4C16-9982-103C34595A28}" destId="{F38A9ACE-D045-4157-986B-4CBD249D3E12}" srcOrd="1" destOrd="0" parTransId="{D285CF86-4249-4CDD-B6BA-1274DA9CB706}" sibTransId="{22974E41-0D1F-4369-8AF0-1AD4FE16F74C}"/>
    <dgm:cxn modelId="{5F1F82CC-81C5-4682-A946-FF015FADAFD0}" srcId="{CC363A47-C4EC-4C16-9982-103C34595A28}" destId="{A9A0BD4C-6CC4-401D-8AC7-6E306F876855}" srcOrd="0" destOrd="0" parTransId="{9F33FC2A-D0CB-4599-B819-BC1349967AAF}" sibTransId="{D3042F42-3EF6-4344-BCD1-170DF7BC070C}"/>
    <dgm:cxn modelId="{CCCF3FDA-2956-4A6B-93B1-520C64BA2011}" srcId="{CC363A47-C4EC-4C16-9982-103C34595A28}" destId="{15D7C931-F037-4396-B9AB-DDBA35610D4E}" srcOrd="2" destOrd="0" parTransId="{BAA0C891-6D9B-47F6-B713-56735F59634A}" sibTransId="{1CBCFC7E-9DA6-4794-B742-74C39EB6AF8A}"/>
    <dgm:cxn modelId="{B090D3FB-3724-42BD-877D-4A2C6A502724}" type="presOf" srcId="{CC363A47-C4EC-4C16-9982-103C34595A28}" destId="{7A842C71-38C0-43F6-ADF9-C360DB32E7EA}" srcOrd="0" destOrd="0" presId="urn:diagrams.loki3.com/TabbedArc+Icon"/>
    <dgm:cxn modelId="{9D3A7BB3-DD25-40AF-9C3E-712A34719D21}" type="presParOf" srcId="{7A842C71-38C0-43F6-ADF9-C360DB32E7EA}" destId="{7F55B0EF-D4B7-40AF-8BD7-2E3DAD1A9E33}" srcOrd="0" destOrd="0" presId="urn:diagrams.loki3.com/TabbedArc+Icon"/>
    <dgm:cxn modelId="{BDA275CF-87FF-40E7-8E5F-36124250439A}" type="presParOf" srcId="{7A842C71-38C0-43F6-ADF9-C360DB32E7EA}" destId="{B9ED7AA7-6DEB-4AB7-9D3D-1B7F588B854C}" srcOrd="1" destOrd="0" presId="urn:diagrams.loki3.com/TabbedArc+Icon"/>
    <dgm:cxn modelId="{02FCEAEA-0F16-4C6D-9DAD-3FEDF088F11D}" type="presParOf" srcId="{7A842C71-38C0-43F6-ADF9-C360DB32E7EA}" destId="{1050F477-4065-4E6C-AA00-E805318D10A1}" srcOrd="2" destOrd="0" presId="urn:diagrams.loki3.com/TabbedArc+Icon"/>
  </dgm:cxnLst>
  <dgm:bg>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C363A47-C4EC-4C16-9982-103C34595A28}"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NG"/>
        </a:p>
      </dgm:t>
    </dgm:pt>
    <dgm:pt modelId="{F38A9ACE-D045-4157-986B-4CBD249D3E12}">
      <dgm:prSet/>
      <dgm:spPr>
        <a:solidFill>
          <a:srgbClr val="FFFF00">
            <a:alpha val="50000"/>
          </a:srgbClr>
        </a:solidFill>
      </dgm:spPr>
      <dgm:t>
        <a:bodyPr/>
        <a:lstStyle/>
        <a:p>
          <a:r>
            <a:rPr lang="en-US" i="0" dirty="0">
              <a:latin typeface="Bookman Old Style" panose="02050604050505020204" pitchFamily="18" charset="0"/>
            </a:rPr>
            <a:t>Data access logic: the processing required to access stored data.</a:t>
          </a:r>
          <a:endParaRPr lang="en-NG" i="0" dirty="0">
            <a:latin typeface="Bookman Old Style" panose="02050604050505020204" pitchFamily="18" charset="0"/>
          </a:endParaRPr>
        </a:p>
      </dgm:t>
    </dgm:pt>
    <dgm:pt modelId="{D285CF86-4249-4CDD-B6BA-1274DA9CB706}" type="parTrans" cxnId="{4885C8BA-F9C7-4161-B9C7-E65D80F6C598}">
      <dgm:prSet/>
      <dgm:spPr/>
      <dgm:t>
        <a:bodyPr/>
        <a:lstStyle/>
        <a:p>
          <a:endParaRPr lang="en-NG" i="0">
            <a:latin typeface="Bookman Old Style" panose="02050604050505020204" pitchFamily="18" charset="0"/>
          </a:endParaRPr>
        </a:p>
      </dgm:t>
    </dgm:pt>
    <dgm:pt modelId="{22974E41-0D1F-4369-8AF0-1AD4FE16F74C}" type="sibTrans" cxnId="{4885C8BA-F9C7-4161-B9C7-E65D80F6C598}">
      <dgm:prSet/>
      <dgm:spPr/>
      <dgm:t>
        <a:bodyPr/>
        <a:lstStyle/>
        <a:p>
          <a:endParaRPr lang="en-NG" i="0">
            <a:latin typeface="Bookman Old Style" panose="02050604050505020204" pitchFamily="18" charset="0"/>
          </a:endParaRPr>
        </a:p>
      </dgm:t>
    </dgm:pt>
    <dgm:pt modelId="{15D7C931-F037-4396-B9AB-DDBA35610D4E}">
      <dgm:prSet/>
      <dgm:spPr>
        <a:solidFill>
          <a:srgbClr val="92D050">
            <a:alpha val="50000"/>
          </a:srgbClr>
        </a:solidFill>
      </dgm:spPr>
      <dgm:t>
        <a:bodyPr/>
        <a:lstStyle/>
        <a:p>
          <a:r>
            <a:rPr lang="en-US" i="0" dirty="0">
              <a:latin typeface="Bookman Old Style" panose="02050604050505020204" pitchFamily="18" charset="0"/>
            </a:rPr>
            <a:t>Presentation logic: the display of information to the user and the acceptance of the user’s commands.</a:t>
          </a:r>
          <a:endParaRPr lang="en-NG" i="0" dirty="0">
            <a:latin typeface="Bookman Old Style" panose="02050604050505020204" pitchFamily="18" charset="0"/>
          </a:endParaRPr>
        </a:p>
      </dgm:t>
    </dgm:pt>
    <dgm:pt modelId="{BAA0C891-6D9B-47F6-B713-56735F59634A}" type="parTrans" cxnId="{CCCF3FDA-2956-4A6B-93B1-520C64BA2011}">
      <dgm:prSet/>
      <dgm:spPr/>
      <dgm:t>
        <a:bodyPr/>
        <a:lstStyle/>
        <a:p>
          <a:endParaRPr lang="en-NG" i="0">
            <a:latin typeface="Bookman Old Style" panose="02050604050505020204" pitchFamily="18" charset="0"/>
          </a:endParaRPr>
        </a:p>
      </dgm:t>
    </dgm:pt>
    <dgm:pt modelId="{1CBCFC7E-9DA6-4794-B742-74C39EB6AF8A}" type="sibTrans" cxnId="{CCCF3FDA-2956-4A6B-93B1-520C64BA2011}">
      <dgm:prSet/>
      <dgm:spPr/>
      <dgm:t>
        <a:bodyPr/>
        <a:lstStyle/>
        <a:p>
          <a:endParaRPr lang="en-NG" i="0">
            <a:latin typeface="Bookman Old Style" panose="02050604050505020204" pitchFamily="18" charset="0"/>
          </a:endParaRPr>
        </a:p>
      </dgm:t>
    </dgm:pt>
    <dgm:pt modelId="{A9A0BD4C-6CC4-401D-8AC7-6E306F876855}">
      <dgm:prSet/>
      <dgm:spPr>
        <a:solidFill>
          <a:srgbClr val="00B0F0">
            <a:alpha val="50000"/>
          </a:srgbClr>
        </a:solidFill>
      </dgm:spPr>
      <dgm:t>
        <a:bodyPr/>
        <a:lstStyle/>
        <a:p>
          <a:r>
            <a:rPr lang="en-US" i="0" dirty="0">
              <a:latin typeface="Bookman Old Style" panose="02050604050505020204" pitchFamily="18" charset="0"/>
            </a:rPr>
            <a:t>  Data      </a:t>
          </a:r>
        </a:p>
        <a:p>
          <a:r>
            <a:rPr lang="en-US" i="0" dirty="0">
              <a:latin typeface="Bookman Old Style" panose="02050604050505020204" pitchFamily="18" charset="0"/>
            </a:rPr>
            <a:t>      storage.</a:t>
          </a:r>
          <a:endParaRPr lang="en-NG" i="0" dirty="0">
            <a:latin typeface="Bookman Old Style" panose="02050604050505020204" pitchFamily="18" charset="0"/>
          </a:endParaRPr>
        </a:p>
      </dgm:t>
    </dgm:pt>
    <dgm:pt modelId="{9F33FC2A-D0CB-4599-B819-BC1349967AAF}" type="parTrans" cxnId="{5F1F82CC-81C5-4682-A946-FF015FADAFD0}">
      <dgm:prSet/>
      <dgm:spPr/>
      <dgm:t>
        <a:bodyPr/>
        <a:lstStyle/>
        <a:p>
          <a:endParaRPr lang="en-NG" i="0">
            <a:latin typeface="Bookman Old Style" panose="02050604050505020204" pitchFamily="18" charset="0"/>
          </a:endParaRPr>
        </a:p>
      </dgm:t>
    </dgm:pt>
    <dgm:pt modelId="{D3042F42-3EF6-4344-BCD1-170DF7BC070C}" type="sibTrans" cxnId="{5F1F82CC-81C5-4682-A946-FF015FADAFD0}">
      <dgm:prSet/>
      <dgm:spPr/>
      <dgm:t>
        <a:bodyPr/>
        <a:lstStyle/>
        <a:p>
          <a:endParaRPr lang="en-NG" i="0">
            <a:latin typeface="Bookman Old Style" panose="02050604050505020204" pitchFamily="18" charset="0"/>
          </a:endParaRPr>
        </a:p>
      </dgm:t>
    </dgm:pt>
    <dgm:pt modelId="{8EF7BF6E-4274-4DE3-AB26-1828943F6EC7}">
      <dgm:prSet/>
      <dgm:spPr>
        <a:solidFill>
          <a:srgbClr val="FFC000">
            <a:alpha val="50000"/>
          </a:srgbClr>
        </a:solidFill>
      </dgm:spPr>
      <dgm:t>
        <a:bodyPr/>
        <a:lstStyle/>
        <a:p>
          <a:r>
            <a:rPr lang="en-US" i="0" dirty="0">
              <a:latin typeface="Bookman Old Style" panose="02050604050505020204" pitchFamily="18" charset="0"/>
            </a:rPr>
            <a:t> Application logic: the logic documented in the DFDs, use cases, and functional requirements.</a:t>
          </a:r>
          <a:endParaRPr lang="en-NG" i="0" dirty="0">
            <a:latin typeface="Bookman Old Style" panose="02050604050505020204" pitchFamily="18" charset="0"/>
          </a:endParaRPr>
        </a:p>
      </dgm:t>
    </dgm:pt>
    <dgm:pt modelId="{41C3DCCC-8329-4CDC-8A92-F5759CF6F504}" type="parTrans" cxnId="{C092EABE-4667-4788-B9A4-C643193AE542}">
      <dgm:prSet/>
      <dgm:spPr/>
      <dgm:t>
        <a:bodyPr/>
        <a:lstStyle/>
        <a:p>
          <a:endParaRPr lang="en-NG" i="0">
            <a:latin typeface="Bookman Old Style" panose="02050604050505020204" pitchFamily="18" charset="0"/>
          </a:endParaRPr>
        </a:p>
      </dgm:t>
    </dgm:pt>
    <dgm:pt modelId="{D8AE502D-2ED9-4026-8315-C85A989A2618}" type="sibTrans" cxnId="{C092EABE-4667-4788-B9A4-C643193AE542}">
      <dgm:prSet/>
      <dgm:spPr/>
      <dgm:t>
        <a:bodyPr/>
        <a:lstStyle/>
        <a:p>
          <a:endParaRPr lang="en-NG" i="0">
            <a:latin typeface="Bookman Old Style" panose="02050604050505020204" pitchFamily="18" charset="0"/>
          </a:endParaRPr>
        </a:p>
      </dgm:t>
    </dgm:pt>
    <dgm:pt modelId="{CD777EBA-55CA-42C6-83D8-7D9297FA5AC1}" type="pres">
      <dgm:prSet presAssocID="{CC363A47-C4EC-4C16-9982-103C34595A28}" presName="Name0" presStyleCnt="0">
        <dgm:presLayoutVars>
          <dgm:dir/>
          <dgm:resizeHandles val="exact"/>
        </dgm:presLayoutVars>
      </dgm:prSet>
      <dgm:spPr/>
    </dgm:pt>
    <dgm:pt modelId="{33CF4713-5BB3-4379-A3DB-E53369382FCF}" type="pres">
      <dgm:prSet presAssocID="{A9A0BD4C-6CC4-401D-8AC7-6E306F876855}" presName="Name5" presStyleLbl="vennNode1" presStyleIdx="0" presStyleCnt="4" custScaleX="76973" custLinFactX="145494" custLinFactNeighborX="200000" custLinFactNeighborY="8367">
        <dgm:presLayoutVars>
          <dgm:bulletEnabled val="1"/>
        </dgm:presLayoutVars>
      </dgm:prSet>
      <dgm:spPr/>
    </dgm:pt>
    <dgm:pt modelId="{78561E60-1556-4A5E-91AA-5C5871DD3ECA}" type="pres">
      <dgm:prSet presAssocID="{D3042F42-3EF6-4344-BCD1-170DF7BC070C}" presName="space" presStyleCnt="0"/>
      <dgm:spPr/>
    </dgm:pt>
    <dgm:pt modelId="{FFA07540-CB05-4207-885B-94EC7228FA23}" type="pres">
      <dgm:prSet presAssocID="{F38A9ACE-D045-4157-986B-4CBD249D3E12}" presName="Name5" presStyleLbl="vennNode1" presStyleIdx="1" presStyleCnt="4" custScaleX="66964" custLinFactX="58012" custLinFactNeighborX="100000" custLinFactNeighborY="8675">
        <dgm:presLayoutVars>
          <dgm:bulletEnabled val="1"/>
        </dgm:presLayoutVars>
      </dgm:prSet>
      <dgm:spPr/>
    </dgm:pt>
    <dgm:pt modelId="{6ED006A4-8C9B-44C0-A95F-31AF2E1311BF}" type="pres">
      <dgm:prSet presAssocID="{22974E41-0D1F-4369-8AF0-1AD4FE16F74C}" presName="space" presStyleCnt="0"/>
      <dgm:spPr/>
    </dgm:pt>
    <dgm:pt modelId="{7B33C6E0-6D28-4271-9F53-13B4DCECC5E2}" type="pres">
      <dgm:prSet presAssocID="{8EF7BF6E-4274-4DE3-AB26-1828943F6EC7}" presName="Name5" presStyleLbl="vennNode1" presStyleIdx="2" presStyleCnt="4" custScaleX="84233" custLinFactX="-17012" custLinFactNeighborX="-100000" custLinFactNeighborY="8675">
        <dgm:presLayoutVars>
          <dgm:bulletEnabled val="1"/>
        </dgm:presLayoutVars>
      </dgm:prSet>
      <dgm:spPr/>
    </dgm:pt>
    <dgm:pt modelId="{85D4918B-0E03-43A1-B075-14C05038F917}" type="pres">
      <dgm:prSet presAssocID="{D8AE502D-2ED9-4026-8315-C85A989A2618}" presName="space" presStyleCnt="0"/>
      <dgm:spPr/>
    </dgm:pt>
    <dgm:pt modelId="{B5C0152E-AAFB-4462-BABE-324E7B83EFA9}" type="pres">
      <dgm:prSet presAssocID="{15D7C931-F037-4396-B9AB-DDBA35610D4E}" presName="Name5" presStyleLbl="vennNode1" presStyleIdx="3" presStyleCnt="4" custScaleX="85121" custLinFactX="-138377" custLinFactNeighborX="-200000" custLinFactNeighborY="8675">
        <dgm:presLayoutVars>
          <dgm:bulletEnabled val="1"/>
        </dgm:presLayoutVars>
      </dgm:prSet>
      <dgm:spPr/>
    </dgm:pt>
  </dgm:ptLst>
  <dgm:cxnLst>
    <dgm:cxn modelId="{6DE34203-DEFF-49A2-A54F-D416D93C4D5D}" type="presOf" srcId="{A9A0BD4C-6CC4-401D-8AC7-6E306F876855}" destId="{33CF4713-5BB3-4379-A3DB-E53369382FCF}" srcOrd="0" destOrd="0" presId="urn:microsoft.com/office/officeart/2005/8/layout/venn3"/>
    <dgm:cxn modelId="{87006D0C-1A9E-44AE-B304-015D4A9F0D01}" type="presOf" srcId="{8EF7BF6E-4274-4DE3-AB26-1828943F6EC7}" destId="{7B33C6E0-6D28-4271-9F53-13B4DCECC5E2}" srcOrd="0" destOrd="0" presId="urn:microsoft.com/office/officeart/2005/8/layout/venn3"/>
    <dgm:cxn modelId="{D4ECEE2A-8D38-4FFE-ACFF-68A8966859B9}" type="presOf" srcId="{F38A9ACE-D045-4157-986B-4CBD249D3E12}" destId="{FFA07540-CB05-4207-885B-94EC7228FA23}" srcOrd="0" destOrd="0" presId="urn:microsoft.com/office/officeart/2005/8/layout/venn3"/>
    <dgm:cxn modelId="{4885C8BA-F9C7-4161-B9C7-E65D80F6C598}" srcId="{CC363A47-C4EC-4C16-9982-103C34595A28}" destId="{F38A9ACE-D045-4157-986B-4CBD249D3E12}" srcOrd="1" destOrd="0" parTransId="{D285CF86-4249-4CDD-B6BA-1274DA9CB706}" sibTransId="{22974E41-0D1F-4369-8AF0-1AD4FE16F74C}"/>
    <dgm:cxn modelId="{C092EABE-4667-4788-B9A4-C643193AE542}" srcId="{CC363A47-C4EC-4C16-9982-103C34595A28}" destId="{8EF7BF6E-4274-4DE3-AB26-1828943F6EC7}" srcOrd="2" destOrd="0" parTransId="{41C3DCCC-8329-4CDC-8A92-F5759CF6F504}" sibTransId="{D8AE502D-2ED9-4026-8315-C85A989A2618}"/>
    <dgm:cxn modelId="{5F1F82CC-81C5-4682-A946-FF015FADAFD0}" srcId="{CC363A47-C4EC-4C16-9982-103C34595A28}" destId="{A9A0BD4C-6CC4-401D-8AC7-6E306F876855}" srcOrd="0" destOrd="0" parTransId="{9F33FC2A-D0CB-4599-B819-BC1349967AAF}" sibTransId="{D3042F42-3EF6-4344-BCD1-170DF7BC070C}"/>
    <dgm:cxn modelId="{4CAC68D2-138A-46D5-9A9D-50DCBF2F5535}" type="presOf" srcId="{CC363A47-C4EC-4C16-9982-103C34595A28}" destId="{CD777EBA-55CA-42C6-83D8-7D9297FA5AC1}" srcOrd="0" destOrd="0" presId="urn:microsoft.com/office/officeart/2005/8/layout/venn3"/>
    <dgm:cxn modelId="{C79914DA-4913-4FA8-8ECF-15177EDCC7FB}" type="presOf" srcId="{15D7C931-F037-4396-B9AB-DDBA35610D4E}" destId="{B5C0152E-AAFB-4462-BABE-324E7B83EFA9}" srcOrd="0" destOrd="0" presId="urn:microsoft.com/office/officeart/2005/8/layout/venn3"/>
    <dgm:cxn modelId="{CCCF3FDA-2956-4A6B-93B1-520C64BA2011}" srcId="{CC363A47-C4EC-4C16-9982-103C34595A28}" destId="{15D7C931-F037-4396-B9AB-DDBA35610D4E}" srcOrd="3" destOrd="0" parTransId="{BAA0C891-6D9B-47F6-B713-56735F59634A}" sibTransId="{1CBCFC7E-9DA6-4794-B742-74C39EB6AF8A}"/>
    <dgm:cxn modelId="{E35FE0BC-2DAC-4DE9-BA7B-B453CD566F14}" type="presParOf" srcId="{CD777EBA-55CA-42C6-83D8-7D9297FA5AC1}" destId="{33CF4713-5BB3-4379-A3DB-E53369382FCF}" srcOrd="0" destOrd="0" presId="urn:microsoft.com/office/officeart/2005/8/layout/venn3"/>
    <dgm:cxn modelId="{3A9B061F-C9DF-4B57-A920-7FED882E78C3}" type="presParOf" srcId="{CD777EBA-55CA-42C6-83D8-7D9297FA5AC1}" destId="{78561E60-1556-4A5E-91AA-5C5871DD3ECA}" srcOrd="1" destOrd="0" presId="urn:microsoft.com/office/officeart/2005/8/layout/venn3"/>
    <dgm:cxn modelId="{85C561C2-DD09-4190-A394-8B781F04E0C7}" type="presParOf" srcId="{CD777EBA-55CA-42C6-83D8-7D9297FA5AC1}" destId="{FFA07540-CB05-4207-885B-94EC7228FA23}" srcOrd="2" destOrd="0" presId="urn:microsoft.com/office/officeart/2005/8/layout/venn3"/>
    <dgm:cxn modelId="{4333A179-1A23-47AC-BC5D-2450DCDAFE7E}" type="presParOf" srcId="{CD777EBA-55CA-42C6-83D8-7D9297FA5AC1}" destId="{6ED006A4-8C9B-44C0-A95F-31AF2E1311BF}" srcOrd="3" destOrd="0" presId="urn:microsoft.com/office/officeart/2005/8/layout/venn3"/>
    <dgm:cxn modelId="{D50622FD-A64F-4698-9C05-80EB1FC75862}" type="presParOf" srcId="{CD777EBA-55CA-42C6-83D8-7D9297FA5AC1}" destId="{7B33C6E0-6D28-4271-9F53-13B4DCECC5E2}" srcOrd="4" destOrd="0" presId="urn:microsoft.com/office/officeart/2005/8/layout/venn3"/>
    <dgm:cxn modelId="{F5A34EC0-987D-430C-B4E5-0845998C76B9}" type="presParOf" srcId="{CD777EBA-55CA-42C6-83D8-7D9297FA5AC1}" destId="{85D4918B-0E03-43A1-B075-14C05038F917}" srcOrd="5" destOrd="0" presId="urn:microsoft.com/office/officeart/2005/8/layout/venn3"/>
    <dgm:cxn modelId="{77DA2C34-DE0E-4776-9AA9-93ED60656D98}" type="presParOf" srcId="{CD777EBA-55CA-42C6-83D8-7D9297FA5AC1}" destId="{B5C0152E-AAFB-4462-BABE-324E7B83EFA9}"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93694E-5682-4FD8-A00F-C3A8F373F361}" type="doc">
      <dgm:prSet loTypeId="urn:microsoft.com/office/officeart/2005/8/layout/hList6" loCatId="list" qsTypeId="urn:microsoft.com/office/officeart/2005/8/quickstyle/simple1" qsCatId="simple" csTypeId="urn:microsoft.com/office/officeart/2005/8/colors/accent0_1" csCatId="mainScheme" phldr="1"/>
      <dgm:spPr/>
      <dgm:t>
        <a:bodyPr/>
        <a:lstStyle/>
        <a:p>
          <a:endParaRPr lang="en-NG"/>
        </a:p>
      </dgm:t>
    </dgm:pt>
    <dgm:pt modelId="{DBAEB64A-27E5-40DD-B680-B83DDE9899C5}">
      <dgm:prSet/>
      <dgm:spPr>
        <a:gradFill flip="none" rotWithShape="0">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dgm:spPr>
      <dgm:t>
        <a:bodyPr/>
        <a:lstStyle/>
        <a:p>
          <a:r>
            <a:rPr lang="en-GB" b="0" i="1" baseline="0" dirty="0"/>
            <a:t>Scalable</a:t>
          </a:r>
          <a:r>
            <a:rPr lang="en-GB" dirty="0"/>
            <a:t> that</a:t>
          </a:r>
          <a:r>
            <a:rPr lang="en-GB" b="0" i="0" baseline="0" dirty="0"/>
            <a:t> means it is easy to increase or decrease the storage and processing capabilities of the servers</a:t>
          </a:r>
          <a:endParaRPr lang="en-NG" dirty="0"/>
        </a:p>
      </dgm:t>
    </dgm:pt>
    <dgm:pt modelId="{7AA78157-BBB3-4DA9-BAE3-BA847AE16D3B}" type="parTrans" cxnId="{8C8B4546-4C51-40FC-AF2E-19E807280DF4}">
      <dgm:prSet/>
      <dgm:spPr/>
      <dgm:t>
        <a:bodyPr/>
        <a:lstStyle/>
        <a:p>
          <a:endParaRPr lang="en-NG"/>
        </a:p>
      </dgm:t>
    </dgm:pt>
    <dgm:pt modelId="{9C84C711-2604-403B-8063-F7074AF17481}" type="sibTrans" cxnId="{8C8B4546-4C51-40FC-AF2E-19E807280DF4}">
      <dgm:prSet/>
      <dgm:spPr/>
      <dgm:t>
        <a:bodyPr/>
        <a:lstStyle/>
        <a:p>
          <a:endParaRPr lang="en-NG"/>
        </a:p>
      </dgm:t>
    </dgm:pt>
    <dgm:pt modelId="{CB84BCB1-0D5B-4E6A-A689-37F9F841EC19}">
      <dgm:prSet/>
      <dgm:spPr>
        <a:gradFill flip="none" rotWithShape="0">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dgm:spPr>
      <dgm:t>
        <a:bodyPr/>
        <a:lstStyle/>
        <a:p>
          <a:r>
            <a:rPr lang="en-GB" dirty="0"/>
            <a:t>C</a:t>
          </a:r>
          <a:r>
            <a:rPr lang="en-GB" b="0" i="0" baseline="0" dirty="0"/>
            <a:t>an support many different types of clients and servers. It is possible to connect computers that use different operating systems so that you are not locked into one vendor</a:t>
          </a:r>
          <a:endParaRPr lang="en-NG" dirty="0"/>
        </a:p>
      </dgm:t>
    </dgm:pt>
    <dgm:pt modelId="{1E49C96A-DB16-47FC-A47A-4045DDECFE07}" type="parTrans" cxnId="{0431FEE5-4C79-4B8F-8E96-EFBF58C79ACC}">
      <dgm:prSet/>
      <dgm:spPr/>
      <dgm:t>
        <a:bodyPr/>
        <a:lstStyle/>
        <a:p>
          <a:endParaRPr lang="en-NG"/>
        </a:p>
      </dgm:t>
    </dgm:pt>
    <dgm:pt modelId="{94B7DA7A-1BDF-4485-9112-386305CA53C3}" type="sibTrans" cxnId="{0431FEE5-4C79-4B8F-8E96-EFBF58C79ACC}">
      <dgm:prSet/>
      <dgm:spPr/>
      <dgm:t>
        <a:bodyPr/>
        <a:lstStyle/>
        <a:p>
          <a:endParaRPr lang="en-NG"/>
        </a:p>
      </dgm:t>
    </dgm:pt>
    <dgm:pt modelId="{0CCA79AB-2592-496B-BC1C-DCADBF34B61E}">
      <dgm:prSet/>
      <dgm:spPr>
        <a:gradFill flip="none" rotWithShape="0">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dgm:spPr>
      <dgm:t>
        <a:bodyPr/>
        <a:lstStyle/>
        <a:p>
          <a:r>
            <a:rPr lang="en-GB" b="0" i="0" baseline="0" dirty="0"/>
            <a:t>for thin client–server architectures that use Internet standards, it is simple to clearly separate the presentation logic, the application logic, and the data access logic and design each to be somewhat independent</a:t>
          </a:r>
          <a:endParaRPr lang="en-NG" dirty="0"/>
        </a:p>
      </dgm:t>
    </dgm:pt>
    <dgm:pt modelId="{726A9A09-8FE5-4D9B-AE37-E458EA2449DB}" type="parTrans" cxnId="{E04DA583-EFBF-4775-9A38-AC5EB57AB305}">
      <dgm:prSet/>
      <dgm:spPr/>
      <dgm:t>
        <a:bodyPr/>
        <a:lstStyle/>
        <a:p>
          <a:endParaRPr lang="en-NG"/>
        </a:p>
      </dgm:t>
    </dgm:pt>
    <dgm:pt modelId="{B8298E82-712A-4715-BB87-8F850F4CD69F}" type="sibTrans" cxnId="{E04DA583-EFBF-4775-9A38-AC5EB57AB305}">
      <dgm:prSet/>
      <dgm:spPr/>
      <dgm:t>
        <a:bodyPr/>
        <a:lstStyle/>
        <a:p>
          <a:endParaRPr lang="en-NG"/>
        </a:p>
      </dgm:t>
    </dgm:pt>
    <dgm:pt modelId="{A77649D4-758B-473A-9C75-C5775639BCC6}">
      <dgm:prSet/>
      <dgm:spPr>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dgm:spPr>
      <dgm:t>
        <a:bodyPr/>
        <a:lstStyle/>
        <a:p>
          <a:r>
            <a:rPr lang="en-GB" dirty="0"/>
            <a:t>I</a:t>
          </a:r>
          <a:r>
            <a:rPr lang="en-GB" b="0" i="0" baseline="0" dirty="0"/>
            <a:t>f a server fails in a client–server architecture, only the applications requiring that server will fail. The failed server can be swapped out and replaced and the applications can then be restored.</a:t>
          </a:r>
          <a:endParaRPr lang="en-NG" dirty="0"/>
        </a:p>
      </dgm:t>
    </dgm:pt>
    <dgm:pt modelId="{B555A12F-CD38-48E5-88E2-4A75964F5BB1}" type="parTrans" cxnId="{909341EA-C71A-4A18-903A-4AEA7868371D}">
      <dgm:prSet/>
      <dgm:spPr/>
      <dgm:t>
        <a:bodyPr/>
        <a:lstStyle/>
        <a:p>
          <a:endParaRPr lang="en-NG"/>
        </a:p>
      </dgm:t>
    </dgm:pt>
    <dgm:pt modelId="{DC89EFFB-1349-4103-B08C-C3B763405756}" type="sibTrans" cxnId="{909341EA-C71A-4A18-903A-4AEA7868371D}">
      <dgm:prSet/>
      <dgm:spPr/>
      <dgm:t>
        <a:bodyPr/>
        <a:lstStyle/>
        <a:p>
          <a:endParaRPr lang="en-NG"/>
        </a:p>
      </dgm:t>
    </dgm:pt>
    <dgm:pt modelId="{E3E29041-A41A-4907-AB93-ADEC53401919}" type="pres">
      <dgm:prSet presAssocID="{AD93694E-5682-4FD8-A00F-C3A8F373F361}" presName="Name0" presStyleCnt="0">
        <dgm:presLayoutVars>
          <dgm:dir/>
          <dgm:resizeHandles val="exact"/>
        </dgm:presLayoutVars>
      </dgm:prSet>
      <dgm:spPr/>
    </dgm:pt>
    <dgm:pt modelId="{5BC457F0-5CE7-4DF9-A00F-C1ABC13A405C}" type="pres">
      <dgm:prSet presAssocID="{DBAEB64A-27E5-40DD-B680-B83DDE9899C5}" presName="node" presStyleLbl="node1" presStyleIdx="0" presStyleCnt="4">
        <dgm:presLayoutVars>
          <dgm:bulletEnabled val="1"/>
        </dgm:presLayoutVars>
      </dgm:prSet>
      <dgm:spPr/>
    </dgm:pt>
    <dgm:pt modelId="{7AE70F8C-6447-4ADF-8EF5-52EF3B4401F6}" type="pres">
      <dgm:prSet presAssocID="{9C84C711-2604-403B-8063-F7074AF17481}" presName="sibTrans" presStyleCnt="0"/>
      <dgm:spPr/>
    </dgm:pt>
    <dgm:pt modelId="{6778BEC3-6BA5-418C-B591-40B9A38305AF}" type="pres">
      <dgm:prSet presAssocID="{CB84BCB1-0D5B-4E6A-A689-37F9F841EC19}" presName="node" presStyleLbl="node1" presStyleIdx="1" presStyleCnt="4">
        <dgm:presLayoutVars>
          <dgm:bulletEnabled val="1"/>
        </dgm:presLayoutVars>
      </dgm:prSet>
      <dgm:spPr/>
    </dgm:pt>
    <dgm:pt modelId="{4861AD9D-FD84-4153-A8CA-DD1772BBD332}" type="pres">
      <dgm:prSet presAssocID="{94B7DA7A-1BDF-4485-9112-386305CA53C3}" presName="sibTrans" presStyleCnt="0"/>
      <dgm:spPr/>
    </dgm:pt>
    <dgm:pt modelId="{B65B19E4-5070-42BF-A538-487FFA8E9622}" type="pres">
      <dgm:prSet presAssocID="{0CCA79AB-2592-496B-BC1C-DCADBF34B61E}" presName="node" presStyleLbl="node1" presStyleIdx="2" presStyleCnt="4">
        <dgm:presLayoutVars>
          <dgm:bulletEnabled val="1"/>
        </dgm:presLayoutVars>
      </dgm:prSet>
      <dgm:spPr/>
    </dgm:pt>
    <dgm:pt modelId="{B883E9D3-AE1C-4B2A-A02F-FC9FF051330F}" type="pres">
      <dgm:prSet presAssocID="{B8298E82-712A-4715-BB87-8F850F4CD69F}" presName="sibTrans" presStyleCnt="0"/>
      <dgm:spPr/>
    </dgm:pt>
    <dgm:pt modelId="{582597FC-8460-4DE5-867C-B09D79F4480F}" type="pres">
      <dgm:prSet presAssocID="{A77649D4-758B-473A-9C75-C5775639BCC6}" presName="node" presStyleLbl="node1" presStyleIdx="3" presStyleCnt="4">
        <dgm:presLayoutVars>
          <dgm:bulletEnabled val="1"/>
        </dgm:presLayoutVars>
      </dgm:prSet>
      <dgm:spPr/>
    </dgm:pt>
  </dgm:ptLst>
  <dgm:cxnLst>
    <dgm:cxn modelId="{B4897606-FB57-4658-AA59-9D5BBEA3B22B}" type="presOf" srcId="{AD93694E-5682-4FD8-A00F-C3A8F373F361}" destId="{E3E29041-A41A-4907-AB93-ADEC53401919}" srcOrd="0" destOrd="0" presId="urn:microsoft.com/office/officeart/2005/8/layout/hList6"/>
    <dgm:cxn modelId="{446E0A2E-4F83-49F5-85FC-42F2DF97CFF9}" type="presOf" srcId="{DBAEB64A-27E5-40DD-B680-B83DDE9899C5}" destId="{5BC457F0-5CE7-4DF9-A00F-C1ABC13A405C}" srcOrd="0" destOrd="0" presId="urn:microsoft.com/office/officeart/2005/8/layout/hList6"/>
    <dgm:cxn modelId="{C4902736-FF19-4F28-8E7E-5CD39FBC9B5F}" type="presOf" srcId="{0CCA79AB-2592-496B-BC1C-DCADBF34B61E}" destId="{B65B19E4-5070-42BF-A538-487FFA8E9622}" srcOrd="0" destOrd="0" presId="urn:microsoft.com/office/officeart/2005/8/layout/hList6"/>
    <dgm:cxn modelId="{8C8B4546-4C51-40FC-AF2E-19E807280DF4}" srcId="{AD93694E-5682-4FD8-A00F-C3A8F373F361}" destId="{DBAEB64A-27E5-40DD-B680-B83DDE9899C5}" srcOrd="0" destOrd="0" parTransId="{7AA78157-BBB3-4DA9-BAE3-BA847AE16D3B}" sibTransId="{9C84C711-2604-403B-8063-F7074AF17481}"/>
    <dgm:cxn modelId="{F3251982-A7E4-430C-8CC0-C253EF8FA400}" type="presOf" srcId="{A77649D4-758B-473A-9C75-C5775639BCC6}" destId="{582597FC-8460-4DE5-867C-B09D79F4480F}" srcOrd="0" destOrd="0" presId="urn:microsoft.com/office/officeart/2005/8/layout/hList6"/>
    <dgm:cxn modelId="{E04DA583-EFBF-4775-9A38-AC5EB57AB305}" srcId="{AD93694E-5682-4FD8-A00F-C3A8F373F361}" destId="{0CCA79AB-2592-496B-BC1C-DCADBF34B61E}" srcOrd="2" destOrd="0" parTransId="{726A9A09-8FE5-4D9B-AE37-E458EA2449DB}" sibTransId="{B8298E82-712A-4715-BB87-8F850F4CD69F}"/>
    <dgm:cxn modelId="{7D013EA3-4B77-4D60-A3FB-CED3A392AAB4}" type="presOf" srcId="{CB84BCB1-0D5B-4E6A-A689-37F9F841EC19}" destId="{6778BEC3-6BA5-418C-B591-40B9A38305AF}" srcOrd="0" destOrd="0" presId="urn:microsoft.com/office/officeart/2005/8/layout/hList6"/>
    <dgm:cxn modelId="{0431FEE5-4C79-4B8F-8E96-EFBF58C79ACC}" srcId="{AD93694E-5682-4FD8-A00F-C3A8F373F361}" destId="{CB84BCB1-0D5B-4E6A-A689-37F9F841EC19}" srcOrd="1" destOrd="0" parTransId="{1E49C96A-DB16-47FC-A47A-4045DDECFE07}" sibTransId="{94B7DA7A-1BDF-4485-9112-386305CA53C3}"/>
    <dgm:cxn modelId="{909341EA-C71A-4A18-903A-4AEA7868371D}" srcId="{AD93694E-5682-4FD8-A00F-C3A8F373F361}" destId="{A77649D4-758B-473A-9C75-C5775639BCC6}" srcOrd="3" destOrd="0" parTransId="{B555A12F-CD38-48E5-88E2-4A75964F5BB1}" sibTransId="{DC89EFFB-1349-4103-B08C-C3B763405756}"/>
    <dgm:cxn modelId="{5089F799-F780-4594-9C22-8D4FA7D88F4B}" type="presParOf" srcId="{E3E29041-A41A-4907-AB93-ADEC53401919}" destId="{5BC457F0-5CE7-4DF9-A00F-C1ABC13A405C}" srcOrd="0" destOrd="0" presId="urn:microsoft.com/office/officeart/2005/8/layout/hList6"/>
    <dgm:cxn modelId="{8225B8FF-9E60-4B01-9386-8494499BC9E5}" type="presParOf" srcId="{E3E29041-A41A-4907-AB93-ADEC53401919}" destId="{7AE70F8C-6447-4ADF-8EF5-52EF3B4401F6}" srcOrd="1" destOrd="0" presId="urn:microsoft.com/office/officeart/2005/8/layout/hList6"/>
    <dgm:cxn modelId="{BC118FEF-3DDE-487D-AC89-2BF22F927D81}" type="presParOf" srcId="{E3E29041-A41A-4907-AB93-ADEC53401919}" destId="{6778BEC3-6BA5-418C-B591-40B9A38305AF}" srcOrd="2" destOrd="0" presId="urn:microsoft.com/office/officeart/2005/8/layout/hList6"/>
    <dgm:cxn modelId="{3EE68A95-AF32-40DA-9547-0C71C766BFC2}" type="presParOf" srcId="{E3E29041-A41A-4907-AB93-ADEC53401919}" destId="{4861AD9D-FD84-4153-A8CA-DD1772BBD332}" srcOrd="3" destOrd="0" presId="urn:microsoft.com/office/officeart/2005/8/layout/hList6"/>
    <dgm:cxn modelId="{D9B56B27-E4CA-4446-AF8B-E80F65973CD1}" type="presParOf" srcId="{E3E29041-A41A-4907-AB93-ADEC53401919}" destId="{B65B19E4-5070-42BF-A538-487FFA8E9622}" srcOrd="4" destOrd="0" presId="urn:microsoft.com/office/officeart/2005/8/layout/hList6"/>
    <dgm:cxn modelId="{D0E3EA27-08F1-4A37-A225-3102F59CDD7F}" type="presParOf" srcId="{E3E29041-A41A-4907-AB93-ADEC53401919}" destId="{B883E9D3-AE1C-4B2A-A02F-FC9FF051330F}" srcOrd="5" destOrd="0" presId="urn:microsoft.com/office/officeart/2005/8/layout/hList6"/>
    <dgm:cxn modelId="{CC66FA53-8BFA-4B87-8653-0B5A6ABCEA25}" type="presParOf" srcId="{E3E29041-A41A-4907-AB93-ADEC53401919}" destId="{582597FC-8460-4DE5-867C-B09D79F4480F}"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19941-2A10-4190-B577-0D4DE29BFF55}">
      <dsp:nvSpPr>
        <dsp:cNvPr id="0" name=""/>
        <dsp:cNvSpPr/>
      </dsp:nvSpPr>
      <dsp:spPr>
        <a:xfrm>
          <a:off x="0" y="1154076"/>
          <a:ext cx="8229600" cy="1538768"/>
        </a:xfrm>
        <a:prstGeom prst="notchedRightArrow">
          <a:avLst/>
        </a:prstGeom>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path path="circle">
            <a:fillToRect r="100000" b="100000"/>
          </a:path>
          <a:tileRect l="-100000" t="-100000"/>
        </a:gradFill>
        <a:ln>
          <a:noFill/>
        </a:ln>
        <a:effectLst/>
      </dsp:spPr>
      <dsp:style>
        <a:lnRef idx="0">
          <a:scrgbClr r="0" g="0" b="0"/>
        </a:lnRef>
        <a:fillRef idx="1">
          <a:scrgbClr r="0" g="0" b="0"/>
        </a:fillRef>
        <a:effectRef idx="0">
          <a:scrgbClr r="0" g="0" b="0"/>
        </a:effectRef>
        <a:fontRef idx="minor"/>
      </dsp:style>
    </dsp:sp>
    <dsp:sp modelId="{14DBBDC6-F0B8-44B8-9D24-0B98A26A5225}">
      <dsp:nvSpPr>
        <dsp:cNvPr id="0" name=""/>
        <dsp:cNvSpPr/>
      </dsp:nvSpPr>
      <dsp:spPr>
        <a:xfrm>
          <a:off x="3616" y="0"/>
          <a:ext cx="2386905" cy="1538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latin typeface="Bookman Old Style" panose="02050604050505020204" pitchFamily="18" charset="0"/>
            </a:rPr>
            <a:t>Developing a custom application in-house;</a:t>
          </a:r>
          <a:endParaRPr lang="en-NG" sz="1500" kern="1200" dirty="0">
            <a:latin typeface="Bookman Old Style" panose="02050604050505020204" pitchFamily="18" charset="0"/>
          </a:endParaRPr>
        </a:p>
      </dsp:txBody>
      <dsp:txXfrm>
        <a:off x="3616" y="0"/>
        <a:ext cx="2386905" cy="1538768"/>
      </dsp:txXfrm>
    </dsp:sp>
    <dsp:sp modelId="{ABDCDB54-D393-4AD5-8FB4-5B8B65244409}">
      <dsp:nvSpPr>
        <dsp:cNvPr id="0" name=""/>
        <dsp:cNvSpPr/>
      </dsp:nvSpPr>
      <dsp:spPr>
        <a:xfrm>
          <a:off x="1004723" y="1731114"/>
          <a:ext cx="384692" cy="384692"/>
        </a:xfrm>
        <a:prstGeom prst="ellipse">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ED1049-529E-4177-8E53-809495879A18}">
      <dsp:nvSpPr>
        <dsp:cNvPr id="0" name=""/>
        <dsp:cNvSpPr/>
      </dsp:nvSpPr>
      <dsp:spPr>
        <a:xfrm>
          <a:off x="2509867" y="2308153"/>
          <a:ext cx="2386905" cy="1538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Bookman Old Style" panose="02050604050505020204" pitchFamily="18" charset="0"/>
            </a:rPr>
            <a:t>Buying a packaged system and customizing it;</a:t>
          </a:r>
          <a:endParaRPr lang="en-NG" sz="1500" kern="1200" dirty="0">
            <a:latin typeface="Bookman Old Style" panose="02050604050505020204" pitchFamily="18" charset="0"/>
          </a:endParaRPr>
        </a:p>
      </dsp:txBody>
      <dsp:txXfrm>
        <a:off x="2509867" y="2308153"/>
        <a:ext cx="2386905" cy="1538768"/>
      </dsp:txXfrm>
    </dsp:sp>
    <dsp:sp modelId="{18EC33CC-4DEB-4706-ABFC-6424D58F7404}">
      <dsp:nvSpPr>
        <dsp:cNvPr id="0" name=""/>
        <dsp:cNvSpPr/>
      </dsp:nvSpPr>
      <dsp:spPr>
        <a:xfrm>
          <a:off x="3510973" y="1731114"/>
          <a:ext cx="384692" cy="384692"/>
        </a:xfrm>
        <a:prstGeom prst="ellipse">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6528B-02DA-4C55-BBE2-0FE44A70C885}">
      <dsp:nvSpPr>
        <dsp:cNvPr id="0" name=""/>
        <dsp:cNvSpPr/>
      </dsp:nvSpPr>
      <dsp:spPr>
        <a:xfrm>
          <a:off x="5016118" y="0"/>
          <a:ext cx="2386905" cy="1538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a:latin typeface="Bookman Old Style" panose="02050604050505020204" pitchFamily="18" charset="0"/>
            </a:rPr>
            <a:t>Outsourcing i.e. relying on an external vendor, developer, or system provider to build and/or support the system.</a:t>
          </a:r>
          <a:endParaRPr lang="en-NG" sz="1500" kern="1200">
            <a:latin typeface="Bookman Old Style" panose="02050604050505020204" pitchFamily="18" charset="0"/>
          </a:endParaRPr>
        </a:p>
      </dsp:txBody>
      <dsp:txXfrm>
        <a:off x="5016118" y="0"/>
        <a:ext cx="2386905" cy="1538768"/>
      </dsp:txXfrm>
    </dsp:sp>
    <dsp:sp modelId="{214F6B8B-57B2-4515-9E5D-2045635BC64D}">
      <dsp:nvSpPr>
        <dsp:cNvPr id="0" name=""/>
        <dsp:cNvSpPr/>
      </dsp:nvSpPr>
      <dsp:spPr>
        <a:xfrm>
          <a:off x="6017224" y="1731114"/>
          <a:ext cx="384692" cy="384692"/>
        </a:xfrm>
        <a:prstGeom prst="ellipse">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5B0EF-D4B7-40AF-8BD7-2E3DAD1A9E33}">
      <dsp:nvSpPr>
        <dsp:cNvPr id="0" name=""/>
        <dsp:cNvSpPr/>
      </dsp:nvSpPr>
      <dsp:spPr>
        <a:xfrm rot="19200000">
          <a:off x="951" y="2296870"/>
          <a:ext cx="2633509" cy="1711781"/>
        </a:xfrm>
        <a:prstGeom prst="round2SameRect">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24130" rIns="72390" bIns="24130" numCol="1" spcCol="1270" anchor="ctr" anchorCtr="0">
          <a:noAutofit/>
        </a:bodyPr>
        <a:lstStyle/>
        <a:p>
          <a:pPr marL="0" lvl="0" indent="0" algn="ctr" defTabSz="844550">
            <a:lnSpc>
              <a:spcPct val="90000"/>
            </a:lnSpc>
            <a:spcBef>
              <a:spcPct val="0"/>
            </a:spcBef>
            <a:spcAft>
              <a:spcPct val="35000"/>
            </a:spcAft>
            <a:buNone/>
          </a:pPr>
          <a:r>
            <a:rPr lang="en-US" sz="1900" b="1" i="1" kern="1200"/>
            <a:t>Client computers</a:t>
          </a:r>
          <a:r>
            <a:rPr lang="en-US" sz="1900" kern="1200"/>
            <a:t>: Input-output devices employed by users (e.g., PCs, laptops, handheld devices, smart phones)</a:t>
          </a:r>
          <a:endParaRPr lang="en-NG" sz="1900" i="0" kern="1200" dirty="0">
            <a:latin typeface="Bookman Old Style" panose="02050604050505020204" pitchFamily="18" charset="0"/>
          </a:endParaRPr>
        </a:p>
      </dsp:txBody>
      <dsp:txXfrm>
        <a:off x="111369" y="2370657"/>
        <a:ext cx="2466385" cy="1628219"/>
      </dsp:txXfrm>
    </dsp:sp>
    <dsp:sp modelId="{B9ED7AA7-6DEB-4AB7-9D3D-1B7F588B854C}">
      <dsp:nvSpPr>
        <dsp:cNvPr id="0" name=""/>
        <dsp:cNvSpPr/>
      </dsp:nvSpPr>
      <dsp:spPr>
        <a:xfrm>
          <a:off x="2984224" y="1211047"/>
          <a:ext cx="2633509" cy="1711781"/>
        </a:xfrm>
        <a:prstGeom prst="round2SameRect">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24130" rIns="72390" bIns="24130" numCol="1" spcCol="1270" anchor="ctr" anchorCtr="0">
          <a:noAutofit/>
        </a:bodyPr>
        <a:lstStyle/>
        <a:p>
          <a:pPr marL="0" lvl="0" indent="0" algn="ctr" defTabSz="844550">
            <a:lnSpc>
              <a:spcPct val="90000"/>
            </a:lnSpc>
            <a:spcBef>
              <a:spcPct val="0"/>
            </a:spcBef>
            <a:spcAft>
              <a:spcPct val="35000"/>
            </a:spcAft>
            <a:buNone/>
          </a:pPr>
          <a:r>
            <a:rPr lang="en-US" sz="1900" kern="1200"/>
            <a:t>- </a:t>
          </a:r>
          <a:r>
            <a:rPr lang="en-US" sz="1900" b="1" i="1" kern="1200"/>
            <a:t>Servers</a:t>
          </a:r>
          <a:r>
            <a:rPr lang="en-US" sz="1900" kern="1200"/>
            <a:t>: Larger multi-user computers used to store software and data.</a:t>
          </a:r>
          <a:endParaRPr lang="en-NG" sz="1900" i="0" kern="1200" dirty="0">
            <a:latin typeface="Bookman Old Style" panose="02050604050505020204" pitchFamily="18" charset="0"/>
          </a:endParaRPr>
        </a:p>
      </dsp:txBody>
      <dsp:txXfrm>
        <a:off x="3067786" y="1294609"/>
        <a:ext cx="2466385" cy="1628219"/>
      </dsp:txXfrm>
    </dsp:sp>
    <dsp:sp modelId="{1050F477-4065-4E6C-AA00-E805318D10A1}">
      <dsp:nvSpPr>
        <dsp:cNvPr id="0" name=""/>
        <dsp:cNvSpPr/>
      </dsp:nvSpPr>
      <dsp:spPr>
        <a:xfrm rot="2400000">
          <a:off x="5967497" y="2296870"/>
          <a:ext cx="2633509" cy="1711781"/>
        </a:xfrm>
        <a:prstGeom prst="round2SameRect">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24130" rIns="72390" bIns="24130" numCol="1" spcCol="1270" anchor="ctr" anchorCtr="0">
          <a:noAutofit/>
        </a:bodyPr>
        <a:lstStyle/>
        <a:p>
          <a:pPr marL="0" lvl="0" indent="0" algn="ctr" defTabSz="844550">
            <a:lnSpc>
              <a:spcPct val="90000"/>
            </a:lnSpc>
            <a:spcBef>
              <a:spcPct val="0"/>
            </a:spcBef>
            <a:spcAft>
              <a:spcPct val="35000"/>
            </a:spcAft>
            <a:buNone/>
          </a:pPr>
          <a:r>
            <a:rPr lang="en-US" sz="1900" kern="1200"/>
            <a:t>The </a:t>
          </a:r>
          <a:r>
            <a:rPr lang="en-US" sz="1900" b="1" i="1" kern="1200"/>
            <a:t>network</a:t>
          </a:r>
          <a:r>
            <a:rPr lang="en-US" sz="1900" kern="1200"/>
            <a:t>: Connects the computers</a:t>
          </a:r>
          <a:endParaRPr lang="en-NG" sz="1900" i="0" kern="1200" dirty="0">
            <a:latin typeface="Bookman Old Style" panose="02050604050505020204" pitchFamily="18" charset="0"/>
          </a:endParaRPr>
        </a:p>
      </dsp:txBody>
      <dsp:txXfrm>
        <a:off x="6024203" y="2370657"/>
        <a:ext cx="2466385" cy="16282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F4713-5BB3-4379-A3DB-E53369382FCF}">
      <dsp:nvSpPr>
        <dsp:cNvPr id="0" name=""/>
        <dsp:cNvSpPr/>
      </dsp:nvSpPr>
      <dsp:spPr>
        <a:xfrm>
          <a:off x="5918583" y="571507"/>
          <a:ext cx="2581251" cy="3353450"/>
        </a:xfrm>
        <a:prstGeom prst="ellipse">
          <a:avLst/>
        </a:prstGeom>
        <a:solidFill>
          <a:srgbClr val="00B0F0">
            <a:alpha val="50000"/>
          </a:srgb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4552" tIns="22860" rIns="184552" bIns="22860" numCol="1" spcCol="1270" anchor="ctr" anchorCtr="0">
          <a:noAutofit/>
        </a:bodyPr>
        <a:lstStyle/>
        <a:p>
          <a:pPr marL="0" lvl="0" indent="0" algn="ctr" defTabSz="800100">
            <a:lnSpc>
              <a:spcPct val="90000"/>
            </a:lnSpc>
            <a:spcBef>
              <a:spcPct val="0"/>
            </a:spcBef>
            <a:spcAft>
              <a:spcPct val="35000"/>
            </a:spcAft>
            <a:buNone/>
          </a:pPr>
          <a:r>
            <a:rPr lang="en-US" sz="1800" i="0" kern="1200" dirty="0">
              <a:latin typeface="Bookman Old Style" panose="02050604050505020204" pitchFamily="18" charset="0"/>
            </a:rPr>
            <a:t>  Data      </a:t>
          </a:r>
        </a:p>
        <a:p>
          <a:pPr marL="0" lvl="0" indent="0" algn="ctr" defTabSz="800100">
            <a:lnSpc>
              <a:spcPct val="90000"/>
            </a:lnSpc>
            <a:spcBef>
              <a:spcPct val="0"/>
            </a:spcBef>
            <a:spcAft>
              <a:spcPct val="35000"/>
            </a:spcAft>
            <a:buNone/>
          </a:pPr>
          <a:r>
            <a:rPr lang="en-US" sz="1800" i="0" kern="1200" dirty="0">
              <a:latin typeface="Bookman Old Style" panose="02050604050505020204" pitchFamily="18" charset="0"/>
            </a:rPr>
            <a:t>      storage.</a:t>
          </a:r>
          <a:endParaRPr lang="en-NG" sz="1800" i="0" kern="1200" dirty="0">
            <a:latin typeface="Bookman Old Style" panose="02050604050505020204" pitchFamily="18" charset="0"/>
          </a:endParaRPr>
        </a:p>
      </dsp:txBody>
      <dsp:txXfrm>
        <a:off x="6296598" y="1062608"/>
        <a:ext cx="1825221" cy="2371248"/>
      </dsp:txXfrm>
    </dsp:sp>
    <dsp:sp modelId="{FFA07540-CB05-4207-885B-94EC7228FA23}">
      <dsp:nvSpPr>
        <dsp:cNvPr id="0" name=""/>
        <dsp:cNvSpPr/>
      </dsp:nvSpPr>
      <dsp:spPr>
        <a:xfrm>
          <a:off x="4529578" y="581836"/>
          <a:ext cx="2245604" cy="3353450"/>
        </a:xfrm>
        <a:prstGeom prst="ellipse">
          <a:avLst/>
        </a:prstGeom>
        <a:solidFill>
          <a:srgbClr val="FFFF00">
            <a:alpha val="50000"/>
          </a:srgb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4552" tIns="22860" rIns="184552" bIns="22860" numCol="1" spcCol="1270" anchor="ctr" anchorCtr="0">
          <a:noAutofit/>
        </a:bodyPr>
        <a:lstStyle/>
        <a:p>
          <a:pPr marL="0" lvl="0" indent="0" algn="ctr" defTabSz="800100">
            <a:lnSpc>
              <a:spcPct val="90000"/>
            </a:lnSpc>
            <a:spcBef>
              <a:spcPct val="0"/>
            </a:spcBef>
            <a:spcAft>
              <a:spcPct val="35000"/>
            </a:spcAft>
            <a:buNone/>
          </a:pPr>
          <a:r>
            <a:rPr lang="en-US" sz="1800" i="0" kern="1200" dirty="0">
              <a:latin typeface="Bookman Old Style" panose="02050604050505020204" pitchFamily="18" charset="0"/>
            </a:rPr>
            <a:t>Data access logic: the processing required to access stored data.</a:t>
          </a:r>
          <a:endParaRPr lang="en-NG" sz="1800" i="0" kern="1200" dirty="0">
            <a:latin typeface="Bookman Old Style" panose="02050604050505020204" pitchFamily="18" charset="0"/>
          </a:endParaRPr>
        </a:p>
      </dsp:txBody>
      <dsp:txXfrm>
        <a:off x="4858439" y="1072937"/>
        <a:ext cx="1587882" cy="2371248"/>
      </dsp:txXfrm>
    </dsp:sp>
    <dsp:sp modelId="{7B33C6E0-6D28-4271-9F53-13B4DCECC5E2}">
      <dsp:nvSpPr>
        <dsp:cNvPr id="0" name=""/>
        <dsp:cNvSpPr/>
      </dsp:nvSpPr>
      <dsp:spPr>
        <a:xfrm>
          <a:off x="2247220" y="581836"/>
          <a:ext cx="2824711" cy="3353450"/>
        </a:xfrm>
        <a:prstGeom prst="ellipse">
          <a:avLst/>
        </a:prstGeom>
        <a:solidFill>
          <a:srgbClr val="FFC000">
            <a:alpha val="50000"/>
          </a:srgb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4552" tIns="22860" rIns="184552" bIns="22860" numCol="1" spcCol="1270" anchor="ctr" anchorCtr="0">
          <a:noAutofit/>
        </a:bodyPr>
        <a:lstStyle/>
        <a:p>
          <a:pPr marL="0" lvl="0" indent="0" algn="ctr" defTabSz="800100">
            <a:lnSpc>
              <a:spcPct val="90000"/>
            </a:lnSpc>
            <a:spcBef>
              <a:spcPct val="0"/>
            </a:spcBef>
            <a:spcAft>
              <a:spcPct val="35000"/>
            </a:spcAft>
            <a:buNone/>
          </a:pPr>
          <a:r>
            <a:rPr lang="en-US" sz="1800" i="0" kern="1200" dirty="0">
              <a:latin typeface="Bookman Old Style" panose="02050604050505020204" pitchFamily="18" charset="0"/>
            </a:rPr>
            <a:t> Application logic: the logic documented in the DFDs, use cases, and functional requirements.</a:t>
          </a:r>
          <a:endParaRPr lang="en-NG" sz="1800" i="0" kern="1200" dirty="0">
            <a:latin typeface="Bookman Old Style" panose="02050604050505020204" pitchFamily="18" charset="0"/>
          </a:endParaRPr>
        </a:p>
      </dsp:txBody>
      <dsp:txXfrm>
        <a:off x="2660889" y="1072937"/>
        <a:ext cx="1997373" cy="2371248"/>
      </dsp:txXfrm>
    </dsp:sp>
    <dsp:sp modelId="{B5C0152E-AAFB-4462-BABE-324E7B83EFA9}">
      <dsp:nvSpPr>
        <dsp:cNvPr id="0" name=""/>
        <dsp:cNvSpPr/>
      </dsp:nvSpPr>
      <dsp:spPr>
        <a:xfrm>
          <a:off x="0" y="581836"/>
          <a:ext cx="2854490" cy="3353450"/>
        </a:xfrm>
        <a:prstGeom prst="ellipse">
          <a:avLst/>
        </a:prstGeom>
        <a:solidFill>
          <a:srgbClr val="92D050">
            <a:alpha val="50000"/>
          </a:srgb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4552" tIns="22860" rIns="184552" bIns="22860" numCol="1" spcCol="1270" anchor="ctr" anchorCtr="0">
          <a:noAutofit/>
        </a:bodyPr>
        <a:lstStyle/>
        <a:p>
          <a:pPr marL="0" lvl="0" indent="0" algn="ctr" defTabSz="800100">
            <a:lnSpc>
              <a:spcPct val="90000"/>
            </a:lnSpc>
            <a:spcBef>
              <a:spcPct val="0"/>
            </a:spcBef>
            <a:spcAft>
              <a:spcPct val="35000"/>
            </a:spcAft>
            <a:buNone/>
          </a:pPr>
          <a:r>
            <a:rPr lang="en-US" sz="1800" i="0" kern="1200" dirty="0">
              <a:latin typeface="Bookman Old Style" panose="02050604050505020204" pitchFamily="18" charset="0"/>
            </a:rPr>
            <a:t>Presentation logic: the display of information to the user and the acceptance of the user’s commands.</a:t>
          </a:r>
          <a:endParaRPr lang="en-NG" sz="1800" i="0" kern="1200" dirty="0">
            <a:latin typeface="Bookman Old Style" panose="02050604050505020204" pitchFamily="18" charset="0"/>
          </a:endParaRPr>
        </a:p>
      </dsp:txBody>
      <dsp:txXfrm>
        <a:off x="418030" y="1072937"/>
        <a:ext cx="2018430" cy="23712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457F0-5CE7-4DF9-A00F-C1ABC13A405C}">
      <dsp:nvSpPr>
        <dsp:cNvPr id="0" name=""/>
        <dsp:cNvSpPr/>
      </dsp:nvSpPr>
      <dsp:spPr>
        <a:xfrm rot="16200000">
          <a:off x="-1613011" y="1614995"/>
          <a:ext cx="5176887" cy="1946895"/>
        </a:xfrm>
        <a:prstGeom prst="flowChartManualOperation">
          <a:avLst/>
        </a:prstGeom>
        <a:gradFill flip="none" rotWithShape="0">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565" bIns="0" numCol="1" spcCol="1270" anchor="ctr" anchorCtr="0">
          <a:noAutofit/>
        </a:bodyPr>
        <a:lstStyle/>
        <a:p>
          <a:pPr marL="0" lvl="0" indent="0" algn="ctr" defTabSz="711200">
            <a:lnSpc>
              <a:spcPct val="90000"/>
            </a:lnSpc>
            <a:spcBef>
              <a:spcPct val="0"/>
            </a:spcBef>
            <a:spcAft>
              <a:spcPct val="35000"/>
            </a:spcAft>
            <a:buNone/>
          </a:pPr>
          <a:r>
            <a:rPr lang="en-GB" sz="1600" b="0" i="1" kern="1200" baseline="0" dirty="0"/>
            <a:t>Scalable</a:t>
          </a:r>
          <a:r>
            <a:rPr lang="en-GB" sz="1600" kern="1200" dirty="0"/>
            <a:t> that</a:t>
          </a:r>
          <a:r>
            <a:rPr lang="en-GB" sz="1600" b="0" i="0" kern="1200" baseline="0" dirty="0"/>
            <a:t> means it is easy to increase or decrease the storage and processing capabilities of the servers</a:t>
          </a:r>
          <a:endParaRPr lang="en-NG" sz="1600" kern="1200" dirty="0"/>
        </a:p>
      </dsp:txBody>
      <dsp:txXfrm rot="5400000">
        <a:off x="1985" y="1035376"/>
        <a:ext cx="1946895" cy="3106133"/>
      </dsp:txXfrm>
    </dsp:sp>
    <dsp:sp modelId="{6778BEC3-6BA5-418C-B591-40B9A38305AF}">
      <dsp:nvSpPr>
        <dsp:cNvPr id="0" name=""/>
        <dsp:cNvSpPr/>
      </dsp:nvSpPr>
      <dsp:spPr>
        <a:xfrm rot="16200000">
          <a:off x="479900" y="1614995"/>
          <a:ext cx="5176887" cy="1946895"/>
        </a:xfrm>
        <a:prstGeom prst="flowChartManualOperation">
          <a:avLst/>
        </a:prstGeom>
        <a:gradFill flip="none" rotWithShape="0">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565" bIns="0" numCol="1" spcCol="1270" anchor="ctr" anchorCtr="0">
          <a:noAutofit/>
        </a:bodyPr>
        <a:lstStyle/>
        <a:p>
          <a:pPr marL="0" lvl="0" indent="0" algn="ctr" defTabSz="711200">
            <a:lnSpc>
              <a:spcPct val="90000"/>
            </a:lnSpc>
            <a:spcBef>
              <a:spcPct val="0"/>
            </a:spcBef>
            <a:spcAft>
              <a:spcPct val="35000"/>
            </a:spcAft>
            <a:buNone/>
          </a:pPr>
          <a:r>
            <a:rPr lang="en-GB" sz="1600" kern="1200" dirty="0"/>
            <a:t>C</a:t>
          </a:r>
          <a:r>
            <a:rPr lang="en-GB" sz="1600" b="0" i="0" kern="1200" baseline="0" dirty="0"/>
            <a:t>an support many different types of clients and servers. It is possible to connect computers that use different operating systems so that you are not locked into one vendor</a:t>
          </a:r>
          <a:endParaRPr lang="en-NG" sz="1600" kern="1200" dirty="0"/>
        </a:p>
      </dsp:txBody>
      <dsp:txXfrm rot="5400000">
        <a:off x="2094896" y="1035376"/>
        <a:ext cx="1946895" cy="3106133"/>
      </dsp:txXfrm>
    </dsp:sp>
    <dsp:sp modelId="{B65B19E4-5070-42BF-A538-487FFA8E9622}">
      <dsp:nvSpPr>
        <dsp:cNvPr id="0" name=""/>
        <dsp:cNvSpPr/>
      </dsp:nvSpPr>
      <dsp:spPr>
        <a:xfrm rot="16200000">
          <a:off x="2572812" y="1614995"/>
          <a:ext cx="5176887" cy="1946895"/>
        </a:xfrm>
        <a:prstGeom prst="flowChartManualOperation">
          <a:avLst/>
        </a:prstGeom>
        <a:gradFill flip="none" rotWithShape="0">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565" bIns="0" numCol="1" spcCol="1270" anchor="ctr" anchorCtr="0">
          <a:noAutofit/>
        </a:bodyPr>
        <a:lstStyle/>
        <a:p>
          <a:pPr marL="0" lvl="0" indent="0" algn="ctr" defTabSz="711200">
            <a:lnSpc>
              <a:spcPct val="90000"/>
            </a:lnSpc>
            <a:spcBef>
              <a:spcPct val="0"/>
            </a:spcBef>
            <a:spcAft>
              <a:spcPct val="35000"/>
            </a:spcAft>
            <a:buNone/>
          </a:pPr>
          <a:r>
            <a:rPr lang="en-GB" sz="1600" b="0" i="0" kern="1200" baseline="0" dirty="0"/>
            <a:t>for thin client–server architectures that use Internet standards, it is simple to clearly separate the presentation logic, the application logic, and the data access logic and design each to be somewhat independent</a:t>
          </a:r>
          <a:endParaRPr lang="en-NG" sz="1600" kern="1200" dirty="0"/>
        </a:p>
      </dsp:txBody>
      <dsp:txXfrm rot="5400000">
        <a:off x="4187808" y="1035376"/>
        <a:ext cx="1946895" cy="3106133"/>
      </dsp:txXfrm>
    </dsp:sp>
    <dsp:sp modelId="{582597FC-8460-4DE5-867C-B09D79F4480F}">
      <dsp:nvSpPr>
        <dsp:cNvPr id="0" name=""/>
        <dsp:cNvSpPr/>
      </dsp:nvSpPr>
      <dsp:spPr>
        <a:xfrm rot="16200000">
          <a:off x="4665724" y="1614995"/>
          <a:ext cx="5176887" cy="1946895"/>
        </a:xfrm>
        <a:prstGeom prst="flowChartManualOperation">
          <a:avLst/>
        </a:prstGeom>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565" bIns="0" numCol="1" spcCol="1270" anchor="ctr" anchorCtr="0">
          <a:noAutofit/>
        </a:bodyPr>
        <a:lstStyle/>
        <a:p>
          <a:pPr marL="0" lvl="0" indent="0" algn="ctr" defTabSz="711200">
            <a:lnSpc>
              <a:spcPct val="90000"/>
            </a:lnSpc>
            <a:spcBef>
              <a:spcPct val="0"/>
            </a:spcBef>
            <a:spcAft>
              <a:spcPct val="35000"/>
            </a:spcAft>
            <a:buNone/>
          </a:pPr>
          <a:r>
            <a:rPr lang="en-GB" sz="1600" kern="1200" dirty="0"/>
            <a:t>I</a:t>
          </a:r>
          <a:r>
            <a:rPr lang="en-GB" sz="1600" b="0" i="0" kern="1200" baseline="0" dirty="0"/>
            <a:t>f a server fails in a client–server architecture, only the applications requiring that server will fail. The failed server can be swapped out and replaced and the applications can then be restored.</a:t>
          </a:r>
          <a:endParaRPr lang="en-NG" sz="1600" kern="1200" dirty="0"/>
        </a:p>
      </dsp:txBody>
      <dsp:txXfrm rot="5400000">
        <a:off x="6280720" y="1035376"/>
        <a:ext cx="1946895" cy="31061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F9CB7-57E2-4284-9FDA-B0032C07CD53}" type="datetimeFigureOut">
              <a:rPr lang="en-US" smtClean="0"/>
              <a:t>2/11/2024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2B596-8B08-444F-8894-BB189AC9865E}" type="slidenum">
              <a:rPr lang="en-US" smtClean="0"/>
              <a:t>‹#›</a:t>
            </a:fld>
            <a:endParaRPr lang="en-US"/>
          </a:p>
        </p:txBody>
      </p:sp>
    </p:spTree>
    <p:extLst>
      <p:ext uri="{BB962C8B-B14F-4D97-AF65-F5344CB8AC3E}">
        <p14:creationId xmlns:p14="http://schemas.microsoft.com/office/powerpoint/2010/main" val="278487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52B596-8B08-444F-8894-BB189AC9865E}" type="slidenum">
              <a:rPr lang="en-US" smtClean="0"/>
              <a:t>1</a:t>
            </a:fld>
            <a:endParaRPr lang="en-US"/>
          </a:p>
        </p:txBody>
      </p:sp>
    </p:spTree>
    <p:extLst>
      <p:ext uri="{BB962C8B-B14F-4D97-AF65-F5344CB8AC3E}">
        <p14:creationId xmlns:p14="http://schemas.microsoft.com/office/powerpoint/2010/main" val="352801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is used when organization  do not  have time to devote to a project for which a system is built from scratch. </a:t>
            </a:r>
            <a:endParaRPr lang="en-US" dirty="0"/>
          </a:p>
        </p:txBody>
      </p:sp>
      <p:sp>
        <p:nvSpPr>
          <p:cNvPr id="4" name="Slide Number Placeholder 3"/>
          <p:cNvSpPr>
            <a:spLocks noGrp="1"/>
          </p:cNvSpPr>
          <p:nvPr>
            <p:ph type="sldNum" sz="quarter" idx="10"/>
          </p:nvPr>
        </p:nvSpPr>
        <p:spPr/>
        <p:txBody>
          <a:bodyPr/>
          <a:lstStyle/>
          <a:p>
            <a:fld id="{C352B596-8B08-444F-8894-BB189AC9865E}" type="slidenum">
              <a:rPr lang="en-US" smtClean="0"/>
              <a:t>6</a:t>
            </a:fld>
            <a:endParaRPr lang="en-US"/>
          </a:p>
        </p:txBody>
      </p:sp>
    </p:spTree>
    <p:extLst>
      <p:ext uri="{BB962C8B-B14F-4D97-AF65-F5344CB8AC3E}">
        <p14:creationId xmlns:p14="http://schemas.microsoft.com/office/powerpoint/2010/main" val="175632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solidFill>
                  <a:srgbClr val="231F20"/>
                </a:solidFill>
                <a:latin typeface="TimesNewRomanPS"/>
              </a:rPr>
              <a:t>Systems that have extensive</a:t>
            </a:r>
          </a:p>
          <a:p>
            <a:pPr algn="l"/>
            <a:r>
              <a:rPr lang="en-GB" sz="1800" b="0" i="0" u="none" strike="noStrike" baseline="0" dirty="0">
                <a:solidFill>
                  <a:srgbClr val="231F20"/>
                </a:solidFill>
                <a:latin typeface="TimesNewRomanPS"/>
              </a:rPr>
              <a:t>portability requirements tend to be best suited for a thin client–server architecture</a:t>
            </a:r>
          </a:p>
          <a:p>
            <a:pPr algn="l"/>
            <a:r>
              <a:rPr lang="en-GB" sz="1800" b="0" i="0" u="none" strike="noStrike" baseline="0" dirty="0">
                <a:solidFill>
                  <a:srgbClr val="231F20"/>
                </a:solidFill>
                <a:latin typeface="TimesNewRomanPS"/>
              </a:rPr>
              <a:t>because it is simpler to write for Web-based standards (e.g., HTML, XML) that</a:t>
            </a:r>
          </a:p>
          <a:p>
            <a:pPr algn="l"/>
            <a:r>
              <a:rPr lang="en-GB" sz="1800" b="0" i="0" u="none" strike="noStrike" baseline="0" dirty="0">
                <a:solidFill>
                  <a:srgbClr val="231F20"/>
                </a:solidFill>
                <a:latin typeface="TimesNewRomanPS"/>
              </a:rPr>
              <a:t>extend the reach of the system to other platforms than to write and rewrite extensive</a:t>
            </a:r>
          </a:p>
          <a:p>
            <a:pPr algn="l"/>
            <a:r>
              <a:rPr lang="en-GB" sz="1800" b="0" i="0" u="none" strike="noStrike" baseline="0" dirty="0">
                <a:solidFill>
                  <a:srgbClr val="231F20"/>
                </a:solidFill>
                <a:latin typeface="TimesNewRomanPS"/>
              </a:rPr>
              <a:t>presentation logic for different platforms in the server-based, client-based, or</a:t>
            </a:r>
          </a:p>
          <a:p>
            <a:pPr algn="l"/>
            <a:r>
              <a:rPr lang="en-GB" sz="1800" b="0" i="0" u="none" strike="noStrike" baseline="0" dirty="0">
                <a:solidFill>
                  <a:srgbClr val="231F20"/>
                </a:solidFill>
                <a:latin typeface="TimesNewRomanPS"/>
              </a:rPr>
              <a:t>thick client–server architectures.</a:t>
            </a:r>
          </a:p>
          <a:p>
            <a:pPr algn="l"/>
            <a:endParaRPr lang="en-GB" sz="1800" b="0" i="0" u="none" strike="noStrike" baseline="0" dirty="0">
              <a:solidFill>
                <a:srgbClr val="231F20"/>
              </a:solidFill>
              <a:latin typeface="TimesNewRomanPS"/>
            </a:endParaRPr>
          </a:p>
          <a:p>
            <a:pPr algn="l"/>
            <a:r>
              <a:rPr lang="en-GB" sz="1800" b="0" i="0" u="none" strike="noStrike" baseline="0" dirty="0">
                <a:solidFill>
                  <a:srgbClr val="231F20"/>
                </a:solidFill>
                <a:latin typeface="TimesNewRomanPS"/>
              </a:rPr>
              <a:t>Client–server architectures that</a:t>
            </a:r>
          </a:p>
          <a:p>
            <a:pPr algn="l"/>
            <a:r>
              <a:rPr lang="en-GB" sz="1800" b="0" i="0" u="none" strike="noStrike" baseline="0" dirty="0">
                <a:solidFill>
                  <a:srgbClr val="231F20"/>
                </a:solidFill>
                <a:latin typeface="TimesNewRomanPS"/>
              </a:rPr>
              <a:t>have multiple servers in each tier should be more reliable and have greater availability,</a:t>
            </a:r>
            <a:endParaRPr lang="en-US" dirty="0"/>
          </a:p>
        </p:txBody>
      </p:sp>
      <p:sp>
        <p:nvSpPr>
          <p:cNvPr id="4" name="Slide Number Placeholder 3"/>
          <p:cNvSpPr>
            <a:spLocks noGrp="1"/>
          </p:cNvSpPr>
          <p:nvPr>
            <p:ph type="sldNum" sz="quarter" idx="10"/>
          </p:nvPr>
        </p:nvSpPr>
        <p:spPr/>
        <p:txBody>
          <a:bodyPr/>
          <a:lstStyle/>
          <a:p>
            <a:fld id="{C352B596-8B08-444F-8894-BB189AC9865E}" type="slidenum">
              <a:rPr lang="en-US" smtClean="0"/>
              <a:t>16</a:t>
            </a:fld>
            <a:endParaRPr lang="en-US"/>
          </a:p>
        </p:txBody>
      </p:sp>
    </p:spTree>
    <p:extLst>
      <p:ext uri="{BB962C8B-B14F-4D97-AF65-F5344CB8AC3E}">
        <p14:creationId xmlns:p14="http://schemas.microsoft.com/office/powerpoint/2010/main" val="1953191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make sure it is not crowded.</a:t>
            </a:r>
            <a:endParaRPr lang="en-NG" dirty="0"/>
          </a:p>
        </p:txBody>
      </p:sp>
      <p:sp>
        <p:nvSpPr>
          <p:cNvPr id="4" name="Slide Number Placeholder 3"/>
          <p:cNvSpPr>
            <a:spLocks noGrp="1"/>
          </p:cNvSpPr>
          <p:nvPr>
            <p:ph type="sldNum" sz="quarter" idx="5"/>
          </p:nvPr>
        </p:nvSpPr>
        <p:spPr/>
        <p:txBody>
          <a:bodyPr/>
          <a:lstStyle/>
          <a:p>
            <a:fld id="{C352B596-8B08-444F-8894-BB189AC9865E}" type="slidenum">
              <a:rPr lang="en-US" smtClean="0"/>
              <a:t>23</a:t>
            </a:fld>
            <a:endParaRPr lang="en-US"/>
          </a:p>
        </p:txBody>
      </p:sp>
    </p:spTree>
    <p:extLst>
      <p:ext uri="{BB962C8B-B14F-4D97-AF65-F5344CB8AC3E}">
        <p14:creationId xmlns:p14="http://schemas.microsoft.com/office/powerpoint/2010/main" val="12076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52B596-8B08-444F-8894-BB189AC9865E}" type="slidenum">
              <a:rPr lang="en-US" smtClean="0"/>
              <a:t>26</a:t>
            </a:fld>
            <a:endParaRPr lang="en-US"/>
          </a:p>
        </p:txBody>
      </p:sp>
    </p:spTree>
    <p:extLst>
      <p:ext uri="{BB962C8B-B14F-4D97-AF65-F5344CB8AC3E}">
        <p14:creationId xmlns:p14="http://schemas.microsoft.com/office/powerpoint/2010/main" val="480796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FEFF6F-323E-4445-A15B-171D71DC986B}"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Process &amp; Data Models</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440217"/>
            <a:ext cx="847437" cy="908720"/>
          </a:xfrm>
          <a:prstGeom prst="rect">
            <a:avLst/>
          </a:prstGeom>
        </p:spPr>
      </p:pic>
    </p:spTree>
    <p:extLst>
      <p:ext uri="{BB962C8B-B14F-4D97-AF65-F5344CB8AC3E}">
        <p14:creationId xmlns:p14="http://schemas.microsoft.com/office/powerpoint/2010/main" val="329641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646126-51C7-48BA-BD83-3BDCEEE45657}"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Process &amp; Data Models</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21098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3E611-2729-4E2B-811B-BE151DBC3E51}"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Process &amp; Data Models</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13897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ADC1C-18B1-40B1-A2B4-D201CAEEF2BF}"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Process &amp; Data Models</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pic>
        <p:nvPicPr>
          <p:cNvPr id="7"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440217"/>
            <a:ext cx="847437" cy="908720"/>
          </a:xfrm>
          <a:prstGeom prst="rect">
            <a:avLst/>
          </a:prstGeom>
        </p:spPr>
      </p:pic>
    </p:spTree>
    <p:extLst>
      <p:ext uri="{BB962C8B-B14F-4D97-AF65-F5344CB8AC3E}">
        <p14:creationId xmlns:p14="http://schemas.microsoft.com/office/powerpoint/2010/main" val="34501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29A1B-20BA-4890-A192-F403EA188723}"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Process &amp; Data Models</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440217"/>
            <a:ext cx="847437" cy="908720"/>
          </a:xfrm>
          <a:prstGeom prst="rect">
            <a:avLst/>
          </a:prstGeom>
        </p:spPr>
      </p:pic>
    </p:spTree>
    <p:extLst>
      <p:ext uri="{BB962C8B-B14F-4D97-AF65-F5344CB8AC3E}">
        <p14:creationId xmlns:p14="http://schemas.microsoft.com/office/powerpoint/2010/main" val="327848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54CAC1-76DF-455B-9030-266F39EDDCD6}" type="datetime1">
              <a:rPr lang="en-US" smtClean="0">
                <a:latin typeface="Arial"/>
              </a:rPr>
              <a:t>2/11/2024</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Process &amp; Data Models</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pic>
        <p:nvPicPr>
          <p:cNvPr id="8"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2"/>
          <a:stretch>
            <a:fillRect/>
          </a:stretch>
        </p:blipFill>
        <p:spPr>
          <a:xfrm>
            <a:off x="0" y="347605"/>
            <a:ext cx="847437" cy="908720"/>
          </a:xfrm>
          <a:prstGeom prst="rect">
            <a:avLst/>
          </a:prstGeom>
        </p:spPr>
      </p:pic>
    </p:spTree>
    <p:extLst>
      <p:ext uri="{BB962C8B-B14F-4D97-AF65-F5344CB8AC3E}">
        <p14:creationId xmlns:p14="http://schemas.microsoft.com/office/powerpoint/2010/main" val="347176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445E30-14CC-48F0-81F0-DE15F399A221}" type="datetime1">
              <a:rPr lang="en-US" smtClean="0">
                <a:latin typeface="Arial"/>
              </a:rPr>
              <a:t>2/11/2024</a:t>
            </a:fld>
            <a:endParaRPr lang="en-US">
              <a:latin typeface="Arial"/>
            </a:endParaRPr>
          </a:p>
        </p:txBody>
      </p:sp>
      <p:sp>
        <p:nvSpPr>
          <p:cNvPr id="8" name="Footer Placeholder 7"/>
          <p:cNvSpPr>
            <a:spLocks noGrp="1"/>
          </p:cNvSpPr>
          <p:nvPr>
            <p:ph type="ftr" sz="quarter" idx="11"/>
          </p:nvPr>
        </p:nvSpPr>
        <p:spPr/>
        <p:txBody>
          <a:bodyPr/>
          <a:lstStyle/>
          <a:p>
            <a:r>
              <a:rPr lang="en-US">
                <a:latin typeface="Arial"/>
              </a:rPr>
              <a:t>Process &amp; Data Models</a:t>
            </a:r>
          </a:p>
        </p:txBody>
      </p:sp>
      <p:sp>
        <p:nvSpPr>
          <p:cNvPr id="9" name="Slide Number Placeholder 8"/>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95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9D574F-DF77-4A49-84E5-7A1BD0F7199F}" type="datetime1">
              <a:rPr lang="en-US" smtClean="0">
                <a:latin typeface="Arial"/>
              </a:rPr>
              <a:t>2/11/2024</a:t>
            </a:fld>
            <a:endParaRPr lang="en-US">
              <a:latin typeface="Arial"/>
            </a:endParaRPr>
          </a:p>
        </p:txBody>
      </p:sp>
      <p:sp>
        <p:nvSpPr>
          <p:cNvPr id="4" name="Footer Placeholder 3"/>
          <p:cNvSpPr>
            <a:spLocks noGrp="1"/>
          </p:cNvSpPr>
          <p:nvPr>
            <p:ph type="ftr" sz="quarter" idx="11"/>
          </p:nvPr>
        </p:nvSpPr>
        <p:spPr/>
        <p:txBody>
          <a:bodyPr/>
          <a:lstStyle/>
          <a:p>
            <a:r>
              <a:rPr lang="en-US">
                <a:latin typeface="Arial"/>
              </a:rPr>
              <a:t>Process &amp; Data Models</a:t>
            </a:r>
          </a:p>
        </p:txBody>
      </p:sp>
      <p:sp>
        <p:nvSpPr>
          <p:cNvPr id="5" name="Slide Number Placeholder 4"/>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260790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2BFEB-7330-4D39-986F-9B6707C0901D}" type="datetime1">
              <a:rPr lang="en-US" smtClean="0">
                <a:latin typeface="Arial"/>
              </a:rPr>
              <a:t>2/11/2024</a:t>
            </a:fld>
            <a:endParaRPr lang="en-US">
              <a:latin typeface="Arial"/>
            </a:endParaRPr>
          </a:p>
        </p:txBody>
      </p:sp>
      <p:sp>
        <p:nvSpPr>
          <p:cNvPr id="3" name="Footer Placeholder 2"/>
          <p:cNvSpPr>
            <a:spLocks noGrp="1"/>
          </p:cNvSpPr>
          <p:nvPr>
            <p:ph type="ftr" sz="quarter" idx="11"/>
          </p:nvPr>
        </p:nvSpPr>
        <p:spPr/>
        <p:txBody>
          <a:bodyPr/>
          <a:lstStyle/>
          <a:p>
            <a:r>
              <a:rPr lang="en-US">
                <a:latin typeface="Arial"/>
              </a:rPr>
              <a:t>Process &amp; Data Models</a:t>
            </a:r>
          </a:p>
        </p:txBody>
      </p:sp>
      <p:sp>
        <p:nvSpPr>
          <p:cNvPr id="4" name="Slide Number Placeholder 3"/>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16981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9E1A28-A855-499A-88D9-68132B107332}" type="datetime1">
              <a:rPr lang="en-US" smtClean="0">
                <a:latin typeface="Arial"/>
              </a:rPr>
              <a:t>2/11/2024</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Process &amp; Data Models</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7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C56B69-07C0-4DC7-B235-9D926952F752}" type="datetime1">
              <a:rPr lang="en-US" smtClean="0">
                <a:latin typeface="Arial"/>
              </a:rPr>
              <a:t>2/11/2024</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Process &amp; Data Models</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428222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7BC494E-DD72-4C32-92B1-FC333768FBC1}" type="datetime1">
              <a:rPr lang="en-US" smtClean="0">
                <a:latin typeface="Arial"/>
              </a:rPr>
              <a:t>2/11/2024</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Process &amp; Data Models</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2761891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848600" cy="2543176"/>
          </a:xfrm>
        </p:spPr>
        <p:txBody>
          <a:bodyPr/>
          <a:lstStyle/>
          <a:p>
            <a:pPr algn="ctr"/>
            <a:br>
              <a:rPr lang="en-US" sz="4800" dirty="0">
                <a:solidFill>
                  <a:srgbClr val="0070C0"/>
                </a:solidFill>
                <a:latin typeface="Apple Chancery"/>
                <a:cs typeface="Apple Chancery"/>
              </a:rPr>
            </a:br>
            <a:br>
              <a:rPr lang="en-US" sz="4800" dirty="0">
                <a:solidFill>
                  <a:srgbClr val="0070C0"/>
                </a:solidFill>
                <a:latin typeface="Apple Chancery"/>
                <a:cs typeface="Apple Chancery"/>
              </a:rPr>
            </a:br>
            <a:br>
              <a:rPr lang="en-US" sz="4800" dirty="0">
                <a:solidFill>
                  <a:srgbClr val="0070C0"/>
                </a:solidFill>
                <a:latin typeface="Apple Chancery"/>
                <a:cs typeface="Apple Chancery"/>
              </a:rPr>
            </a:br>
            <a:br>
              <a:rPr lang="en-US" sz="4800">
                <a:solidFill>
                  <a:srgbClr val="0070C0"/>
                </a:solidFill>
                <a:latin typeface="Apple Chancery"/>
                <a:cs typeface="Apple Chancery"/>
              </a:rPr>
            </a:br>
            <a:r>
              <a:rPr lang="en-US" sz="4800">
                <a:solidFill>
                  <a:srgbClr val="0070C0"/>
                </a:solidFill>
                <a:latin typeface="Apple Chancery"/>
                <a:cs typeface="Apple Chancery"/>
              </a:rPr>
              <a:t>SWE2315 </a:t>
            </a:r>
            <a:r>
              <a:rPr lang="en-US" sz="4800" dirty="0">
                <a:solidFill>
                  <a:srgbClr val="0070C0"/>
                </a:solidFill>
                <a:latin typeface="Apple Chancery"/>
                <a:cs typeface="Apple Chancery"/>
              </a:rPr>
              <a:t>: Software </a:t>
            </a:r>
            <a:r>
              <a:rPr lang="en-US" sz="4800" dirty="0">
                <a:solidFill>
                  <a:srgbClr val="0070C0"/>
                </a:solidFill>
              </a:rPr>
              <a:t>REQUIREMENTS &amp; DESIGN</a:t>
            </a:r>
            <a:endParaRPr lang="en-US" sz="2000" dirty="0">
              <a:solidFill>
                <a:srgbClr val="0070C0"/>
              </a:solidFill>
              <a:latin typeface="Apple Chancery"/>
              <a:cs typeface="Apple Chancery"/>
            </a:endParaRPr>
          </a:p>
        </p:txBody>
      </p:sp>
      <p:sp>
        <p:nvSpPr>
          <p:cNvPr id="3" name="Subtitle 2"/>
          <p:cNvSpPr>
            <a:spLocks noGrp="1"/>
          </p:cNvSpPr>
          <p:nvPr>
            <p:ph type="subTitle" idx="1"/>
          </p:nvPr>
        </p:nvSpPr>
        <p:spPr>
          <a:xfrm>
            <a:off x="1409700" y="3730487"/>
            <a:ext cx="6400800" cy="1752600"/>
          </a:xfrm>
        </p:spPr>
        <p:txBody>
          <a:bodyPr>
            <a:normAutofit/>
          </a:bodyPr>
          <a:lstStyle/>
          <a:p>
            <a:pPr algn="ctr"/>
            <a:r>
              <a:rPr lang="en-US" sz="2800" dirty="0"/>
              <a:t>Lecture 06: Design </a:t>
            </a:r>
          </a:p>
          <a:p>
            <a:pPr algn="ctr"/>
            <a:r>
              <a:rPr lang="en-US" sz="2800" dirty="0"/>
              <a:t>At: CIT Theater</a:t>
            </a:r>
          </a:p>
          <a:p>
            <a:pPr algn="ctr"/>
            <a:r>
              <a:rPr lang="en-US" sz="2800" dirty="0"/>
              <a:t>By: 2-4pm</a:t>
            </a:r>
          </a:p>
        </p:txBody>
      </p:sp>
    </p:spTree>
    <p:extLst>
      <p:ext uri="{BB962C8B-B14F-4D97-AF65-F5344CB8AC3E}">
        <p14:creationId xmlns:p14="http://schemas.microsoft.com/office/powerpoint/2010/main" val="29798140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23900"/>
          </a:xfrm>
        </p:spPr>
        <p:txBody>
          <a:bodyPr>
            <a:normAutofit/>
          </a:bodyPr>
          <a:lstStyle/>
          <a:p>
            <a:pPr algn="ctr"/>
            <a:r>
              <a:rPr lang="en-US" dirty="0"/>
              <a:t>Software Component</a:t>
            </a:r>
          </a:p>
        </p:txBody>
      </p:sp>
      <p:sp>
        <p:nvSpPr>
          <p:cNvPr id="4" name="Date Placeholder 3"/>
          <p:cNvSpPr>
            <a:spLocks noGrp="1"/>
          </p:cNvSpPr>
          <p:nvPr>
            <p:ph type="dt" sz="half" idx="10"/>
          </p:nvPr>
        </p:nvSpPr>
        <p:spPr/>
        <p:txBody>
          <a:bodyPr/>
          <a:lstStyle/>
          <a:p>
            <a:fld id="{5A532D22-0FC4-4BB9-9997-4B2B8CEF9699}"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10</a:t>
            </a:fld>
            <a:endParaRPr lang="en-US">
              <a:latin typeface="Arial"/>
            </a:endParaRPr>
          </a:p>
        </p:txBody>
      </p:sp>
      <p:sp>
        <p:nvSpPr>
          <p:cNvPr id="3" name="Content Placeholder 2"/>
          <p:cNvSpPr>
            <a:spLocks noGrp="1"/>
          </p:cNvSpPr>
          <p:nvPr>
            <p:ph idx="1"/>
          </p:nvPr>
        </p:nvSpPr>
        <p:spPr>
          <a:xfrm>
            <a:off x="457200" y="1257300"/>
            <a:ext cx="8229600" cy="5219700"/>
          </a:xfrm>
        </p:spPr>
        <p:txBody>
          <a:bodyPr>
            <a:noAutofit/>
          </a:bodyPr>
          <a:lstStyle/>
          <a:p>
            <a:pPr algn="just"/>
            <a:endParaRPr lang="en-US" sz="2800" dirty="0"/>
          </a:p>
          <a:p>
            <a:pPr algn="just"/>
            <a:endParaRPr lang="en-US" sz="2800" dirty="0"/>
          </a:p>
        </p:txBody>
      </p:sp>
      <p:graphicFrame>
        <p:nvGraphicFramePr>
          <p:cNvPr id="7" name="Content Placeholder 10">
            <a:extLst>
              <a:ext uri="{FF2B5EF4-FFF2-40B4-BE49-F238E27FC236}">
                <a16:creationId xmlns:a16="http://schemas.microsoft.com/office/drawing/2014/main" id="{14599407-41D0-8C52-7D75-B07938238599}"/>
              </a:ext>
            </a:extLst>
          </p:cNvPr>
          <p:cNvGraphicFramePr>
            <a:graphicFrameLocks/>
          </p:cNvGraphicFramePr>
          <p:nvPr>
            <p:extLst>
              <p:ext uri="{D42A27DB-BD31-4B8C-83A1-F6EECF244321}">
                <p14:modId xmlns:p14="http://schemas.microsoft.com/office/powerpoint/2010/main" val="2882612632"/>
              </p:ext>
            </p:extLst>
          </p:nvPr>
        </p:nvGraphicFramePr>
        <p:xfrm>
          <a:off x="339365" y="1409699"/>
          <a:ext cx="8499835" cy="3935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60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02" y="381000"/>
            <a:ext cx="8229600" cy="723900"/>
          </a:xfrm>
        </p:spPr>
        <p:txBody>
          <a:bodyPr>
            <a:normAutofit/>
          </a:bodyPr>
          <a:lstStyle/>
          <a:p>
            <a:pPr algn="ctr"/>
            <a:r>
              <a:rPr lang="en-US" dirty="0"/>
              <a:t>Computing Architecture</a:t>
            </a:r>
          </a:p>
        </p:txBody>
      </p:sp>
      <p:sp>
        <p:nvSpPr>
          <p:cNvPr id="4" name="Date Placeholder 3"/>
          <p:cNvSpPr>
            <a:spLocks noGrp="1"/>
          </p:cNvSpPr>
          <p:nvPr>
            <p:ph type="dt" sz="half" idx="10"/>
          </p:nvPr>
        </p:nvSpPr>
        <p:spPr/>
        <p:txBody>
          <a:bodyPr/>
          <a:lstStyle/>
          <a:p>
            <a:fld id="{0C840B7E-B6B8-47D8-B11A-7BA935C45AFD}"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11</a:t>
            </a:fld>
            <a:endParaRPr lang="en-US">
              <a:latin typeface="Arial"/>
            </a:endParaRPr>
          </a:p>
        </p:txBody>
      </p:sp>
      <p:sp>
        <p:nvSpPr>
          <p:cNvPr id="3" name="Content Placeholder 2"/>
          <p:cNvSpPr>
            <a:spLocks noGrp="1"/>
          </p:cNvSpPr>
          <p:nvPr>
            <p:ph idx="1"/>
          </p:nvPr>
        </p:nvSpPr>
        <p:spPr>
          <a:xfrm>
            <a:off x="367645" y="1138428"/>
            <a:ext cx="8319155" cy="5469761"/>
          </a:xfrm>
        </p:spPr>
        <p:txBody>
          <a:bodyPr>
            <a:normAutofit/>
          </a:bodyPr>
          <a:lstStyle/>
          <a:p>
            <a:pPr algn="just"/>
            <a:r>
              <a:rPr lang="en-US" sz="2200" dirty="0">
                <a:latin typeface="Bookman Old Style" panose="02050604050505020204" pitchFamily="18" charset="0"/>
              </a:rPr>
              <a:t>There are fundamental computing architectures that place these functions on different computers such as </a:t>
            </a:r>
            <a:r>
              <a:rPr lang="en-US" sz="2200" dirty="0">
                <a:solidFill>
                  <a:srgbClr val="FF0000"/>
                </a:solidFill>
                <a:latin typeface="Bookman Old Style" panose="02050604050505020204" pitchFamily="18" charset="0"/>
              </a:rPr>
              <a:t>Client-server, repository, pipe and filter layered etc.….</a:t>
            </a:r>
          </a:p>
          <a:p>
            <a:pPr algn="l"/>
            <a:endParaRPr lang="en-GB" sz="2200" b="0" i="0" u="none" strike="noStrike" baseline="0" dirty="0">
              <a:solidFill>
                <a:srgbClr val="231F20"/>
              </a:solidFill>
              <a:latin typeface="TimesNewRomanPS"/>
            </a:endParaRPr>
          </a:p>
          <a:p>
            <a:pPr algn="just"/>
            <a:r>
              <a:rPr lang="en-GB" sz="2200" b="0" i="0" u="none" strike="noStrike" baseline="0" dirty="0">
                <a:solidFill>
                  <a:srgbClr val="231F20"/>
                </a:solidFill>
                <a:latin typeface="Bookman Old Style" panose="02050604050505020204" pitchFamily="18" charset="0"/>
              </a:rPr>
              <a:t>Each of the computing architectures has its strengths and weaknesses.</a:t>
            </a:r>
          </a:p>
          <a:p>
            <a:pPr algn="just"/>
            <a:endParaRPr lang="en-GB" sz="2200" b="0" i="0" u="none" strike="noStrike" baseline="0" dirty="0">
              <a:solidFill>
                <a:srgbClr val="231F20"/>
              </a:solidFill>
              <a:latin typeface="Bookman Old Style" panose="02050604050505020204" pitchFamily="18" charset="0"/>
            </a:endParaRPr>
          </a:p>
          <a:p>
            <a:pPr algn="just"/>
            <a:r>
              <a:rPr lang="en-GB" sz="2200" b="0" i="0" u="none" strike="noStrike" baseline="0" dirty="0">
                <a:solidFill>
                  <a:srgbClr val="231F20"/>
                </a:solidFill>
                <a:latin typeface="Bookman Old Style" panose="02050604050505020204" pitchFamily="18" charset="0"/>
              </a:rPr>
              <a:t>Most organizations are moving to client–server architectures because of their advantages, client–server is generally used today.</a:t>
            </a:r>
            <a:endParaRPr lang="en-US" sz="2200" dirty="0">
              <a:solidFill>
                <a:srgbClr val="FF0000"/>
              </a:solidFill>
              <a:latin typeface="Bookman Old Style" panose="02050604050505020204" pitchFamily="18" charset="0"/>
            </a:endParaRPr>
          </a:p>
          <a:p>
            <a:pPr marL="0" indent="0" algn="just">
              <a:buNone/>
            </a:pPr>
            <a:endParaRPr lang="en-US" sz="2200" dirty="0">
              <a:latin typeface="Bookman Old Style" panose="02050604050505020204" pitchFamily="18" charset="0"/>
            </a:endParaRPr>
          </a:p>
          <a:p>
            <a:pPr algn="just"/>
            <a:r>
              <a:rPr lang="en-US" sz="2200" dirty="0">
                <a:latin typeface="Bookman Old Style" panose="02050604050505020204" pitchFamily="18" charset="0"/>
              </a:rPr>
              <a:t>A decision on which to use among the client server architecture is made based on the </a:t>
            </a:r>
            <a:r>
              <a:rPr lang="en-US" sz="2200" dirty="0">
                <a:solidFill>
                  <a:srgbClr val="C00000"/>
                </a:solidFill>
                <a:latin typeface="Bookman Old Style" panose="02050604050505020204" pitchFamily="18" charset="0"/>
              </a:rPr>
              <a:t>non-functional requirements of the system</a:t>
            </a:r>
            <a:r>
              <a:rPr lang="en-US" sz="2200" dirty="0">
                <a:latin typeface="Bookman Old Style" panose="02050604050505020204" pitchFamily="18" charset="0"/>
              </a:rPr>
              <a:t>.</a:t>
            </a:r>
          </a:p>
          <a:p>
            <a:pPr algn="just"/>
            <a:endParaRPr lang="en-US" sz="2800" dirty="0"/>
          </a:p>
        </p:txBody>
      </p:sp>
    </p:spTree>
    <p:extLst>
      <p:ext uri="{BB962C8B-B14F-4D97-AF65-F5344CB8AC3E}">
        <p14:creationId xmlns:p14="http://schemas.microsoft.com/office/powerpoint/2010/main" val="270353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08029" y="347472"/>
            <a:ext cx="8229600" cy="783744"/>
          </a:xfrm>
        </p:spPr>
        <p:txBody>
          <a:bodyPr>
            <a:normAutofit/>
          </a:bodyPr>
          <a:lstStyle/>
          <a:p>
            <a:pPr algn="ctr" eaLnBrk="1" hangingPunct="1"/>
            <a:r>
              <a:rPr lang="en-US" dirty="0"/>
              <a:t>Client Server Architecture</a:t>
            </a:r>
          </a:p>
        </p:txBody>
      </p:sp>
      <p:sp>
        <p:nvSpPr>
          <p:cNvPr id="3" name="Content Placeholder 2"/>
          <p:cNvSpPr>
            <a:spLocks noGrp="1"/>
          </p:cNvSpPr>
          <p:nvPr>
            <p:ph idx="1"/>
          </p:nvPr>
        </p:nvSpPr>
        <p:spPr>
          <a:xfrm>
            <a:off x="457200" y="1205877"/>
            <a:ext cx="8229600" cy="5347323"/>
          </a:xfrm>
        </p:spPr>
        <p:txBody>
          <a:bodyPr rtlCol="0">
            <a:normAutofit/>
          </a:bodyPr>
          <a:lstStyle/>
          <a:p>
            <a:pPr algn="just"/>
            <a:r>
              <a:rPr lang="en-GB" dirty="0">
                <a:solidFill>
                  <a:srgbClr val="231F20"/>
                </a:solidFill>
                <a:latin typeface="Bookman Old Style" panose="02050604050505020204" pitchFamily="18" charset="0"/>
              </a:rPr>
              <a:t>Cl</a:t>
            </a:r>
            <a:r>
              <a:rPr lang="en-GB" b="0" i="1" u="none" strike="noStrike" baseline="0" dirty="0">
                <a:solidFill>
                  <a:srgbClr val="231F20"/>
                </a:solidFill>
                <a:latin typeface="Bookman Old Style" panose="02050604050505020204" pitchFamily="18" charset="0"/>
              </a:rPr>
              <a:t>ient–server architectures</a:t>
            </a:r>
            <a:r>
              <a:rPr lang="en-GB" b="0" i="0" u="none" strike="noStrike" baseline="0" dirty="0">
                <a:solidFill>
                  <a:srgbClr val="231F20"/>
                </a:solidFill>
                <a:latin typeface="Bookman Old Style" panose="02050604050505020204" pitchFamily="18" charset="0"/>
              </a:rPr>
              <a:t>, attempt to balance the processing between client devices and one or more server devices</a:t>
            </a:r>
          </a:p>
          <a:p>
            <a:pPr algn="just"/>
            <a:endParaRPr lang="en-GB" dirty="0">
              <a:solidFill>
                <a:srgbClr val="231F20"/>
              </a:solidFill>
              <a:latin typeface="Bookman Old Style" panose="02050604050505020204" pitchFamily="18" charset="0"/>
            </a:endParaRPr>
          </a:p>
          <a:p>
            <a:pPr algn="just"/>
            <a:r>
              <a:rPr lang="en-GB" b="0" i="0" u="none" strike="noStrike" baseline="0" dirty="0">
                <a:solidFill>
                  <a:srgbClr val="231F20"/>
                </a:solidFill>
                <a:latin typeface="Bookman Old Style" panose="02050604050505020204" pitchFamily="18" charset="0"/>
              </a:rPr>
              <a:t>In these architectures, the client is responsible for the presentation logic, whereas the server is responsible for the data access logic and data storage.</a:t>
            </a:r>
          </a:p>
          <a:p>
            <a:pPr algn="just"/>
            <a:endParaRPr lang="en-GB" dirty="0">
              <a:solidFill>
                <a:srgbClr val="231F20"/>
              </a:solidFill>
              <a:latin typeface="Bookman Old Style" panose="02050604050505020204" pitchFamily="18" charset="0"/>
            </a:endParaRPr>
          </a:p>
          <a:p>
            <a:pPr algn="just"/>
            <a:r>
              <a:rPr lang="en-GB" b="0" i="0" u="none" strike="noStrike" baseline="0" dirty="0">
                <a:solidFill>
                  <a:srgbClr val="231F20"/>
                </a:solidFill>
                <a:latin typeface="Bookman Old Style" panose="02050604050505020204" pitchFamily="18" charset="0"/>
              </a:rPr>
              <a:t>The </a:t>
            </a:r>
            <a:r>
              <a:rPr lang="en-GB" b="0" i="0" u="none" strike="noStrike" baseline="0" dirty="0">
                <a:solidFill>
                  <a:srgbClr val="FF0000"/>
                </a:solidFill>
                <a:latin typeface="Bookman Old Style" panose="02050604050505020204" pitchFamily="18" charset="0"/>
              </a:rPr>
              <a:t>application logic may </a:t>
            </a:r>
            <a:r>
              <a:rPr lang="en-GB" b="0" i="0" u="none" strike="noStrike" baseline="0" dirty="0">
                <a:solidFill>
                  <a:srgbClr val="231F20"/>
                </a:solidFill>
                <a:latin typeface="Bookman Old Style" panose="02050604050505020204" pitchFamily="18" charset="0"/>
              </a:rPr>
              <a:t>reside on the client, reside on the server, or be split between both</a:t>
            </a:r>
            <a:endParaRPr lang="en-US" dirty="0">
              <a:solidFill>
                <a:srgbClr val="FF0000"/>
              </a:solidFill>
              <a:latin typeface="Bookman Old Style" panose="02050604050505020204" pitchFamily="18" charset="0"/>
            </a:endParaRPr>
          </a:p>
        </p:txBody>
      </p:sp>
      <p:sp>
        <p:nvSpPr>
          <p:cNvPr id="4" name="Footer Placeholder 3"/>
          <p:cNvSpPr>
            <a:spLocks noGrp="1"/>
          </p:cNvSpPr>
          <p:nvPr>
            <p:ph type="ftr" sz="quarter" idx="11"/>
          </p:nvPr>
        </p:nvSpPr>
        <p:spPr/>
        <p:txBody>
          <a:bodyPr/>
          <a:lstStyle/>
          <a:p>
            <a:pPr>
              <a:defRPr/>
            </a:pPr>
            <a:r>
              <a:rPr lang="en-US"/>
              <a:t>System Analysis &amp; Design   -- MIM</a:t>
            </a:r>
          </a:p>
        </p:txBody>
      </p:sp>
      <p:sp>
        <p:nvSpPr>
          <p:cNvPr id="5" name="Slide Number Placeholder 4"/>
          <p:cNvSpPr>
            <a:spLocks noGrp="1"/>
          </p:cNvSpPr>
          <p:nvPr>
            <p:ph type="sldNum" sz="quarter" idx="12"/>
          </p:nvPr>
        </p:nvSpPr>
        <p:spPr/>
        <p:txBody>
          <a:bodyPr/>
          <a:lstStyle/>
          <a:p>
            <a:pPr>
              <a:defRPr/>
            </a:pPr>
            <a:fld id="{A4A0B218-4BC6-41FD-97CF-526D43516FF1}" type="slidenum">
              <a:rPr lang="en-US" smtClean="0"/>
              <a:pPr>
                <a:defRPr/>
              </a:pPr>
              <a:t>12</a:t>
            </a:fld>
            <a:endParaRPr lang="en-US" dirty="0"/>
          </a:p>
        </p:txBody>
      </p:sp>
      <p:sp>
        <p:nvSpPr>
          <p:cNvPr id="2" name="Date Placeholder 1">
            <a:extLst>
              <a:ext uri="{FF2B5EF4-FFF2-40B4-BE49-F238E27FC236}">
                <a16:creationId xmlns:a16="http://schemas.microsoft.com/office/drawing/2014/main" id="{6CB4DE2D-60C8-6836-3B46-FDB68AC153FC}"/>
              </a:ext>
            </a:extLst>
          </p:cNvPr>
          <p:cNvSpPr>
            <a:spLocks noGrp="1"/>
          </p:cNvSpPr>
          <p:nvPr>
            <p:ph type="dt" sz="half" idx="10"/>
          </p:nvPr>
        </p:nvSpPr>
        <p:spPr/>
        <p:txBody>
          <a:bodyPr/>
          <a:lstStyle/>
          <a:p>
            <a:fld id="{A6D81FE0-7CED-42B2-93FF-EEEE241C3823}" type="datetime1">
              <a:rPr lang="en-US" smtClean="0">
                <a:latin typeface="Arial"/>
              </a:rPr>
              <a:t>2/11/2024</a:t>
            </a:fld>
            <a:endParaRPr lang="en-US">
              <a:latin typeface="Arial"/>
            </a:endParaRPr>
          </a:p>
        </p:txBody>
      </p:sp>
    </p:spTree>
    <p:extLst>
      <p:ext uri="{BB962C8B-B14F-4D97-AF65-F5344CB8AC3E}">
        <p14:creationId xmlns:p14="http://schemas.microsoft.com/office/powerpoint/2010/main" val="112305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08029" y="347472"/>
            <a:ext cx="8229600" cy="529221"/>
          </a:xfrm>
        </p:spPr>
        <p:txBody>
          <a:bodyPr>
            <a:normAutofit fontScale="90000"/>
          </a:bodyPr>
          <a:lstStyle/>
          <a:p>
            <a:pPr algn="ctr" eaLnBrk="1" hangingPunct="1"/>
            <a:r>
              <a:rPr lang="en-US" dirty="0"/>
              <a:t>Thin and Thick Client Server Architecture</a:t>
            </a:r>
          </a:p>
        </p:txBody>
      </p:sp>
      <p:sp>
        <p:nvSpPr>
          <p:cNvPr id="3" name="Content Placeholder 2"/>
          <p:cNvSpPr>
            <a:spLocks noGrp="1"/>
          </p:cNvSpPr>
          <p:nvPr>
            <p:ph idx="1"/>
          </p:nvPr>
        </p:nvSpPr>
        <p:spPr>
          <a:xfrm>
            <a:off x="457200" y="1018095"/>
            <a:ext cx="8229600" cy="5535105"/>
          </a:xfrm>
        </p:spPr>
        <p:txBody>
          <a:bodyPr rtlCol="0">
            <a:noAutofit/>
          </a:bodyPr>
          <a:lstStyle/>
          <a:p>
            <a:pPr algn="just"/>
            <a:r>
              <a:rPr lang="en-GB" b="0" i="0" u="none" strike="noStrike" baseline="0" dirty="0">
                <a:solidFill>
                  <a:srgbClr val="231F20"/>
                </a:solidFill>
                <a:latin typeface="Bookman Old Style" panose="02050604050505020204" pitchFamily="18" charset="0"/>
              </a:rPr>
              <a:t>If the client contained</a:t>
            </a:r>
            <a:r>
              <a:rPr lang="en-GB" dirty="0">
                <a:solidFill>
                  <a:srgbClr val="231F20"/>
                </a:solidFill>
                <a:latin typeface="Bookman Old Style" panose="02050604050505020204" pitchFamily="18" charset="0"/>
              </a:rPr>
              <a:t> </a:t>
            </a:r>
            <a:r>
              <a:rPr lang="en-GB" b="0" i="0" u="none" strike="noStrike" baseline="0" dirty="0">
                <a:solidFill>
                  <a:srgbClr val="231F20"/>
                </a:solidFill>
                <a:latin typeface="Bookman Old Style" panose="02050604050505020204" pitchFamily="18" charset="0"/>
              </a:rPr>
              <a:t>all or most of the application logic, it is called a </a:t>
            </a:r>
            <a:r>
              <a:rPr lang="en-GB" b="0" i="1" u="none" strike="noStrike" baseline="0" dirty="0">
                <a:solidFill>
                  <a:srgbClr val="FF0000"/>
                </a:solidFill>
                <a:latin typeface="Bookman Old Style" panose="02050604050505020204" pitchFamily="18" charset="0"/>
              </a:rPr>
              <a:t>thick </a:t>
            </a:r>
            <a:r>
              <a:rPr lang="en-GB" b="0" i="0" u="none" strike="noStrike" baseline="0" dirty="0">
                <a:solidFill>
                  <a:srgbClr val="FF0000"/>
                </a:solidFill>
                <a:latin typeface="Bookman Old Style" panose="02050604050505020204" pitchFamily="18" charset="0"/>
              </a:rPr>
              <a:t>or </a:t>
            </a:r>
            <a:r>
              <a:rPr lang="en-GB" b="0" i="1" u="none" strike="noStrike" baseline="0" dirty="0">
                <a:solidFill>
                  <a:srgbClr val="FF0000"/>
                </a:solidFill>
                <a:latin typeface="Bookman Old Style" panose="02050604050505020204" pitchFamily="18" charset="0"/>
              </a:rPr>
              <a:t>fat </a:t>
            </a:r>
            <a:r>
              <a:rPr lang="en-GB" b="0" i="0" u="none" strike="noStrike" baseline="0" dirty="0">
                <a:solidFill>
                  <a:srgbClr val="FF0000"/>
                </a:solidFill>
                <a:latin typeface="Bookman Old Style" panose="02050604050505020204" pitchFamily="18" charset="0"/>
              </a:rPr>
              <a:t>client.</a:t>
            </a:r>
          </a:p>
          <a:p>
            <a:pPr algn="just"/>
            <a:endParaRPr lang="en-GB" dirty="0">
              <a:solidFill>
                <a:srgbClr val="231F20"/>
              </a:solidFill>
              <a:latin typeface="Bookman Old Style" panose="02050604050505020204" pitchFamily="18" charset="0"/>
            </a:endParaRPr>
          </a:p>
          <a:p>
            <a:pPr algn="just"/>
            <a:endParaRPr lang="en-GB" dirty="0">
              <a:solidFill>
                <a:srgbClr val="231F20"/>
              </a:solidFill>
              <a:latin typeface="Bookman Old Style" panose="02050604050505020204" pitchFamily="18" charset="0"/>
            </a:endParaRPr>
          </a:p>
          <a:p>
            <a:pPr algn="just"/>
            <a:endParaRPr lang="en-GB" dirty="0">
              <a:solidFill>
                <a:srgbClr val="231F20"/>
              </a:solidFill>
              <a:latin typeface="Bookman Old Style" panose="02050604050505020204" pitchFamily="18" charset="0"/>
            </a:endParaRPr>
          </a:p>
          <a:p>
            <a:pPr marL="0" indent="0" algn="just">
              <a:buNone/>
            </a:pPr>
            <a:endParaRPr lang="en-GB" i="1" dirty="0">
              <a:solidFill>
                <a:srgbClr val="231F20"/>
              </a:solidFill>
              <a:latin typeface="Bookman Old Style" panose="02050604050505020204" pitchFamily="18" charset="0"/>
            </a:endParaRPr>
          </a:p>
          <a:p>
            <a:pPr marL="0" indent="0" algn="just">
              <a:buNone/>
            </a:pPr>
            <a:endParaRPr lang="en-GB" i="1" dirty="0">
              <a:solidFill>
                <a:srgbClr val="231F20"/>
              </a:solidFill>
              <a:latin typeface="Bookman Old Style" panose="02050604050505020204" pitchFamily="18" charset="0"/>
            </a:endParaRPr>
          </a:p>
          <a:p>
            <a:pPr algn="just"/>
            <a:r>
              <a:rPr lang="en-GB" i="1" dirty="0">
                <a:solidFill>
                  <a:srgbClr val="FF0000"/>
                </a:solidFill>
                <a:latin typeface="Bookman Old Style" panose="02050604050505020204" pitchFamily="18" charset="0"/>
              </a:rPr>
              <a:t>T</a:t>
            </a:r>
            <a:r>
              <a:rPr lang="en-GB" b="0" i="1" u="none" strike="noStrike" baseline="0" dirty="0">
                <a:solidFill>
                  <a:srgbClr val="FF0000"/>
                </a:solidFill>
                <a:latin typeface="Bookman Old Style" panose="02050604050505020204" pitchFamily="18" charset="0"/>
              </a:rPr>
              <a:t>hin </a:t>
            </a:r>
            <a:r>
              <a:rPr lang="en-GB" b="0" i="0" u="none" strike="noStrike" baseline="0" dirty="0">
                <a:solidFill>
                  <a:srgbClr val="FF0000"/>
                </a:solidFill>
                <a:latin typeface="Bookman Old Style" panose="02050604050505020204" pitchFamily="18" charset="0"/>
              </a:rPr>
              <a:t>clients</a:t>
            </a:r>
            <a:r>
              <a:rPr lang="en-GB" b="0" i="0" u="none" strike="noStrike" baseline="0" dirty="0">
                <a:solidFill>
                  <a:srgbClr val="231F20"/>
                </a:solidFill>
                <a:latin typeface="Bookman Old Style" panose="02050604050505020204" pitchFamily="18" charset="0"/>
              </a:rPr>
              <a:t>, contains just a small portion of the application logic, and are popular because of lower overhead and easier maintenance.</a:t>
            </a:r>
          </a:p>
          <a:p>
            <a:pPr lvl="1" algn="just"/>
            <a:r>
              <a:rPr lang="en-GB" sz="1600" b="0" i="0" u="none" strike="noStrike" baseline="0" dirty="0">
                <a:solidFill>
                  <a:srgbClr val="231F20"/>
                </a:solidFill>
                <a:latin typeface="Bookman Old Style" panose="02050604050505020204" pitchFamily="18" charset="0"/>
              </a:rPr>
              <a:t>For example, many Web based systems are designed with the Web browser performing presentation and only minimal application logic using such programming languages as JavaScript, while the server side has most of the application logic, all of the data access logic, and all of the data storage.</a:t>
            </a:r>
            <a:endParaRPr lang="en-US" sz="1800" dirty="0">
              <a:solidFill>
                <a:srgbClr val="FF0000"/>
              </a:solidFill>
              <a:latin typeface="Bookman Old Style" panose="02050604050505020204" pitchFamily="18" charset="0"/>
            </a:endParaRPr>
          </a:p>
        </p:txBody>
      </p:sp>
      <p:sp>
        <p:nvSpPr>
          <p:cNvPr id="4" name="Footer Placeholder 3"/>
          <p:cNvSpPr>
            <a:spLocks noGrp="1"/>
          </p:cNvSpPr>
          <p:nvPr>
            <p:ph type="ftr" sz="quarter" idx="11"/>
          </p:nvPr>
        </p:nvSpPr>
        <p:spPr/>
        <p:txBody>
          <a:bodyPr/>
          <a:lstStyle/>
          <a:p>
            <a:pPr>
              <a:defRPr/>
            </a:pPr>
            <a:r>
              <a:rPr lang="en-US"/>
              <a:t>System Analysis &amp; Design   -- MIM</a:t>
            </a:r>
          </a:p>
        </p:txBody>
      </p:sp>
      <p:sp>
        <p:nvSpPr>
          <p:cNvPr id="5" name="Slide Number Placeholder 4"/>
          <p:cNvSpPr>
            <a:spLocks noGrp="1"/>
          </p:cNvSpPr>
          <p:nvPr>
            <p:ph type="sldNum" sz="quarter" idx="12"/>
          </p:nvPr>
        </p:nvSpPr>
        <p:spPr/>
        <p:txBody>
          <a:bodyPr/>
          <a:lstStyle/>
          <a:p>
            <a:pPr>
              <a:defRPr/>
            </a:pPr>
            <a:fld id="{A4A0B218-4BC6-41FD-97CF-526D43516FF1}" type="slidenum">
              <a:rPr lang="en-US" smtClean="0"/>
              <a:pPr>
                <a:defRPr/>
              </a:pPr>
              <a:t>13</a:t>
            </a:fld>
            <a:endParaRPr lang="en-US" dirty="0"/>
          </a:p>
        </p:txBody>
      </p:sp>
      <p:sp>
        <p:nvSpPr>
          <p:cNvPr id="2" name="Date Placeholder 1">
            <a:extLst>
              <a:ext uri="{FF2B5EF4-FFF2-40B4-BE49-F238E27FC236}">
                <a16:creationId xmlns:a16="http://schemas.microsoft.com/office/drawing/2014/main" id="{6CB4DE2D-60C8-6836-3B46-FDB68AC153FC}"/>
              </a:ext>
            </a:extLst>
          </p:cNvPr>
          <p:cNvSpPr>
            <a:spLocks noGrp="1"/>
          </p:cNvSpPr>
          <p:nvPr>
            <p:ph type="dt" sz="half" idx="10"/>
          </p:nvPr>
        </p:nvSpPr>
        <p:spPr/>
        <p:txBody>
          <a:bodyPr/>
          <a:lstStyle/>
          <a:p>
            <a:fld id="{9978527B-2DF0-4498-A02A-30CE8ECA505E}" type="datetime1">
              <a:rPr lang="en-US" smtClean="0">
                <a:latin typeface="Arial"/>
              </a:rPr>
              <a:t>2/11/2024</a:t>
            </a:fld>
            <a:endParaRPr lang="en-US">
              <a:latin typeface="Arial"/>
            </a:endParaRPr>
          </a:p>
        </p:txBody>
      </p:sp>
      <p:pic>
        <p:nvPicPr>
          <p:cNvPr id="7" name="Picture 6">
            <a:extLst>
              <a:ext uri="{FF2B5EF4-FFF2-40B4-BE49-F238E27FC236}">
                <a16:creationId xmlns:a16="http://schemas.microsoft.com/office/drawing/2014/main" id="{B85177ED-5753-788F-C75B-CB9402B39039}"/>
              </a:ext>
            </a:extLst>
          </p:cNvPr>
          <p:cNvPicPr>
            <a:picLocks noChangeAspect="1"/>
          </p:cNvPicPr>
          <p:nvPr/>
        </p:nvPicPr>
        <p:blipFill>
          <a:blip r:embed="rId2"/>
          <a:stretch>
            <a:fillRect/>
          </a:stretch>
        </p:blipFill>
        <p:spPr>
          <a:xfrm>
            <a:off x="2197230" y="1973407"/>
            <a:ext cx="4580017" cy="1891583"/>
          </a:xfrm>
          <a:prstGeom prst="rect">
            <a:avLst/>
          </a:prstGeom>
        </p:spPr>
      </p:pic>
    </p:spTree>
    <p:extLst>
      <p:ext uri="{BB962C8B-B14F-4D97-AF65-F5344CB8AC3E}">
        <p14:creationId xmlns:p14="http://schemas.microsoft.com/office/powerpoint/2010/main" val="216730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08029" y="347472"/>
            <a:ext cx="8229600" cy="840305"/>
          </a:xfrm>
        </p:spPr>
        <p:txBody>
          <a:bodyPr>
            <a:normAutofit fontScale="90000"/>
          </a:bodyPr>
          <a:lstStyle/>
          <a:p>
            <a:pPr algn="ctr" eaLnBrk="1" hangingPunct="1"/>
            <a:r>
              <a:rPr lang="en-US" dirty="0"/>
              <a:t>Advantages of Client Server Architecture</a:t>
            </a:r>
          </a:p>
        </p:txBody>
      </p:sp>
      <p:graphicFrame>
        <p:nvGraphicFramePr>
          <p:cNvPr id="6" name="Content Placeholder 5">
            <a:extLst>
              <a:ext uri="{FF2B5EF4-FFF2-40B4-BE49-F238E27FC236}">
                <a16:creationId xmlns:a16="http://schemas.microsoft.com/office/drawing/2014/main" id="{493B0C96-CAD3-1988-6D2C-08CE76B9D7D4}"/>
              </a:ext>
            </a:extLst>
          </p:cNvPr>
          <p:cNvGraphicFramePr>
            <a:graphicFrameLocks noGrp="1"/>
          </p:cNvGraphicFramePr>
          <p:nvPr>
            <p:ph idx="1"/>
            <p:extLst>
              <p:ext uri="{D42A27DB-BD31-4B8C-83A1-F6EECF244321}">
                <p14:modId xmlns:p14="http://schemas.microsoft.com/office/powerpoint/2010/main" val="441589485"/>
              </p:ext>
            </p:extLst>
          </p:nvPr>
        </p:nvGraphicFramePr>
        <p:xfrm>
          <a:off x="457200" y="1376313"/>
          <a:ext cx="8229600" cy="5176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System Analysis &amp; Design   -- MIM</a:t>
            </a:r>
          </a:p>
        </p:txBody>
      </p:sp>
      <p:sp>
        <p:nvSpPr>
          <p:cNvPr id="5" name="Slide Number Placeholder 4"/>
          <p:cNvSpPr>
            <a:spLocks noGrp="1"/>
          </p:cNvSpPr>
          <p:nvPr>
            <p:ph type="sldNum" sz="quarter" idx="12"/>
          </p:nvPr>
        </p:nvSpPr>
        <p:spPr/>
        <p:txBody>
          <a:bodyPr/>
          <a:lstStyle/>
          <a:p>
            <a:pPr>
              <a:defRPr/>
            </a:pPr>
            <a:fld id="{A4A0B218-4BC6-41FD-97CF-526D43516FF1}" type="slidenum">
              <a:rPr lang="en-US" smtClean="0"/>
              <a:pPr>
                <a:defRPr/>
              </a:pPr>
              <a:t>14</a:t>
            </a:fld>
            <a:endParaRPr lang="en-US" dirty="0"/>
          </a:p>
        </p:txBody>
      </p:sp>
      <p:sp>
        <p:nvSpPr>
          <p:cNvPr id="2" name="Date Placeholder 1">
            <a:extLst>
              <a:ext uri="{FF2B5EF4-FFF2-40B4-BE49-F238E27FC236}">
                <a16:creationId xmlns:a16="http://schemas.microsoft.com/office/drawing/2014/main" id="{6CB4DE2D-60C8-6836-3B46-FDB68AC153FC}"/>
              </a:ext>
            </a:extLst>
          </p:cNvPr>
          <p:cNvSpPr>
            <a:spLocks noGrp="1"/>
          </p:cNvSpPr>
          <p:nvPr>
            <p:ph type="dt" sz="half" idx="10"/>
          </p:nvPr>
        </p:nvSpPr>
        <p:spPr/>
        <p:txBody>
          <a:bodyPr/>
          <a:lstStyle/>
          <a:p>
            <a:fld id="{7F89E1A6-643C-4897-BDDA-428E3E799AAA}" type="datetime1">
              <a:rPr lang="en-US" smtClean="0">
                <a:latin typeface="Arial"/>
              </a:rPr>
              <a:t>2/11/2024</a:t>
            </a:fld>
            <a:endParaRPr lang="en-US">
              <a:latin typeface="Arial"/>
            </a:endParaRPr>
          </a:p>
        </p:txBody>
      </p:sp>
    </p:spTree>
    <p:extLst>
      <p:ext uri="{BB962C8B-B14F-4D97-AF65-F5344CB8AC3E}">
        <p14:creationId xmlns:p14="http://schemas.microsoft.com/office/powerpoint/2010/main" val="1504552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443" y="377072"/>
            <a:ext cx="8229600" cy="723900"/>
          </a:xfrm>
        </p:spPr>
        <p:txBody>
          <a:bodyPr>
            <a:normAutofit/>
          </a:bodyPr>
          <a:lstStyle/>
          <a:p>
            <a:pPr algn="ctr"/>
            <a:r>
              <a:rPr lang="en-US" dirty="0"/>
              <a:t>Creating Architecture Design</a:t>
            </a:r>
          </a:p>
        </p:txBody>
      </p:sp>
      <p:sp>
        <p:nvSpPr>
          <p:cNvPr id="4" name="Date Placeholder 3"/>
          <p:cNvSpPr>
            <a:spLocks noGrp="1"/>
          </p:cNvSpPr>
          <p:nvPr>
            <p:ph type="dt" sz="half" idx="10"/>
          </p:nvPr>
        </p:nvSpPr>
        <p:spPr/>
        <p:txBody>
          <a:bodyPr/>
          <a:lstStyle/>
          <a:p>
            <a:fld id="{FD9C0EC9-4CC9-474B-8E2C-AE3F0939E86F}"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15</a:t>
            </a:fld>
            <a:endParaRPr lang="en-US">
              <a:latin typeface="Arial"/>
            </a:endParaRPr>
          </a:p>
        </p:txBody>
      </p:sp>
      <p:sp>
        <p:nvSpPr>
          <p:cNvPr id="3" name="Content Placeholder 2"/>
          <p:cNvSpPr>
            <a:spLocks noGrp="1"/>
          </p:cNvSpPr>
          <p:nvPr>
            <p:ph idx="1"/>
          </p:nvPr>
        </p:nvSpPr>
        <p:spPr>
          <a:xfrm>
            <a:off x="457200" y="1225485"/>
            <a:ext cx="8229600" cy="5251515"/>
          </a:xfrm>
        </p:spPr>
        <p:txBody>
          <a:bodyPr>
            <a:normAutofit/>
          </a:bodyPr>
          <a:lstStyle/>
          <a:p>
            <a:pPr algn="just"/>
            <a:r>
              <a:rPr lang="en-US" dirty="0">
                <a:latin typeface="Bookman Old Style" panose="02050604050505020204" pitchFamily="18" charset="0"/>
              </a:rPr>
              <a:t>Creating architecture designs begins with the nonfunctional requirements. </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Four primary types of nonfunctional requirements that can be important in designing the architecture: </a:t>
            </a:r>
          </a:p>
          <a:p>
            <a:pPr lvl="1" algn="just"/>
            <a:r>
              <a:rPr lang="en-US" sz="2400" dirty="0">
                <a:latin typeface="Bookman Old Style" panose="02050604050505020204" pitchFamily="18" charset="0"/>
              </a:rPr>
              <a:t>operational requirements, </a:t>
            </a:r>
          </a:p>
          <a:p>
            <a:pPr lvl="1" algn="just"/>
            <a:r>
              <a:rPr lang="en-US" sz="2400" dirty="0">
                <a:latin typeface="Bookman Old Style" panose="02050604050505020204" pitchFamily="18" charset="0"/>
              </a:rPr>
              <a:t>performance requirements, </a:t>
            </a:r>
          </a:p>
          <a:p>
            <a:pPr lvl="1" algn="just"/>
            <a:r>
              <a:rPr lang="en-US" sz="2400" dirty="0">
                <a:latin typeface="Bookman Old Style" panose="02050604050505020204" pitchFamily="18" charset="0"/>
              </a:rPr>
              <a:t>security requirements, and </a:t>
            </a:r>
          </a:p>
          <a:p>
            <a:pPr lvl="1" algn="just"/>
            <a:r>
              <a:rPr lang="en-US" sz="2400" dirty="0">
                <a:latin typeface="Bookman Old Style" panose="02050604050505020204" pitchFamily="18" charset="0"/>
              </a:rPr>
              <a:t>cultural and political requirements.</a:t>
            </a:r>
          </a:p>
          <a:p>
            <a:pPr algn="just"/>
            <a:endParaRPr lang="en-US" dirty="0">
              <a:latin typeface="Bookman Old Style" panose="02050604050505020204" pitchFamily="18" charset="0"/>
            </a:endParaRPr>
          </a:p>
          <a:p>
            <a:pPr algn="just"/>
            <a:endParaRPr lang="en-US" sz="2800" b="1" dirty="0"/>
          </a:p>
        </p:txBody>
      </p:sp>
    </p:spTree>
    <p:extLst>
      <p:ext uri="{BB962C8B-B14F-4D97-AF65-F5344CB8AC3E}">
        <p14:creationId xmlns:p14="http://schemas.microsoft.com/office/powerpoint/2010/main" val="116705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23900"/>
          </a:xfrm>
        </p:spPr>
        <p:txBody>
          <a:bodyPr>
            <a:normAutofit fontScale="90000"/>
          </a:bodyPr>
          <a:lstStyle/>
          <a:p>
            <a:pPr algn="ctr"/>
            <a:r>
              <a:rPr lang="en-US" dirty="0"/>
              <a:t>Nonfunctional Requirements and Their</a:t>
            </a:r>
            <a:br>
              <a:rPr lang="en-US" dirty="0"/>
            </a:br>
            <a:r>
              <a:rPr lang="en-US" dirty="0"/>
              <a:t>Implications for Architecture Design</a:t>
            </a:r>
          </a:p>
        </p:txBody>
      </p:sp>
      <p:sp>
        <p:nvSpPr>
          <p:cNvPr id="4" name="Date Placeholder 3"/>
          <p:cNvSpPr>
            <a:spLocks noGrp="1"/>
          </p:cNvSpPr>
          <p:nvPr>
            <p:ph type="dt" sz="half" idx="10"/>
          </p:nvPr>
        </p:nvSpPr>
        <p:spPr/>
        <p:txBody>
          <a:bodyPr/>
          <a:lstStyle/>
          <a:p>
            <a:fld id="{A447496D-61B5-414C-B7FD-E83758AA80D3}"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16</a:t>
            </a:fld>
            <a:endParaRPr lang="en-US">
              <a:latin typeface="Arial"/>
            </a:endParaRPr>
          </a:p>
        </p:txBody>
      </p:sp>
      <p:pic>
        <p:nvPicPr>
          <p:cNvPr id="7" name="Content Placeholder 6"/>
          <p:cNvPicPr>
            <a:picLocks noGrp="1" noChangeAspect="1"/>
          </p:cNvPicPr>
          <p:nvPr>
            <p:ph idx="1"/>
          </p:nvPr>
        </p:nvPicPr>
        <p:blipFill rotWithShape="1">
          <a:blip r:embed="rId3"/>
          <a:srcRect l="59911" t="18129" r="31424" b="7778"/>
          <a:stretch/>
        </p:blipFill>
        <p:spPr>
          <a:xfrm>
            <a:off x="6243637" y="1574276"/>
            <a:ext cx="2314576" cy="5012263"/>
          </a:xfrm>
          <a:prstGeom prst="rect">
            <a:avLst/>
          </a:prstGeom>
        </p:spPr>
      </p:pic>
      <p:pic>
        <p:nvPicPr>
          <p:cNvPr id="9" name="Content Placeholder 6"/>
          <p:cNvPicPr>
            <a:picLocks noChangeAspect="1"/>
          </p:cNvPicPr>
          <p:nvPr/>
        </p:nvPicPr>
        <p:blipFill rotWithShape="1">
          <a:blip r:embed="rId3"/>
          <a:srcRect l="29340" t="18129" r="44084" b="7778"/>
          <a:stretch/>
        </p:blipFill>
        <p:spPr>
          <a:xfrm>
            <a:off x="757238" y="1574276"/>
            <a:ext cx="5486399" cy="5012262"/>
          </a:xfrm>
          <a:prstGeom prst="rect">
            <a:avLst/>
          </a:prstGeom>
        </p:spPr>
      </p:pic>
    </p:spTree>
    <p:extLst>
      <p:ext uri="{BB962C8B-B14F-4D97-AF65-F5344CB8AC3E}">
        <p14:creationId xmlns:p14="http://schemas.microsoft.com/office/powerpoint/2010/main" val="416654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347472"/>
            <a:ext cx="8186737" cy="962854"/>
          </a:xfrm>
        </p:spPr>
        <p:txBody>
          <a:bodyPr>
            <a:normAutofit fontScale="90000"/>
          </a:bodyPr>
          <a:lstStyle/>
          <a:p>
            <a:pPr algn="ctr"/>
            <a:r>
              <a:rPr lang="en-US" dirty="0"/>
              <a:t>Phase 3: Hardware and Software Specifications</a:t>
            </a:r>
          </a:p>
        </p:txBody>
      </p:sp>
      <p:sp>
        <p:nvSpPr>
          <p:cNvPr id="4" name="Date Placeholder 3"/>
          <p:cNvSpPr>
            <a:spLocks noGrp="1"/>
          </p:cNvSpPr>
          <p:nvPr>
            <p:ph type="dt" sz="half" idx="10"/>
          </p:nvPr>
        </p:nvSpPr>
        <p:spPr/>
        <p:txBody>
          <a:bodyPr/>
          <a:lstStyle/>
          <a:p>
            <a:fld id="{65523576-8BC0-413F-8072-0DFB09A19600}"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17</a:t>
            </a:fld>
            <a:endParaRPr lang="en-US">
              <a:latin typeface="Arial"/>
            </a:endParaRPr>
          </a:p>
        </p:txBody>
      </p:sp>
      <p:sp>
        <p:nvSpPr>
          <p:cNvPr id="3" name="Content Placeholder 2"/>
          <p:cNvSpPr>
            <a:spLocks noGrp="1"/>
          </p:cNvSpPr>
          <p:nvPr>
            <p:ph idx="1"/>
          </p:nvPr>
        </p:nvSpPr>
        <p:spPr>
          <a:xfrm>
            <a:off x="457199" y="1400556"/>
            <a:ext cx="8386763" cy="5171694"/>
          </a:xfrm>
        </p:spPr>
        <p:txBody>
          <a:bodyPr>
            <a:noAutofit/>
          </a:bodyPr>
          <a:lstStyle/>
          <a:p>
            <a:pPr algn="just"/>
            <a:r>
              <a:rPr lang="en-US" dirty="0"/>
              <a:t>The hardware and software specification is a document that describes what hardware and software are needed to support the application. </a:t>
            </a:r>
          </a:p>
          <a:p>
            <a:pPr algn="just"/>
            <a:endParaRPr lang="en-US" sz="2800" dirty="0"/>
          </a:p>
        </p:txBody>
      </p:sp>
      <p:pic>
        <p:nvPicPr>
          <p:cNvPr id="7" name="Content Placeholder 6"/>
          <p:cNvPicPr>
            <a:picLocks noChangeAspect="1"/>
          </p:cNvPicPr>
          <p:nvPr/>
        </p:nvPicPr>
        <p:blipFill rotWithShape="1">
          <a:blip r:embed="rId2"/>
          <a:srcRect l="10368" t="34533" r="21906" b="16876"/>
          <a:stretch/>
        </p:blipFill>
        <p:spPr>
          <a:xfrm>
            <a:off x="481012" y="2630079"/>
            <a:ext cx="8386763" cy="4102428"/>
          </a:xfrm>
          <a:prstGeom prst="rect">
            <a:avLst/>
          </a:prstGeom>
        </p:spPr>
      </p:pic>
    </p:spTree>
    <p:extLst>
      <p:ext uri="{BB962C8B-B14F-4D97-AF65-F5344CB8AC3E}">
        <p14:creationId xmlns:p14="http://schemas.microsoft.com/office/powerpoint/2010/main" val="309991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7472"/>
            <a:ext cx="8386763" cy="723900"/>
          </a:xfrm>
        </p:spPr>
        <p:txBody>
          <a:bodyPr>
            <a:normAutofit/>
          </a:bodyPr>
          <a:lstStyle/>
          <a:p>
            <a:pPr algn="ctr"/>
            <a:r>
              <a:rPr lang="en-US" dirty="0"/>
              <a:t>Phase 4 : User Interface Design</a:t>
            </a:r>
          </a:p>
        </p:txBody>
      </p:sp>
      <p:sp>
        <p:nvSpPr>
          <p:cNvPr id="4" name="Date Placeholder 3"/>
          <p:cNvSpPr>
            <a:spLocks noGrp="1"/>
          </p:cNvSpPr>
          <p:nvPr>
            <p:ph type="dt" sz="half" idx="10"/>
          </p:nvPr>
        </p:nvSpPr>
        <p:spPr/>
        <p:txBody>
          <a:bodyPr/>
          <a:lstStyle/>
          <a:p>
            <a:fld id="{F4E909A6-249D-48EE-9953-D456A0447004}"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18</a:t>
            </a:fld>
            <a:endParaRPr lang="en-US">
              <a:latin typeface="Arial"/>
            </a:endParaRPr>
          </a:p>
        </p:txBody>
      </p:sp>
      <p:sp>
        <p:nvSpPr>
          <p:cNvPr id="3" name="Content Placeholder 2"/>
          <p:cNvSpPr>
            <a:spLocks noGrp="1"/>
          </p:cNvSpPr>
          <p:nvPr>
            <p:ph idx="1"/>
          </p:nvPr>
        </p:nvSpPr>
        <p:spPr>
          <a:xfrm>
            <a:off x="157163" y="1243012"/>
            <a:ext cx="8686799" cy="5157788"/>
          </a:xfrm>
        </p:spPr>
        <p:txBody>
          <a:bodyPr>
            <a:noAutofit/>
          </a:bodyPr>
          <a:lstStyle/>
          <a:p>
            <a:pPr algn="just"/>
            <a:r>
              <a:rPr lang="en-US" dirty="0"/>
              <a:t>The user interface design defines the way in which the users will interact with the system and the nature of the inputs and outputs that the system accepts and produces.</a:t>
            </a:r>
          </a:p>
          <a:p>
            <a:pPr algn="just"/>
            <a:endParaRPr lang="en-US" sz="2800" dirty="0"/>
          </a:p>
          <a:p>
            <a:pPr algn="just"/>
            <a:r>
              <a:rPr lang="en-US" dirty="0"/>
              <a:t>The user interface includes </a:t>
            </a:r>
            <a:r>
              <a:rPr lang="en-US" dirty="0">
                <a:solidFill>
                  <a:srgbClr val="FF0000"/>
                </a:solidFill>
              </a:rPr>
              <a:t>three</a:t>
            </a:r>
            <a:r>
              <a:rPr lang="en-US" dirty="0"/>
              <a:t> fundamental parts. </a:t>
            </a:r>
          </a:p>
          <a:p>
            <a:pPr lvl="1" algn="just"/>
            <a:r>
              <a:rPr lang="en-US" dirty="0"/>
              <a:t>N</a:t>
            </a:r>
            <a:r>
              <a:rPr lang="en-US" dirty="0">
                <a:solidFill>
                  <a:srgbClr val="FF0000"/>
                </a:solidFill>
              </a:rPr>
              <a:t>avigation mechanism</a:t>
            </a:r>
            <a:r>
              <a:rPr lang="en-US" dirty="0"/>
              <a:t>, the way in which the user gives instructions to the system and tells it what to do (e.g., buttons, menus). </a:t>
            </a:r>
          </a:p>
          <a:p>
            <a:pPr lvl="1" algn="just"/>
            <a:r>
              <a:rPr lang="en-US" dirty="0"/>
              <a:t>I</a:t>
            </a:r>
            <a:r>
              <a:rPr lang="en-US" dirty="0">
                <a:solidFill>
                  <a:srgbClr val="FF0000"/>
                </a:solidFill>
              </a:rPr>
              <a:t>nput mechanism</a:t>
            </a:r>
            <a:r>
              <a:rPr lang="en-US" dirty="0"/>
              <a:t>, the way in which the system captures information (e.g., forms for adding new customers). </a:t>
            </a:r>
          </a:p>
          <a:p>
            <a:pPr lvl="1" algn="just"/>
            <a:r>
              <a:rPr lang="en-US" dirty="0"/>
              <a:t>O</a:t>
            </a:r>
            <a:r>
              <a:rPr lang="en-US" dirty="0">
                <a:solidFill>
                  <a:srgbClr val="FF0000"/>
                </a:solidFill>
              </a:rPr>
              <a:t>utput mechanism</a:t>
            </a:r>
            <a:r>
              <a:rPr lang="en-US" dirty="0"/>
              <a:t>, the way in which the system provides information to the user or to other systems (e.g., reports, Web pages).</a:t>
            </a:r>
          </a:p>
        </p:txBody>
      </p:sp>
    </p:spTree>
    <p:extLst>
      <p:ext uri="{BB962C8B-B14F-4D97-AF65-F5344CB8AC3E}">
        <p14:creationId xmlns:p14="http://schemas.microsoft.com/office/powerpoint/2010/main" val="668055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7472"/>
            <a:ext cx="8386763" cy="723900"/>
          </a:xfrm>
        </p:spPr>
        <p:txBody>
          <a:bodyPr>
            <a:normAutofit/>
          </a:bodyPr>
          <a:lstStyle/>
          <a:p>
            <a:pPr algn="ctr"/>
            <a:r>
              <a:rPr lang="en-US" dirty="0"/>
              <a:t>Principle of Interface Design</a:t>
            </a:r>
          </a:p>
        </p:txBody>
      </p:sp>
      <p:sp>
        <p:nvSpPr>
          <p:cNvPr id="4" name="Date Placeholder 3"/>
          <p:cNvSpPr>
            <a:spLocks noGrp="1"/>
          </p:cNvSpPr>
          <p:nvPr>
            <p:ph type="dt" sz="half" idx="10"/>
          </p:nvPr>
        </p:nvSpPr>
        <p:spPr/>
        <p:txBody>
          <a:bodyPr/>
          <a:lstStyle/>
          <a:p>
            <a:fld id="{88A15763-0060-41F2-9741-2AE3A9D74D75}"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19</a:t>
            </a:fld>
            <a:endParaRPr lang="en-US">
              <a:latin typeface="Arial"/>
            </a:endParaRPr>
          </a:p>
        </p:txBody>
      </p:sp>
      <p:sp>
        <p:nvSpPr>
          <p:cNvPr id="3" name="Content Placeholder 2"/>
          <p:cNvSpPr>
            <a:spLocks noGrp="1"/>
          </p:cNvSpPr>
          <p:nvPr>
            <p:ph idx="1"/>
          </p:nvPr>
        </p:nvSpPr>
        <p:spPr>
          <a:xfrm>
            <a:off x="157163" y="1071372"/>
            <a:ext cx="8686799" cy="5329428"/>
          </a:xfrm>
        </p:spPr>
        <p:txBody>
          <a:bodyPr>
            <a:noAutofit/>
          </a:bodyPr>
          <a:lstStyle/>
          <a:p>
            <a:pPr algn="just"/>
            <a:r>
              <a:rPr lang="en-US" sz="2600" dirty="0"/>
              <a:t>Goal is to make the interface pleasing to the eye and simple to use, while minimizing the effort users expend to accomplish their work.</a:t>
            </a:r>
          </a:p>
          <a:p>
            <a:pPr algn="just"/>
            <a:endParaRPr lang="en-US" sz="2800" dirty="0"/>
          </a:p>
        </p:txBody>
      </p:sp>
      <p:pic>
        <p:nvPicPr>
          <p:cNvPr id="7" name="Picture 6"/>
          <p:cNvPicPr>
            <a:picLocks noChangeAspect="1"/>
          </p:cNvPicPr>
          <p:nvPr/>
        </p:nvPicPr>
        <p:blipFill rotWithShape="1">
          <a:blip r:embed="rId2"/>
          <a:srcRect l="17031" t="19010" r="24063" b="9049"/>
          <a:stretch/>
        </p:blipFill>
        <p:spPr>
          <a:xfrm>
            <a:off x="600075" y="2500313"/>
            <a:ext cx="7972425" cy="4072127"/>
          </a:xfrm>
          <a:prstGeom prst="rect">
            <a:avLst/>
          </a:prstGeom>
        </p:spPr>
      </p:pic>
    </p:spTree>
    <p:extLst>
      <p:ext uri="{BB962C8B-B14F-4D97-AF65-F5344CB8AC3E}">
        <p14:creationId xmlns:p14="http://schemas.microsoft.com/office/powerpoint/2010/main" val="364357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Lecture Outline</a:t>
            </a:r>
          </a:p>
        </p:txBody>
      </p:sp>
      <p:sp>
        <p:nvSpPr>
          <p:cNvPr id="3" name="Content Placeholder 2"/>
          <p:cNvSpPr>
            <a:spLocks noGrp="1"/>
          </p:cNvSpPr>
          <p:nvPr>
            <p:ph idx="1"/>
          </p:nvPr>
        </p:nvSpPr>
        <p:spPr/>
        <p:txBody>
          <a:bodyPr>
            <a:normAutofit/>
          </a:bodyPr>
          <a:lstStyle/>
          <a:p>
            <a:pPr>
              <a:spcBef>
                <a:spcPct val="0"/>
              </a:spcBef>
            </a:pPr>
            <a:r>
              <a:rPr lang="en-US" dirty="0">
                <a:latin typeface="Bookman Old Style" panose="02050604050505020204" pitchFamily="18" charset="0"/>
              </a:rPr>
              <a:t>Software Design</a:t>
            </a:r>
          </a:p>
          <a:p>
            <a:pPr lvl="1">
              <a:spcBef>
                <a:spcPct val="0"/>
              </a:spcBef>
            </a:pPr>
            <a:r>
              <a:rPr lang="en-US" dirty="0">
                <a:latin typeface="Bookman Old Style" panose="02050604050505020204" pitchFamily="18" charset="0"/>
              </a:rPr>
              <a:t>Acquisition strategy</a:t>
            </a:r>
          </a:p>
          <a:p>
            <a:pPr lvl="1">
              <a:spcBef>
                <a:spcPct val="0"/>
              </a:spcBef>
            </a:pPr>
            <a:r>
              <a:rPr lang="en-US" dirty="0">
                <a:latin typeface="Bookman Old Style" panose="02050604050505020204" pitchFamily="18" charset="0"/>
              </a:rPr>
              <a:t>Architectural Design</a:t>
            </a:r>
          </a:p>
          <a:p>
            <a:pPr lvl="1">
              <a:spcBef>
                <a:spcPct val="0"/>
              </a:spcBef>
            </a:pPr>
            <a:r>
              <a:rPr lang="en-US" dirty="0">
                <a:latin typeface="Bookman Old Style" panose="02050604050505020204" pitchFamily="18" charset="0"/>
              </a:rPr>
              <a:t>Hardware and Software Specification</a:t>
            </a:r>
          </a:p>
          <a:p>
            <a:pPr lvl="1">
              <a:spcBef>
                <a:spcPct val="0"/>
              </a:spcBef>
            </a:pPr>
            <a:r>
              <a:rPr lang="en-US" dirty="0">
                <a:latin typeface="Bookman Old Style" panose="02050604050505020204" pitchFamily="18" charset="0"/>
              </a:rPr>
              <a:t>User Interface</a:t>
            </a:r>
          </a:p>
          <a:p>
            <a:pPr eaLnBrk="1" hangingPunct="1">
              <a:spcBef>
                <a:spcPct val="0"/>
              </a:spcBef>
            </a:pPr>
            <a:endParaRPr lang="en-US" dirty="0">
              <a:latin typeface="Bookman Old Style" panose="02050604050505020204" pitchFamily="18" charset="0"/>
            </a:endParaRPr>
          </a:p>
        </p:txBody>
      </p:sp>
      <p:sp>
        <p:nvSpPr>
          <p:cNvPr id="4" name="Date Placeholder 3"/>
          <p:cNvSpPr>
            <a:spLocks noGrp="1"/>
          </p:cNvSpPr>
          <p:nvPr>
            <p:ph type="dt" sz="half" idx="10"/>
          </p:nvPr>
        </p:nvSpPr>
        <p:spPr/>
        <p:txBody>
          <a:bodyPr/>
          <a:lstStyle/>
          <a:p>
            <a:fld id="{28A61107-FF80-4751-B950-20BF18AD3FD2}"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a:t>
            </a:fld>
            <a:endParaRPr lang="en-US">
              <a:latin typeface="Arial"/>
            </a:endParaRPr>
          </a:p>
        </p:txBody>
      </p:sp>
    </p:spTree>
    <p:extLst>
      <p:ext uri="{BB962C8B-B14F-4D97-AF65-F5344CB8AC3E}">
        <p14:creationId xmlns:p14="http://schemas.microsoft.com/office/powerpoint/2010/main" val="3468779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7472"/>
            <a:ext cx="8386763" cy="723900"/>
          </a:xfrm>
        </p:spPr>
        <p:txBody>
          <a:bodyPr>
            <a:normAutofit/>
          </a:bodyPr>
          <a:lstStyle/>
          <a:p>
            <a:pPr algn="ctr"/>
            <a:r>
              <a:rPr lang="en-US" dirty="0"/>
              <a:t>Example Interface Design</a:t>
            </a:r>
          </a:p>
        </p:txBody>
      </p:sp>
      <p:sp>
        <p:nvSpPr>
          <p:cNvPr id="4" name="Date Placeholder 3"/>
          <p:cNvSpPr>
            <a:spLocks noGrp="1"/>
          </p:cNvSpPr>
          <p:nvPr>
            <p:ph type="dt" sz="half" idx="10"/>
          </p:nvPr>
        </p:nvSpPr>
        <p:spPr/>
        <p:txBody>
          <a:bodyPr/>
          <a:lstStyle/>
          <a:p>
            <a:fld id="{831201A4-CA93-4553-A685-9760601CCC6E}"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20</a:t>
            </a:fld>
            <a:endParaRPr lang="en-US">
              <a:latin typeface="Arial"/>
            </a:endParaRPr>
          </a:p>
        </p:txBody>
      </p:sp>
      <p:sp>
        <p:nvSpPr>
          <p:cNvPr id="3" name="Content Placeholder 2"/>
          <p:cNvSpPr>
            <a:spLocks noGrp="1"/>
          </p:cNvSpPr>
          <p:nvPr>
            <p:ph idx="1"/>
          </p:nvPr>
        </p:nvSpPr>
        <p:spPr>
          <a:xfrm>
            <a:off x="157163" y="1243012"/>
            <a:ext cx="8686799" cy="5157788"/>
          </a:xfrm>
        </p:spPr>
        <p:txBody>
          <a:bodyPr>
            <a:noAutofit/>
          </a:bodyPr>
          <a:lstStyle/>
          <a:p>
            <a:pPr algn="just"/>
            <a:r>
              <a:rPr lang="en-US" dirty="0"/>
              <a:t>Consider a Digital Music Download system that allows searching, purchasing and promoting of Tune (Music)</a:t>
            </a:r>
          </a:p>
          <a:p>
            <a:pPr algn="just"/>
            <a:endParaRPr lang="en-US" dirty="0"/>
          </a:p>
          <a:p>
            <a:pPr algn="just"/>
            <a:r>
              <a:rPr lang="en-US" dirty="0"/>
              <a:t>There are three different user interfaces to be designed: </a:t>
            </a:r>
            <a:r>
              <a:rPr lang="en-US" sz="2400" dirty="0"/>
              <a:t>Process 1: Search and Browse Tunes; Process 2: Purchase Tunes; and Process 3: Promote Tunes</a:t>
            </a:r>
          </a:p>
          <a:p>
            <a:pPr lvl="1" algn="just"/>
            <a:endParaRPr lang="en-US" sz="2400" dirty="0"/>
          </a:p>
          <a:p>
            <a:pPr algn="just"/>
            <a:r>
              <a:rPr lang="en-US" dirty="0"/>
              <a:t>The first step in the interface design process is to develop the key use scenarios for the Digital Music Download system. </a:t>
            </a:r>
          </a:p>
          <a:p>
            <a:pPr lvl="1" algn="just"/>
            <a:r>
              <a:rPr lang="en-US" dirty="0"/>
              <a:t>Systems designers for the Digital Music Download system, will examine use cases or DFD and see the types of users and how they would interact with the system.</a:t>
            </a:r>
          </a:p>
          <a:p>
            <a:pPr lvl="1" algn="just"/>
            <a:endParaRPr lang="en-US" sz="2400" dirty="0"/>
          </a:p>
          <a:p>
            <a:endParaRPr lang="en-US" sz="2800" dirty="0"/>
          </a:p>
          <a:p>
            <a:pPr marL="0" indent="0">
              <a:buNone/>
            </a:pPr>
            <a:endParaRPr lang="en-US" sz="2800" dirty="0"/>
          </a:p>
        </p:txBody>
      </p:sp>
    </p:spTree>
    <p:extLst>
      <p:ext uri="{BB962C8B-B14F-4D97-AF65-F5344CB8AC3E}">
        <p14:creationId xmlns:p14="http://schemas.microsoft.com/office/powerpoint/2010/main" val="142955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7472"/>
            <a:ext cx="8386763" cy="723900"/>
          </a:xfrm>
        </p:spPr>
        <p:txBody>
          <a:bodyPr>
            <a:normAutofit/>
          </a:bodyPr>
          <a:lstStyle/>
          <a:p>
            <a:pPr algn="ctr"/>
            <a:r>
              <a:rPr lang="en-US" dirty="0"/>
              <a:t>Example - Interface Design Structure</a:t>
            </a:r>
          </a:p>
        </p:txBody>
      </p:sp>
      <p:sp>
        <p:nvSpPr>
          <p:cNvPr id="4" name="Date Placeholder 3"/>
          <p:cNvSpPr>
            <a:spLocks noGrp="1"/>
          </p:cNvSpPr>
          <p:nvPr>
            <p:ph type="dt" sz="half" idx="10"/>
          </p:nvPr>
        </p:nvSpPr>
        <p:spPr/>
        <p:txBody>
          <a:bodyPr/>
          <a:lstStyle/>
          <a:p>
            <a:fld id="{82F9AF6E-2152-400B-9E68-973CCD5318B7}"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21</a:t>
            </a:fld>
            <a:endParaRPr lang="en-US">
              <a:latin typeface="Arial"/>
            </a:endParaRPr>
          </a:p>
        </p:txBody>
      </p:sp>
      <p:pic>
        <p:nvPicPr>
          <p:cNvPr id="3" name="Picture 2">
            <a:extLst>
              <a:ext uri="{FF2B5EF4-FFF2-40B4-BE49-F238E27FC236}">
                <a16:creationId xmlns:a16="http://schemas.microsoft.com/office/drawing/2014/main" id="{7B46B699-134C-8134-D5C9-86A9F10B2D59}"/>
              </a:ext>
            </a:extLst>
          </p:cNvPr>
          <p:cNvPicPr>
            <a:picLocks noChangeAspect="1"/>
          </p:cNvPicPr>
          <p:nvPr/>
        </p:nvPicPr>
        <p:blipFill rotWithShape="1">
          <a:blip r:embed="rId2"/>
          <a:srcRect l="21094" t="20670" r="37812" b="5729"/>
          <a:stretch/>
        </p:blipFill>
        <p:spPr>
          <a:xfrm>
            <a:off x="273329" y="1400556"/>
            <a:ext cx="8843962" cy="4790774"/>
          </a:xfrm>
          <a:prstGeom prst="rect">
            <a:avLst/>
          </a:prstGeom>
        </p:spPr>
      </p:pic>
    </p:spTree>
    <p:extLst>
      <p:ext uri="{BB962C8B-B14F-4D97-AF65-F5344CB8AC3E}">
        <p14:creationId xmlns:p14="http://schemas.microsoft.com/office/powerpoint/2010/main" val="164317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7472"/>
            <a:ext cx="8386763" cy="723900"/>
          </a:xfrm>
        </p:spPr>
        <p:txBody>
          <a:bodyPr>
            <a:normAutofit/>
          </a:bodyPr>
          <a:lstStyle/>
          <a:p>
            <a:pPr algn="ctr"/>
            <a:r>
              <a:rPr lang="en-US" dirty="0"/>
              <a:t>Example - Interface Design Template</a:t>
            </a:r>
          </a:p>
        </p:txBody>
      </p:sp>
      <p:sp>
        <p:nvSpPr>
          <p:cNvPr id="4" name="Date Placeholder 3"/>
          <p:cNvSpPr>
            <a:spLocks noGrp="1"/>
          </p:cNvSpPr>
          <p:nvPr>
            <p:ph type="dt" sz="half" idx="10"/>
          </p:nvPr>
        </p:nvSpPr>
        <p:spPr/>
        <p:txBody>
          <a:bodyPr/>
          <a:lstStyle/>
          <a:p>
            <a:fld id="{28373929-7E7C-492C-8BD9-54CB51418F25}"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22</a:t>
            </a:fld>
            <a:endParaRPr lang="en-US">
              <a:latin typeface="Arial"/>
            </a:endParaRPr>
          </a:p>
        </p:txBody>
      </p:sp>
      <p:pic>
        <p:nvPicPr>
          <p:cNvPr id="7" name="Picture 6"/>
          <p:cNvPicPr>
            <a:picLocks noChangeAspect="1"/>
          </p:cNvPicPr>
          <p:nvPr/>
        </p:nvPicPr>
        <p:blipFill rotWithShape="1">
          <a:blip r:embed="rId2"/>
          <a:srcRect l="18984" t="18338" r="32422" b="8823"/>
          <a:stretch/>
        </p:blipFill>
        <p:spPr>
          <a:xfrm>
            <a:off x="457197" y="1071372"/>
            <a:ext cx="8386763" cy="5529453"/>
          </a:xfrm>
          <a:prstGeom prst="rect">
            <a:avLst/>
          </a:prstGeom>
        </p:spPr>
      </p:pic>
    </p:spTree>
    <p:extLst>
      <p:ext uri="{BB962C8B-B14F-4D97-AF65-F5344CB8AC3E}">
        <p14:creationId xmlns:p14="http://schemas.microsoft.com/office/powerpoint/2010/main" val="72457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7472"/>
            <a:ext cx="8386763" cy="723900"/>
          </a:xfrm>
        </p:spPr>
        <p:txBody>
          <a:bodyPr>
            <a:normAutofit/>
          </a:bodyPr>
          <a:lstStyle/>
          <a:p>
            <a:pPr algn="ctr"/>
            <a:r>
              <a:rPr lang="en-US" dirty="0"/>
              <a:t>Example- Template Test </a:t>
            </a:r>
          </a:p>
        </p:txBody>
      </p:sp>
      <p:sp>
        <p:nvSpPr>
          <p:cNvPr id="4" name="Date Placeholder 3"/>
          <p:cNvSpPr>
            <a:spLocks noGrp="1"/>
          </p:cNvSpPr>
          <p:nvPr>
            <p:ph type="dt" sz="half" idx="10"/>
          </p:nvPr>
        </p:nvSpPr>
        <p:spPr/>
        <p:txBody>
          <a:bodyPr/>
          <a:lstStyle/>
          <a:p>
            <a:fld id="{2CFEF82E-9255-49A2-AB54-D8191A2ACCE5}"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23</a:t>
            </a:fld>
            <a:endParaRPr lang="en-US">
              <a:latin typeface="Arial"/>
            </a:endParaRPr>
          </a:p>
        </p:txBody>
      </p:sp>
      <p:sp>
        <p:nvSpPr>
          <p:cNvPr id="3" name="Content Placeholder 2"/>
          <p:cNvSpPr>
            <a:spLocks noGrp="1"/>
          </p:cNvSpPr>
          <p:nvPr>
            <p:ph idx="1"/>
          </p:nvPr>
        </p:nvSpPr>
        <p:spPr>
          <a:xfrm>
            <a:off x="157163" y="1071372"/>
            <a:ext cx="8686799" cy="5329428"/>
          </a:xfrm>
        </p:spPr>
        <p:txBody>
          <a:bodyPr>
            <a:noAutofit/>
          </a:bodyPr>
          <a:lstStyle/>
          <a:p>
            <a:pPr marL="0" indent="0">
              <a:buNone/>
            </a:pPr>
            <a:endParaRPr lang="en-US" sz="2800" dirty="0"/>
          </a:p>
          <a:p>
            <a:endParaRPr lang="en-US" sz="2800" dirty="0"/>
          </a:p>
          <a:p>
            <a:endParaRPr lang="en-US" sz="2800" dirty="0"/>
          </a:p>
          <a:p>
            <a:endParaRPr lang="en-US" sz="2800" dirty="0"/>
          </a:p>
        </p:txBody>
      </p:sp>
      <p:pic>
        <p:nvPicPr>
          <p:cNvPr id="8" name="Picture 7"/>
          <p:cNvPicPr>
            <a:picLocks noChangeAspect="1"/>
          </p:cNvPicPr>
          <p:nvPr/>
        </p:nvPicPr>
        <p:blipFill rotWithShape="1">
          <a:blip r:embed="rId3"/>
          <a:srcRect l="27656" t="20947" r="26719" b="9603"/>
          <a:stretch/>
        </p:blipFill>
        <p:spPr>
          <a:xfrm>
            <a:off x="457200" y="1071372"/>
            <a:ext cx="8386762" cy="5458015"/>
          </a:xfrm>
          <a:prstGeom prst="rect">
            <a:avLst/>
          </a:prstGeom>
        </p:spPr>
      </p:pic>
    </p:spTree>
    <p:extLst>
      <p:ext uri="{BB962C8B-B14F-4D97-AF65-F5344CB8AC3E}">
        <p14:creationId xmlns:p14="http://schemas.microsoft.com/office/powerpoint/2010/main" val="2628557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0CB7-F1C3-84FC-C3C3-03BA088C72F3}"/>
              </a:ext>
            </a:extLst>
          </p:cNvPr>
          <p:cNvSpPr>
            <a:spLocks noGrp="1"/>
          </p:cNvSpPr>
          <p:nvPr>
            <p:ph type="title"/>
          </p:nvPr>
        </p:nvSpPr>
        <p:spPr>
          <a:xfrm>
            <a:off x="457200" y="377072"/>
            <a:ext cx="8229600" cy="603316"/>
          </a:xfrm>
        </p:spPr>
        <p:txBody>
          <a:bodyPr>
            <a:normAutofit fontScale="90000"/>
          </a:bodyPr>
          <a:lstStyle/>
          <a:p>
            <a:pPr algn="ctr"/>
            <a:r>
              <a:rPr lang="en-GB" dirty="0"/>
              <a:t>Group Assignment</a:t>
            </a:r>
            <a:endParaRPr lang="en-NG" dirty="0"/>
          </a:p>
        </p:txBody>
      </p:sp>
      <p:sp>
        <p:nvSpPr>
          <p:cNvPr id="3" name="Content Placeholder 2">
            <a:extLst>
              <a:ext uri="{FF2B5EF4-FFF2-40B4-BE49-F238E27FC236}">
                <a16:creationId xmlns:a16="http://schemas.microsoft.com/office/drawing/2014/main" id="{E8F5F138-6495-E914-968C-A8A0CA7F2F19}"/>
              </a:ext>
            </a:extLst>
          </p:cNvPr>
          <p:cNvSpPr>
            <a:spLocks noGrp="1"/>
          </p:cNvSpPr>
          <p:nvPr>
            <p:ph idx="1"/>
          </p:nvPr>
        </p:nvSpPr>
        <p:spPr>
          <a:xfrm>
            <a:off x="320511" y="1009987"/>
            <a:ext cx="8625525" cy="5664189"/>
          </a:xfrm>
        </p:spPr>
        <p:txBody>
          <a:bodyPr>
            <a:normAutofit/>
          </a:bodyPr>
          <a:lstStyle/>
          <a:p>
            <a:r>
              <a:rPr lang="en-GB" dirty="0"/>
              <a:t>Task 6: Design</a:t>
            </a:r>
          </a:p>
          <a:p>
            <a:pPr lvl="1"/>
            <a:r>
              <a:rPr lang="en-GB" dirty="0"/>
              <a:t>Choose a system acquisition strategy for your system and state reason for selecting.</a:t>
            </a:r>
          </a:p>
          <a:p>
            <a:pPr lvl="1"/>
            <a:r>
              <a:rPr lang="en-GB" dirty="0"/>
              <a:t>Choose an architectural design for your system and state reason for selecting(hint: your non-functional requirements will influence your choice of the architecture). </a:t>
            </a:r>
          </a:p>
          <a:p>
            <a:pPr lvl="1"/>
            <a:r>
              <a:rPr lang="en-GB" dirty="0"/>
              <a:t>State the Hardware and Software Specification for your system.</a:t>
            </a:r>
          </a:p>
          <a:p>
            <a:pPr lvl="1"/>
            <a:r>
              <a:rPr lang="en-GB" dirty="0"/>
              <a:t>Create a User Design Structure for your System.</a:t>
            </a:r>
          </a:p>
          <a:p>
            <a:pPr lvl="1"/>
            <a:r>
              <a:rPr lang="en-GB" dirty="0"/>
              <a:t>Create a User Interface Template for your System.</a:t>
            </a:r>
          </a:p>
          <a:p>
            <a:pPr lvl="1"/>
            <a:endParaRPr lang="en-GB" dirty="0"/>
          </a:p>
          <a:p>
            <a:pPr lvl="1"/>
            <a:endParaRPr lang="en-GB" dirty="0"/>
          </a:p>
          <a:p>
            <a:pPr lvl="1"/>
            <a:r>
              <a:rPr lang="en-GB" dirty="0"/>
              <a:t>Task 7: Conclusion</a:t>
            </a:r>
          </a:p>
          <a:p>
            <a:pPr lvl="1"/>
            <a:r>
              <a:rPr lang="en-GB" dirty="0"/>
              <a:t>Modify your work plan to include Design subtasks</a:t>
            </a:r>
          </a:p>
          <a:p>
            <a:pPr lvl="1"/>
            <a:r>
              <a:rPr lang="en-GB" dirty="0"/>
              <a:t>Merge all Task 1-6 into a single document PDF format and submit on or before 27</a:t>
            </a:r>
            <a:r>
              <a:rPr lang="en-GB" baseline="30000" dirty="0"/>
              <a:t>th</a:t>
            </a:r>
            <a:r>
              <a:rPr lang="en-GB" dirty="0"/>
              <a:t> February, 2024.</a:t>
            </a:r>
          </a:p>
          <a:p>
            <a:pPr lvl="1"/>
            <a:endParaRPr lang="en-GB" dirty="0"/>
          </a:p>
          <a:p>
            <a:pPr lvl="1"/>
            <a:endParaRPr lang="en-GB" dirty="0"/>
          </a:p>
          <a:p>
            <a:pPr lvl="1"/>
            <a:endParaRPr lang="en-GB" dirty="0"/>
          </a:p>
          <a:p>
            <a:pPr lvl="1"/>
            <a:endParaRPr lang="en-NG" dirty="0"/>
          </a:p>
        </p:txBody>
      </p:sp>
      <p:sp>
        <p:nvSpPr>
          <p:cNvPr id="4" name="Date Placeholder 3">
            <a:extLst>
              <a:ext uri="{FF2B5EF4-FFF2-40B4-BE49-F238E27FC236}">
                <a16:creationId xmlns:a16="http://schemas.microsoft.com/office/drawing/2014/main" id="{0CF706DA-6AE2-54DD-49E8-18DEC492B392}"/>
              </a:ext>
            </a:extLst>
          </p:cNvPr>
          <p:cNvSpPr>
            <a:spLocks noGrp="1"/>
          </p:cNvSpPr>
          <p:nvPr>
            <p:ph type="dt" sz="half" idx="10"/>
          </p:nvPr>
        </p:nvSpPr>
        <p:spPr/>
        <p:txBody>
          <a:bodyPr/>
          <a:lstStyle/>
          <a:p>
            <a:fld id="{0AB59D0A-79B0-4BAB-9B29-B8254A2030F7}" type="datetime1">
              <a:rPr lang="en-US" smtClean="0">
                <a:latin typeface="Arial"/>
              </a:rPr>
              <a:t>2/11/2024</a:t>
            </a:fld>
            <a:endParaRPr lang="en-US">
              <a:latin typeface="Arial"/>
            </a:endParaRPr>
          </a:p>
        </p:txBody>
      </p:sp>
      <p:sp>
        <p:nvSpPr>
          <p:cNvPr id="5" name="Footer Placeholder 4">
            <a:extLst>
              <a:ext uri="{FF2B5EF4-FFF2-40B4-BE49-F238E27FC236}">
                <a16:creationId xmlns:a16="http://schemas.microsoft.com/office/drawing/2014/main" id="{9B1AA8F2-7D4D-5874-BC59-3FA1748D0802}"/>
              </a:ext>
            </a:extLst>
          </p:cNvPr>
          <p:cNvSpPr>
            <a:spLocks noGrp="1"/>
          </p:cNvSpPr>
          <p:nvPr>
            <p:ph type="ftr" sz="quarter" idx="11"/>
          </p:nvPr>
        </p:nvSpPr>
        <p:spPr/>
        <p:txBody>
          <a:bodyPr/>
          <a:lstStyle/>
          <a:p>
            <a:r>
              <a:rPr lang="en-US">
                <a:latin typeface="Arial"/>
              </a:rPr>
              <a:t>System Analysis &amp; Design</a:t>
            </a:r>
          </a:p>
        </p:txBody>
      </p:sp>
      <p:sp>
        <p:nvSpPr>
          <p:cNvPr id="6" name="Slide Number Placeholder 5">
            <a:extLst>
              <a:ext uri="{FF2B5EF4-FFF2-40B4-BE49-F238E27FC236}">
                <a16:creationId xmlns:a16="http://schemas.microsoft.com/office/drawing/2014/main" id="{DF0E0382-2D35-59DB-9B5D-6F33C1220DE0}"/>
              </a:ext>
            </a:extLst>
          </p:cNvPr>
          <p:cNvSpPr>
            <a:spLocks noGrp="1"/>
          </p:cNvSpPr>
          <p:nvPr>
            <p:ph type="sldNum" sz="quarter" idx="12"/>
          </p:nvPr>
        </p:nvSpPr>
        <p:spPr/>
        <p:txBody>
          <a:bodyPr/>
          <a:lstStyle/>
          <a:p>
            <a:fld id="{A3D98C4E-54FF-DE42-8B50-68F280D9DF8C}" type="slidenum">
              <a:rPr lang="en-US" smtClean="0">
                <a:latin typeface="Arial"/>
              </a:rPr>
              <a:pPr/>
              <a:t>24</a:t>
            </a:fld>
            <a:endParaRPr lang="en-US">
              <a:latin typeface="Arial"/>
            </a:endParaRPr>
          </a:p>
        </p:txBody>
      </p:sp>
    </p:spTree>
    <p:extLst>
      <p:ext uri="{BB962C8B-B14F-4D97-AF65-F5344CB8AC3E}">
        <p14:creationId xmlns:p14="http://schemas.microsoft.com/office/powerpoint/2010/main" val="2304634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08029" y="347472"/>
            <a:ext cx="8229600" cy="529221"/>
          </a:xfrm>
        </p:spPr>
        <p:txBody>
          <a:bodyPr>
            <a:normAutofit fontScale="90000"/>
          </a:bodyPr>
          <a:lstStyle/>
          <a:p>
            <a:pPr algn="ctr" eaLnBrk="1" hangingPunct="1"/>
            <a:r>
              <a:rPr lang="en-US" dirty="0"/>
              <a:t>Summary</a:t>
            </a:r>
          </a:p>
        </p:txBody>
      </p:sp>
      <p:sp>
        <p:nvSpPr>
          <p:cNvPr id="3" name="Content Placeholder 2"/>
          <p:cNvSpPr>
            <a:spLocks noGrp="1"/>
          </p:cNvSpPr>
          <p:nvPr>
            <p:ph idx="1"/>
          </p:nvPr>
        </p:nvSpPr>
        <p:spPr>
          <a:xfrm>
            <a:off x="457200" y="1018095"/>
            <a:ext cx="8229600" cy="5535105"/>
          </a:xfrm>
        </p:spPr>
        <p:txBody>
          <a:bodyPr rtlCol="0">
            <a:normAutofit/>
          </a:bodyPr>
          <a:lstStyle/>
          <a:p>
            <a:pPr algn="just"/>
            <a:r>
              <a:rPr lang="en-US" dirty="0">
                <a:latin typeface="Bookman Old Style" panose="02050604050505020204" pitchFamily="18" charset="0"/>
              </a:rPr>
              <a:t>The design phase is where blueprint for the new system is developed.</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The requirements that were identified in the analysis phase serve as the </a:t>
            </a:r>
            <a:r>
              <a:rPr lang="en-US" dirty="0">
                <a:solidFill>
                  <a:srgbClr val="FF0000"/>
                </a:solidFill>
                <a:latin typeface="Bookman Old Style" panose="02050604050505020204" pitchFamily="18" charset="0"/>
              </a:rPr>
              <a:t>primary inputs </a:t>
            </a:r>
            <a:r>
              <a:rPr lang="en-US" dirty="0">
                <a:latin typeface="Bookman Old Style" panose="02050604050505020204" pitchFamily="18" charset="0"/>
              </a:rPr>
              <a:t>for design activities. </a:t>
            </a:r>
          </a:p>
          <a:p>
            <a:pPr algn="just"/>
            <a:endParaRPr lang="en-US" dirty="0">
              <a:solidFill>
                <a:srgbClr val="FF0000"/>
              </a:solidFill>
              <a:latin typeface="Bookman Old Style" panose="02050604050505020204" pitchFamily="18" charset="0"/>
            </a:endParaRPr>
          </a:p>
          <a:p>
            <a:pPr algn="just"/>
            <a:r>
              <a:rPr lang="en-US" dirty="0">
                <a:latin typeface="Bookman Old Style" panose="02050604050505020204" pitchFamily="18" charset="0"/>
              </a:rPr>
              <a:t>The main deliverable from the design phase is the system specification, which includes determine system acquisition strategy, architecture design, hardware and software specifications, interface design, data storage design, and program design.</a:t>
            </a:r>
          </a:p>
          <a:p>
            <a:pPr lvl="1" algn="just">
              <a:lnSpc>
                <a:spcPct val="120000"/>
              </a:lnSpc>
              <a:defRPr/>
            </a:pPr>
            <a:endParaRPr lang="en-US" sz="1600" dirty="0">
              <a:solidFill>
                <a:srgbClr val="FF0000"/>
              </a:solidFill>
              <a:latin typeface="Bookman Old Style" panose="02050604050505020204" pitchFamily="18" charset="0"/>
            </a:endParaRPr>
          </a:p>
        </p:txBody>
      </p:sp>
      <p:sp>
        <p:nvSpPr>
          <p:cNvPr id="4" name="Footer Placeholder 3"/>
          <p:cNvSpPr>
            <a:spLocks noGrp="1"/>
          </p:cNvSpPr>
          <p:nvPr>
            <p:ph type="ftr" sz="quarter" idx="11"/>
          </p:nvPr>
        </p:nvSpPr>
        <p:spPr/>
        <p:txBody>
          <a:bodyPr/>
          <a:lstStyle/>
          <a:p>
            <a:pPr>
              <a:defRPr/>
            </a:pPr>
            <a:r>
              <a:rPr lang="en-US"/>
              <a:t>System Analysis &amp; Design   -- MIM</a:t>
            </a:r>
          </a:p>
        </p:txBody>
      </p:sp>
      <p:sp>
        <p:nvSpPr>
          <p:cNvPr id="5" name="Slide Number Placeholder 4"/>
          <p:cNvSpPr>
            <a:spLocks noGrp="1"/>
          </p:cNvSpPr>
          <p:nvPr>
            <p:ph type="sldNum" sz="quarter" idx="12"/>
          </p:nvPr>
        </p:nvSpPr>
        <p:spPr/>
        <p:txBody>
          <a:bodyPr/>
          <a:lstStyle/>
          <a:p>
            <a:pPr>
              <a:defRPr/>
            </a:pPr>
            <a:fld id="{A4A0B218-4BC6-41FD-97CF-526D43516FF1}" type="slidenum">
              <a:rPr lang="en-US" smtClean="0"/>
              <a:pPr>
                <a:defRPr/>
              </a:pPr>
              <a:t>25</a:t>
            </a:fld>
            <a:endParaRPr lang="en-US" dirty="0"/>
          </a:p>
        </p:txBody>
      </p:sp>
      <p:sp>
        <p:nvSpPr>
          <p:cNvPr id="2" name="Date Placeholder 1">
            <a:extLst>
              <a:ext uri="{FF2B5EF4-FFF2-40B4-BE49-F238E27FC236}">
                <a16:creationId xmlns:a16="http://schemas.microsoft.com/office/drawing/2014/main" id="{6CB4DE2D-60C8-6836-3B46-FDB68AC153FC}"/>
              </a:ext>
            </a:extLst>
          </p:cNvPr>
          <p:cNvSpPr>
            <a:spLocks noGrp="1"/>
          </p:cNvSpPr>
          <p:nvPr>
            <p:ph type="dt" sz="half" idx="10"/>
          </p:nvPr>
        </p:nvSpPr>
        <p:spPr/>
        <p:txBody>
          <a:bodyPr/>
          <a:lstStyle/>
          <a:p>
            <a:fld id="{B8E5E952-2B34-4EB0-90E7-47DD1F93C605}" type="datetime1">
              <a:rPr lang="en-US" smtClean="0">
                <a:latin typeface="Arial"/>
              </a:rPr>
              <a:t>2/11/2024</a:t>
            </a:fld>
            <a:endParaRPr lang="en-US">
              <a:latin typeface="Arial"/>
            </a:endParaRPr>
          </a:p>
        </p:txBody>
      </p:sp>
    </p:spTree>
    <p:extLst>
      <p:ext uri="{BB962C8B-B14F-4D97-AF65-F5344CB8AC3E}">
        <p14:creationId xmlns:p14="http://schemas.microsoft.com/office/powerpoint/2010/main" val="542031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Questions !!!</a:t>
            </a:r>
          </a:p>
        </p:txBody>
      </p:sp>
      <p:sp>
        <p:nvSpPr>
          <p:cNvPr id="4" name="Date Placeholder 3"/>
          <p:cNvSpPr>
            <a:spLocks noGrp="1"/>
          </p:cNvSpPr>
          <p:nvPr>
            <p:ph type="dt" sz="half" idx="10"/>
          </p:nvPr>
        </p:nvSpPr>
        <p:spPr/>
        <p:txBody>
          <a:bodyPr/>
          <a:lstStyle/>
          <a:p>
            <a:fld id="{CAF6FC75-0856-4C84-B1E5-5B4251744B34}"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26</a:t>
            </a:fld>
            <a:endParaRPr lang="en-US">
              <a:latin typeface="Arial"/>
            </a:endParaRPr>
          </a:p>
        </p:txBody>
      </p:sp>
    </p:spTree>
    <p:extLst>
      <p:ext uri="{BB962C8B-B14F-4D97-AF65-F5344CB8AC3E}">
        <p14:creationId xmlns:p14="http://schemas.microsoft.com/office/powerpoint/2010/main" val="86141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021" y="433758"/>
            <a:ext cx="8229600" cy="595313"/>
          </a:xfrm>
        </p:spPr>
        <p:txBody>
          <a:bodyPr>
            <a:normAutofit fontScale="90000"/>
          </a:bodyPr>
          <a:lstStyle/>
          <a:p>
            <a:pPr algn="ctr"/>
            <a:r>
              <a:rPr lang="en-US" dirty="0"/>
              <a:t> Design</a:t>
            </a:r>
          </a:p>
        </p:txBody>
      </p:sp>
      <p:sp>
        <p:nvSpPr>
          <p:cNvPr id="4" name="Date Placeholder 3"/>
          <p:cNvSpPr>
            <a:spLocks noGrp="1"/>
          </p:cNvSpPr>
          <p:nvPr>
            <p:ph type="dt" sz="half" idx="10"/>
          </p:nvPr>
        </p:nvSpPr>
        <p:spPr/>
        <p:txBody>
          <a:bodyPr/>
          <a:lstStyle/>
          <a:p>
            <a:fld id="{1FF0B1E7-97D8-44D2-A758-4E6DAC17A9EE}"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3</a:t>
            </a:fld>
            <a:endParaRPr lang="en-US">
              <a:latin typeface="Arial"/>
            </a:endParaRPr>
          </a:p>
        </p:txBody>
      </p:sp>
      <p:sp>
        <p:nvSpPr>
          <p:cNvPr id="3" name="Content Placeholder 2"/>
          <p:cNvSpPr>
            <a:spLocks noGrp="1"/>
          </p:cNvSpPr>
          <p:nvPr>
            <p:ph idx="1"/>
          </p:nvPr>
        </p:nvSpPr>
        <p:spPr>
          <a:xfrm>
            <a:off x="457200" y="1115358"/>
            <a:ext cx="8229600" cy="5483405"/>
          </a:xfrm>
        </p:spPr>
        <p:txBody>
          <a:bodyPr>
            <a:normAutofit lnSpcReduction="10000"/>
          </a:bodyPr>
          <a:lstStyle/>
          <a:p>
            <a:pPr algn="just"/>
            <a:r>
              <a:rPr lang="en-US" dirty="0">
                <a:latin typeface="Bookman Old Style" panose="02050604050505020204" pitchFamily="18" charset="0"/>
              </a:rPr>
              <a:t>System design is the determination of the overall system architecture consisting of </a:t>
            </a:r>
            <a:r>
              <a:rPr lang="en-US" sz="2400" i="1" dirty="0">
                <a:solidFill>
                  <a:srgbClr val="C00000"/>
                </a:solidFill>
                <a:latin typeface="Bookman Old Style" panose="02050604050505020204" pitchFamily="18" charset="0"/>
              </a:rPr>
              <a:t>physical processing components, hardware, </a:t>
            </a:r>
            <a:r>
              <a:rPr lang="en-US" i="1" dirty="0">
                <a:solidFill>
                  <a:srgbClr val="C00000"/>
                </a:solidFill>
                <a:latin typeface="Bookman Old Style" panose="02050604050505020204" pitchFamily="18" charset="0"/>
              </a:rPr>
              <a:t> </a:t>
            </a:r>
            <a:r>
              <a:rPr lang="en-US" sz="2400" i="1" dirty="0">
                <a:solidFill>
                  <a:srgbClr val="C00000"/>
                </a:solidFill>
                <a:latin typeface="Bookman Old Style" panose="02050604050505020204" pitchFamily="18" charset="0"/>
              </a:rPr>
              <a:t>software, people, and the communication among them that will satisfy the system’s essential requirements</a:t>
            </a:r>
          </a:p>
          <a:p>
            <a:pPr marL="0" indent="0" algn="just">
              <a:buNone/>
            </a:pPr>
            <a:endParaRPr lang="en-US" i="1" dirty="0">
              <a:solidFill>
                <a:srgbClr val="C00000"/>
              </a:solidFill>
              <a:latin typeface="Bookman Old Style" panose="02050604050505020204" pitchFamily="18" charset="0"/>
            </a:endParaRPr>
          </a:p>
          <a:p>
            <a:pPr algn="just"/>
            <a:r>
              <a:rPr lang="en-US" dirty="0">
                <a:latin typeface="Bookman Old Style" panose="02050604050505020204" pitchFamily="18" charset="0"/>
              </a:rPr>
              <a:t>The purpose of the design phase is to decide how to build it. </a:t>
            </a:r>
          </a:p>
          <a:p>
            <a:pPr algn="just"/>
            <a:endParaRPr lang="en-US" dirty="0">
              <a:latin typeface="Bookman Old Style" panose="02050604050505020204" pitchFamily="18" charset="0"/>
            </a:endParaRPr>
          </a:p>
          <a:p>
            <a:pPr algn="just"/>
            <a:r>
              <a:rPr lang="en-US" sz="2400" dirty="0">
                <a:latin typeface="Bookman Old Style" panose="02050604050505020204" pitchFamily="18" charset="0"/>
              </a:rPr>
              <a:t>The design phase is where blueprint for the new system is developed.</a:t>
            </a:r>
          </a:p>
          <a:p>
            <a:pPr algn="just"/>
            <a:endParaRPr lang="en-US" dirty="0">
              <a:latin typeface="Bookman Old Style" panose="02050604050505020204" pitchFamily="18" charset="0"/>
            </a:endParaRPr>
          </a:p>
          <a:p>
            <a:pPr algn="just"/>
            <a:r>
              <a:rPr lang="en-US" sz="2400" dirty="0">
                <a:latin typeface="Bookman Old Style" panose="02050604050505020204" pitchFamily="18" charset="0"/>
              </a:rPr>
              <a:t>The requirements that were identified in the analysis phase serve as the </a:t>
            </a:r>
            <a:r>
              <a:rPr lang="en-US" sz="2400" dirty="0">
                <a:solidFill>
                  <a:srgbClr val="FF0000"/>
                </a:solidFill>
                <a:latin typeface="Bookman Old Style" panose="02050604050505020204" pitchFamily="18" charset="0"/>
              </a:rPr>
              <a:t>primary inputs </a:t>
            </a:r>
            <a:r>
              <a:rPr lang="en-US" sz="2400" dirty="0">
                <a:latin typeface="Bookman Old Style" panose="02050604050505020204" pitchFamily="18" charset="0"/>
              </a:rPr>
              <a:t>for design activities. </a:t>
            </a:r>
          </a:p>
          <a:p>
            <a:pPr algn="just"/>
            <a:endParaRPr lang="en-US" sz="2400" dirty="0">
              <a:latin typeface="Bookman Old Style" panose="02050604050505020204" pitchFamily="18" charset="0"/>
            </a:endParaRPr>
          </a:p>
          <a:p>
            <a:pPr algn="just"/>
            <a:endParaRPr lang="en-US" dirty="0">
              <a:latin typeface="Bookman Old Style" panose="02050604050505020204" pitchFamily="18" charset="0"/>
            </a:endParaRPr>
          </a:p>
          <a:p>
            <a:pPr algn="just"/>
            <a:endParaRPr lang="en-US" sz="2800" dirty="0">
              <a:latin typeface="Bookman Old Style" panose="02050604050505020204" pitchFamily="18" charset="0"/>
            </a:endParaRPr>
          </a:p>
          <a:p>
            <a:pPr algn="just"/>
            <a:endParaRPr lang="en-US" sz="2800" dirty="0"/>
          </a:p>
          <a:p>
            <a:pPr algn="just"/>
            <a:endParaRPr lang="en-US" sz="2800" dirty="0"/>
          </a:p>
        </p:txBody>
      </p:sp>
    </p:spTree>
    <p:extLst>
      <p:ext uri="{BB962C8B-B14F-4D97-AF65-F5344CB8AC3E}">
        <p14:creationId xmlns:p14="http://schemas.microsoft.com/office/powerpoint/2010/main" val="143962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882" y="352971"/>
            <a:ext cx="8229600" cy="595313"/>
          </a:xfrm>
        </p:spPr>
        <p:txBody>
          <a:bodyPr>
            <a:normAutofit fontScale="90000"/>
          </a:bodyPr>
          <a:lstStyle/>
          <a:p>
            <a:pPr algn="ctr"/>
            <a:r>
              <a:rPr lang="en-US" dirty="0"/>
              <a:t> Design Outputs</a:t>
            </a:r>
          </a:p>
        </p:txBody>
      </p:sp>
      <p:sp>
        <p:nvSpPr>
          <p:cNvPr id="4" name="Date Placeholder 3"/>
          <p:cNvSpPr>
            <a:spLocks noGrp="1"/>
          </p:cNvSpPr>
          <p:nvPr>
            <p:ph type="dt" sz="half" idx="10"/>
          </p:nvPr>
        </p:nvSpPr>
        <p:spPr/>
        <p:txBody>
          <a:bodyPr/>
          <a:lstStyle/>
          <a:p>
            <a:fld id="{6D8B7F2E-3158-4A72-90A1-B86E15D39A4E}"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4</a:t>
            </a:fld>
            <a:endParaRPr lang="en-US">
              <a:latin typeface="Arial"/>
            </a:endParaRPr>
          </a:p>
        </p:txBody>
      </p:sp>
      <p:sp>
        <p:nvSpPr>
          <p:cNvPr id="3" name="Content Placeholder 2"/>
          <p:cNvSpPr>
            <a:spLocks noGrp="1"/>
          </p:cNvSpPr>
          <p:nvPr>
            <p:ph idx="1"/>
          </p:nvPr>
        </p:nvSpPr>
        <p:spPr>
          <a:xfrm>
            <a:off x="457200" y="1128713"/>
            <a:ext cx="8229600" cy="5348287"/>
          </a:xfrm>
        </p:spPr>
        <p:txBody>
          <a:bodyPr>
            <a:normAutofit/>
          </a:bodyPr>
          <a:lstStyle/>
          <a:p>
            <a:pPr algn="just"/>
            <a:r>
              <a:rPr lang="en-US" dirty="0">
                <a:latin typeface="Bookman Old Style" panose="02050604050505020204" pitchFamily="18" charset="0"/>
              </a:rPr>
              <a:t>The main deliverable from the design phase is the system specification.</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System specification outline:</a:t>
            </a:r>
          </a:p>
          <a:p>
            <a:pPr algn="just"/>
            <a:endParaRPr lang="en-US" sz="2800" dirty="0"/>
          </a:p>
          <a:p>
            <a:pPr lvl="1" algn="just"/>
            <a:r>
              <a:rPr lang="en-US" dirty="0"/>
              <a:t> </a:t>
            </a:r>
          </a:p>
          <a:p>
            <a:pPr lvl="1" algn="just"/>
            <a:endParaRPr lang="en-US" dirty="0"/>
          </a:p>
          <a:p>
            <a:pPr lvl="1" algn="just"/>
            <a:endParaRPr lang="en-US" dirty="0"/>
          </a:p>
        </p:txBody>
      </p:sp>
      <p:pic>
        <p:nvPicPr>
          <p:cNvPr id="7" name="Picture 6" descr="fig_07_02">
            <a:extLst>
              <a:ext uri="{FF2B5EF4-FFF2-40B4-BE49-F238E27FC236}">
                <a16:creationId xmlns:a16="http://schemas.microsoft.com/office/drawing/2014/main" id="{FD247D1C-62D0-D0A9-A18C-65F60A604577}"/>
              </a:ext>
            </a:extLst>
          </p:cNvPr>
          <p:cNvPicPr preferRelativeResize="0">
            <a:picLocks noChangeAspect="1" noChangeArrowheads="1"/>
          </p:cNvPicPr>
          <p:nvPr/>
        </p:nvPicPr>
        <p:blipFill>
          <a:blip r:embed="rId2" cstate="print"/>
          <a:srcRect/>
          <a:stretch>
            <a:fillRect/>
          </a:stretch>
        </p:blipFill>
        <p:spPr bwMode="auto">
          <a:xfrm>
            <a:off x="2608868" y="2871786"/>
            <a:ext cx="4828880" cy="3605213"/>
          </a:xfrm>
          <a:prstGeom prst="rect">
            <a:avLst/>
          </a:prstGeom>
          <a:noFill/>
          <a:ln w="9525">
            <a:noFill/>
            <a:miter lim="800000"/>
            <a:headEnd/>
            <a:tailEnd/>
          </a:ln>
          <a:effectLst/>
        </p:spPr>
      </p:pic>
      <p:pic>
        <p:nvPicPr>
          <p:cNvPr id="8" name="Picture 7" descr="fig_07_02">
            <a:extLst>
              <a:ext uri="{FF2B5EF4-FFF2-40B4-BE49-F238E27FC236}">
                <a16:creationId xmlns:a16="http://schemas.microsoft.com/office/drawing/2014/main" id="{35F0AE77-1ED9-00F3-B982-DC7174AD4C1E}"/>
              </a:ext>
            </a:extLst>
          </p:cNvPr>
          <p:cNvPicPr preferRelativeResize="0">
            <a:picLocks noChangeAspect="1" noChangeArrowheads="1"/>
          </p:cNvPicPr>
          <p:nvPr/>
        </p:nvPicPr>
        <p:blipFill rotWithShape="1">
          <a:blip r:embed="rId2" cstate="print"/>
          <a:srcRect t="18354"/>
          <a:stretch/>
        </p:blipFill>
        <p:spPr bwMode="auto">
          <a:xfrm>
            <a:off x="2714920" y="3308808"/>
            <a:ext cx="4637987" cy="3026004"/>
          </a:xfrm>
          <a:prstGeom prst="rect">
            <a:avLst/>
          </a:prstGeom>
          <a:noFill/>
          <a:ln w="9525">
            <a:noFill/>
            <a:miter lim="800000"/>
            <a:headEnd/>
            <a:tailEnd/>
          </a:ln>
          <a:effectLst/>
        </p:spPr>
      </p:pic>
    </p:spTree>
    <p:extLst>
      <p:ext uri="{BB962C8B-B14F-4D97-AF65-F5344CB8AC3E}">
        <p14:creationId xmlns:p14="http://schemas.microsoft.com/office/powerpoint/2010/main" val="427835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5313"/>
          </a:xfrm>
        </p:spPr>
        <p:txBody>
          <a:bodyPr>
            <a:normAutofit fontScale="90000"/>
          </a:bodyPr>
          <a:lstStyle/>
          <a:p>
            <a:pPr algn="ctr"/>
            <a:r>
              <a:rPr lang="en-US" dirty="0"/>
              <a:t>Phase 1: System Acquisition Strategy</a:t>
            </a:r>
          </a:p>
        </p:txBody>
      </p:sp>
      <p:sp>
        <p:nvSpPr>
          <p:cNvPr id="4" name="Date Placeholder 3"/>
          <p:cNvSpPr>
            <a:spLocks noGrp="1"/>
          </p:cNvSpPr>
          <p:nvPr>
            <p:ph type="dt" sz="half" idx="10"/>
          </p:nvPr>
        </p:nvSpPr>
        <p:spPr/>
        <p:txBody>
          <a:bodyPr/>
          <a:lstStyle/>
          <a:p>
            <a:fld id="{EEA5D282-14B4-4DC4-9ABA-35EB2EE0DD3B}"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5</a:t>
            </a:fld>
            <a:endParaRPr lang="en-US">
              <a:latin typeface="Arial"/>
            </a:endParaRPr>
          </a:p>
        </p:txBody>
      </p:sp>
      <p:sp>
        <p:nvSpPr>
          <p:cNvPr id="3" name="Content Placeholder 2"/>
          <p:cNvSpPr>
            <a:spLocks noGrp="1"/>
          </p:cNvSpPr>
          <p:nvPr>
            <p:ph idx="1"/>
          </p:nvPr>
        </p:nvSpPr>
        <p:spPr>
          <a:xfrm>
            <a:off x="457200" y="1234911"/>
            <a:ext cx="8229600" cy="5242089"/>
          </a:xfrm>
        </p:spPr>
        <p:txBody>
          <a:bodyPr>
            <a:normAutofit/>
          </a:bodyPr>
          <a:lstStyle/>
          <a:p>
            <a:pPr algn="just"/>
            <a:r>
              <a:rPr lang="en-US" dirty="0">
                <a:latin typeface="Bookman Old Style" panose="02050604050505020204" pitchFamily="18" charset="0"/>
              </a:rPr>
              <a:t>The project team needs to recommend one of the three (3) approaches to creating the new system</a:t>
            </a:r>
          </a:p>
        </p:txBody>
      </p:sp>
      <p:graphicFrame>
        <p:nvGraphicFramePr>
          <p:cNvPr id="7" name="Content Placeholder 6">
            <a:extLst>
              <a:ext uri="{FF2B5EF4-FFF2-40B4-BE49-F238E27FC236}">
                <a16:creationId xmlns:a16="http://schemas.microsoft.com/office/drawing/2014/main" id="{530C575F-D860-A3CE-B727-414536336ED5}"/>
              </a:ext>
            </a:extLst>
          </p:cNvPr>
          <p:cNvGraphicFramePr>
            <a:graphicFrameLocks/>
          </p:cNvGraphicFramePr>
          <p:nvPr>
            <p:extLst>
              <p:ext uri="{D42A27DB-BD31-4B8C-83A1-F6EECF244321}">
                <p14:modId xmlns:p14="http://schemas.microsoft.com/office/powerpoint/2010/main" val="741224151"/>
              </p:ext>
            </p:extLst>
          </p:nvPr>
        </p:nvGraphicFramePr>
        <p:xfrm>
          <a:off x="457200" y="2630078"/>
          <a:ext cx="8229600" cy="38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52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81"/>
            <a:ext cx="8229600" cy="595313"/>
          </a:xfrm>
        </p:spPr>
        <p:txBody>
          <a:bodyPr>
            <a:normAutofit fontScale="90000"/>
          </a:bodyPr>
          <a:lstStyle/>
          <a:p>
            <a:pPr algn="ctr"/>
            <a:r>
              <a:rPr lang="en-US" dirty="0"/>
              <a:t>System Acquisition Strategy</a:t>
            </a:r>
          </a:p>
        </p:txBody>
      </p:sp>
      <p:sp>
        <p:nvSpPr>
          <p:cNvPr id="4" name="Date Placeholder 3"/>
          <p:cNvSpPr>
            <a:spLocks noGrp="1"/>
          </p:cNvSpPr>
          <p:nvPr>
            <p:ph type="dt" sz="half" idx="10"/>
          </p:nvPr>
        </p:nvSpPr>
        <p:spPr/>
        <p:txBody>
          <a:bodyPr/>
          <a:lstStyle/>
          <a:p>
            <a:fld id="{99A74A65-E0F1-4DC3-9BEC-1C52AE757311}"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6</a:t>
            </a:fld>
            <a:endParaRPr lang="en-US">
              <a:latin typeface="Arial"/>
            </a:endParaRPr>
          </a:p>
        </p:txBody>
      </p:sp>
      <p:sp>
        <p:nvSpPr>
          <p:cNvPr id="3" name="Content Placeholder 2"/>
          <p:cNvSpPr>
            <a:spLocks noGrp="1"/>
          </p:cNvSpPr>
          <p:nvPr>
            <p:ph idx="1"/>
          </p:nvPr>
        </p:nvSpPr>
        <p:spPr>
          <a:xfrm>
            <a:off x="185738" y="1128713"/>
            <a:ext cx="8729662" cy="5586412"/>
          </a:xfrm>
        </p:spPr>
        <p:txBody>
          <a:bodyPr>
            <a:normAutofit/>
          </a:bodyPr>
          <a:lstStyle/>
          <a:p>
            <a:pPr algn="just"/>
            <a:r>
              <a:rPr lang="en-US" b="1" dirty="0">
                <a:latin typeface="Bookman Old Style" panose="02050604050505020204" pitchFamily="18" charset="0"/>
              </a:rPr>
              <a:t>Custom development </a:t>
            </a:r>
            <a:r>
              <a:rPr lang="en-US" dirty="0">
                <a:latin typeface="Bookman Old Style" panose="02050604050505020204" pitchFamily="18" charset="0"/>
              </a:rPr>
              <a:t>allows developers to be flexible, creative  and it builds technical and functional knowledge within the organization.</a:t>
            </a:r>
          </a:p>
          <a:p>
            <a:pPr algn="just"/>
            <a:endParaRPr lang="en-US" dirty="0">
              <a:latin typeface="Bookman Old Style" panose="02050604050505020204" pitchFamily="18" charset="0"/>
            </a:endParaRPr>
          </a:p>
          <a:p>
            <a:pPr algn="just"/>
            <a:r>
              <a:rPr lang="en-US" b="1" dirty="0">
                <a:latin typeface="Bookman Old Style" panose="02050604050505020204" pitchFamily="18" charset="0"/>
              </a:rPr>
              <a:t>Customized Software </a:t>
            </a:r>
            <a:r>
              <a:rPr lang="en-US" dirty="0">
                <a:latin typeface="Bookman Old Style" panose="02050604050505020204" pitchFamily="18" charset="0"/>
              </a:rPr>
              <a:t>is buying programs that have been created, tested, and proven; Workarounds can be used to meet the needs that are not addressed by the packaged application</a:t>
            </a:r>
          </a:p>
          <a:p>
            <a:pPr algn="just"/>
            <a:endParaRPr lang="en-US" dirty="0">
              <a:latin typeface="Bookman Old Style" panose="02050604050505020204" pitchFamily="18" charset="0"/>
            </a:endParaRPr>
          </a:p>
          <a:p>
            <a:pPr algn="just"/>
            <a:r>
              <a:rPr lang="en-US" b="1" dirty="0">
                <a:latin typeface="Bookman Old Style" panose="02050604050505020204" pitchFamily="18" charset="0"/>
              </a:rPr>
              <a:t>Outsourcing</a:t>
            </a:r>
            <a:r>
              <a:rPr lang="en-US" dirty="0">
                <a:latin typeface="Bookman Old Style" panose="02050604050505020204" pitchFamily="18" charset="0"/>
              </a:rPr>
              <a:t> is to pay an external service provider to create the system. It does not come without costs and the organization could compromise confidential information or lose control over future development.</a:t>
            </a:r>
          </a:p>
          <a:p>
            <a:pPr algn="just"/>
            <a:endParaRPr lang="en-US" dirty="0"/>
          </a:p>
        </p:txBody>
      </p:sp>
    </p:spTree>
    <p:extLst>
      <p:ext uri="{BB962C8B-B14F-4D97-AF65-F5344CB8AC3E}">
        <p14:creationId xmlns:p14="http://schemas.microsoft.com/office/powerpoint/2010/main" val="86047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697" y="386499"/>
            <a:ext cx="8229600" cy="821168"/>
          </a:xfrm>
        </p:spPr>
        <p:txBody>
          <a:bodyPr>
            <a:normAutofit/>
          </a:bodyPr>
          <a:lstStyle/>
          <a:p>
            <a:pPr algn="ctr"/>
            <a:r>
              <a:rPr lang="en-US" dirty="0"/>
              <a:t>Influences on  Acquisition strategies</a:t>
            </a:r>
          </a:p>
        </p:txBody>
      </p:sp>
      <p:sp>
        <p:nvSpPr>
          <p:cNvPr id="3" name="Content Placeholder 2"/>
          <p:cNvSpPr>
            <a:spLocks noGrp="1"/>
          </p:cNvSpPr>
          <p:nvPr>
            <p:ph idx="1"/>
          </p:nvPr>
        </p:nvSpPr>
        <p:spPr>
          <a:xfrm>
            <a:off x="457200" y="1246694"/>
            <a:ext cx="8229600" cy="5230306"/>
          </a:xfrm>
        </p:spPr>
        <p:txBody>
          <a:bodyPr>
            <a:normAutofit/>
          </a:bodyPr>
          <a:lstStyle/>
          <a:p>
            <a:pPr algn="just">
              <a:buNone/>
            </a:pPr>
            <a:r>
              <a:rPr lang="en-US" dirty="0">
                <a:latin typeface="Bookman Old Style" panose="02050604050505020204" pitchFamily="18" charset="0"/>
              </a:rPr>
              <a:t>Project characteristics that influence the choice of acquisition strategy:</a:t>
            </a:r>
          </a:p>
        </p:txBody>
      </p:sp>
      <p:sp>
        <p:nvSpPr>
          <p:cNvPr id="5" name="Slide Number Placeholder 4"/>
          <p:cNvSpPr>
            <a:spLocks noGrp="1"/>
          </p:cNvSpPr>
          <p:nvPr>
            <p:ph type="sldNum" sz="quarter" idx="12"/>
          </p:nvPr>
        </p:nvSpPr>
        <p:spPr/>
        <p:txBody>
          <a:bodyPr/>
          <a:lstStyle/>
          <a:p>
            <a:fld id="{7597BC71-976C-43F9-8091-5829990FA63C}" type="slidenum">
              <a:rPr lang="en-US" smtClean="0"/>
              <a:pPr/>
              <a:t>7</a:t>
            </a:fld>
            <a:endParaRPr lang="en-US" dirty="0"/>
          </a:p>
        </p:txBody>
      </p:sp>
      <p:pic>
        <p:nvPicPr>
          <p:cNvPr id="6" name="Picture 71" descr="Chapter_08_illus8"/>
          <p:cNvPicPr>
            <a:picLocks noChangeAspect="1" noChangeArrowheads="1"/>
          </p:cNvPicPr>
          <p:nvPr/>
        </p:nvPicPr>
        <p:blipFill rotWithShape="1">
          <a:blip r:embed="rId2" cstate="print"/>
          <a:srcRect l="10785" t="38086" r="10785" b="40909"/>
          <a:stretch/>
        </p:blipFill>
        <p:spPr bwMode="auto">
          <a:xfrm>
            <a:off x="685800" y="2106889"/>
            <a:ext cx="7924800" cy="4520154"/>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AAF927CC-D6BE-B45B-52EA-922F8E1CBC97}"/>
              </a:ext>
            </a:extLst>
          </p:cNvPr>
          <p:cNvSpPr>
            <a:spLocks noGrp="1"/>
          </p:cNvSpPr>
          <p:nvPr>
            <p:ph type="dt" sz="half" idx="10"/>
          </p:nvPr>
        </p:nvSpPr>
        <p:spPr/>
        <p:txBody>
          <a:bodyPr/>
          <a:lstStyle/>
          <a:p>
            <a:fld id="{42B985DA-ED31-420C-AADF-ED71BAE26481}" type="datetime1">
              <a:rPr lang="en-US" smtClean="0">
                <a:latin typeface="Arial"/>
              </a:rPr>
              <a:t>2/11/2024</a:t>
            </a:fld>
            <a:endParaRPr lang="en-US">
              <a:latin typeface="Arial"/>
            </a:endParaRPr>
          </a:p>
        </p:txBody>
      </p:sp>
      <p:sp>
        <p:nvSpPr>
          <p:cNvPr id="7" name="Footer Placeholder 6">
            <a:extLst>
              <a:ext uri="{FF2B5EF4-FFF2-40B4-BE49-F238E27FC236}">
                <a16:creationId xmlns:a16="http://schemas.microsoft.com/office/drawing/2014/main" id="{A4E6D59A-A0FF-4B39-6BAD-AE09F8DBDAE9}"/>
              </a:ext>
            </a:extLst>
          </p:cNvPr>
          <p:cNvSpPr>
            <a:spLocks noGrp="1"/>
          </p:cNvSpPr>
          <p:nvPr>
            <p:ph type="ftr" sz="quarter" idx="11"/>
          </p:nvPr>
        </p:nvSpPr>
        <p:spPr/>
        <p:txBody>
          <a:bodyPr/>
          <a:lstStyle/>
          <a:p>
            <a:r>
              <a:rPr lang="en-US">
                <a:latin typeface="Arial"/>
              </a:rPr>
              <a:t>System Analysis &amp; Design   -- MIM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380"/>
            <a:ext cx="8229600" cy="723900"/>
          </a:xfrm>
        </p:spPr>
        <p:txBody>
          <a:bodyPr>
            <a:normAutofit/>
          </a:bodyPr>
          <a:lstStyle/>
          <a:p>
            <a:pPr algn="ctr"/>
            <a:r>
              <a:rPr lang="en-US" dirty="0"/>
              <a:t>Phase 2: Architecture Design</a:t>
            </a:r>
          </a:p>
        </p:txBody>
      </p:sp>
      <p:sp>
        <p:nvSpPr>
          <p:cNvPr id="4" name="Date Placeholder 3"/>
          <p:cNvSpPr>
            <a:spLocks noGrp="1"/>
          </p:cNvSpPr>
          <p:nvPr>
            <p:ph type="dt" sz="half" idx="10"/>
          </p:nvPr>
        </p:nvSpPr>
        <p:spPr/>
        <p:txBody>
          <a:bodyPr/>
          <a:lstStyle/>
          <a:p>
            <a:fld id="{45DA5A76-3A71-4AC3-83C4-D8B7D1F15B10}"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8</a:t>
            </a:fld>
            <a:endParaRPr lang="en-US">
              <a:latin typeface="Arial"/>
            </a:endParaRPr>
          </a:p>
        </p:txBody>
      </p:sp>
      <p:sp>
        <p:nvSpPr>
          <p:cNvPr id="3" name="Content Placeholder 2"/>
          <p:cNvSpPr>
            <a:spLocks noGrp="1"/>
          </p:cNvSpPr>
          <p:nvPr>
            <p:ph idx="1"/>
          </p:nvPr>
        </p:nvSpPr>
        <p:spPr>
          <a:xfrm>
            <a:off x="197963" y="1383188"/>
            <a:ext cx="8757501" cy="5249720"/>
          </a:xfrm>
        </p:spPr>
        <p:txBody>
          <a:bodyPr>
            <a:noAutofit/>
          </a:bodyPr>
          <a:lstStyle/>
          <a:p>
            <a:pPr algn="just">
              <a:spcBef>
                <a:spcPct val="0"/>
              </a:spcBef>
            </a:pPr>
            <a:r>
              <a:rPr lang="en-US" altLang="en-NG" dirty="0">
                <a:solidFill>
                  <a:srgbClr val="FF0000"/>
                </a:solidFill>
                <a:latin typeface="Bookman Old Style" panose="02050604050505020204" pitchFamily="18" charset="0"/>
              </a:rPr>
              <a:t>Architecture design</a:t>
            </a:r>
          </a:p>
          <a:p>
            <a:pPr lvl="1" algn="just"/>
            <a:r>
              <a:rPr lang="en-US" altLang="en-NG" sz="2400" dirty="0">
                <a:latin typeface="Bookman Old Style" panose="02050604050505020204" pitchFamily="18" charset="0"/>
              </a:rPr>
              <a:t>Plans for how the system will be distributed across multiple computers and what hardware, operating system software, and application software will be used for each computer.</a:t>
            </a:r>
          </a:p>
          <a:p>
            <a:pPr lvl="1" algn="just"/>
            <a:endParaRPr lang="en-US" altLang="en-NG" sz="2400" dirty="0">
              <a:latin typeface="Bookman Old Style" panose="02050604050505020204" pitchFamily="18" charset="0"/>
            </a:endParaRPr>
          </a:p>
          <a:p>
            <a:pPr algn="just">
              <a:spcBef>
                <a:spcPct val="0"/>
              </a:spcBef>
            </a:pPr>
            <a:r>
              <a:rPr lang="en-US" altLang="en-NG" dirty="0">
                <a:latin typeface="Bookman Old Style" panose="02050604050505020204" pitchFamily="18" charset="0"/>
              </a:rPr>
              <a:t>Key factors in architecture design</a:t>
            </a:r>
          </a:p>
          <a:p>
            <a:pPr lvl="1" algn="just"/>
            <a:r>
              <a:rPr lang="en-US" altLang="en-NG" sz="2400" dirty="0">
                <a:latin typeface="Bookman Old Style" panose="02050604050505020204" pitchFamily="18" charset="0"/>
              </a:rPr>
              <a:t>Nonfunctional requirements developed early in the analysis phase play a key role in architecture design.</a:t>
            </a:r>
          </a:p>
          <a:p>
            <a:pPr lvl="1" algn="just"/>
            <a:endParaRPr lang="en-US" altLang="en-NG" sz="2400" dirty="0">
              <a:latin typeface="Bookman Old Style" panose="02050604050505020204" pitchFamily="18" charset="0"/>
            </a:endParaRPr>
          </a:p>
          <a:p>
            <a:pPr algn="just"/>
            <a:r>
              <a:rPr lang="en-US" dirty="0">
                <a:latin typeface="Bookman Old Style" panose="02050604050505020204" pitchFamily="18" charset="0"/>
              </a:rPr>
              <a:t>The major architectural components of any system are the </a:t>
            </a:r>
            <a:r>
              <a:rPr lang="en-US" b="1" dirty="0">
                <a:solidFill>
                  <a:srgbClr val="0070C0"/>
                </a:solidFill>
                <a:latin typeface="Bookman Old Style" panose="02050604050505020204" pitchFamily="18" charset="0"/>
              </a:rPr>
              <a:t>Hardware and the Software. </a:t>
            </a:r>
          </a:p>
          <a:p>
            <a:pPr lvl="1" algn="just"/>
            <a:endParaRPr lang="en-US" altLang="en-NG" sz="2400" dirty="0">
              <a:latin typeface="Bookman Old Style" panose="02050604050505020204" pitchFamily="18" charset="0"/>
            </a:endParaRPr>
          </a:p>
          <a:p>
            <a:pPr marL="274320" lvl="1" indent="0" algn="just">
              <a:buNone/>
            </a:pPr>
            <a:endParaRPr lang="en-US" altLang="en-NG" sz="2400" dirty="0">
              <a:latin typeface="Bookman Old Style" panose="02050604050505020204" pitchFamily="18" charset="0"/>
            </a:endParaRPr>
          </a:p>
        </p:txBody>
      </p:sp>
    </p:spTree>
    <p:extLst>
      <p:ext uri="{BB962C8B-B14F-4D97-AF65-F5344CB8AC3E}">
        <p14:creationId xmlns:p14="http://schemas.microsoft.com/office/powerpoint/2010/main" val="380540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23900"/>
          </a:xfrm>
        </p:spPr>
        <p:txBody>
          <a:bodyPr>
            <a:normAutofit/>
          </a:bodyPr>
          <a:lstStyle/>
          <a:p>
            <a:pPr algn="ctr"/>
            <a:r>
              <a:rPr lang="en-US" dirty="0"/>
              <a:t>Hardware  Component</a:t>
            </a:r>
          </a:p>
        </p:txBody>
      </p:sp>
      <p:sp>
        <p:nvSpPr>
          <p:cNvPr id="4" name="Date Placeholder 3"/>
          <p:cNvSpPr>
            <a:spLocks noGrp="1"/>
          </p:cNvSpPr>
          <p:nvPr>
            <p:ph type="dt" sz="half" idx="10"/>
          </p:nvPr>
        </p:nvSpPr>
        <p:spPr/>
        <p:txBody>
          <a:bodyPr/>
          <a:lstStyle/>
          <a:p>
            <a:fld id="{A9C2E4BC-686B-4844-9E21-F2F207EECA9E}" type="datetime1">
              <a:rPr lang="en-US" smtClean="0">
                <a:latin typeface="Arial"/>
              </a:rPr>
              <a:t>2/11/2024</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System Analysis &amp; Design   -- MIM</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9</a:t>
            </a:fld>
            <a:endParaRPr lang="en-US">
              <a:latin typeface="Arial"/>
            </a:endParaRPr>
          </a:p>
        </p:txBody>
      </p:sp>
      <p:sp>
        <p:nvSpPr>
          <p:cNvPr id="3" name="Content Placeholder 2"/>
          <p:cNvSpPr>
            <a:spLocks noGrp="1"/>
          </p:cNvSpPr>
          <p:nvPr>
            <p:ph idx="1"/>
          </p:nvPr>
        </p:nvSpPr>
        <p:spPr>
          <a:xfrm>
            <a:off x="457200" y="1257300"/>
            <a:ext cx="8229600" cy="5219700"/>
          </a:xfrm>
        </p:spPr>
        <p:txBody>
          <a:bodyPr>
            <a:noAutofit/>
          </a:bodyPr>
          <a:lstStyle/>
          <a:p>
            <a:pPr algn="just"/>
            <a:endParaRPr lang="en-US" dirty="0"/>
          </a:p>
          <a:p>
            <a:pPr algn="just"/>
            <a:endParaRPr lang="en-US" sz="2800" dirty="0"/>
          </a:p>
        </p:txBody>
      </p:sp>
      <p:graphicFrame>
        <p:nvGraphicFramePr>
          <p:cNvPr id="7" name="Content Placeholder 10">
            <a:extLst>
              <a:ext uri="{FF2B5EF4-FFF2-40B4-BE49-F238E27FC236}">
                <a16:creationId xmlns:a16="http://schemas.microsoft.com/office/drawing/2014/main" id="{14599407-41D0-8C52-7D75-B07938238599}"/>
              </a:ext>
            </a:extLst>
          </p:cNvPr>
          <p:cNvGraphicFramePr>
            <a:graphicFrameLocks/>
          </p:cNvGraphicFramePr>
          <p:nvPr>
            <p:extLst>
              <p:ext uri="{D42A27DB-BD31-4B8C-83A1-F6EECF244321}">
                <p14:modId xmlns:p14="http://schemas.microsoft.com/office/powerpoint/2010/main" val="3779459022"/>
              </p:ext>
            </p:extLst>
          </p:nvPr>
        </p:nvGraphicFramePr>
        <p:xfrm>
          <a:off x="457199" y="1501611"/>
          <a:ext cx="8601959"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0071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8879</TotalTime>
  <Words>1698</Words>
  <Application>Microsoft Office PowerPoint</Application>
  <PresentationFormat>On-screen Show (4:3)</PresentationFormat>
  <Paragraphs>235</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Apple Chancery</vt:lpstr>
      <vt:lpstr>Arial</vt:lpstr>
      <vt:lpstr>Bookman Old Style</vt:lpstr>
      <vt:lpstr>Calibri</vt:lpstr>
      <vt:lpstr>TimesNewRomanPS</vt:lpstr>
      <vt:lpstr>Clarity</vt:lpstr>
      <vt:lpstr>    SWE2315 : Software REQUIREMENTS &amp; DESIGN</vt:lpstr>
      <vt:lpstr>Lecture Outline</vt:lpstr>
      <vt:lpstr> Design</vt:lpstr>
      <vt:lpstr> Design Outputs</vt:lpstr>
      <vt:lpstr>Phase 1: System Acquisition Strategy</vt:lpstr>
      <vt:lpstr>System Acquisition Strategy</vt:lpstr>
      <vt:lpstr>Influences on  Acquisition strategies</vt:lpstr>
      <vt:lpstr>Phase 2: Architecture Design</vt:lpstr>
      <vt:lpstr>Hardware  Component</vt:lpstr>
      <vt:lpstr>Software Component</vt:lpstr>
      <vt:lpstr>Computing Architecture</vt:lpstr>
      <vt:lpstr>Client Server Architecture</vt:lpstr>
      <vt:lpstr>Thin and Thick Client Server Architecture</vt:lpstr>
      <vt:lpstr>Advantages of Client Server Architecture</vt:lpstr>
      <vt:lpstr>Creating Architecture Design</vt:lpstr>
      <vt:lpstr>Nonfunctional Requirements and Their Implications for Architecture Design</vt:lpstr>
      <vt:lpstr>Phase 3: Hardware and Software Specifications</vt:lpstr>
      <vt:lpstr>Phase 4 : User Interface Design</vt:lpstr>
      <vt:lpstr>Principle of Interface Design</vt:lpstr>
      <vt:lpstr>Example Interface Design</vt:lpstr>
      <vt:lpstr>Example - Interface Design Structure</vt:lpstr>
      <vt:lpstr>Example - Interface Design Template</vt:lpstr>
      <vt:lpstr>Example- Template Test </vt:lpstr>
      <vt:lpstr>Group Assignment</vt:lpstr>
      <vt:lpstr>Summary</vt:lpstr>
      <vt:lpstr>PowerPoint Presentation</vt:lpstr>
    </vt:vector>
  </TitlesOfParts>
  <Company>BUK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dc:title>
  <dc:creator>M I Mukhtar</dc:creator>
  <cp:lastModifiedBy>maryam mukhtar</cp:lastModifiedBy>
  <cp:revision>131</cp:revision>
  <dcterms:created xsi:type="dcterms:W3CDTF">2015-09-14T11:06:08Z</dcterms:created>
  <dcterms:modified xsi:type="dcterms:W3CDTF">2024-02-13T12:14:13Z</dcterms:modified>
</cp:coreProperties>
</file>