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7" r:id="rId2"/>
    <p:sldId id="265" r:id="rId3"/>
    <p:sldId id="304" r:id="rId4"/>
    <p:sldId id="305" r:id="rId5"/>
    <p:sldId id="306" r:id="rId6"/>
    <p:sldId id="269" r:id="rId7"/>
    <p:sldId id="307" r:id="rId8"/>
    <p:sldId id="273" r:id="rId9"/>
    <p:sldId id="272" r:id="rId10"/>
    <p:sldId id="274" r:id="rId11"/>
    <p:sldId id="276" r:id="rId12"/>
    <p:sldId id="275" r:id="rId13"/>
    <p:sldId id="278" r:id="rId14"/>
    <p:sldId id="281" r:id="rId15"/>
    <p:sldId id="308" r:id="rId16"/>
    <p:sldId id="309" r:id="rId17"/>
    <p:sldId id="301" r:id="rId18"/>
    <p:sldId id="302" r:id="rId19"/>
    <p:sldId id="303" r:id="rId20"/>
    <p:sldId id="298" r:id="rId21"/>
    <p:sldId id="283" r:id="rId22"/>
    <p:sldId id="286" r:id="rId23"/>
    <p:sldId id="288" r:id="rId24"/>
    <p:sldId id="300" r:id="rId25"/>
    <p:sldId id="295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56C41-55F5-4EF3-BB79-049B9E949A1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4A10D-ABEF-44E8-98D0-BA14A562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8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appropriate when the requirements are well-understood and changes will be fairly limited during the design process.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4A10D-ABEF-44E8-98D0-BA14A5626A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5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i="1" dirty="0">
                <a:cs typeface="Times New Roman" panose="02020603050405020304" pitchFamily="18" charset="0"/>
              </a:rPr>
              <a:t>1.</a:t>
            </a:r>
            <a:r>
              <a:rPr lang="en-GB" i="1" baseline="0" dirty="0">
                <a:cs typeface="Times New Roman" panose="02020603050405020304" pitchFamily="18" charset="0"/>
              </a:rPr>
              <a:t> </a:t>
            </a:r>
            <a:r>
              <a:rPr lang="en-GB" i="1" dirty="0">
                <a:cs typeface="Times New Roman" panose="02020603050405020304" pitchFamily="18" charset="0"/>
              </a:rPr>
              <a:t>Managers need regular deliverables to measure progress. If systems are developed quickly, it is not cost-effective to produce documents that reflect every version of the system. </a:t>
            </a:r>
          </a:p>
          <a:p>
            <a:pPr lvl="1" algn="just"/>
            <a:r>
              <a:rPr lang="en-GB" i="1" dirty="0">
                <a:cs typeface="Times New Roman" panose="02020603050405020304" pitchFamily="18" charset="0"/>
              </a:rPr>
              <a:t>2. Unless time and money is spent on refactoring to improve the software, regular change tends to corrupt its structure. Incorporating further software changes becomes increasingly difficult and costly. 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4A10D-ABEF-44E8-98D0-BA14A5626A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7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725EF-BEEB-4A81-A088-32B3FE3876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0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725EF-BEEB-4A81-A088-32B3FE3876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5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926F-C29A-439D-9C25-DB53E5412491}" type="datetime1">
              <a:rPr lang="en-US" smtClean="0">
                <a:latin typeface="Arial"/>
              </a:rPr>
              <a:t>8/7/2023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41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3840-EB5F-4490-8A98-F44EE8AEAD2F}" type="datetime1">
              <a:rPr lang="en-US" smtClean="0">
                <a:latin typeface="Arial"/>
              </a:rPr>
              <a:t>8/7/2023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098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6EB0-3A72-4EE3-8076-8863D0BBBE85}" type="datetime1">
              <a:rPr lang="en-US" smtClean="0">
                <a:latin typeface="Arial"/>
              </a:rPr>
              <a:t>8/7/2023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97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CA4C-B835-4E87-AC98-17CA772EA24F}" type="datetime1">
              <a:rPr lang="en-US" smtClean="0">
                <a:latin typeface="Arial"/>
              </a:rPr>
              <a:t>8/7/2023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01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5B0E-4EDA-4BA2-B828-9F47C0F213A5}" type="datetime1">
              <a:rPr lang="en-US" smtClean="0">
                <a:latin typeface="Arial"/>
              </a:rPr>
              <a:t>8/7/2023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483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858-9925-4513-A81D-29E3FD027E3F}" type="datetime1">
              <a:rPr lang="en-US" smtClean="0">
                <a:latin typeface="Arial"/>
              </a:rPr>
              <a:t>8/7/2023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176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8304-326A-4B76-BBBE-3492B6DC2555}" type="datetime1">
              <a:rPr lang="en-US" smtClean="0">
                <a:latin typeface="Arial"/>
              </a:rPr>
              <a:t>8/7/2023</a:t>
            </a:fld>
            <a:endParaRPr lang="en-US">
              <a:latin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95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6231-15FB-4804-BEF4-C16F81AE8CB4}" type="datetime1">
              <a:rPr lang="en-US" smtClean="0">
                <a:latin typeface="Arial"/>
              </a:rPr>
              <a:t>8/7/2023</a:t>
            </a:fld>
            <a:endParaRPr lang="en-US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90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5784-A03F-4A1F-9197-FB3BB24BACDF}" type="datetime1">
              <a:rPr lang="en-US" smtClean="0">
                <a:latin typeface="Arial"/>
              </a:rPr>
              <a:t>8/7/2023</a:t>
            </a:fld>
            <a:endParaRPr lang="en-US"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981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4531-DE36-4F0E-9B34-5495AB1A518D}" type="datetime1">
              <a:rPr lang="en-US" smtClean="0">
                <a:latin typeface="Arial"/>
              </a:rPr>
              <a:t>8/7/2023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57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2208-7FE5-4E49-8A3E-601ADB4CB3E0}" type="datetime1">
              <a:rPr lang="en-US" smtClean="0">
                <a:latin typeface="Arial"/>
              </a:rPr>
              <a:t>8/7/2023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22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EC2CDAA-DF3A-4B92-98D2-E43D838A4A77}" type="datetime1">
              <a:rPr lang="en-US" smtClean="0">
                <a:latin typeface="Arial"/>
              </a:rPr>
              <a:t>8/7/2023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3D98C4E-54FF-DE42-8B50-68F280D9DF8C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pic>
        <p:nvPicPr>
          <p:cNvPr id="9" name="Logo" descr="Logo">
            <a:extLst>
              <a:ext uri="{FF2B5EF4-FFF2-40B4-BE49-F238E27FC236}">
                <a16:creationId xmlns:a16="http://schemas.microsoft.com/office/drawing/2014/main" id="{79A4868F-9AB2-432E-8D29-6E0977E362A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9575" y="220786"/>
            <a:ext cx="801149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9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hyperlink" Target="http://en.wikipedia.org/wiki/File:RADModel.JP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V-model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Software_testing" TargetMode="Externa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0163"/>
            <a:ext cx="7848600" cy="1998662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Apple Chancery"/>
                <a:cs typeface="Apple Chancery"/>
              </a:rPr>
              <a:t>SWE2301</a:t>
            </a:r>
            <a:r>
              <a:rPr lang="en-US" sz="4000" dirty="0">
                <a:solidFill>
                  <a:schemeClr val="accent1"/>
                </a:solidFill>
                <a:latin typeface="Apple Chancery"/>
                <a:cs typeface="Apple Chancery"/>
              </a:rPr>
              <a:t>: </a:t>
            </a:r>
            <a:r>
              <a:rPr lang="en-US" sz="4000" dirty="0"/>
              <a:t>Introduction to software </a:t>
            </a:r>
            <a:r>
              <a:rPr lang="en-US" sz="4000" dirty="0">
                <a:solidFill>
                  <a:schemeClr val="accent1"/>
                </a:solidFill>
              </a:rPr>
              <a:t>engineering</a:t>
            </a:r>
            <a:endParaRPr lang="en-US" sz="1600" dirty="0">
              <a:solidFill>
                <a:schemeClr val="accent1"/>
              </a:solidFill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730487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dirty="0"/>
              <a:t>Lecture 02: Software Process Models</a:t>
            </a:r>
          </a:p>
          <a:p>
            <a:pPr algn="ctr"/>
            <a:r>
              <a:rPr lang="en-US" sz="2800" dirty="0"/>
              <a:t>Venue: CIT Theater</a:t>
            </a:r>
          </a:p>
          <a:p>
            <a:pPr algn="ctr"/>
            <a:r>
              <a:rPr lang="en-US" sz="2800" dirty="0"/>
              <a:t>Time: 10-1pm</a:t>
            </a:r>
          </a:p>
          <a:p>
            <a:pPr algn="ctr"/>
            <a:r>
              <a:rPr lang="en-US" sz="2800" dirty="0"/>
              <a:t>Presented by M. I. Mukhtar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981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2247"/>
            <a:ext cx="8229600" cy="766763"/>
          </a:xfrm>
        </p:spPr>
        <p:txBody>
          <a:bodyPr/>
          <a:lstStyle/>
          <a:p>
            <a:pPr algn="ctr"/>
            <a:r>
              <a:rPr lang="en-GB" dirty="0"/>
              <a:t>Waterfall Model Problems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7325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GB" sz="2600" dirty="0">
                <a:latin typeface="Bookman Old Style" panose="02050604050505020204" pitchFamily="18" charset="0"/>
              </a:rPr>
              <a:t>Difficult to respond to changing customer requirements because of stages partitioning</a:t>
            </a:r>
          </a:p>
          <a:p>
            <a:pPr marL="0" indent="0" algn="just">
              <a:buNone/>
            </a:pPr>
            <a:endParaRPr lang="en-GB" sz="2600" dirty="0">
              <a:latin typeface="Bookman Old Style" panose="02050604050505020204" pitchFamily="18" charset="0"/>
            </a:endParaRPr>
          </a:p>
          <a:p>
            <a:pPr marL="274320" lvl="1" indent="0" algn="just">
              <a:buNone/>
            </a:pPr>
            <a:endParaRPr lang="en-GB" sz="2600" dirty="0">
              <a:latin typeface="Bookman Old Style" panose="02050604050505020204" pitchFamily="18" charset="0"/>
            </a:endParaRPr>
          </a:p>
          <a:p>
            <a:pPr algn="just"/>
            <a:r>
              <a:rPr lang="en-US" sz="2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Produces excessive documentation and keeping it updated as the project progresses is time-consuming. </a:t>
            </a:r>
          </a:p>
          <a:p>
            <a:pPr marL="274320" lvl="1" indent="0" algn="just">
              <a:buNone/>
            </a:pPr>
            <a:endParaRPr lang="en-GB" sz="2600" dirty="0">
              <a:latin typeface="Bookman Old Style" panose="02050604050505020204" pitchFamily="18" charset="0"/>
            </a:endParaRPr>
          </a:p>
          <a:p>
            <a:pPr algn="just"/>
            <a:endParaRPr lang="en-GB" sz="2600" dirty="0"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SWE2301/3301: Introduction to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84557685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523588"/>
            <a:ext cx="8229600" cy="662275"/>
          </a:xfrm>
        </p:spPr>
        <p:txBody>
          <a:bodyPr>
            <a:noAutofit/>
          </a:bodyPr>
          <a:lstStyle/>
          <a:p>
            <a:pPr algn="ctr"/>
            <a:r>
              <a:rPr lang="en-GB" dirty="0"/>
              <a:t>Incremental Development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027" t="28070" r="23264" b="27659"/>
          <a:stretch/>
        </p:blipFill>
        <p:spPr>
          <a:xfrm>
            <a:off x="785813" y="1185863"/>
            <a:ext cx="7643811" cy="508168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SWE2301/3301: Introduction to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2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92918" y="385285"/>
            <a:ext cx="8229600" cy="662275"/>
          </a:xfrm>
        </p:spPr>
        <p:txBody>
          <a:bodyPr>
            <a:noAutofit/>
          </a:bodyPr>
          <a:lstStyle/>
          <a:p>
            <a:pPr algn="ctr"/>
            <a:r>
              <a:rPr lang="en-GB" dirty="0"/>
              <a:t>Incremental Development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5738" y="1118614"/>
            <a:ext cx="8743950" cy="5467924"/>
          </a:xfrm>
        </p:spPr>
        <p:txBody>
          <a:bodyPr>
            <a:noAutofit/>
          </a:bodyPr>
          <a:lstStyle/>
          <a:p>
            <a:pPr algn="just"/>
            <a:r>
              <a:rPr lang="en-US" sz="2600" dirty="0">
                <a:latin typeface="Bookman Old Style" panose="02050604050505020204" pitchFamily="18" charset="0"/>
              </a:rPr>
              <a:t>Uses agile development processes i.e. developing an software through several versions.</a:t>
            </a:r>
          </a:p>
          <a:p>
            <a:pPr algn="just"/>
            <a:endParaRPr lang="en-US" sz="2600" dirty="0">
              <a:latin typeface="Bookman Old Style" panose="02050604050505020204" pitchFamily="18" charset="0"/>
            </a:endParaRPr>
          </a:p>
          <a:p>
            <a:pPr algn="just"/>
            <a:r>
              <a:rPr lang="en-US" sz="2600" dirty="0">
                <a:latin typeface="Bookman Old Style" panose="02050604050505020204" pitchFamily="18" charset="0"/>
              </a:rPr>
              <a:t>Process activities such as </a:t>
            </a:r>
            <a:r>
              <a:rPr lang="en-US" sz="2600" dirty="0">
                <a:solidFill>
                  <a:srgbClr val="FF0000"/>
                </a:solidFill>
                <a:latin typeface="Bookman Old Style" panose="02050604050505020204" pitchFamily="18" charset="0"/>
              </a:rPr>
              <a:t>specification and design</a:t>
            </a:r>
            <a:r>
              <a:rPr lang="en-US" sz="2600" b="1" dirty="0">
                <a:latin typeface="Bookman Old Style" panose="02050604050505020204" pitchFamily="18" charset="0"/>
              </a:rPr>
              <a:t> </a:t>
            </a:r>
            <a:r>
              <a:rPr lang="en-US" sz="2600" dirty="0">
                <a:latin typeface="Bookman Old Style" panose="02050604050505020204" pitchFamily="18" charset="0"/>
              </a:rPr>
              <a:t>are</a:t>
            </a:r>
            <a:r>
              <a:rPr lang="en-US" sz="2600" b="1" dirty="0">
                <a:latin typeface="Bookman Old Style" panose="02050604050505020204" pitchFamily="18" charset="0"/>
              </a:rPr>
              <a:t> </a:t>
            </a:r>
            <a:r>
              <a:rPr lang="en-US" sz="2600" dirty="0">
                <a:latin typeface="Bookman Old Style" panose="02050604050505020204" pitchFamily="18" charset="0"/>
              </a:rPr>
              <a:t>interleaved rather than separate, with rapid feedback across activities.</a:t>
            </a:r>
          </a:p>
          <a:p>
            <a:pPr algn="just"/>
            <a:endParaRPr lang="en-US" sz="2600" dirty="0">
              <a:latin typeface="Bookman Old Style" panose="02050604050505020204" pitchFamily="18" charset="0"/>
            </a:endParaRPr>
          </a:p>
          <a:p>
            <a:pPr algn="just"/>
            <a:r>
              <a:rPr lang="en-US" sz="2600" dirty="0">
                <a:latin typeface="Bookman Old Style" panose="02050604050505020204" pitchFamily="18" charset="0"/>
              </a:rPr>
              <a:t>Cheaper and easier to make changes in the software if it is developed incrementally.</a:t>
            </a:r>
          </a:p>
          <a:p>
            <a:pPr marL="0" indent="0" algn="just">
              <a:buNone/>
            </a:pPr>
            <a:endParaRPr lang="en-US" sz="2600" dirty="0">
              <a:latin typeface="Bookman Old Style" panose="02050604050505020204" pitchFamily="18" charset="0"/>
            </a:endParaRPr>
          </a:p>
          <a:p>
            <a:pPr algn="just"/>
            <a:r>
              <a:rPr lang="en-US" sz="2600" dirty="0">
                <a:latin typeface="Bookman Old Style" panose="02050604050505020204" pitchFamily="18" charset="0"/>
              </a:rPr>
              <a:t>Examples of incremental development models are </a:t>
            </a:r>
            <a:r>
              <a:rPr lang="en-US" sz="2600" dirty="0">
                <a:solidFill>
                  <a:srgbClr val="FF0000"/>
                </a:solidFill>
                <a:latin typeface="Bookman Old Style" panose="02050604050505020204" pitchFamily="18" charset="0"/>
              </a:rPr>
              <a:t>Iterative Enhancement &amp; Rapid application Development (RAD)</a:t>
            </a:r>
          </a:p>
          <a:p>
            <a:pPr algn="just"/>
            <a:endParaRPr lang="en-US" sz="2600" dirty="0">
              <a:latin typeface="Bookman Old Style" panose="02050604050505020204" pitchFamily="18" charset="0"/>
            </a:endParaRPr>
          </a:p>
          <a:p>
            <a:pPr algn="just"/>
            <a:endParaRPr lang="en-US" sz="2000" i="1" dirty="0">
              <a:latin typeface="Bookman Old Style" panose="020506040505050202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SWE2301/3301: Introduction to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9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7" y="442722"/>
            <a:ext cx="8229600" cy="781050"/>
          </a:xfrm>
        </p:spPr>
        <p:txBody>
          <a:bodyPr/>
          <a:lstStyle/>
          <a:p>
            <a:pPr algn="ctr"/>
            <a:r>
              <a:rPr lang="en-US" dirty="0"/>
              <a:t>Iterative Enhancement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SWE2301/3301: 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13</a:t>
            </a:fld>
            <a:endParaRPr lang="en-US">
              <a:latin typeface="Arial"/>
            </a:endParaRP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9017" t="34087" r="29468" b="17487"/>
          <a:stretch/>
        </p:blipFill>
        <p:spPr>
          <a:xfrm>
            <a:off x="190355" y="1623822"/>
            <a:ext cx="5172074" cy="4205478"/>
          </a:xfrm>
          <a:prstGeom prst="rect">
            <a:avLst/>
          </a:prstGeom>
        </p:spPr>
      </p:pic>
      <p:pic>
        <p:nvPicPr>
          <p:cNvPr id="9" name="Picture 2" descr="http://upload.wikimedia.org/wikipedia/commons/thumb/5/5f/RADModel.JPG/220px-RADModel.JPG">
            <a:hlinkClick r:id="rId4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1461897"/>
            <a:ext cx="3743323" cy="425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2688" y="5857875"/>
            <a:ext cx="3395808" cy="4000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Iterative Enhancement Model                       </a:t>
            </a:r>
          </a:p>
          <a:p>
            <a:pPr algn="ctr"/>
            <a:r>
              <a:rPr lang="en-US" dirty="0"/>
              <a:t>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66235" y="5829300"/>
            <a:ext cx="1502494" cy="5429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RAD Model</a:t>
            </a:r>
          </a:p>
        </p:txBody>
      </p:sp>
    </p:spTree>
    <p:extLst>
      <p:ext uri="{BB962C8B-B14F-4D97-AF65-F5344CB8AC3E}">
        <p14:creationId xmlns:p14="http://schemas.microsoft.com/office/powerpoint/2010/main" val="313844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1343025"/>
            <a:ext cx="8629650" cy="4872037"/>
          </a:xfrm>
        </p:spPr>
        <p:txBody>
          <a:bodyPr>
            <a:noAutofit/>
          </a:bodyPr>
          <a:lstStyle/>
          <a:p>
            <a:pPr algn="just"/>
            <a:r>
              <a:rPr lang="en-GB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process is not visible. </a:t>
            </a:r>
          </a:p>
          <a:p>
            <a:pPr marL="342900" lvl="1" indent="0" algn="just">
              <a:buNone/>
            </a:pPr>
            <a:endParaRPr lang="en-GB" sz="28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System structure tends to degrade as new increments are added</a:t>
            </a:r>
            <a:r>
              <a:rPr lang="en-GB" sz="28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GB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  <a:p>
            <a:pPr marL="274320" lvl="1" indent="0" algn="just">
              <a:buNone/>
            </a:pPr>
            <a:endParaRPr lang="en-GB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Difficult problems tend to be pushed to the future to demonstrate early success to management. </a:t>
            </a:r>
          </a:p>
          <a:p>
            <a:endParaRPr lang="en-US" sz="2800" b="1" dirty="0">
              <a:latin typeface="Bookman Old Style" panose="020506040505050202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0099" y="517923"/>
            <a:ext cx="7886700" cy="653654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Incremental Models Problems</a:t>
            </a:r>
            <a:endParaRPr lang="en-US" sz="4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SWE2301/3301: 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8842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6996"/>
            <a:ext cx="8229600" cy="704851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Reuse-oriented software engineering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171574"/>
            <a:ext cx="8743949" cy="5514975"/>
          </a:xfrm>
        </p:spPr>
        <p:txBody>
          <a:bodyPr>
            <a:noAutofit/>
          </a:bodyPr>
          <a:lstStyle/>
          <a:p>
            <a:pPr algn="just"/>
            <a:r>
              <a:rPr lang="en-GB" sz="2800" dirty="0">
                <a:latin typeface="Bookman Old Style" panose="02050604050505020204" pitchFamily="18" charset="0"/>
              </a:rPr>
              <a:t>Based on systematic reuse where systems are integrated from existing components or COTS (Commercial-off-the-shelf) systems.</a:t>
            </a:r>
          </a:p>
          <a:p>
            <a:pPr marL="0" indent="0" algn="just">
              <a:buNone/>
            </a:pPr>
            <a:endParaRPr lang="en-GB" sz="2800" dirty="0">
              <a:latin typeface="Bookman Old Style" panose="02050604050505020204" pitchFamily="18" charset="0"/>
            </a:endParaRPr>
          </a:p>
          <a:p>
            <a:pPr algn="just"/>
            <a:r>
              <a:rPr lang="en-GB" sz="2800" dirty="0">
                <a:latin typeface="Bookman Old Style" panose="02050604050505020204" pitchFamily="18" charset="0"/>
              </a:rPr>
              <a:t>Process stages</a:t>
            </a:r>
          </a:p>
          <a:p>
            <a:pPr lvl="1" algn="just"/>
            <a:r>
              <a:rPr lang="en-GB" sz="2400" dirty="0">
                <a:latin typeface="Bookman Old Style" panose="02050604050505020204" pitchFamily="18" charset="0"/>
              </a:rPr>
              <a:t>Component analysis;</a:t>
            </a:r>
          </a:p>
          <a:p>
            <a:pPr lvl="1" algn="just"/>
            <a:r>
              <a:rPr lang="en-GB" sz="2400" dirty="0">
                <a:latin typeface="Bookman Old Style" panose="02050604050505020204" pitchFamily="18" charset="0"/>
              </a:rPr>
              <a:t>Requirements modification;</a:t>
            </a:r>
          </a:p>
          <a:p>
            <a:pPr lvl="1" algn="just"/>
            <a:r>
              <a:rPr lang="en-GB" sz="2400" dirty="0">
                <a:latin typeface="Bookman Old Style" panose="02050604050505020204" pitchFamily="18" charset="0"/>
              </a:rPr>
              <a:t>System design with reuse;</a:t>
            </a:r>
          </a:p>
          <a:p>
            <a:pPr lvl="1" algn="just"/>
            <a:r>
              <a:rPr lang="en-GB" sz="2400" dirty="0">
                <a:latin typeface="Bookman Old Style" panose="02050604050505020204" pitchFamily="18" charset="0"/>
              </a:rPr>
              <a:t>Development and integration.</a:t>
            </a:r>
          </a:p>
          <a:p>
            <a:pPr marL="274320" lvl="1" indent="0" algn="just">
              <a:buNone/>
            </a:pPr>
            <a:endParaRPr lang="en-GB" sz="2400" dirty="0">
              <a:latin typeface="Bookman Old Style" panose="02050604050505020204" pitchFamily="18" charset="0"/>
            </a:endParaRPr>
          </a:p>
          <a:p>
            <a:pPr algn="just"/>
            <a:r>
              <a:rPr lang="en-GB" sz="2800" dirty="0">
                <a:latin typeface="Bookman Old Style" panose="02050604050505020204" pitchFamily="18" charset="0"/>
              </a:rPr>
              <a:t>Reuse is now the standard approach for building many types of business system</a:t>
            </a:r>
          </a:p>
          <a:p>
            <a:pPr algn="just"/>
            <a:endParaRPr lang="en-US" sz="2800" dirty="0">
              <a:latin typeface="Bookman Old Style" panose="02050604050505020204" pitchFamily="18" charset="0"/>
            </a:endParaRPr>
          </a:p>
          <a:p>
            <a:pPr algn="just"/>
            <a:endParaRPr lang="en-US" sz="2600" dirty="0"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SWE2301/3301: Introduction to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496442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9166" y="356996"/>
            <a:ext cx="8117633" cy="704851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Reuse-oriented software engineering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171574"/>
            <a:ext cx="8743949" cy="5514975"/>
          </a:xfrm>
        </p:spPr>
        <p:txBody>
          <a:bodyPr>
            <a:noAutofit/>
          </a:bodyPr>
          <a:lstStyle/>
          <a:p>
            <a:pPr algn="just"/>
            <a:endParaRPr lang="en-US" sz="2800" dirty="0">
              <a:latin typeface="Bookman Old Style" panose="02050604050505020204" pitchFamily="18" charset="0"/>
            </a:endParaRPr>
          </a:p>
          <a:p>
            <a:pPr algn="just"/>
            <a:endParaRPr lang="en-US" sz="2600" dirty="0"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SWE2301/3301: Introduction to software Engineering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3D6E23-4160-8B9E-0DE1-0C900A99C85D}"/>
              </a:ext>
            </a:extLst>
          </p:cNvPr>
          <p:cNvSpPr/>
          <p:nvPr/>
        </p:nvSpPr>
        <p:spPr>
          <a:xfrm>
            <a:off x="363894" y="3666931"/>
            <a:ext cx="2174033" cy="9983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4C36CA-7919-677E-845D-D1C291433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37" t="38604" r="18265" b="29229"/>
          <a:stretch/>
        </p:blipFill>
        <p:spPr>
          <a:xfrm>
            <a:off x="457200" y="1885948"/>
            <a:ext cx="8061649" cy="308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20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6996"/>
            <a:ext cx="8229600" cy="704851"/>
          </a:xfrm>
        </p:spPr>
        <p:txBody>
          <a:bodyPr/>
          <a:lstStyle/>
          <a:p>
            <a:pPr algn="ctr"/>
            <a:r>
              <a:rPr lang="en-US" dirty="0"/>
              <a:t>Software prototyping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171574"/>
            <a:ext cx="8743949" cy="5514975"/>
          </a:xfrm>
        </p:spPr>
        <p:txBody>
          <a:bodyPr>
            <a:noAutofit/>
          </a:bodyPr>
          <a:lstStyle/>
          <a:p>
            <a:pPr algn="just"/>
            <a:r>
              <a:rPr lang="en-US" sz="2600" dirty="0">
                <a:latin typeface="Bookman Old Style" panose="02050604050505020204" pitchFamily="18" charset="0"/>
              </a:rPr>
              <a:t>Change is inevitable in all large software projects (business changes, New technologies or platforms).</a:t>
            </a:r>
          </a:p>
          <a:p>
            <a:pPr lvl="1" algn="just"/>
            <a:r>
              <a:rPr lang="en-US" sz="2400" dirty="0">
                <a:latin typeface="Bookman Old Style" panose="02050604050505020204" pitchFamily="18" charset="0"/>
              </a:rPr>
              <a:t>Costs of change include both rework as well as the costs of implementing new functionality.</a:t>
            </a:r>
          </a:p>
          <a:p>
            <a:endParaRPr lang="en-US" sz="2600" dirty="0">
              <a:latin typeface="Bookman Old Style" panose="02050604050505020204" pitchFamily="18" charset="0"/>
            </a:endParaRPr>
          </a:p>
          <a:p>
            <a:pPr algn="just"/>
            <a:r>
              <a:rPr lang="en-US" sz="2600" dirty="0">
                <a:latin typeface="Bookman Old Style" panose="02050604050505020204" pitchFamily="18" charset="0"/>
              </a:rPr>
              <a:t>Prototyping is a way of coping with change and changing system requirements</a:t>
            </a:r>
          </a:p>
          <a:p>
            <a:pPr lvl="1" algn="just"/>
            <a:r>
              <a:rPr lang="en-US" sz="2200" dirty="0">
                <a:latin typeface="Bookman Old Style" panose="02050604050505020204" pitchFamily="18" charset="0"/>
              </a:rPr>
              <a:t>prototype is an initial version of a system used to demonstrate concepts and try out design options.</a:t>
            </a:r>
          </a:p>
          <a:p>
            <a:pPr lvl="1" algn="just"/>
            <a:r>
              <a:rPr lang="en-US" sz="2200" dirty="0">
                <a:latin typeface="Bookman Old Style" panose="02050604050505020204" pitchFamily="18" charset="0"/>
              </a:rPr>
              <a:t>prototype can be used in requirements engineering, design or testing process.</a:t>
            </a:r>
          </a:p>
          <a:p>
            <a:pPr lvl="1" algn="just"/>
            <a:r>
              <a:rPr lang="en-US" sz="2200" dirty="0">
                <a:latin typeface="Bookman Old Style" panose="02050604050505020204" pitchFamily="18" charset="0"/>
              </a:rPr>
              <a:t>benefits of prototyping include resolving unclear, confusing and missing requirement aa well as reducing development effort.</a:t>
            </a:r>
          </a:p>
          <a:p>
            <a:pPr lvl="1" algn="just"/>
            <a:endParaRPr lang="en-US" sz="2400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  <a:p>
            <a:pPr algn="just"/>
            <a:endParaRPr lang="en-US" sz="2600" dirty="0"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SWE2301/3301: Introduction to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47814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7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7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8" y="1528763"/>
            <a:ext cx="7658101" cy="485775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1" y="447676"/>
            <a:ext cx="7886700" cy="754856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Prototyping Model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SWE2301/3301: Introduction to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18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023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27" y="582811"/>
            <a:ext cx="7886700" cy="58936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Prototyping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466851"/>
            <a:ext cx="8443913" cy="5048249"/>
          </a:xfrm>
        </p:spPr>
        <p:txBody>
          <a:bodyPr>
            <a:noAutofit/>
          </a:bodyPr>
          <a:lstStyle/>
          <a:p>
            <a:pPr algn="just"/>
            <a:r>
              <a:rPr lang="en-US" sz="2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Iterations add to project budgets and schedules</a:t>
            </a:r>
          </a:p>
          <a:p>
            <a:pPr marL="274320" lvl="1" indent="0" algn="just">
              <a:buNone/>
            </a:pPr>
            <a:endParaRPr lang="en-US" sz="2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Designers may neglect documentation, resulting in insufficient justification for the final product and inadequate records for the future. </a:t>
            </a:r>
          </a:p>
          <a:p>
            <a:pPr marL="0" indent="0" algn="just">
              <a:buNone/>
            </a:pPr>
            <a:endParaRPr lang="en-US" sz="2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Can lead to poorly designed systems.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SWE2301/3301: Introduction to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19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77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Autofit/>
          </a:bodyPr>
          <a:lstStyle/>
          <a:p>
            <a:r>
              <a:rPr lang="en-GB" sz="2800" dirty="0">
                <a:latin typeface="Bookman Old Style" panose="02050604050505020204" pitchFamily="18" charset="0"/>
              </a:rPr>
              <a:t>Software process models</a:t>
            </a:r>
          </a:p>
          <a:p>
            <a:r>
              <a:rPr lang="en-GB" sz="2800" dirty="0">
                <a:latin typeface="Bookman Old Style" panose="02050604050505020204" pitchFamily="18" charset="0"/>
              </a:rPr>
              <a:t>Process activities</a:t>
            </a:r>
          </a:p>
          <a:p>
            <a:r>
              <a:rPr lang="en-GB" sz="2800" dirty="0">
                <a:latin typeface="Bookman Old Style" panose="02050604050505020204" pitchFamily="18" charset="0"/>
              </a:rPr>
              <a:t>Coping with change</a:t>
            </a:r>
          </a:p>
          <a:p>
            <a:pPr algn="just"/>
            <a:endParaRPr lang="en-US" sz="28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5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47690"/>
            <a:ext cx="7886700" cy="70961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Rational Unified Process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6687" t="35389" r="23072" b="23750"/>
          <a:stretch/>
        </p:blipFill>
        <p:spPr>
          <a:xfrm>
            <a:off x="628650" y="1543050"/>
            <a:ext cx="8172449" cy="422909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SWE2301/3301: Introduction to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20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26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4907"/>
            <a:ext cx="7886700" cy="656228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Spiral Model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3000" y="718750"/>
            <a:ext cx="63972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5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8" y="1269592"/>
            <a:ext cx="7700962" cy="45695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1462" y="5944538"/>
            <a:ext cx="27432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Emphasis is on risk analysis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SWE2301/3301: Introduction to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520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413" y="366522"/>
            <a:ext cx="7100888" cy="709613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V-MODEL</a:t>
            </a:r>
          </a:p>
        </p:txBody>
      </p:sp>
      <p:pic>
        <p:nvPicPr>
          <p:cNvPr id="5" name="Picture 3" descr="http://upload.wikimedia.org/wikipedia/commons/thumb/9/96/V-model.JPG/420px-V-model.JPG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5900" y="1115485"/>
            <a:ext cx="6515100" cy="420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1462" y="5252040"/>
            <a:ext cx="841533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Emphasis is Testing. 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V-Model demonstrates the relationships between each phase of the development life cycle and its associated phase of 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  <a:hlinkClick r:id="rId5" tooltip="Software testing"/>
              </a:rPr>
              <a:t>testing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SWE2301/3301: Introduction to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122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sqa.fyicenter.com/FAQ/Software-Development-Models/models_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0" t="14689" r="5733" b="2824"/>
          <a:stretch/>
        </p:blipFill>
        <p:spPr bwMode="auto">
          <a:xfrm>
            <a:off x="1143001" y="1219200"/>
            <a:ext cx="6886574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09587"/>
            <a:ext cx="8229600" cy="709613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W-Model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2882" y="5643458"/>
            <a:ext cx="19002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Emphasis is Testing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SWE2301/3301: Introduction to software Engineering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670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27" y="582811"/>
            <a:ext cx="7886700" cy="58936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SDLCs 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466851"/>
            <a:ext cx="8443913" cy="5048249"/>
          </a:xfrm>
        </p:spPr>
        <p:txBody>
          <a:bodyPr>
            <a:noAutofit/>
          </a:bodyPr>
          <a:lstStyle/>
          <a:p>
            <a:pPr algn="just"/>
            <a:r>
              <a:rPr lang="en-US" sz="2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Many different SDLCs with different phases</a:t>
            </a:r>
          </a:p>
          <a:p>
            <a:pPr algn="just"/>
            <a:endParaRPr lang="en-US" sz="2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Four (4) fundamental activities common to all: </a:t>
            </a:r>
          </a:p>
          <a:p>
            <a:pPr lvl="1" algn="just"/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Software Specification </a:t>
            </a:r>
            <a:r>
              <a:rPr lang="en-US" sz="2400">
                <a:latin typeface="Bookman Old Style" panose="02050604050505020204" pitchFamily="18" charset="0"/>
                <a:cs typeface="Times New Roman" panose="02020603050405020304" pitchFamily="18" charset="0"/>
              </a:rPr>
              <a:t>(Elicitation &amp; Analysis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Software Design and Implementation</a:t>
            </a:r>
          </a:p>
          <a:p>
            <a:pPr lvl="1" algn="just"/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Software Validation (Testing)</a:t>
            </a:r>
          </a:p>
          <a:p>
            <a:pPr lvl="1" algn="just"/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Software Evolution (Maintenance)</a:t>
            </a:r>
          </a:p>
          <a:p>
            <a:pPr algn="just"/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SWE2301/3301: Introduction to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9314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pPr algn="ctr"/>
            <a:r>
              <a:rPr lang="en-US" dirty="0"/>
              <a:t>Lecture 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85887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Bookman Old Style" panose="02050604050505020204" pitchFamily="18" charset="0"/>
              </a:rPr>
              <a:t>Software process models are abstract representations of these software processes.</a:t>
            </a:r>
          </a:p>
          <a:p>
            <a:pPr algn="just"/>
            <a:endParaRPr lang="en-GB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GB" dirty="0">
              <a:latin typeface="Bookman Old Style" panose="02050604050505020204" pitchFamily="18" charset="0"/>
            </a:endParaRPr>
          </a:p>
          <a:p>
            <a:pPr algn="just"/>
            <a:r>
              <a:rPr lang="en-GB" dirty="0">
                <a:latin typeface="Bookman Old Style" panose="02050604050505020204" pitchFamily="18" charset="0"/>
              </a:rPr>
              <a:t>Changes in software development are inevitable, prototyping model can help in dealing with these changes.</a:t>
            </a:r>
          </a:p>
          <a:p>
            <a:pPr algn="just"/>
            <a:endParaRPr lang="en-GB" dirty="0">
              <a:latin typeface="Bookman Old Style" panose="02050604050505020204" pitchFamily="18" charset="0"/>
            </a:endParaRPr>
          </a:p>
          <a:p>
            <a:pPr algn="just"/>
            <a:endParaRPr lang="en-GB" dirty="0">
              <a:latin typeface="Bookman Old Style" panose="02050604050505020204" pitchFamily="18" charset="0"/>
            </a:endParaRPr>
          </a:p>
          <a:p>
            <a:pPr algn="just"/>
            <a:r>
              <a:rPr lang="en-GB" dirty="0">
                <a:latin typeface="Bookman Old Style" panose="02050604050505020204" pitchFamily="18" charset="0"/>
              </a:rPr>
              <a:t>Four activities are common to all SDLCs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SWE2301/3301: Introduction to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19234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Question ??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SWE2301: 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26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16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8812"/>
            <a:ext cx="8229600" cy="8056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Software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88" y="1071563"/>
            <a:ext cx="8701962" cy="5643562"/>
          </a:xfrm>
        </p:spPr>
        <p:txBody>
          <a:bodyPr>
            <a:noAutofit/>
          </a:bodyPr>
          <a:lstStyle/>
          <a:p>
            <a:pPr algn="just"/>
            <a:r>
              <a:rPr lang="en-GB" dirty="0">
                <a:latin typeface="Bookman Old Style" panose="02050604050505020204" pitchFamily="18" charset="0"/>
              </a:rPr>
              <a:t>A structured set of activities required to develop a </a:t>
            </a:r>
            <a:br>
              <a:rPr lang="en-GB" dirty="0">
                <a:latin typeface="Bookman Old Style" panose="02050604050505020204" pitchFamily="18" charset="0"/>
              </a:rPr>
            </a:br>
            <a:r>
              <a:rPr lang="en-GB" dirty="0">
                <a:latin typeface="Bookman Old Style" panose="02050604050505020204" pitchFamily="18" charset="0"/>
              </a:rPr>
              <a:t>software system. </a:t>
            </a:r>
          </a:p>
          <a:p>
            <a:pPr algn="just"/>
            <a:endParaRPr lang="en-GB" dirty="0">
              <a:latin typeface="Bookman Old Style" panose="02050604050505020204" pitchFamily="18" charset="0"/>
            </a:endParaRPr>
          </a:p>
          <a:p>
            <a:pPr algn="just"/>
            <a:r>
              <a:rPr lang="en-GB" dirty="0">
                <a:latin typeface="Bookman Old Style" panose="02050604050505020204" pitchFamily="18" charset="0"/>
              </a:rPr>
              <a:t>Many different software processes but all involve:</a:t>
            </a:r>
          </a:p>
          <a:p>
            <a:pPr lvl="1" algn="just"/>
            <a:r>
              <a:rPr lang="en-GB" dirty="0">
                <a:latin typeface="Bookman Old Style" panose="02050604050505020204" pitchFamily="18" charset="0"/>
              </a:rPr>
              <a:t>Specification – defining what the system should do;</a:t>
            </a:r>
          </a:p>
          <a:p>
            <a:pPr lvl="1" algn="just"/>
            <a:r>
              <a:rPr lang="en-GB" dirty="0">
                <a:latin typeface="Bookman Old Style" panose="02050604050505020204" pitchFamily="18" charset="0"/>
              </a:rPr>
              <a:t>Design and implementation – defining the organization of the system and implementing the system;</a:t>
            </a:r>
          </a:p>
          <a:p>
            <a:pPr lvl="1" algn="just"/>
            <a:r>
              <a:rPr lang="en-GB" dirty="0">
                <a:latin typeface="Bookman Old Style" panose="02050604050505020204" pitchFamily="18" charset="0"/>
              </a:rPr>
              <a:t>Validation – checking that it does what the customer wants;</a:t>
            </a:r>
          </a:p>
          <a:p>
            <a:pPr lvl="1" algn="just"/>
            <a:r>
              <a:rPr lang="en-GB" dirty="0">
                <a:latin typeface="Bookman Old Style" panose="02050604050505020204" pitchFamily="18" charset="0"/>
              </a:rPr>
              <a:t>Evolution – changing the system in response to changing customer needs.</a:t>
            </a:r>
          </a:p>
          <a:p>
            <a:pPr lvl="1" algn="just"/>
            <a:endParaRPr lang="en-GB" dirty="0">
              <a:latin typeface="Bookman Old Style" panose="02050604050505020204" pitchFamily="18" charset="0"/>
            </a:endParaRPr>
          </a:p>
          <a:p>
            <a:pPr algn="just"/>
            <a:r>
              <a:rPr lang="en-GB" dirty="0">
                <a:latin typeface="Bookman Old Style" panose="02050604050505020204" pitchFamily="18" charset="0"/>
              </a:rPr>
              <a:t>A software process model is an abstract representation of a process. It presents a description of a process from some particular perspective.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SWE2301/3301: 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497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8812"/>
            <a:ext cx="8229600" cy="8056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Process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88" y="1071563"/>
            <a:ext cx="8701962" cy="5643562"/>
          </a:xfrm>
        </p:spPr>
        <p:txBody>
          <a:bodyPr>
            <a:noAutofit/>
          </a:bodyPr>
          <a:lstStyle/>
          <a:p>
            <a:pPr algn="just"/>
            <a:r>
              <a:rPr lang="en-GB" sz="2800" dirty="0">
                <a:latin typeface="Bookman Old Style" panose="02050604050505020204" pitchFamily="18" charset="0"/>
              </a:rPr>
              <a:t>Process description involve discussing the activities in these processes such as specifying a data model, designing a user interface, etc. and the ordering of these activities.</a:t>
            </a:r>
          </a:p>
          <a:p>
            <a:pPr algn="just"/>
            <a:endParaRPr lang="en-GB" sz="2800" dirty="0">
              <a:latin typeface="Bookman Old Style" panose="02050604050505020204" pitchFamily="18" charset="0"/>
            </a:endParaRPr>
          </a:p>
          <a:p>
            <a:pPr algn="just"/>
            <a:endParaRPr lang="en-GB" sz="2800" dirty="0">
              <a:latin typeface="Bookman Old Style" panose="02050604050505020204" pitchFamily="18" charset="0"/>
            </a:endParaRPr>
          </a:p>
          <a:p>
            <a:pPr algn="just"/>
            <a:r>
              <a:rPr lang="en-GB" sz="2800" dirty="0">
                <a:latin typeface="Bookman Old Style" panose="02050604050505020204" pitchFamily="18" charset="0"/>
              </a:rPr>
              <a:t>Process descriptions may also include:</a:t>
            </a:r>
          </a:p>
          <a:p>
            <a:pPr lvl="1" algn="just"/>
            <a:r>
              <a:rPr lang="en-GB" sz="2400" dirty="0">
                <a:latin typeface="Bookman Old Style" panose="02050604050505020204" pitchFamily="18" charset="0"/>
              </a:rPr>
              <a:t>Products, which are the outcomes of a process activity; </a:t>
            </a:r>
          </a:p>
          <a:p>
            <a:pPr lvl="1" algn="just"/>
            <a:r>
              <a:rPr lang="en-GB" sz="2400" dirty="0">
                <a:latin typeface="Bookman Old Style" panose="02050604050505020204" pitchFamily="18" charset="0"/>
              </a:rPr>
              <a:t>Roles, which reflect the responsibilities of the people involved in the process;</a:t>
            </a:r>
          </a:p>
          <a:p>
            <a:pPr marL="274320" lvl="1" indent="0" algn="just">
              <a:buNone/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/>
            <a:endParaRPr lang="en-US" sz="2000" dirty="0">
              <a:latin typeface="Bookman Old Style" panose="02050604050505020204" pitchFamily="18" charset="0"/>
            </a:endParaRPr>
          </a:p>
          <a:p>
            <a:pPr algn="just"/>
            <a:endParaRPr lang="en-US" sz="28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SWE2301/3301: 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45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8812"/>
            <a:ext cx="8229600" cy="8056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Plan-driven and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88" y="1214438"/>
            <a:ext cx="8701962" cy="5466280"/>
          </a:xfrm>
        </p:spPr>
        <p:txBody>
          <a:bodyPr>
            <a:noAutofit/>
          </a:bodyPr>
          <a:lstStyle/>
          <a:p>
            <a:pPr algn="just"/>
            <a:r>
              <a:rPr lang="en-GB" sz="2800" dirty="0">
                <a:latin typeface="Bookman Old Style" panose="02050604050505020204" pitchFamily="18" charset="0"/>
              </a:rPr>
              <a:t>Plan-driven processes are processes where all of the process activities are planned in advance and progress is measured against this plan. </a:t>
            </a:r>
          </a:p>
          <a:p>
            <a:pPr marL="0" indent="0" algn="just">
              <a:buNone/>
            </a:pPr>
            <a:endParaRPr lang="en-GB" sz="2800" dirty="0">
              <a:latin typeface="Bookman Old Style" panose="02050604050505020204" pitchFamily="18" charset="0"/>
            </a:endParaRPr>
          </a:p>
          <a:p>
            <a:pPr algn="just"/>
            <a:r>
              <a:rPr lang="en-GB" sz="2800" dirty="0">
                <a:latin typeface="Bookman Old Style" panose="02050604050505020204" pitchFamily="18" charset="0"/>
              </a:rPr>
              <a:t>In agile processes, planning is incremental and it is easier to change the process to reflect changing customer requirements. </a:t>
            </a:r>
          </a:p>
          <a:p>
            <a:pPr marL="0" indent="0" algn="just">
              <a:buNone/>
            </a:pPr>
            <a:endParaRPr lang="en-GB" sz="2800" dirty="0">
              <a:latin typeface="Bookman Old Style" panose="02050604050505020204" pitchFamily="18" charset="0"/>
            </a:endParaRPr>
          </a:p>
          <a:p>
            <a:pPr algn="just"/>
            <a:r>
              <a:rPr lang="en-GB" sz="2800" dirty="0">
                <a:latin typeface="Bookman Old Style" panose="02050604050505020204" pitchFamily="18" charset="0"/>
              </a:rPr>
              <a:t>In practice, most practical processes include elements of both plan-driven and agile approaches.</a:t>
            </a:r>
          </a:p>
          <a:p>
            <a:pPr marL="0" indent="0" algn="just">
              <a:buNone/>
            </a:pPr>
            <a:r>
              <a:rPr lang="en-GB" sz="2800" dirty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SWE2301/3301: 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5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984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8812"/>
            <a:ext cx="8229600" cy="8056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1071563"/>
            <a:ext cx="8772525" cy="564356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Bookman Old Style" panose="02050604050505020204" pitchFamily="18" charset="0"/>
              </a:rPr>
              <a:t>A software process model is a diagrammatic representation of a software process.</a:t>
            </a:r>
          </a:p>
          <a:p>
            <a:pPr lvl="1" algn="just"/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software process model is often called a software development life cycle (SDLC).</a:t>
            </a:r>
          </a:p>
          <a:p>
            <a:pPr algn="just"/>
            <a:endParaRPr lang="en-US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800" dirty="0">
                <a:latin typeface="Bookman Old Style" panose="02050604050505020204" pitchFamily="18" charset="0"/>
              </a:rPr>
              <a:t>There are many SDLCs such as </a:t>
            </a: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Waterfall Model, Iterative Enhancement Model, Spiral Model, Rational Unified Process model, V and W model Prototyping Model.</a:t>
            </a:r>
          </a:p>
          <a:p>
            <a:pPr algn="just">
              <a:lnSpc>
                <a:spcPct val="110000"/>
              </a:lnSpc>
            </a:pPr>
            <a:endParaRPr lang="en-US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most used are explained in details in the next slides..</a:t>
            </a:r>
          </a:p>
          <a:p>
            <a:pPr algn="just"/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SWE2301/3301: 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6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37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8812"/>
            <a:ext cx="8229600" cy="8056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1071563"/>
            <a:ext cx="8772525" cy="5643562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waterfall model</a:t>
            </a:r>
          </a:p>
          <a:p>
            <a:pPr lvl="1"/>
            <a:r>
              <a:rPr lang="en-GB" dirty="0"/>
              <a:t>Plan-driven model. Separate and distinct phases of specification and development.</a:t>
            </a:r>
          </a:p>
          <a:p>
            <a:r>
              <a:rPr lang="en-GB" dirty="0">
                <a:solidFill>
                  <a:srgbClr val="FF0000"/>
                </a:solidFill>
              </a:rPr>
              <a:t>Incremental development</a:t>
            </a:r>
          </a:p>
          <a:p>
            <a:pPr lvl="1"/>
            <a:r>
              <a:rPr lang="en-GB" dirty="0"/>
              <a:t>Specification, development and validation are interleaved. May be plan-driven or agile.</a:t>
            </a:r>
          </a:p>
          <a:p>
            <a:r>
              <a:rPr lang="en-GB" dirty="0">
                <a:solidFill>
                  <a:srgbClr val="FF0000"/>
                </a:solidFill>
              </a:rPr>
              <a:t>Reuse-oriented software engineering</a:t>
            </a:r>
          </a:p>
          <a:p>
            <a:pPr lvl="1"/>
            <a:r>
              <a:rPr lang="en-GB" dirty="0"/>
              <a:t>The system is assembled from existing components. May be plan-driven or agile.</a:t>
            </a:r>
          </a:p>
          <a:p>
            <a:r>
              <a:rPr lang="en-US" dirty="0">
                <a:solidFill>
                  <a:srgbClr val="FF0000"/>
                </a:solidFill>
              </a:rPr>
              <a:t>Software Prototyping</a:t>
            </a:r>
          </a:p>
          <a:p>
            <a:pPr lvl="1"/>
            <a:r>
              <a:rPr lang="en-US" dirty="0"/>
              <a:t>A prototype is an initial version of a system used to demonstrate concepts and try out design options.</a:t>
            </a:r>
            <a:endParaRPr lang="en-GB" dirty="0"/>
          </a:p>
          <a:p>
            <a:pPr algn="just"/>
            <a:r>
              <a:rPr lang="en-GB" dirty="0"/>
              <a:t>In practice, most large systems are developed using a process that incorporates elements from all of these models.</a:t>
            </a:r>
          </a:p>
          <a:p>
            <a:pPr algn="just"/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</a:rPr>
              <a:t>SWE2301/3301: 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8C4E-54FF-DE42-8B50-68F280D9DF8C}" type="slidenum">
              <a:rPr lang="en-US" smtClean="0">
                <a:latin typeface="Arial"/>
              </a:rPr>
              <a:pPr/>
              <a:t>7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756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466725"/>
            <a:ext cx="8229600" cy="733424"/>
          </a:xfrm>
        </p:spPr>
        <p:txBody>
          <a:bodyPr>
            <a:noAutofit/>
          </a:bodyPr>
          <a:lstStyle/>
          <a:p>
            <a:pPr algn="ctr"/>
            <a:br>
              <a:rPr lang="en-GB" dirty="0"/>
            </a:br>
            <a:r>
              <a:rPr lang="en-GB" dirty="0"/>
              <a:t>The Waterfall Model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SWE2301/3301: Introduction to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844" t="17626" r="9531" b="9050"/>
          <a:stretch/>
        </p:blipFill>
        <p:spPr>
          <a:xfrm>
            <a:off x="642938" y="1319403"/>
            <a:ext cx="8043862" cy="482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5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523588"/>
            <a:ext cx="8229600" cy="766763"/>
          </a:xfrm>
        </p:spPr>
        <p:txBody>
          <a:bodyPr>
            <a:noAutofit/>
          </a:bodyPr>
          <a:lstStyle/>
          <a:p>
            <a:pPr algn="ctr"/>
            <a:br>
              <a:rPr lang="en-GB" dirty="0"/>
            </a:br>
            <a:r>
              <a:rPr lang="en-GB" dirty="0"/>
              <a:t>The Waterfall Model..</a:t>
            </a:r>
            <a:br>
              <a:rPr lang="en-GB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3780"/>
            <a:ext cx="8229600" cy="5134358"/>
          </a:xfrm>
        </p:spPr>
        <p:txBody>
          <a:bodyPr>
            <a:noAutofit/>
          </a:bodyPr>
          <a:lstStyle/>
          <a:p>
            <a:pPr algn="just"/>
            <a:r>
              <a:rPr lang="en-US" sz="2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Plan-driven model i.e. activities are planned and schedule before starting projects.</a:t>
            </a:r>
          </a:p>
          <a:p>
            <a:pPr marL="0" indent="0" algn="just">
              <a:buNone/>
            </a:pPr>
            <a:endParaRPr lang="en-US" sz="2600" dirty="0">
              <a:latin typeface="Bookman Old Style" panose="02050604050505020204" pitchFamily="18" charset="0"/>
            </a:endParaRPr>
          </a:p>
          <a:p>
            <a:pPr algn="just"/>
            <a:r>
              <a:rPr lang="en-US" sz="2600" dirty="0">
                <a:latin typeface="Bookman Old Style" panose="02050604050505020204" pitchFamily="18" charset="0"/>
              </a:rPr>
              <a:t>Process activities such as </a:t>
            </a:r>
            <a:r>
              <a:rPr lang="en-US" sz="2600" dirty="0">
                <a:solidFill>
                  <a:srgbClr val="FF0000"/>
                </a:solidFill>
                <a:latin typeface="Bookman Old Style" panose="02050604050505020204" pitchFamily="18" charset="0"/>
              </a:rPr>
              <a:t>specification and design</a:t>
            </a:r>
            <a:r>
              <a:rPr lang="en-US" sz="2600" b="1" dirty="0">
                <a:latin typeface="Bookman Old Style" panose="02050604050505020204" pitchFamily="18" charset="0"/>
              </a:rPr>
              <a:t> </a:t>
            </a:r>
            <a:r>
              <a:rPr lang="en-US" sz="2600" dirty="0">
                <a:latin typeface="Bookman Old Style" panose="02050604050505020204" pitchFamily="18" charset="0"/>
              </a:rPr>
              <a:t>are</a:t>
            </a:r>
            <a:r>
              <a:rPr lang="en-US" sz="2600" b="1" dirty="0">
                <a:latin typeface="Bookman Old Style" panose="02050604050505020204" pitchFamily="18" charset="0"/>
              </a:rPr>
              <a:t> </a:t>
            </a:r>
            <a:r>
              <a:rPr lang="en-US" sz="2600" dirty="0">
                <a:latin typeface="Bookman Old Style" panose="02050604050505020204" pitchFamily="18" charset="0"/>
              </a:rPr>
              <a:t>represented as separate process phases.</a:t>
            </a:r>
          </a:p>
          <a:p>
            <a:pPr algn="just"/>
            <a:endParaRPr lang="en-US" sz="2600" dirty="0">
              <a:latin typeface="Bookman Old Style" panose="02050604050505020204" pitchFamily="18" charset="0"/>
            </a:endParaRPr>
          </a:p>
          <a:p>
            <a:pPr algn="just"/>
            <a:r>
              <a:rPr lang="en-GB" sz="2600" dirty="0">
                <a:latin typeface="Bookman Old Style" panose="02050604050505020204" pitchFamily="18" charset="0"/>
              </a:rPr>
              <a:t>mostly used for large systems engineering projects where a system is developed at several sites.</a:t>
            </a:r>
          </a:p>
          <a:p>
            <a:pPr algn="just"/>
            <a:endParaRPr lang="en-US" sz="2600" dirty="0">
              <a:latin typeface="Bookman Old Style" panose="020506040505050202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SWE2301/3301: Introduction to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38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4442</TotalTime>
  <Words>1195</Words>
  <Application>Microsoft Office PowerPoint</Application>
  <PresentationFormat>On-screen Show (4:3)</PresentationFormat>
  <Paragraphs>203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Apple Chancery</vt:lpstr>
      <vt:lpstr>Arial</vt:lpstr>
      <vt:lpstr>Bookman Old Style</vt:lpstr>
      <vt:lpstr>Calibri</vt:lpstr>
      <vt:lpstr>Courier New</vt:lpstr>
      <vt:lpstr>Clarity</vt:lpstr>
      <vt:lpstr>SWE2301: Introduction to software engineering</vt:lpstr>
      <vt:lpstr>Lecture Outline</vt:lpstr>
      <vt:lpstr>The Software Process</vt:lpstr>
      <vt:lpstr>Software Process Description</vt:lpstr>
      <vt:lpstr>Plan-driven and Agile Processes</vt:lpstr>
      <vt:lpstr>Software Process Model</vt:lpstr>
      <vt:lpstr>Software Process Model</vt:lpstr>
      <vt:lpstr> The Waterfall Model </vt:lpstr>
      <vt:lpstr> The Waterfall Model.. </vt:lpstr>
      <vt:lpstr>Waterfall Model Problems</vt:lpstr>
      <vt:lpstr>Incremental Development</vt:lpstr>
      <vt:lpstr>Incremental Development</vt:lpstr>
      <vt:lpstr>Iterative Enhancement Models</vt:lpstr>
      <vt:lpstr>Incremental Models Problems</vt:lpstr>
      <vt:lpstr>Reuse-oriented software engineering</vt:lpstr>
      <vt:lpstr>Reuse-oriented software engineering</vt:lpstr>
      <vt:lpstr>Software prototyping</vt:lpstr>
      <vt:lpstr>Prototyping Model</vt:lpstr>
      <vt:lpstr>Prototyping Problems</vt:lpstr>
      <vt:lpstr>Rational Unified Process</vt:lpstr>
      <vt:lpstr>Spiral Model</vt:lpstr>
      <vt:lpstr>THE V-MODEL</vt:lpstr>
      <vt:lpstr>W-Model</vt:lpstr>
      <vt:lpstr>SDLCs Wrap Up</vt:lpstr>
      <vt:lpstr>Lecture Summary</vt:lpstr>
      <vt:lpstr>PowerPoint Presentation</vt:lpstr>
    </vt:vector>
  </TitlesOfParts>
  <Company>BUK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</dc:title>
  <dc:creator>M I Mukhtar</dc:creator>
  <cp:lastModifiedBy>maryam mukhtar</cp:lastModifiedBy>
  <cp:revision>92</cp:revision>
  <dcterms:created xsi:type="dcterms:W3CDTF">2015-09-14T11:06:08Z</dcterms:created>
  <dcterms:modified xsi:type="dcterms:W3CDTF">2023-08-07T11:00:30Z</dcterms:modified>
</cp:coreProperties>
</file>