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0" r:id="rId3"/>
    <p:sldId id="275" r:id="rId4"/>
    <p:sldId id="277" r:id="rId5"/>
    <p:sldId id="278" r:id="rId6"/>
    <p:sldId id="257" r:id="rId7"/>
    <p:sldId id="279" r:id="rId8"/>
    <p:sldId id="280" r:id="rId9"/>
    <p:sldId id="281" r:id="rId10"/>
    <p:sldId id="264" r:id="rId11"/>
    <p:sldId id="258" r:id="rId12"/>
    <p:sldId id="282" r:id="rId13"/>
    <p:sldId id="259" r:id="rId14"/>
    <p:sldId id="260" r:id="rId15"/>
    <p:sldId id="261" r:id="rId16"/>
    <p:sldId id="262" r:id="rId17"/>
    <p:sldId id="271" r:id="rId18"/>
    <p:sldId id="269" r:id="rId19"/>
    <p:sldId id="272" r:id="rId20"/>
    <p:sldId id="265" r:id="rId21"/>
    <p:sldId id="266" r:id="rId22"/>
    <p:sldId id="267"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84A82-FA6B-47ED-A093-7AF66A2857F7}" type="datetimeFigureOut">
              <a:rPr lang="en-US" smtClean="0"/>
              <a:t>12/21/2023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7DE37-868E-4A35-9C10-1495878B5442}" type="slidenum">
              <a:rPr lang="en-US" smtClean="0"/>
              <a:t>‹#›</a:t>
            </a:fld>
            <a:endParaRPr lang="en-US"/>
          </a:p>
        </p:txBody>
      </p:sp>
    </p:spTree>
    <p:extLst>
      <p:ext uri="{BB962C8B-B14F-4D97-AF65-F5344CB8AC3E}">
        <p14:creationId xmlns:p14="http://schemas.microsoft.com/office/powerpoint/2010/main" val="390954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check your measurement for accuracy before cutting a pierce of wood; otherwise it may be necessary to cut again, wasting time, resources and money.</a:t>
            </a:r>
          </a:p>
        </p:txBody>
      </p:sp>
      <p:sp>
        <p:nvSpPr>
          <p:cNvPr id="4" name="Slide Number Placeholder 3"/>
          <p:cNvSpPr>
            <a:spLocks noGrp="1"/>
          </p:cNvSpPr>
          <p:nvPr>
            <p:ph type="sldNum" sz="quarter" idx="5"/>
          </p:nvPr>
        </p:nvSpPr>
        <p:spPr/>
        <p:txBody>
          <a:bodyPr/>
          <a:lstStyle/>
          <a:p>
            <a:fld id="{3D17DE37-868E-4A35-9C10-1495878B5442}" type="slidenum">
              <a:rPr lang="en-US" smtClean="0"/>
              <a:t>15</a:t>
            </a:fld>
            <a:endParaRPr lang="en-US"/>
          </a:p>
        </p:txBody>
      </p:sp>
    </p:spTree>
    <p:extLst>
      <p:ext uri="{BB962C8B-B14F-4D97-AF65-F5344CB8AC3E}">
        <p14:creationId xmlns:p14="http://schemas.microsoft.com/office/powerpoint/2010/main" val="2552589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9289BF5-08FE-4E3E-9166-2452669AD599}" type="datetimeFigureOut">
              <a:rPr lang="en-US" smtClean="0"/>
              <a:pPr/>
              <a:t>12/21/2023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CFCCDDB-1CAC-4D61-A34F-7B4B41E01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CCDDB-1CAC-4D61-A34F-7B4B41E01E4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CCDDB-1CAC-4D61-A34F-7B4B41E01E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CCDDB-1CAC-4D61-A34F-7B4B41E01E4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89BF5-08FE-4E3E-9166-2452669AD599}"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CCDDB-1CAC-4D61-A34F-7B4B41E01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9289BF5-08FE-4E3E-9166-2452669AD59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CCDDB-1CAC-4D61-A34F-7B4B41E01E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9289BF5-08FE-4E3E-9166-2452669AD599}" type="datetimeFigureOut">
              <a:rPr lang="en-US" smtClean="0"/>
              <a:pPr/>
              <a:t>12/21/2023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CFCCDDB-1CAC-4D61-A34F-7B4B41E01E4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9289BF5-08FE-4E3E-9166-2452669AD599}" type="datetimeFigureOut">
              <a:rPr lang="en-US" smtClean="0"/>
              <a:pPr/>
              <a:t>12/21/2023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CFCCDDB-1CAC-4D61-A34F-7B4B41E01E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Bahnschrift SemiLight Condensed" panose="020B0502040204020203" pitchFamily="34" charset="0"/>
              </a:rPr>
              <a:t>SWE2210</a:t>
            </a:r>
            <a:br>
              <a:rPr lang="en-US" dirty="0"/>
            </a:br>
            <a:r>
              <a:rPr lang="en-US" dirty="0"/>
              <a:t>Software Construction</a:t>
            </a:r>
          </a:p>
        </p:txBody>
      </p:sp>
      <p:sp>
        <p:nvSpPr>
          <p:cNvPr id="3" name="Subtitle 2"/>
          <p:cNvSpPr>
            <a:spLocks noGrp="1"/>
          </p:cNvSpPr>
          <p:nvPr>
            <p:ph type="subTitle" idx="1"/>
          </p:nvPr>
        </p:nvSpPr>
        <p:spPr/>
        <p:txBody>
          <a:bodyPr>
            <a:normAutofit fontScale="92500" lnSpcReduction="20000"/>
          </a:bodyPr>
          <a:lstStyle/>
          <a:p>
            <a:pPr algn="ctr"/>
            <a:r>
              <a:rPr lang="en-US" dirty="0"/>
              <a:t>Lecture 01</a:t>
            </a:r>
          </a:p>
          <a:p>
            <a:pPr algn="ctr"/>
            <a:r>
              <a:rPr lang="en-US" dirty="0"/>
              <a:t>Venue: Lab 3</a:t>
            </a:r>
          </a:p>
          <a:p>
            <a:pPr algn="ctr"/>
            <a:r>
              <a:rPr lang="en-US" dirty="0"/>
              <a:t>Time: 11 – 1:00pm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2127250" y="2438400"/>
            <a:ext cx="4889500" cy="2953544"/>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a:t>Construction and Non-Construction Activities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Requirements Analysis and Design are done before construction so that you can do construction effectively. </a:t>
            </a:r>
          </a:p>
          <a:p>
            <a:r>
              <a:rPr lang="en-US" dirty="0"/>
              <a:t>System testing is done after construction to verify that construction has been done correctly. </a:t>
            </a:r>
          </a:p>
          <a:p>
            <a:r>
              <a:rPr lang="en-US" dirty="0"/>
              <a:t>Other non-construction activities include software architecture and maintenance.</a:t>
            </a:r>
          </a:p>
        </p:txBody>
      </p:sp>
      <p:sp>
        <p:nvSpPr>
          <p:cNvPr id="2" name="Title 1"/>
          <p:cNvSpPr>
            <a:spLocks noGrp="1"/>
          </p:cNvSpPr>
          <p:nvPr>
            <p:ph type="title"/>
          </p:nvPr>
        </p:nvSpPr>
        <p:spPr/>
        <p:txBody>
          <a:bodyPr/>
          <a:lstStyle/>
          <a:p>
            <a:r>
              <a:rPr lang="en-US" dirty="0"/>
              <a:t>Non-Construction Activities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417638"/>
            <a:ext cx="8610600" cy="4937125"/>
          </a:xfrm>
        </p:spPr>
        <p:txBody>
          <a:bodyPr>
            <a:normAutofit fontScale="70000" lnSpcReduction="20000"/>
          </a:bodyPr>
          <a:lstStyle/>
          <a:p>
            <a:r>
              <a:rPr lang="en-US" dirty="0"/>
              <a:t>Here are some of the specific tasks involved in construction:</a:t>
            </a:r>
          </a:p>
          <a:p>
            <a:pPr marL="109728" indent="0">
              <a:buNone/>
            </a:pPr>
            <a:endParaRPr lang="en-US" dirty="0"/>
          </a:p>
          <a:p>
            <a:pPr marL="624078" indent="-514350">
              <a:lnSpc>
                <a:spcPct val="120000"/>
              </a:lnSpc>
              <a:buFont typeface="+mj-lt"/>
              <a:buAutoNum type="arabicPeriod"/>
            </a:pPr>
            <a:r>
              <a:rPr lang="en-US" dirty="0"/>
              <a:t>Verifying that the groundwork has been laid so that construction can proceed successfully</a:t>
            </a:r>
          </a:p>
          <a:p>
            <a:pPr marL="624078" indent="-514350">
              <a:lnSpc>
                <a:spcPct val="120000"/>
              </a:lnSpc>
              <a:buFont typeface="+mj-lt"/>
              <a:buAutoNum type="arabicPeriod"/>
            </a:pPr>
            <a:r>
              <a:rPr lang="en-US" dirty="0"/>
              <a:t>Determining how your code will be tested.</a:t>
            </a:r>
          </a:p>
          <a:p>
            <a:pPr marL="624078" indent="-514350">
              <a:lnSpc>
                <a:spcPct val="120000"/>
              </a:lnSpc>
              <a:buFont typeface="+mj-lt"/>
              <a:buAutoNum type="arabicPeriod"/>
            </a:pPr>
            <a:r>
              <a:rPr lang="en-US" dirty="0"/>
              <a:t>Designing and writing classes and routines</a:t>
            </a:r>
          </a:p>
          <a:p>
            <a:pPr marL="624078" indent="-514350">
              <a:lnSpc>
                <a:spcPct val="120000"/>
              </a:lnSpc>
              <a:buFont typeface="+mj-lt"/>
              <a:buAutoNum type="arabicPeriod"/>
            </a:pPr>
            <a:r>
              <a:rPr lang="en-US" dirty="0"/>
              <a:t>Creating and naming variables and named constants</a:t>
            </a:r>
          </a:p>
          <a:p>
            <a:pPr marL="624078" indent="-514350">
              <a:lnSpc>
                <a:spcPct val="120000"/>
              </a:lnSpc>
              <a:buFont typeface="+mj-lt"/>
              <a:buAutoNum type="arabicPeriod"/>
            </a:pPr>
            <a:r>
              <a:rPr lang="en-US" dirty="0"/>
              <a:t>Selecting control structures and organizing blocks of statements</a:t>
            </a:r>
          </a:p>
          <a:p>
            <a:pPr marL="624078" indent="-514350">
              <a:lnSpc>
                <a:spcPct val="120000"/>
              </a:lnSpc>
              <a:buFont typeface="+mj-lt"/>
              <a:buAutoNum type="arabicPeriod"/>
            </a:pPr>
            <a:r>
              <a:rPr lang="en-US" dirty="0"/>
              <a:t>Unit testing, integration testing, and debugging your own code</a:t>
            </a:r>
          </a:p>
          <a:p>
            <a:pPr marL="624078" indent="-514350">
              <a:lnSpc>
                <a:spcPct val="120000"/>
              </a:lnSpc>
              <a:buFont typeface="+mj-lt"/>
              <a:buAutoNum type="arabicPeriod"/>
            </a:pPr>
            <a:r>
              <a:rPr lang="en-US" dirty="0"/>
              <a:t>Polishing code by carefully formatting and commenting it</a:t>
            </a:r>
          </a:p>
          <a:p>
            <a:pPr marL="624078" indent="-514350">
              <a:lnSpc>
                <a:spcPct val="120000"/>
              </a:lnSpc>
              <a:buFont typeface="+mj-lt"/>
              <a:buAutoNum type="arabicPeriod"/>
            </a:pPr>
            <a:r>
              <a:rPr lang="en-US" dirty="0"/>
              <a:t>Integrating software components that were created separately</a:t>
            </a:r>
          </a:p>
          <a:p>
            <a:pPr marL="624078" indent="-514350">
              <a:lnSpc>
                <a:spcPct val="120000"/>
              </a:lnSpc>
              <a:buFont typeface="+mj-lt"/>
              <a:buAutoNum type="arabicPeriod"/>
            </a:pPr>
            <a:r>
              <a:rPr lang="en-US" dirty="0"/>
              <a:t>Tuning code to make it faster and use fewer resources</a:t>
            </a:r>
          </a:p>
        </p:txBody>
      </p:sp>
      <p:sp>
        <p:nvSpPr>
          <p:cNvPr id="2" name="Title 1"/>
          <p:cNvSpPr>
            <a:spLocks noGrp="1"/>
          </p:cNvSpPr>
          <p:nvPr>
            <p:ph type="title"/>
          </p:nvPr>
        </p:nvSpPr>
        <p:spPr/>
        <p:txBody>
          <a:bodyPr/>
          <a:lstStyle/>
          <a:p>
            <a:r>
              <a:rPr lang="en-US" dirty="0"/>
              <a:t>Construction Activities</a:t>
            </a:r>
          </a:p>
        </p:txBody>
      </p:sp>
    </p:spTree>
    <p:extLst>
      <p:ext uri="{BB962C8B-B14F-4D97-AF65-F5344CB8AC3E}">
        <p14:creationId xmlns:p14="http://schemas.microsoft.com/office/powerpoint/2010/main" val="21253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reasons why construction is importance are as follows:</a:t>
            </a:r>
          </a:p>
          <a:p>
            <a:pPr marL="624078" indent="-514350">
              <a:buFont typeface="+mj-lt"/>
              <a:buAutoNum type="arabicPeriod"/>
            </a:pPr>
            <a:r>
              <a:rPr lang="en-US" dirty="0"/>
              <a:t>Software construction is the largest part of software development</a:t>
            </a:r>
          </a:p>
          <a:p>
            <a:pPr marL="624078" indent="-514350">
              <a:buFont typeface="+mj-lt"/>
              <a:buAutoNum type="arabicPeriod"/>
            </a:pPr>
            <a:r>
              <a:rPr lang="en-US" dirty="0"/>
              <a:t>Construction is the central activity in software development</a:t>
            </a:r>
          </a:p>
          <a:p>
            <a:pPr marL="624078" indent="-514350">
              <a:buFont typeface="+mj-lt"/>
              <a:buAutoNum type="arabicPeriod"/>
            </a:pPr>
            <a:r>
              <a:rPr lang="en-US" dirty="0"/>
              <a:t>Construction is the only activity that’s guaranteed to be done.</a:t>
            </a:r>
          </a:p>
          <a:p>
            <a:pPr marL="624078" indent="-514350">
              <a:buFont typeface="+mj-lt"/>
              <a:buAutoNum type="arabicPeriod"/>
            </a:pPr>
            <a:r>
              <a:rPr lang="en-US" dirty="0"/>
              <a:t>Software construction it improve individual programmer’s productivity.</a:t>
            </a:r>
          </a:p>
          <a:p>
            <a:pPr marL="109728" indent="0">
              <a:buNone/>
            </a:pPr>
            <a:r>
              <a:rPr lang="en-US" dirty="0"/>
              <a:t>	</a:t>
            </a:r>
          </a:p>
        </p:txBody>
      </p:sp>
      <p:sp>
        <p:nvSpPr>
          <p:cNvPr id="2" name="Title 1"/>
          <p:cNvSpPr>
            <a:spLocks noGrp="1"/>
          </p:cNvSpPr>
          <p:nvPr>
            <p:ph type="title"/>
          </p:nvPr>
        </p:nvSpPr>
        <p:spPr>
          <a:xfrm>
            <a:off x="457200" y="274638"/>
            <a:ext cx="8458200" cy="1143000"/>
          </a:xfrm>
        </p:spPr>
        <p:txBody>
          <a:bodyPr>
            <a:normAutofit/>
          </a:bodyPr>
          <a:lstStyle/>
          <a:p>
            <a:r>
              <a:rPr lang="en-US" sz="3200" dirty="0"/>
              <a:t>Why is Software Construction Important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Writing Code: Traditionally programs (sometimes called code) are written, compiled, tested and run.</a:t>
            </a:r>
          </a:p>
          <a:p>
            <a:r>
              <a:rPr lang="en-US" dirty="0"/>
              <a:t>Software Farming: Software Development is like planting seeds and growing crops</a:t>
            </a:r>
          </a:p>
          <a:p>
            <a:r>
              <a:rPr lang="en-US" dirty="0"/>
              <a:t>Building Software: The activities you do before, during and after building projects are the same activities done when developing software</a:t>
            </a:r>
          </a:p>
          <a:p>
            <a:endParaRPr lang="en-US" dirty="0"/>
          </a:p>
        </p:txBody>
      </p:sp>
      <p:sp>
        <p:nvSpPr>
          <p:cNvPr id="2" name="Title 1"/>
          <p:cNvSpPr>
            <a:spLocks noGrp="1"/>
          </p:cNvSpPr>
          <p:nvPr>
            <p:ph type="title"/>
          </p:nvPr>
        </p:nvSpPr>
        <p:spPr/>
        <p:txBody>
          <a:bodyPr>
            <a:normAutofit fontScale="90000"/>
          </a:bodyPr>
          <a:lstStyle/>
          <a:p>
            <a:r>
              <a:rPr lang="en-US" dirty="0"/>
              <a:t>Metaphors for Software Construction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carpenter’s saying, “Measure twice, cut once” is highly relevant to software construction.</a:t>
            </a:r>
          </a:p>
          <a:p>
            <a:r>
              <a:rPr lang="en-US" dirty="0"/>
              <a:t>A common denominator of programmers who build high-quality software is their use of high-quality practices. </a:t>
            </a:r>
          </a:p>
          <a:p>
            <a:r>
              <a:rPr lang="en-US" dirty="0"/>
              <a:t>Such practices emphasize quality at the beginning, middle, and end of a project.</a:t>
            </a:r>
          </a:p>
          <a:p>
            <a:endParaRPr lang="en-US" dirty="0"/>
          </a:p>
        </p:txBody>
      </p:sp>
      <p:sp>
        <p:nvSpPr>
          <p:cNvPr id="2" name="Title 1"/>
          <p:cNvSpPr>
            <a:spLocks noGrp="1"/>
          </p:cNvSpPr>
          <p:nvPr>
            <p:ph type="title"/>
          </p:nvPr>
        </p:nvSpPr>
        <p:spPr/>
        <p:txBody>
          <a:bodyPr/>
          <a:lstStyle/>
          <a:p>
            <a:r>
              <a:rPr lang="en-US" dirty="0"/>
              <a:t>Measure Twice, Cut Once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If you emphasize quality at the end of a project, you emphasize system testing but remember that testing can’t detect a flaw or defects such as building the wrong product or building the right product in the wrong way. Such flaws must be worked out earlier than in testing—before construction begins.</a:t>
            </a:r>
          </a:p>
          <a:p>
            <a:r>
              <a:rPr lang="en-US" dirty="0"/>
              <a:t>If you emphasize quality in the middle of the project, you emphasize construction practices. Such practices are the focus of our course.</a:t>
            </a:r>
          </a:p>
          <a:p>
            <a:r>
              <a:rPr lang="en-US" dirty="0"/>
              <a:t>If you emphasize quality at the beginning of the project, you emphasize in planning to design a high-quality product.</a:t>
            </a:r>
          </a:p>
          <a:p>
            <a:endParaRPr lang="en-US" dirty="0"/>
          </a:p>
        </p:txBody>
      </p:sp>
      <p:sp>
        <p:nvSpPr>
          <p:cNvPr id="2" name="Title 1"/>
          <p:cNvSpPr>
            <a:spLocks noGrp="1"/>
          </p:cNvSpPr>
          <p:nvPr>
            <p:ph type="title"/>
          </p:nvPr>
        </p:nvSpPr>
        <p:spPr/>
        <p:txBody>
          <a:bodyPr>
            <a:normAutofit fontScale="90000"/>
          </a:bodyPr>
          <a:lstStyle/>
          <a:p>
            <a:r>
              <a:rPr lang="en-US" dirty="0"/>
              <a:t>Quality at the Beginning, Middle and End of a Project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55588" indent="-23813">
              <a:buNone/>
            </a:pPr>
            <a:r>
              <a:rPr lang="en-US" dirty="0"/>
              <a:t>There are 2 general approaches used in Software Construction: </a:t>
            </a:r>
          </a:p>
          <a:p>
            <a:pPr marL="736600" indent="-274638"/>
            <a:r>
              <a:rPr lang="en-US" dirty="0">
                <a:solidFill>
                  <a:srgbClr val="FF0000"/>
                </a:solidFill>
              </a:rPr>
              <a:t>Sequential Approach</a:t>
            </a:r>
            <a:r>
              <a:rPr lang="en-US" dirty="0"/>
              <a:t>: The phases of the Software Development Model are strictly implemented sequentially. </a:t>
            </a:r>
          </a:p>
          <a:p>
            <a:pPr marL="736600" indent="-274638"/>
            <a:r>
              <a:rPr lang="en-US" dirty="0">
                <a:solidFill>
                  <a:srgbClr val="FF0000"/>
                </a:solidFill>
              </a:rPr>
              <a:t>Iterative Approach: </a:t>
            </a:r>
            <a:r>
              <a:rPr lang="en-US" dirty="0"/>
              <a:t>The phases of the Software Development Model are implemented iteratively</a:t>
            </a:r>
          </a:p>
        </p:txBody>
      </p:sp>
      <p:sp>
        <p:nvSpPr>
          <p:cNvPr id="3" name="Title 2"/>
          <p:cNvSpPr>
            <a:spLocks noGrp="1"/>
          </p:cNvSpPr>
          <p:nvPr>
            <p:ph type="title"/>
          </p:nvPr>
        </p:nvSpPr>
        <p:spPr/>
        <p:txBody>
          <a:bodyPr/>
          <a:lstStyle/>
          <a:p>
            <a:r>
              <a:rPr lang="en-US" dirty="0"/>
              <a:t>Two General Approaches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10" y="1143000"/>
            <a:ext cx="8968978" cy="5600701"/>
          </a:xfrm>
        </p:spPr>
        <p:txBody>
          <a:bodyPr/>
          <a:lstStyle/>
          <a:p>
            <a:r>
              <a:rPr lang="en-US" dirty="0">
                <a:latin typeface="Times New Roman" panose="02020603050405020304" pitchFamily="18" charset="0"/>
                <a:cs typeface="Times New Roman" panose="02020603050405020304" pitchFamily="18" charset="0"/>
              </a:rPr>
              <a:t>The model has five (5) phases as shown below</a:t>
            </a:r>
            <a:r>
              <a:rPr lang="en-US" sz="3600" dirty="0">
                <a:latin typeface="Times New Roman" panose="02020603050405020304" pitchFamily="18" charset="0"/>
                <a:cs typeface="Times New Roman" panose="02020603050405020304" pitchFamily="18" charset="0"/>
              </a:rPr>
              <a:t>:</a:t>
            </a:r>
          </a:p>
          <a:p>
            <a:endParaRPr lang="en-US" dirty="0"/>
          </a:p>
        </p:txBody>
      </p:sp>
      <p:sp>
        <p:nvSpPr>
          <p:cNvPr id="2" name="Title 1"/>
          <p:cNvSpPr>
            <a:spLocks noGrp="1"/>
          </p:cNvSpPr>
          <p:nvPr>
            <p:ph type="title"/>
          </p:nvPr>
        </p:nvSpPr>
        <p:spPr>
          <a:xfrm>
            <a:off x="628650" y="107950"/>
            <a:ext cx="8134350" cy="1187449"/>
          </a:xfrm>
        </p:spPr>
        <p:txBody>
          <a:bodyPr>
            <a:noAutofit/>
          </a:bodyPr>
          <a:lstStyle/>
          <a:p>
            <a:pPr algn="ctr"/>
            <a:r>
              <a:rPr lang="en-US" sz="4000" dirty="0">
                <a:solidFill>
                  <a:srgbClr val="7030A0"/>
                </a:solidFill>
              </a:rPr>
              <a:t>Software Development Models: The Waterfall Model</a:t>
            </a:r>
          </a:p>
        </p:txBody>
      </p:sp>
      <p:pic>
        <p:nvPicPr>
          <p:cNvPr id="4" name="Picture 3" descr="2.1.Waterfall-model.eps"/>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934138"/>
            <a:ext cx="7787879" cy="4508758"/>
          </a:xfrm>
          <a:prstGeom prst="rect">
            <a:avLst/>
          </a:prstGeom>
        </p:spPr>
      </p:pic>
    </p:spTree>
    <p:extLst>
      <p:ext uri="{BB962C8B-B14F-4D97-AF65-F5344CB8AC3E}">
        <p14:creationId xmlns:p14="http://schemas.microsoft.com/office/powerpoint/2010/main" val="165986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rgbClr val="7030A0"/>
                </a:solidFill>
              </a:rPr>
              <a:t>Software Development Models: The Iterative Model</a:t>
            </a:r>
            <a:endParaRPr lang="en-US" dirty="0"/>
          </a:p>
        </p:txBody>
      </p:sp>
      <p:pic>
        <p:nvPicPr>
          <p:cNvPr id="4" name="Content Placeholder 3" descr="Iterative  Model in Software Engineering"/>
          <p:cNvPicPr>
            <a:picLocks noGrp="1"/>
          </p:cNvPicPr>
          <p:nvPr>
            <p:ph idx="1"/>
          </p:nvPr>
        </p:nvPicPr>
        <p:blipFill>
          <a:blip r:embed="rId2"/>
          <a:srcRect/>
          <a:stretch>
            <a:fillRect/>
          </a:stretch>
        </p:blipFill>
        <p:spPr bwMode="auto">
          <a:xfrm>
            <a:off x="2309019" y="1481138"/>
            <a:ext cx="4525962" cy="45259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SWE2210: Software Construction</a:t>
            </a:r>
          </a:p>
          <a:p>
            <a:r>
              <a:rPr lang="en-US" dirty="0"/>
              <a:t>2 Credit hours</a:t>
            </a:r>
          </a:p>
          <a:p>
            <a:r>
              <a:rPr lang="en-US" dirty="0"/>
              <a:t>Recommended Text Book: </a:t>
            </a:r>
          </a:p>
          <a:p>
            <a:pPr lvl="1"/>
            <a:r>
              <a:rPr lang="en-US" dirty="0"/>
              <a:t>Code Complete: A Practical Handbook of Software Construction</a:t>
            </a:r>
          </a:p>
          <a:p>
            <a:pPr lvl="1"/>
            <a:r>
              <a:rPr lang="en-US" dirty="0"/>
              <a:t>By Steve McConnell</a:t>
            </a:r>
          </a:p>
          <a:p>
            <a:pPr lvl="1"/>
            <a:r>
              <a:rPr lang="en-US" dirty="0"/>
              <a:t>Microsoft Press</a:t>
            </a:r>
          </a:p>
          <a:p>
            <a:pPr lvl="1"/>
            <a:r>
              <a:rPr lang="en-US" dirty="0"/>
              <a:t>952 pages</a:t>
            </a:r>
          </a:p>
        </p:txBody>
      </p:sp>
      <p:sp>
        <p:nvSpPr>
          <p:cNvPr id="2" name="Title 1"/>
          <p:cNvSpPr>
            <a:spLocks noGrp="1"/>
          </p:cNvSpPr>
          <p:nvPr>
            <p:ph type="title"/>
          </p:nvPr>
        </p:nvSpPr>
        <p:spPr/>
        <p:txBody>
          <a:bodyPr/>
          <a:lstStyle/>
          <a:p>
            <a:r>
              <a:rPr lang="en-US" dirty="0"/>
              <a:t>The Course</a:t>
            </a:r>
          </a:p>
        </p:txBody>
      </p:sp>
      <p:pic>
        <p:nvPicPr>
          <p:cNvPr id="6" name="Picture 2"/>
          <p:cNvPicPr>
            <a:picLocks noChangeAspect="1" noChangeArrowheads="1"/>
          </p:cNvPicPr>
          <p:nvPr/>
        </p:nvPicPr>
        <p:blipFill>
          <a:blip r:embed="rId2"/>
          <a:srcRect/>
          <a:stretch>
            <a:fillRect/>
          </a:stretch>
        </p:blipFill>
        <p:spPr bwMode="auto">
          <a:xfrm>
            <a:off x="6096000" y="3886200"/>
            <a:ext cx="1923415" cy="213756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a:t>You might choose a more sequential approach when </a:t>
            </a:r>
          </a:p>
          <a:p>
            <a:r>
              <a:rPr lang="en-US" dirty="0"/>
              <a:t>The requirements are fairly stable.</a:t>
            </a:r>
          </a:p>
          <a:p>
            <a:r>
              <a:rPr lang="en-US" dirty="0"/>
              <a:t>The design is straightforward and fairly well understood. </a:t>
            </a:r>
          </a:p>
          <a:p>
            <a:r>
              <a:rPr lang="en-US" dirty="0"/>
              <a:t>The development team is familiar with the applications area.</a:t>
            </a:r>
          </a:p>
          <a:p>
            <a:r>
              <a:rPr lang="en-US" dirty="0"/>
              <a:t> The project contains little risk. </a:t>
            </a:r>
          </a:p>
          <a:p>
            <a:r>
              <a:rPr lang="en-US" dirty="0"/>
              <a:t>Long-term predictability is important. </a:t>
            </a:r>
          </a:p>
          <a:p>
            <a:r>
              <a:rPr lang="en-US" dirty="0"/>
              <a:t>The cost of changing requirements, design, and code downstream is likely to be high.</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When to Use the Sequential Approach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a:t>You might choose a more iterative (as-you-go) approach when</a:t>
            </a:r>
          </a:p>
          <a:p>
            <a:r>
              <a:rPr lang="en-US" dirty="0"/>
              <a:t>The requirements are not well understood or you expect them to be unstable for other reasons. </a:t>
            </a:r>
          </a:p>
          <a:p>
            <a:r>
              <a:rPr lang="en-US" dirty="0"/>
              <a:t>The design is complex, challenging, or both.</a:t>
            </a:r>
          </a:p>
          <a:p>
            <a:r>
              <a:rPr lang="en-US" dirty="0"/>
              <a:t>The development team is unfamiliar with the applications area.</a:t>
            </a:r>
          </a:p>
          <a:p>
            <a:r>
              <a:rPr lang="en-US" dirty="0"/>
              <a:t>The project contains a lot of risk.</a:t>
            </a:r>
          </a:p>
          <a:p>
            <a:r>
              <a:rPr lang="en-US" dirty="0"/>
              <a:t>Long-term predictability is not important.</a:t>
            </a:r>
          </a:p>
          <a:p>
            <a:r>
              <a:rPr lang="en-US" dirty="0"/>
              <a:t>The cost of changing requirements, design, and code downstream is likely to be low.</a:t>
            </a:r>
          </a:p>
          <a:p>
            <a:endParaRPr lang="en-US" dirty="0"/>
          </a:p>
        </p:txBody>
      </p:sp>
      <p:sp>
        <p:nvSpPr>
          <p:cNvPr id="2" name="Title 1"/>
          <p:cNvSpPr>
            <a:spLocks noGrp="1"/>
          </p:cNvSpPr>
          <p:nvPr>
            <p:ph type="title"/>
          </p:nvPr>
        </p:nvSpPr>
        <p:spPr/>
        <p:txBody>
          <a:bodyPr>
            <a:normAutofit fontScale="90000"/>
          </a:bodyPr>
          <a:lstStyle/>
          <a:p>
            <a:r>
              <a:rPr lang="en-US" dirty="0"/>
              <a:t>When to Use the Iterative Approach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programming language in which the system will be implemented should be of great interest to you since you will be immersed in it from the beginning of construction to the end.</a:t>
            </a:r>
          </a:p>
          <a:p>
            <a:r>
              <a:rPr lang="en-US" dirty="0"/>
              <a:t>Studies have shown that the programming-language choice affects productivity and code quality in several ways.</a:t>
            </a:r>
          </a:p>
          <a:p>
            <a:r>
              <a:rPr lang="en-US" dirty="0"/>
              <a:t>Programmers are more productive using a familiar language than an unfamiliar one. </a:t>
            </a:r>
          </a:p>
        </p:txBody>
      </p:sp>
      <p:sp>
        <p:nvSpPr>
          <p:cNvPr id="2" name="Title 1"/>
          <p:cNvSpPr>
            <a:spLocks noGrp="1"/>
          </p:cNvSpPr>
          <p:nvPr>
            <p:ph type="title"/>
          </p:nvPr>
        </p:nvSpPr>
        <p:spPr/>
        <p:txBody>
          <a:bodyPr>
            <a:normAutofit fontScale="90000"/>
          </a:bodyPr>
          <a:lstStyle/>
          <a:p>
            <a:r>
              <a:rPr lang="en-US" dirty="0"/>
              <a:t>Choosing an Appropriate Programming Language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Introduction</a:t>
            </a:r>
          </a:p>
          <a:p>
            <a:r>
              <a:rPr lang="en-US" dirty="0"/>
              <a:t>Fundamentals of Software Construction</a:t>
            </a:r>
          </a:p>
          <a:p>
            <a:r>
              <a:rPr lang="en-US" dirty="0"/>
              <a:t>Towards Creating High Quality Code</a:t>
            </a:r>
          </a:p>
          <a:p>
            <a:r>
              <a:rPr lang="en-US" dirty="0"/>
              <a:t>Choosing Suitable Variables</a:t>
            </a:r>
          </a:p>
          <a:p>
            <a:r>
              <a:rPr lang="en-US" dirty="0"/>
              <a:t>Writing Good Statements</a:t>
            </a:r>
          </a:p>
          <a:p>
            <a:r>
              <a:rPr lang="en-US" dirty="0"/>
              <a:t>Testing Techniques</a:t>
            </a:r>
          </a:p>
          <a:p>
            <a:r>
              <a:rPr lang="en-US" dirty="0"/>
              <a:t>Software Craftmanship</a:t>
            </a:r>
          </a:p>
        </p:txBody>
      </p:sp>
      <p:sp>
        <p:nvSpPr>
          <p:cNvPr id="3" name="Title 2"/>
          <p:cNvSpPr>
            <a:spLocks noGrp="1"/>
          </p:cNvSpPr>
          <p:nvPr>
            <p:ph type="title"/>
          </p:nvPr>
        </p:nvSpPr>
        <p:spPr/>
        <p:txBody>
          <a:bodyPr/>
          <a:lstStyle/>
          <a:p>
            <a:r>
              <a:rPr lang="en-US" dirty="0"/>
              <a:t>Course Outline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a:p>
            <a:pPr marL="109728" indent="0">
              <a:buNone/>
            </a:pPr>
            <a:endParaRPr lang="en-US" dirty="0"/>
          </a:p>
          <a:p>
            <a:pPr marL="109728" indent="0">
              <a:buNone/>
            </a:pPr>
            <a:endParaRPr lang="en-US" dirty="0"/>
          </a:p>
          <a:p>
            <a:pPr marL="109728" indent="0">
              <a:buNone/>
            </a:pPr>
            <a:r>
              <a:rPr lang="en-US" dirty="0"/>
              <a:t>	</a:t>
            </a:r>
            <a:r>
              <a:rPr lang="en-US"/>
              <a:t>	          Thank </a:t>
            </a:r>
            <a:r>
              <a:rPr lang="en-US"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268D90-BAAE-4DC3-92E4-2AD0DC5BAC77}"/>
              </a:ext>
            </a:extLst>
          </p:cNvPr>
          <p:cNvSpPr>
            <a:spLocks noGrp="1"/>
          </p:cNvSpPr>
          <p:nvPr>
            <p:ph idx="1"/>
          </p:nvPr>
        </p:nvSpPr>
        <p:spPr>
          <a:xfrm>
            <a:off x="457200" y="1481329"/>
            <a:ext cx="8229600" cy="2404872"/>
          </a:xfrm>
        </p:spPr>
        <p:txBody>
          <a:bodyPr/>
          <a:lstStyle/>
          <a:p>
            <a:r>
              <a:rPr lang="en-US" dirty="0"/>
              <a:t>Bashir Shehu Galadanci (Ph.D.)</a:t>
            </a:r>
          </a:p>
          <a:p>
            <a:r>
              <a:rPr lang="en-US" dirty="0"/>
              <a:t>Buhari Ubale</a:t>
            </a:r>
          </a:p>
          <a:p>
            <a:endParaRPr lang="en-US" dirty="0"/>
          </a:p>
        </p:txBody>
      </p:sp>
      <p:sp>
        <p:nvSpPr>
          <p:cNvPr id="3" name="Title 2">
            <a:extLst>
              <a:ext uri="{FF2B5EF4-FFF2-40B4-BE49-F238E27FC236}">
                <a16:creationId xmlns:a16="http://schemas.microsoft.com/office/drawing/2014/main" id="{AACD0114-9D81-4A7B-BC02-AB63FBF665B5}"/>
              </a:ext>
            </a:extLst>
          </p:cNvPr>
          <p:cNvSpPr>
            <a:spLocks noGrp="1"/>
          </p:cNvSpPr>
          <p:nvPr>
            <p:ph type="title"/>
          </p:nvPr>
        </p:nvSpPr>
        <p:spPr/>
        <p:txBody>
          <a:bodyPr/>
          <a:lstStyle/>
          <a:p>
            <a:r>
              <a:rPr lang="en-US" dirty="0"/>
              <a:t>Course Tutors</a:t>
            </a:r>
          </a:p>
        </p:txBody>
      </p:sp>
    </p:spTree>
    <p:extLst>
      <p:ext uri="{BB962C8B-B14F-4D97-AF65-F5344CB8AC3E}">
        <p14:creationId xmlns:p14="http://schemas.microsoft.com/office/powerpoint/2010/main" val="267479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268D90-BAAE-4DC3-92E4-2AD0DC5BAC77}"/>
              </a:ext>
            </a:extLst>
          </p:cNvPr>
          <p:cNvSpPr>
            <a:spLocks noGrp="1"/>
          </p:cNvSpPr>
          <p:nvPr>
            <p:ph idx="1"/>
          </p:nvPr>
        </p:nvSpPr>
        <p:spPr/>
        <p:txBody>
          <a:bodyPr/>
          <a:lstStyle/>
          <a:p>
            <a:r>
              <a:rPr lang="en-US" dirty="0"/>
              <a:t>C.A. - 30%</a:t>
            </a:r>
          </a:p>
          <a:p>
            <a:r>
              <a:rPr lang="en-US" dirty="0"/>
              <a:t>Exam - 70%</a:t>
            </a:r>
          </a:p>
        </p:txBody>
      </p:sp>
      <p:sp>
        <p:nvSpPr>
          <p:cNvPr id="3" name="Title 2">
            <a:extLst>
              <a:ext uri="{FF2B5EF4-FFF2-40B4-BE49-F238E27FC236}">
                <a16:creationId xmlns:a16="http://schemas.microsoft.com/office/drawing/2014/main" id="{AACD0114-9D81-4A7B-BC02-AB63FBF665B5}"/>
              </a:ext>
            </a:extLst>
          </p:cNvPr>
          <p:cNvSpPr>
            <a:spLocks noGrp="1"/>
          </p:cNvSpPr>
          <p:nvPr>
            <p:ph type="title"/>
          </p:nvPr>
        </p:nvSpPr>
        <p:spPr/>
        <p:txBody>
          <a:bodyPr/>
          <a:lstStyle/>
          <a:p>
            <a:r>
              <a:rPr lang="en-US" dirty="0"/>
              <a:t>      Course Assessment</a:t>
            </a:r>
          </a:p>
        </p:txBody>
      </p:sp>
    </p:spTree>
    <p:extLst>
      <p:ext uri="{BB962C8B-B14F-4D97-AF65-F5344CB8AC3E}">
        <p14:creationId xmlns:p14="http://schemas.microsoft.com/office/powerpoint/2010/main" val="156619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268D90-BAAE-4DC3-92E4-2AD0DC5BAC77}"/>
              </a:ext>
            </a:extLst>
          </p:cNvPr>
          <p:cNvSpPr>
            <a:spLocks noGrp="1"/>
          </p:cNvSpPr>
          <p:nvPr>
            <p:ph idx="1"/>
          </p:nvPr>
        </p:nvSpPr>
        <p:spPr/>
        <p:txBody>
          <a:bodyPr/>
          <a:lstStyle/>
          <a:p>
            <a:r>
              <a:rPr lang="en-US"/>
              <a:t>Introduction.</a:t>
            </a:r>
            <a:endParaRPr lang="en-US" dirty="0"/>
          </a:p>
          <a:p>
            <a:r>
              <a:rPr lang="en-US" dirty="0"/>
              <a:t>What is software construction.</a:t>
            </a:r>
          </a:p>
          <a:p>
            <a:r>
              <a:rPr lang="en-US" dirty="0"/>
              <a:t>Construction and non-construction activities</a:t>
            </a:r>
          </a:p>
          <a:p>
            <a:r>
              <a:rPr lang="en-US" dirty="0"/>
              <a:t>Why is software construction importance?</a:t>
            </a:r>
          </a:p>
          <a:p>
            <a:r>
              <a:rPr lang="en-US" dirty="0"/>
              <a:t>Metaphors for software construction.</a:t>
            </a:r>
          </a:p>
          <a:p>
            <a:r>
              <a:rPr lang="en-US" dirty="0"/>
              <a:t>Software construction approaches.</a:t>
            </a:r>
          </a:p>
        </p:txBody>
      </p:sp>
      <p:sp>
        <p:nvSpPr>
          <p:cNvPr id="3" name="Title 2">
            <a:extLst>
              <a:ext uri="{FF2B5EF4-FFF2-40B4-BE49-F238E27FC236}">
                <a16:creationId xmlns:a16="http://schemas.microsoft.com/office/drawing/2014/main" id="{AACD0114-9D81-4A7B-BC02-AB63FBF665B5}"/>
              </a:ext>
            </a:extLst>
          </p:cNvPr>
          <p:cNvSpPr>
            <a:spLocks noGrp="1"/>
          </p:cNvSpPr>
          <p:nvPr>
            <p:ph type="title"/>
          </p:nvPr>
        </p:nvSpPr>
        <p:spPr/>
        <p:txBody>
          <a:bodyPr/>
          <a:lstStyle/>
          <a:p>
            <a:r>
              <a:rPr lang="en-US" dirty="0"/>
              <a:t>Outline of Today’s Lecture</a:t>
            </a:r>
          </a:p>
        </p:txBody>
      </p:sp>
    </p:spTree>
    <p:extLst>
      <p:ext uri="{BB962C8B-B14F-4D97-AF65-F5344CB8AC3E}">
        <p14:creationId xmlns:p14="http://schemas.microsoft.com/office/powerpoint/2010/main" val="321743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458200" cy="4525963"/>
          </a:xfrm>
        </p:spPr>
        <p:txBody>
          <a:bodyPr>
            <a:normAutofit/>
          </a:bodyPr>
          <a:lstStyle/>
          <a:p>
            <a:pPr algn="just"/>
            <a:r>
              <a:rPr lang="en-US" dirty="0"/>
              <a:t>Outside the software development discipline “Construction” is the work “construction workers” do when build an object like house, school. </a:t>
            </a:r>
          </a:p>
          <a:p>
            <a:pPr algn="just"/>
            <a:r>
              <a:rPr lang="en-US" dirty="0"/>
              <a:t>In software development concept “Construction” is sometimes known as “coding” or “programming.” “Coding” isn’t really the best word because it implies the mechanical translation of a preexisting design into a computer language</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Software Construction is the central activity in software development which lies between design and test.</a:t>
            </a:r>
          </a:p>
          <a:p>
            <a:pPr marL="109728" indent="0">
              <a:buNone/>
            </a:pPr>
            <a:endParaRPr lang="en-US" b="1" dirty="0"/>
          </a:p>
          <a:p>
            <a:pPr marL="109728" indent="0">
              <a:buNone/>
            </a:pPr>
            <a:r>
              <a:rPr lang="en-US" b="1" dirty="0"/>
              <a:t>	    “design -&gt; construct -&gt; test”</a:t>
            </a:r>
            <a:endParaRPr lang="en-US" dirty="0"/>
          </a:p>
          <a:p>
            <a:endParaRPr lang="en-US" dirty="0"/>
          </a:p>
        </p:txBody>
      </p:sp>
      <p:sp>
        <p:nvSpPr>
          <p:cNvPr id="2" name="Title 1"/>
          <p:cNvSpPr>
            <a:spLocks noGrp="1"/>
          </p:cNvSpPr>
          <p:nvPr>
            <p:ph type="title"/>
          </p:nvPr>
        </p:nvSpPr>
        <p:spPr/>
        <p:txBody>
          <a:bodyPr/>
          <a:lstStyle/>
          <a:p>
            <a:r>
              <a:rPr lang="en-US" dirty="0"/>
              <a:t>Introduction cont..</a:t>
            </a:r>
          </a:p>
        </p:txBody>
      </p:sp>
    </p:spTree>
    <p:extLst>
      <p:ext uri="{BB962C8B-B14F-4D97-AF65-F5344CB8AC3E}">
        <p14:creationId xmlns:p14="http://schemas.microsoft.com/office/powerpoint/2010/main" val="394373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Software construction is a fundamental act of software engineering which refers to creation of working and meaningful software through a combination of detailed design, coding, debugging, construction planning, unit testing and integration testing.</a:t>
            </a:r>
          </a:p>
          <a:p>
            <a:endParaRPr lang="en-US" dirty="0"/>
          </a:p>
        </p:txBody>
      </p:sp>
      <p:sp>
        <p:nvSpPr>
          <p:cNvPr id="2" name="Title 1"/>
          <p:cNvSpPr>
            <a:spLocks noGrp="1"/>
          </p:cNvSpPr>
          <p:nvPr>
            <p:ph type="title"/>
          </p:nvPr>
        </p:nvSpPr>
        <p:spPr/>
        <p:txBody>
          <a:bodyPr/>
          <a:lstStyle/>
          <a:p>
            <a:r>
              <a:rPr lang="en-US" dirty="0"/>
              <a:t>What is Software Construction?</a:t>
            </a:r>
          </a:p>
        </p:txBody>
      </p:sp>
    </p:spTree>
    <p:extLst>
      <p:ext uri="{BB962C8B-B14F-4D97-AF65-F5344CB8AC3E}">
        <p14:creationId xmlns:p14="http://schemas.microsoft.com/office/powerpoint/2010/main" val="328834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17638"/>
            <a:ext cx="8534400" cy="4906962"/>
          </a:xfrm>
        </p:spPr>
        <p:txBody>
          <a:bodyPr>
            <a:normAutofit fontScale="92500" lnSpcReduction="20000"/>
          </a:bodyPr>
          <a:lstStyle/>
          <a:p>
            <a:pPr algn="just"/>
            <a:r>
              <a:rPr lang="en-US" dirty="0"/>
              <a:t>Looking at complexity of software product Numerous activities have been identified by that go into software development.</a:t>
            </a:r>
          </a:p>
          <a:p>
            <a:pPr marL="681228" indent="-571500">
              <a:buFont typeface="+mj-lt"/>
              <a:buAutoNum type="romanLcPeriod"/>
            </a:pPr>
            <a:r>
              <a:rPr lang="en-US" dirty="0"/>
              <a:t>Problem definition</a:t>
            </a:r>
          </a:p>
          <a:p>
            <a:pPr marL="681228" indent="-571500">
              <a:buFont typeface="+mj-lt"/>
              <a:buAutoNum type="romanLcPeriod"/>
            </a:pPr>
            <a:r>
              <a:rPr lang="en-US" dirty="0"/>
              <a:t>Requirements development</a:t>
            </a:r>
          </a:p>
          <a:p>
            <a:pPr marL="681228" indent="-571500">
              <a:buFont typeface="+mj-lt"/>
              <a:buAutoNum type="romanLcPeriod"/>
            </a:pPr>
            <a:r>
              <a:rPr lang="en-US" dirty="0"/>
              <a:t>Construction planning</a:t>
            </a:r>
          </a:p>
          <a:p>
            <a:pPr marL="681228" indent="-571500">
              <a:buFont typeface="+mj-lt"/>
              <a:buAutoNum type="romanLcPeriod"/>
            </a:pPr>
            <a:r>
              <a:rPr lang="en-US" dirty="0"/>
              <a:t>Software architecture, or high-level design</a:t>
            </a:r>
          </a:p>
          <a:p>
            <a:pPr marL="681228" indent="-571500">
              <a:buFont typeface="+mj-lt"/>
              <a:buAutoNum type="romanLcPeriod"/>
            </a:pPr>
            <a:r>
              <a:rPr lang="en-US" dirty="0"/>
              <a:t>Detailed design</a:t>
            </a:r>
          </a:p>
          <a:p>
            <a:pPr marL="681228" indent="-571500">
              <a:buFont typeface="+mj-lt"/>
              <a:buAutoNum type="romanLcPeriod"/>
            </a:pPr>
            <a:r>
              <a:rPr lang="en-US" dirty="0"/>
              <a:t>Coding and debugging</a:t>
            </a:r>
          </a:p>
          <a:p>
            <a:pPr marL="681228" indent="-571500">
              <a:buFont typeface="+mj-lt"/>
              <a:buAutoNum type="romanLcPeriod"/>
            </a:pPr>
            <a:r>
              <a:rPr lang="en-US" dirty="0"/>
              <a:t>Unit testing</a:t>
            </a:r>
          </a:p>
          <a:p>
            <a:pPr marL="681228" indent="-571500">
              <a:buFont typeface="+mj-lt"/>
              <a:buAutoNum type="romanLcPeriod"/>
            </a:pPr>
            <a:r>
              <a:rPr lang="en-US" dirty="0"/>
              <a:t>Integration testing</a:t>
            </a:r>
          </a:p>
          <a:p>
            <a:pPr marL="681228" indent="-571500">
              <a:buFont typeface="+mj-lt"/>
              <a:buAutoNum type="romanLcPeriod"/>
            </a:pPr>
            <a:r>
              <a:rPr lang="en-US" dirty="0"/>
              <a:t>System testing </a:t>
            </a:r>
          </a:p>
          <a:p>
            <a:pPr marL="681228" indent="-571500">
              <a:buFont typeface="+mj-lt"/>
              <a:buAutoNum type="romanLcPeriod"/>
            </a:pPr>
            <a:r>
              <a:rPr lang="en-US" dirty="0"/>
              <a:t>Corrective maintenance</a:t>
            </a:r>
          </a:p>
          <a:p>
            <a:endParaRPr lang="en-US" dirty="0"/>
          </a:p>
        </p:txBody>
      </p:sp>
      <p:sp>
        <p:nvSpPr>
          <p:cNvPr id="2" name="Title 1"/>
          <p:cNvSpPr>
            <a:spLocks noGrp="1"/>
          </p:cNvSpPr>
          <p:nvPr>
            <p:ph type="title"/>
          </p:nvPr>
        </p:nvSpPr>
        <p:spPr/>
        <p:txBody>
          <a:bodyPr/>
          <a:lstStyle/>
          <a:p>
            <a:r>
              <a:rPr lang="en-US" dirty="0"/>
              <a:t>What is Software Construction?</a:t>
            </a:r>
          </a:p>
        </p:txBody>
      </p:sp>
    </p:spTree>
    <p:extLst>
      <p:ext uri="{BB962C8B-B14F-4D97-AF65-F5344CB8AC3E}">
        <p14:creationId xmlns:p14="http://schemas.microsoft.com/office/powerpoint/2010/main" val="121325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S PowerPoint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S PowerPoint Theme" id="{DC850D35-9709-4D11-AA17-B8F867B1D11F}" vid="{DE362784-2357-499D-9844-5206DCE98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MS PowerPoint Theme</Template>
  <TotalTime>16154</TotalTime>
  <Words>1043</Words>
  <Application>Microsoft Office PowerPoint</Application>
  <PresentationFormat>On-screen Show (4:3)</PresentationFormat>
  <Paragraphs>124</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Bahnschrift SemiLight Condensed</vt:lpstr>
      <vt:lpstr>Calibri</vt:lpstr>
      <vt:lpstr>Lucida Sans Unicode</vt:lpstr>
      <vt:lpstr>Times New Roman</vt:lpstr>
      <vt:lpstr>Verdana</vt:lpstr>
      <vt:lpstr>Wingdings 2</vt:lpstr>
      <vt:lpstr>Wingdings 3</vt:lpstr>
      <vt:lpstr>MS PowerPoint Theme</vt:lpstr>
      <vt:lpstr>SWE2210 Software Construction</vt:lpstr>
      <vt:lpstr>The Course</vt:lpstr>
      <vt:lpstr>Course Tutors</vt:lpstr>
      <vt:lpstr>      Course Assessment</vt:lpstr>
      <vt:lpstr>Outline of Today’s Lecture</vt:lpstr>
      <vt:lpstr>Introduction</vt:lpstr>
      <vt:lpstr>Introduction cont..</vt:lpstr>
      <vt:lpstr>What is Software Construction?</vt:lpstr>
      <vt:lpstr>What is Software Construction?</vt:lpstr>
      <vt:lpstr>Construction and Non-Construction Activities</vt:lpstr>
      <vt:lpstr>Non-Construction Activities</vt:lpstr>
      <vt:lpstr>Construction Activities</vt:lpstr>
      <vt:lpstr>Why is Software Construction Important</vt:lpstr>
      <vt:lpstr>Metaphors for Software Construction</vt:lpstr>
      <vt:lpstr>Measure Twice, Cut Once</vt:lpstr>
      <vt:lpstr>Quality at the Beginning, Middle and End of a Project</vt:lpstr>
      <vt:lpstr>Two General Approaches</vt:lpstr>
      <vt:lpstr>Software Development Models: The Waterfall Model</vt:lpstr>
      <vt:lpstr>Software Development Models: The Iterative Model</vt:lpstr>
      <vt:lpstr>When to Use the Sequential Approach</vt:lpstr>
      <vt:lpstr>When to Use the Iterative Approach</vt:lpstr>
      <vt:lpstr>Choosing an Appropriate Programming Language</vt:lpstr>
      <vt:lpstr>Course Outline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bugarko13@gmail.com</cp:lastModifiedBy>
  <cp:revision>13</cp:revision>
  <dcterms:created xsi:type="dcterms:W3CDTF">2019-07-23T10:00:17Z</dcterms:created>
  <dcterms:modified xsi:type="dcterms:W3CDTF">2023-12-21T19:46:47Z</dcterms:modified>
</cp:coreProperties>
</file>