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99" r:id="rId3"/>
    <p:sldId id="300" r:id="rId4"/>
    <p:sldId id="294" r:id="rId5"/>
    <p:sldId id="285" r:id="rId6"/>
    <p:sldId id="286" r:id="rId7"/>
    <p:sldId id="292" r:id="rId8"/>
    <p:sldId id="269" r:id="rId9"/>
    <p:sldId id="259" r:id="rId10"/>
    <p:sldId id="262" r:id="rId11"/>
    <p:sldId id="263" r:id="rId12"/>
    <p:sldId id="264" r:id="rId13"/>
    <p:sldId id="270" r:id="rId14"/>
    <p:sldId id="271" r:id="rId15"/>
    <p:sldId id="272" r:id="rId16"/>
    <p:sldId id="293" r:id="rId17"/>
    <p:sldId id="257" r:id="rId18"/>
    <p:sldId id="287" r:id="rId19"/>
    <p:sldId id="258" r:id="rId20"/>
    <p:sldId id="265" r:id="rId21"/>
    <p:sldId id="302" r:id="rId22"/>
    <p:sldId id="298" r:id="rId23"/>
    <p:sldId id="266" r:id="rId24"/>
    <p:sldId id="274" r:id="rId25"/>
    <p:sldId id="289" r:id="rId26"/>
    <p:sldId id="290" r:id="rId27"/>
    <p:sldId id="273" r:id="rId28"/>
    <p:sldId id="275" r:id="rId29"/>
    <p:sldId id="291" r:id="rId30"/>
    <p:sldId id="276" r:id="rId31"/>
    <p:sldId id="295" r:id="rId32"/>
    <p:sldId id="277" r:id="rId33"/>
    <p:sldId id="296" r:id="rId34"/>
    <p:sldId id="278" r:id="rId35"/>
    <p:sldId id="297" r:id="rId36"/>
    <p:sldId id="279" r:id="rId37"/>
    <p:sldId id="280" r:id="rId38"/>
    <p:sldId id="281" r:id="rId39"/>
    <p:sldId id="282" r:id="rId40"/>
    <p:sldId id="28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1" autoAdjust="0"/>
    <p:restoredTop sz="94660"/>
  </p:normalViewPr>
  <p:slideViewPr>
    <p:cSldViewPr>
      <p:cViewPr varScale="1">
        <p:scale>
          <a:sx n="68" d="100"/>
          <a:sy n="68" d="100"/>
        </p:scale>
        <p:origin x="73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0BE84-A2BC-4818-BBE0-73D209908F8E}" type="datetimeFigureOut">
              <a:rPr lang="en-US" smtClean="0"/>
              <a:t>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90119-274A-432D-B11E-7AEB66A95B8C}" type="slidenum">
              <a:rPr lang="en-US" smtClean="0"/>
              <a:t>‹#›</a:t>
            </a:fld>
            <a:endParaRPr lang="en-US"/>
          </a:p>
        </p:txBody>
      </p:sp>
    </p:spTree>
    <p:extLst>
      <p:ext uri="{BB962C8B-B14F-4D97-AF65-F5344CB8AC3E}">
        <p14:creationId xmlns:p14="http://schemas.microsoft.com/office/powerpoint/2010/main" val="19142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390119-274A-432D-B11E-7AEB66A95B8C}" type="slidenum">
              <a:rPr lang="en-US" smtClean="0"/>
              <a:t>18</a:t>
            </a:fld>
            <a:endParaRPr lang="en-US"/>
          </a:p>
        </p:txBody>
      </p:sp>
    </p:spTree>
    <p:extLst>
      <p:ext uri="{BB962C8B-B14F-4D97-AF65-F5344CB8AC3E}">
        <p14:creationId xmlns:p14="http://schemas.microsoft.com/office/powerpoint/2010/main" val="2412540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390119-274A-432D-B11E-7AEB66A95B8C}" type="slidenum">
              <a:rPr lang="en-US" smtClean="0"/>
              <a:t>24</a:t>
            </a:fld>
            <a:endParaRPr lang="en-US"/>
          </a:p>
        </p:txBody>
      </p:sp>
    </p:spTree>
    <p:extLst>
      <p:ext uri="{BB962C8B-B14F-4D97-AF65-F5344CB8AC3E}">
        <p14:creationId xmlns:p14="http://schemas.microsoft.com/office/powerpoint/2010/main" val="4238600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F49F90-D3D8-467B-83C6-07EDA5944014}" type="datetimeFigureOut">
              <a:rPr lang="en-US" smtClean="0"/>
              <a:t>1/3/2024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01A8EA-3053-4AD1-8242-A72C25428C5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F49F90-D3D8-467B-83C6-07EDA594401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1A8EA-3053-4AD1-8242-A72C25428C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F49F90-D3D8-467B-83C6-07EDA594401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1A8EA-3053-4AD1-8242-A72C25428C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F49F90-D3D8-467B-83C6-07EDA594401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1A8EA-3053-4AD1-8242-A72C25428C55}"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F49F90-D3D8-467B-83C6-07EDA594401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1A8EA-3053-4AD1-8242-A72C25428C5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F49F90-D3D8-467B-83C6-07EDA5944014}"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1A8EA-3053-4AD1-8242-A72C25428C55}"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F49F90-D3D8-467B-83C6-07EDA5944014}" type="datetimeFigureOut">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1A8EA-3053-4AD1-8242-A72C25428C5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F49F90-D3D8-467B-83C6-07EDA5944014}"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1A8EA-3053-4AD1-8242-A72C25428C55}"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49F90-D3D8-467B-83C6-07EDA5944014}" type="datetimeFigureOut">
              <a:rPr lang="en-US" smtClean="0"/>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1A8EA-3053-4AD1-8242-A72C25428C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CF49F90-D3D8-467B-83C6-07EDA5944014}"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1A8EA-3053-4AD1-8242-A72C25428C5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F49F90-D3D8-467B-83C6-07EDA5944014}" type="datetimeFigureOut">
              <a:rPr lang="en-US" smtClean="0"/>
              <a:t>1/3/2024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01A8EA-3053-4AD1-8242-A72C25428C5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F49F90-D3D8-467B-83C6-07EDA5944014}" type="datetimeFigureOut">
              <a:rPr lang="en-US" smtClean="0"/>
              <a:t>1/3/2024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01A8EA-3053-4AD1-8242-A72C25428C5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Bahnschrift SemiLight Condensed" panose="020B0502040204020203" pitchFamily="34" charset="0"/>
              </a:rPr>
              <a:t>SWE2210</a:t>
            </a:r>
            <a:br>
              <a:rPr lang="en-US" dirty="0"/>
            </a:br>
            <a:r>
              <a:rPr lang="en-US" dirty="0"/>
              <a:t>Software Construction</a:t>
            </a:r>
          </a:p>
        </p:txBody>
      </p:sp>
      <p:sp>
        <p:nvSpPr>
          <p:cNvPr id="3" name="Subtitle 2"/>
          <p:cNvSpPr>
            <a:spLocks noGrp="1"/>
          </p:cNvSpPr>
          <p:nvPr>
            <p:ph type="subTitle" idx="1"/>
          </p:nvPr>
        </p:nvSpPr>
        <p:spPr/>
        <p:txBody>
          <a:bodyPr>
            <a:normAutofit fontScale="92500" lnSpcReduction="20000"/>
          </a:bodyPr>
          <a:lstStyle/>
          <a:p>
            <a:pPr algn="ctr"/>
            <a:r>
              <a:rPr lang="en-US" dirty="0"/>
              <a:t>Lecture 01</a:t>
            </a:r>
          </a:p>
          <a:p>
            <a:pPr algn="ctr"/>
            <a:r>
              <a:rPr lang="en-US" dirty="0"/>
              <a:t>Venue: Lab 3</a:t>
            </a:r>
          </a:p>
          <a:p>
            <a:pPr algn="ctr"/>
            <a:r>
              <a:rPr lang="en-US" dirty="0"/>
              <a:t>Time: 11 – 1:00pm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Level 3: Division into Classes</a:t>
            </a:r>
          </a:p>
          <a:p>
            <a:r>
              <a:rPr lang="en-US" dirty="0"/>
              <a:t>Design at this level includes identifying all classes in the system. Details of the ways in which each class interacts with the rest of the system are also specified as the classes are specified. In particular, the class’s interface is defined. </a:t>
            </a:r>
          </a:p>
          <a:p>
            <a:r>
              <a:rPr lang="en-US" dirty="0"/>
              <a:t>Overall, the major design activity at this level is making sure that all the subsystems have been decomposed to a level of detail fine enough that you can implement their parts as individual classes.</a:t>
            </a:r>
          </a:p>
          <a:p>
            <a:endParaRPr lang="en-US" dirty="0"/>
          </a:p>
        </p:txBody>
      </p:sp>
      <p:sp>
        <p:nvSpPr>
          <p:cNvPr id="2" name="Title 1"/>
          <p:cNvSpPr>
            <a:spLocks noGrp="1"/>
          </p:cNvSpPr>
          <p:nvPr>
            <p:ph type="title"/>
          </p:nvPr>
        </p:nvSpPr>
        <p:spPr/>
        <p:txBody>
          <a:bodyPr/>
          <a:lstStyle/>
          <a:p>
            <a:r>
              <a:rPr lang="en-US" dirty="0"/>
              <a:t>Design at Different Levels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Level 4: Division into Routines</a:t>
            </a:r>
          </a:p>
          <a:p>
            <a:r>
              <a:rPr lang="en-US" dirty="0"/>
              <a:t>Design at this level includes dividing each class into routines. The class interface defined at Level 3 will define some of the routines. Design at Level 4 will detail the class’s private routines. </a:t>
            </a:r>
          </a:p>
          <a:p>
            <a:r>
              <a:rPr lang="en-US" dirty="0"/>
              <a:t>When you examine the details of the routines inside a class, you can see that many routines are simple boxes but a few are composed of hierarchically organized routines, which require still more design. </a:t>
            </a:r>
          </a:p>
        </p:txBody>
      </p:sp>
      <p:sp>
        <p:nvSpPr>
          <p:cNvPr id="2" name="Title 1"/>
          <p:cNvSpPr>
            <a:spLocks noGrp="1"/>
          </p:cNvSpPr>
          <p:nvPr>
            <p:ph type="title"/>
          </p:nvPr>
        </p:nvSpPr>
        <p:spPr/>
        <p:txBody>
          <a:bodyPr/>
          <a:lstStyle/>
          <a:p>
            <a:r>
              <a:rPr lang="en-US" dirty="0"/>
              <a:t>Design at Different Levels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Level 5: Internal Routine Design</a:t>
            </a:r>
          </a:p>
          <a:p>
            <a:r>
              <a:rPr lang="en-US" dirty="0"/>
              <a:t>Design at the routine level consists of laying out the detailed functionality of the individual routines. Internal routine design is typically left to the programmers who are working on an individual routine. </a:t>
            </a:r>
          </a:p>
          <a:p>
            <a:r>
              <a:rPr lang="en-US" dirty="0"/>
              <a:t>The design consists of activities such as writing pseudocode, looking up algorithms in reference books, deciding how to organize the paragraphs of code in a routine, and writing programming-language code. </a:t>
            </a:r>
          </a:p>
          <a:p>
            <a:r>
              <a:rPr lang="en-US" dirty="0"/>
              <a:t>This level of design is always done, though sometimes it’s done unconsciously and poorly rather than consciously and well</a:t>
            </a:r>
          </a:p>
          <a:p>
            <a:endParaRPr lang="en-US" dirty="0"/>
          </a:p>
        </p:txBody>
      </p:sp>
      <p:sp>
        <p:nvSpPr>
          <p:cNvPr id="2" name="Title 1"/>
          <p:cNvSpPr>
            <a:spLocks noGrp="1"/>
          </p:cNvSpPr>
          <p:nvPr>
            <p:ph type="title"/>
          </p:nvPr>
        </p:nvSpPr>
        <p:spPr/>
        <p:txBody>
          <a:bodyPr/>
          <a:lstStyle/>
          <a:p>
            <a:r>
              <a:rPr lang="en-US" dirty="0"/>
              <a:t>Design at Different Levels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tretch>
            <a:fillRect/>
          </a:stretch>
        </p:blipFill>
        <p:spPr bwMode="auto">
          <a:xfrm>
            <a:off x="457200" y="2209800"/>
            <a:ext cx="8686800" cy="3886200"/>
          </a:xfrm>
          <a:prstGeom prst="rect">
            <a:avLst/>
          </a:prstGeom>
          <a:noFill/>
          <a:ln w="9525">
            <a:noFill/>
            <a:miter lim="800000"/>
            <a:headEnd/>
            <a:tailEnd/>
          </a:ln>
          <a:effectLst/>
        </p:spPr>
      </p:pic>
      <p:sp>
        <p:nvSpPr>
          <p:cNvPr id="2" name="Title 1"/>
          <p:cNvSpPr>
            <a:spLocks noGrp="1"/>
          </p:cNvSpPr>
          <p:nvPr>
            <p:ph type="title"/>
          </p:nvPr>
        </p:nvSpPr>
        <p:spPr/>
        <p:txBody>
          <a:bodyPr>
            <a:noAutofit/>
          </a:bodyPr>
          <a:lstStyle/>
          <a:p>
            <a:r>
              <a:rPr lang="en-US" sz="3200" dirty="0"/>
              <a:t>An Example of a System With 6 Sub-systems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685800" y="1676400"/>
            <a:ext cx="7696199" cy="4267200"/>
          </a:xfrm>
          <a:prstGeom prst="rect">
            <a:avLst/>
          </a:prstGeom>
          <a:noFill/>
          <a:ln w="9525">
            <a:noFill/>
            <a:miter lim="800000"/>
            <a:headEnd/>
            <a:tailEnd/>
          </a:ln>
          <a:effectLst/>
        </p:spPr>
      </p:pic>
      <p:sp>
        <p:nvSpPr>
          <p:cNvPr id="2" name="Title 1"/>
          <p:cNvSpPr>
            <a:spLocks noGrp="1"/>
          </p:cNvSpPr>
          <p:nvPr>
            <p:ph type="title"/>
          </p:nvPr>
        </p:nvSpPr>
        <p:spPr/>
        <p:txBody>
          <a:bodyPr>
            <a:noAutofit/>
          </a:bodyPr>
          <a:lstStyle/>
          <a:p>
            <a:r>
              <a:rPr lang="en-US" sz="3600" dirty="0"/>
              <a:t>No Restrictions on Inter Subsystems Communications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914400" y="1524000"/>
            <a:ext cx="7619999" cy="44958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3200" dirty="0"/>
              <a:t>The Ideal Situation is to have communications between only a few subsystems.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Characteristics of a High Quality Design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81328"/>
            <a:ext cx="8839200" cy="4525963"/>
          </a:xfrm>
        </p:spPr>
        <p:txBody>
          <a:bodyPr>
            <a:normAutofit fontScale="70000" lnSpcReduction="20000"/>
          </a:bodyPr>
          <a:lstStyle/>
          <a:p>
            <a:pPr algn="just"/>
            <a:r>
              <a:rPr lang="en-US" b="1" dirty="0"/>
              <a:t>Minimal complexity:</a:t>
            </a:r>
            <a:r>
              <a:rPr lang="en-US" dirty="0"/>
              <a:t> The primary goal of design should be to minimize complexity. A good design should be easily understand. Avoid making “clever” designs. Clever designs are usually hard to understand. Instead make it “simple” and “easy-to-understand” designs. Unless a design solution is easily understandable, it would be difficult to implement and maintain. </a:t>
            </a:r>
          </a:p>
          <a:p>
            <a:pPr algn="just"/>
            <a:r>
              <a:rPr lang="en-US" b="1" dirty="0"/>
              <a:t>Ease of maintenance:</a:t>
            </a:r>
            <a:r>
              <a:rPr lang="en-US" dirty="0"/>
              <a:t> A good design should be easy to change. This is an important characteristic, since change requests usually keep coming from the customer even after product release. Think of the maintenance programmer as your audience, and then design the system to be self-explanatory.</a:t>
            </a:r>
          </a:p>
          <a:p>
            <a:pPr algn="just"/>
            <a:r>
              <a:rPr lang="en-US" b="1" dirty="0"/>
              <a:t>Loose coupling:</a:t>
            </a:r>
            <a:r>
              <a:rPr lang="en-US" dirty="0"/>
              <a:t> Loose coupling means designing so that you hold connections among different parts of a program to a minimum. Use the principles of  good abstractions in class interfaces, encapsulation, and information hiding to design classes with as few interconnections as possible. </a:t>
            </a:r>
          </a:p>
        </p:txBody>
      </p:sp>
      <p:sp>
        <p:nvSpPr>
          <p:cNvPr id="2" name="Title 1"/>
          <p:cNvSpPr>
            <a:spLocks noGrp="1"/>
          </p:cNvSpPr>
          <p:nvPr>
            <p:ph type="title"/>
          </p:nvPr>
        </p:nvSpPr>
        <p:spPr/>
        <p:txBody>
          <a:bodyPr>
            <a:normAutofit fontScale="90000"/>
          </a:bodyPr>
          <a:lstStyle/>
          <a:p>
            <a:r>
              <a:rPr lang="en-US" dirty="0"/>
              <a:t>Characteristics of a High Quality Design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a:t>Extensibility:</a:t>
            </a:r>
            <a:r>
              <a:rPr lang="en-US" dirty="0"/>
              <a:t> This means that you can enhance a system without causing violence to the underlying structure. You can change a piece of a system without affecting other pieces. The most likely changes cause the system the least trauma.</a:t>
            </a:r>
          </a:p>
          <a:p>
            <a:r>
              <a:rPr lang="en-US" b="1" dirty="0"/>
              <a:t>Reusability:</a:t>
            </a:r>
            <a:r>
              <a:rPr lang="en-US" dirty="0"/>
              <a:t> This means designing the system so that you can reuse pieces of it in other systems.</a:t>
            </a:r>
          </a:p>
          <a:p>
            <a:r>
              <a:rPr lang="en-US" b="1" dirty="0"/>
              <a:t>High fan-in: </a:t>
            </a:r>
            <a:r>
              <a:rPr lang="en-US" dirty="0"/>
              <a:t>This refers to having a high number of classes that use a given class. High fan-in implies that a system has been designed to make good use of utility classes at the lower levels in the system. </a:t>
            </a:r>
          </a:p>
          <a:p>
            <a:endParaRPr lang="en-US" dirty="0"/>
          </a:p>
        </p:txBody>
      </p:sp>
      <p:sp>
        <p:nvSpPr>
          <p:cNvPr id="2" name="Title 1"/>
          <p:cNvSpPr>
            <a:spLocks noGrp="1"/>
          </p:cNvSpPr>
          <p:nvPr>
            <p:ph type="title"/>
          </p:nvPr>
        </p:nvSpPr>
        <p:spPr>
          <a:xfrm>
            <a:off x="457200" y="685800"/>
            <a:ext cx="8229600" cy="381000"/>
          </a:xfrm>
        </p:spPr>
        <p:txBody>
          <a:bodyPr>
            <a:normAutofit fontScale="90000"/>
          </a:bodyPr>
          <a:lstStyle/>
          <a:p>
            <a:r>
              <a:rPr lang="en-US" dirty="0"/>
              <a:t>Characteristics of a High Quality Design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Portability: This means designing the system so that you can easily move it to another environment.</a:t>
            </a:r>
          </a:p>
          <a:p>
            <a:r>
              <a:rPr lang="en-US" dirty="0"/>
              <a:t>Leanness: This means designing the system so that it has no unnecessary extra parts</a:t>
            </a:r>
          </a:p>
        </p:txBody>
      </p:sp>
      <p:sp>
        <p:nvSpPr>
          <p:cNvPr id="2" name="Title 1"/>
          <p:cNvSpPr>
            <a:spLocks noGrp="1"/>
          </p:cNvSpPr>
          <p:nvPr>
            <p:ph type="title"/>
          </p:nvPr>
        </p:nvSpPr>
        <p:spPr/>
        <p:txBody>
          <a:bodyPr>
            <a:normAutofit fontScale="90000"/>
          </a:bodyPr>
          <a:lstStyle/>
          <a:p>
            <a:r>
              <a:rPr lang="en-US" dirty="0"/>
              <a:t>Characteristics of a High Quality Design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268D90-BAAE-4DC3-92E4-2AD0DC5BAC77}"/>
              </a:ext>
            </a:extLst>
          </p:cNvPr>
          <p:cNvSpPr>
            <a:spLocks noGrp="1"/>
          </p:cNvSpPr>
          <p:nvPr>
            <p:ph idx="1"/>
          </p:nvPr>
        </p:nvSpPr>
        <p:spPr/>
        <p:txBody>
          <a:bodyPr/>
          <a:lstStyle/>
          <a:p>
            <a:r>
              <a:rPr lang="en-US" dirty="0"/>
              <a:t>Introduction.</a:t>
            </a:r>
          </a:p>
          <a:p>
            <a:r>
              <a:rPr lang="en-US" dirty="0"/>
              <a:t>What is software construction.</a:t>
            </a:r>
          </a:p>
          <a:p>
            <a:r>
              <a:rPr lang="en-US" dirty="0"/>
              <a:t>Construction and non-construction activities</a:t>
            </a:r>
          </a:p>
          <a:p>
            <a:r>
              <a:rPr lang="en-US" dirty="0"/>
              <a:t>Why is software construction importance?</a:t>
            </a:r>
          </a:p>
          <a:p>
            <a:r>
              <a:rPr lang="en-US" dirty="0"/>
              <a:t>Metaphors for software construction.</a:t>
            </a:r>
          </a:p>
          <a:p>
            <a:r>
              <a:rPr lang="en-US" dirty="0"/>
              <a:t>Software construction approaches.</a:t>
            </a:r>
          </a:p>
        </p:txBody>
      </p:sp>
      <p:sp>
        <p:nvSpPr>
          <p:cNvPr id="3" name="Title 2">
            <a:extLst>
              <a:ext uri="{FF2B5EF4-FFF2-40B4-BE49-F238E27FC236}">
                <a16:creationId xmlns:a16="http://schemas.microsoft.com/office/drawing/2014/main" id="{AACD0114-9D81-4A7B-BC02-AB63FBF665B5}"/>
              </a:ext>
            </a:extLst>
          </p:cNvPr>
          <p:cNvSpPr>
            <a:spLocks noGrp="1"/>
          </p:cNvSpPr>
          <p:nvPr>
            <p:ph type="title"/>
          </p:nvPr>
        </p:nvSpPr>
        <p:spPr>
          <a:xfrm>
            <a:off x="457200" y="274638"/>
            <a:ext cx="8229600" cy="715962"/>
          </a:xfrm>
        </p:spPr>
        <p:txBody>
          <a:bodyPr>
            <a:normAutofit fontScale="90000"/>
          </a:bodyPr>
          <a:lstStyle/>
          <a:p>
            <a:r>
              <a:rPr lang="en-US" dirty="0"/>
              <a:t>Content of previous Lecture</a:t>
            </a:r>
          </a:p>
        </p:txBody>
      </p:sp>
    </p:spTree>
    <p:extLst>
      <p:ext uri="{BB962C8B-B14F-4D97-AF65-F5344CB8AC3E}">
        <p14:creationId xmlns:p14="http://schemas.microsoft.com/office/powerpoint/2010/main" val="321743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85900"/>
            <a:ext cx="9067800" cy="3886200"/>
          </a:xfrm>
        </p:spPr>
        <p:txBody>
          <a:bodyPr>
            <a:normAutofit fontScale="92500" lnSpcReduction="20000"/>
          </a:bodyPr>
          <a:lstStyle/>
          <a:p>
            <a:r>
              <a:rPr lang="en-US" dirty="0"/>
              <a:t>The Object-Oriented languages have powerful features to develop real-world scenario applications whereas Non-Object Oriented languages such as Procedural languages have limited features to relate with real-time applications. </a:t>
            </a:r>
          </a:p>
          <a:p>
            <a:r>
              <a:rPr lang="en-US" dirty="0"/>
              <a:t>Object-Oriented Programming follows the bottom-up approach whereas Non-Object Oriented Programming model follows a top-down approach. </a:t>
            </a:r>
          </a:p>
          <a:p>
            <a:r>
              <a:rPr lang="en-US" dirty="0"/>
              <a:t>Programming features will be divided into methods or objects whereas Non-Object Oriented Programming defines functions as the piece of code to perform operations. </a:t>
            </a:r>
          </a:p>
          <a:p>
            <a:endParaRPr lang="en-US" dirty="0"/>
          </a:p>
        </p:txBody>
      </p:sp>
      <p:sp>
        <p:nvSpPr>
          <p:cNvPr id="2" name="Title 1"/>
          <p:cNvSpPr>
            <a:spLocks noGrp="1"/>
          </p:cNvSpPr>
          <p:nvPr>
            <p:ph type="title"/>
          </p:nvPr>
        </p:nvSpPr>
        <p:spPr>
          <a:xfrm>
            <a:off x="381000" y="228600"/>
            <a:ext cx="8763000" cy="1143000"/>
          </a:xfrm>
        </p:spPr>
        <p:txBody>
          <a:bodyPr>
            <a:normAutofit fontScale="90000"/>
          </a:bodyPr>
          <a:lstStyle/>
          <a:p>
            <a:br>
              <a:rPr lang="en-US" sz="3200" b="1" dirty="0"/>
            </a:br>
            <a:r>
              <a:rPr lang="en-US" sz="3200" b="1" dirty="0"/>
              <a:t>Difference between Object-Oriented and Non-Object Oriented Programming Languages:</a:t>
            </a:r>
            <a:br>
              <a:rPr lang="en-US" sz="3200" b="1" dirty="0"/>
            </a:b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568" y="1600200"/>
            <a:ext cx="8710863" cy="4525963"/>
          </a:xfrm>
        </p:spPr>
        <p:txBody>
          <a:bodyPr>
            <a:normAutofit fontScale="92500" lnSpcReduction="10000"/>
          </a:bodyPr>
          <a:lstStyle/>
          <a:p>
            <a:r>
              <a:rPr lang="en-US" dirty="0"/>
              <a:t>Data hiding can be done in Object-Oriented Programming whereas Data hiding is not possible in Non-Object Oriented Programming.</a:t>
            </a:r>
          </a:p>
          <a:p>
            <a:r>
              <a:rPr lang="en-US" dirty="0"/>
              <a:t>Inheritance and Abstraction are the powerful features present in Object-Oriented Programming whereas these do not exist in Non-Object Oriented Programming. </a:t>
            </a:r>
          </a:p>
          <a:p>
            <a:r>
              <a:rPr lang="en-US" dirty="0"/>
              <a:t>Operator Overloading is allowed in Object-Oriented Programming whereas it is not allowed in Non-Object Oriented Programming. </a:t>
            </a:r>
          </a:p>
          <a:p>
            <a:r>
              <a:rPr lang="en-US" dirty="0"/>
              <a:t>The examples of Non-Object Oriented Programming are Pascal, FORTRAN etc.</a:t>
            </a:r>
          </a:p>
          <a:p>
            <a:endParaRPr lang="en-US" dirty="0"/>
          </a:p>
        </p:txBody>
      </p:sp>
      <p:sp>
        <p:nvSpPr>
          <p:cNvPr id="2" name="Title 1"/>
          <p:cNvSpPr>
            <a:spLocks noGrp="1"/>
          </p:cNvSpPr>
          <p:nvPr>
            <p:ph type="title"/>
          </p:nvPr>
        </p:nvSpPr>
        <p:spPr>
          <a:xfrm>
            <a:off x="280737" y="228600"/>
            <a:ext cx="8839200" cy="1096962"/>
          </a:xfrm>
        </p:spPr>
        <p:txBody>
          <a:bodyPr>
            <a:normAutofit fontScale="90000"/>
          </a:bodyPr>
          <a:lstStyle/>
          <a:p>
            <a:br>
              <a:rPr lang="en-US" sz="3200" b="1" dirty="0"/>
            </a:br>
            <a:r>
              <a:rPr lang="en-US" sz="3200" b="1" dirty="0"/>
              <a:t>Difference between Object-Oriented and Non-Object Oriented Programming Languages:</a:t>
            </a:r>
            <a:br>
              <a:rPr lang="en-US" sz="3200" b="1" dirty="0"/>
            </a:br>
            <a:endParaRPr lang="en-US" sz="3200" dirty="0"/>
          </a:p>
        </p:txBody>
      </p:sp>
    </p:spTree>
    <p:extLst>
      <p:ext uri="{BB962C8B-B14F-4D97-AF65-F5344CB8AC3E}">
        <p14:creationId xmlns:p14="http://schemas.microsoft.com/office/powerpoint/2010/main" val="2176521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The Main Steps in OOP Design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Identify the objects and their attributes (methods and data). </a:t>
            </a:r>
          </a:p>
          <a:p>
            <a:r>
              <a:rPr lang="en-US" dirty="0"/>
              <a:t>■ Determine what can be done to each object.</a:t>
            </a:r>
          </a:p>
          <a:p>
            <a:r>
              <a:rPr lang="en-US" dirty="0"/>
              <a:t> ■ Determine what each object is allowed to do to other objects.</a:t>
            </a:r>
          </a:p>
          <a:p>
            <a:r>
              <a:rPr lang="en-US" dirty="0"/>
              <a:t> ■ Determine the parts of each object that will be visible to other objects—which parts will be public and which will be private.</a:t>
            </a:r>
          </a:p>
          <a:p>
            <a:r>
              <a:rPr lang="en-US" dirty="0"/>
              <a:t> ■ Define each object’s public interface.</a:t>
            </a:r>
          </a:p>
        </p:txBody>
      </p:sp>
      <p:sp>
        <p:nvSpPr>
          <p:cNvPr id="2" name="Title 1"/>
          <p:cNvSpPr>
            <a:spLocks noGrp="1"/>
          </p:cNvSpPr>
          <p:nvPr>
            <p:ph type="title"/>
          </p:nvPr>
        </p:nvSpPr>
        <p:spPr/>
        <p:txBody>
          <a:bodyPr/>
          <a:lstStyle/>
          <a:p>
            <a:r>
              <a:rPr lang="en-US" dirty="0"/>
              <a:t>The Main Steps in OOP Design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Identifying the Objects and Their Attributes</a:t>
            </a:r>
          </a:p>
        </p:txBody>
      </p:sp>
      <p:sp>
        <p:nvSpPr>
          <p:cNvPr id="3" name="Content Placeholder 2"/>
          <p:cNvSpPr>
            <a:spLocks noGrp="1"/>
          </p:cNvSpPr>
          <p:nvPr>
            <p:ph sz="quarter" idx="2"/>
          </p:nvPr>
        </p:nvSpPr>
        <p:spPr>
          <a:xfrm>
            <a:off x="457200" y="1444294"/>
            <a:ext cx="3581400" cy="3941763"/>
          </a:xfrm>
        </p:spPr>
        <p:txBody>
          <a:bodyPr>
            <a:normAutofit fontScale="92500" lnSpcReduction="20000"/>
          </a:bodyPr>
          <a:lstStyle/>
          <a:p>
            <a:r>
              <a:rPr lang="en-US" dirty="0"/>
              <a:t>Identify the objects and their attributes Computer programs are usually based on real-world entities. For example, you could base a time-billing system on real-world employees, clients, timecards, and bills as shown in the figure on the right side. </a:t>
            </a:r>
          </a:p>
        </p:txBody>
      </p:sp>
      <p:pic>
        <p:nvPicPr>
          <p:cNvPr id="9" name="Picture 2"/>
          <p:cNvPicPr>
            <a:picLocks noGrp="1" noChangeAspect="1" noChangeArrowheads="1"/>
          </p:cNvPicPr>
          <p:nvPr>
            <p:ph sz="quarter" idx="4"/>
          </p:nvPr>
        </p:nvPicPr>
        <p:blipFill>
          <a:blip r:embed="rId3"/>
          <a:srcRect/>
          <a:stretch>
            <a:fillRect/>
          </a:stretch>
        </p:blipFill>
        <p:spPr bwMode="auto">
          <a:xfrm>
            <a:off x="4191000" y="1295400"/>
            <a:ext cx="4953000" cy="4267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700272"/>
          </a:xfrm>
        </p:spPr>
        <p:txBody>
          <a:bodyPr>
            <a:normAutofit/>
          </a:bodyPr>
          <a:lstStyle/>
          <a:p>
            <a:r>
              <a:rPr lang="en-US" dirty="0"/>
              <a:t>Each object has characteristics that are relevant to the computer program. </a:t>
            </a:r>
          </a:p>
          <a:p>
            <a:r>
              <a:rPr lang="en-US" dirty="0"/>
              <a:t>For example, in the time-billing system, an employee object has a name, a title, and a billing rate. A client object has a name, a billing address, and an account balance. A bill object has a billing amount, a client name, a billing date, and so on.</a:t>
            </a:r>
          </a:p>
          <a:p>
            <a:endParaRPr lang="en-US" dirty="0"/>
          </a:p>
        </p:txBody>
      </p:sp>
      <p:sp>
        <p:nvSpPr>
          <p:cNvPr id="3" name="Title 2"/>
          <p:cNvSpPr>
            <a:spLocks noGrp="1"/>
          </p:cNvSpPr>
          <p:nvPr>
            <p:ph type="title"/>
          </p:nvPr>
        </p:nvSpPr>
        <p:spPr/>
        <p:txBody>
          <a:bodyPr>
            <a:normAutofit fontScale="90000"/>
          </a:bodyPr>
          <a:lstStyle/>
          <a:p>
            <a:r>
              <a:rPr lang="en-US" dirty="0"/>
              <a:t>Identifying the Objects and Their Attributes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10000"/>
          </a:bodyPr>
          <a:lstStyle/>
          <a:p>
            <a:r>
              <a:rPr lang="en-US" dirty="0"/>
              <a:t>A variety of operations can be performed on each object. In the billing system shown earlier, an employee object could have a change in title or billing rate, a client object could have its name or billing address changed, and so on.</a:t>
            </a:r>
          </a:p>
          <a:p>
            <a:endParaRPr lang="en-US" dirty="0"/>
          </a:p>
        </p:txBody>
      </p:sp>
      <p:sp>
        <p:nvSpPr>
          <p:cNvPr id="3" name="Title 2"/>
          <p:cNvSpPr>
            <a:spLocks noGrp="1"/>
          </p:cNvSpPr>
          <p:nvPr>
            <p:ph type="title"/>
          </p:nvPr>
        </p:nvSpPr>
        <p:spPr/>
        <p:txBody>
          <a:bodyPr>
            <a:normAutofit fontScale="90000"/>
          </a:bodyPr>
          <a:lstStyle/>
          <a:p>
            <a:r>
              <a:rPr lang="en-US" dirty="0"/>
              <a:t>Determine what can be done to each object </a:t>
            </a:r>
          </a:p>
        </p:txBody>
      </p:sp>
      <p:pic>
        <p:nvPicPr>
          <p:cNvPr id="5" name="Picture 2"/>
          <p:cNvPicPr>
            <a:picLocks noGrp="1" noChangeAspect="1" noChangeArrowheads="1"/>
          </p:cNvPicPr>
          <p:nvPr>
            <p:ph sz="half" idx="2"/>
          </p:nvPr>
        </p:nvPicPr>
        <p:blipFill>
          <a:blip r:embed="rId2"/>
          <a:srcRect/>
          <a:stretch>
            <a:fillRect/>
          </a:stretch>
        </p:blipFill>
        <p:spPr bwMode="auto">
          <a:xfrm>
            <a:off x="5105400" y="1371600"/>
            <a:ext cx="3657600" cy="4419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what each object is allowed to do to other objects </a:t>
            </a:r>
          </a:p>
        </p:txBody>
      </p:sp>
      <p:sp>
        <p:nvSpPr>
          <p:cNvPr id="5" name="Content Placeholder 4"/>
          <p:cNvSpPr>
            <a:spLocks noGrp="1"/>
          </p:cNvSpPr>
          <p:nvPr>
            <p:ph sz="quarter" idx="2"/>
          </p:nvPr>
        </p:nvSpPr>
        <p:spPr>
          <a:xfrm>
            <a:off x="457200" y="1444294"/>
            <a:ext cx="3505200" cy="4880306"/>
          </a:xfrm>
        </p:spPr>
        <p:txBody>
          <a:bodyPr>
            <a:normAutofit lnSpcReduction="10000"/>
          </a:bodyPr>
          <a:lstStyle/>
          <a:p>
            <a:r>
              <a:rPr lang="en-US" dirty="0"/>
              <a:t>In our diagram, a timecard object can contain an employee object and a client object, and a bill can contain one or more timecards. </a:t>
            </a:r>
          </a:p>
          <a:p>
            <a:r>
              <a:rPr lang="en-US" dirty="0"/>
              <a:t>In addition, a bill can indicate that a client has been billed, and a client can enter payments against a bill. </a:t>
            </a:r>
          </a:p>
          <a:p>
            <a:endParaRPr lang="en-US" dirty="0"/>
          </a:p>
          <a:p>
            <a:endParaRPr lang="en-US" dirty="0"/>
          </a:p>
        </p:txBody>
      </p:sp>
      <p:pic>
        <p:nvPicPr>
          <p:cNvPr id="9" name="Picture 2"/>
          <p:cNvPicPr>
            <a:picLocks noGrp="1" noChangeAspect="1" noChangeArrowheads="1"/>
          </p:cNvPicPr>
          <p:nvPr>
            <p:ph sz="quarter" idx="4"/>
          </p:nvPr>
        </p:nvPicPr>
        <p:blipFill>
          <a:blip r:embed="rId2"/>
          <a:srcRect/>
          <a:stretch>
            <a:fillRect/>
          </a:stretch>
        </p:blipFill>
        <p:spPr bwMode="auto">
          <a:xfrm>
            <a:off x="4343400" y="1444294"/>
            <a:ext cx="4648200" cy="4495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One of the key design decisions is identifying the parts of an object that should be made public and those that should be kept private. This decision has to be made for both data and methods.</a:t>
            </a:r>
          </a:p>
          <a:p>
            <a:r>
              <a:rPr lang="en-US" dirty="0"/>
              <a:t>Define each object’s interfaces Define the formal, syntactic, programming-language level interfaces to each object. The data and methods the object exposes to every other object is called the object’s “public interface.” The parts of the object that it exposes to derived objects via inheritance is called the object’s “protected interface.” Think about both kinds of interfaces.</a:t>
            </a:r>
          </a:p>
          <a:p>
            <a:endParaRPr lang="en-US" dirty="0"/>
          </a:p>
        </p:txBody>
      </p:sp>
      <p:sp>
        <p:nvSpPr>
          <p:cNvPr id="2" name="Title 1"/>
          <p:cNvSpPr>
            <a:spLocks noGrp="1"/>
          </p:cNvSpPr>
          <p:nvPr>
            <p:ph type="title"/>
          </p:nvPr>
        </p:nvSpPr>
        <p:spPr/>
        <p:txBody>
          <a:bodyPr>
            <a:normAutofit fontScale="90000"/>
          </a:bodyPr>
          <a:lstStyle/>
          <a:p>
            <a:r>
              <a:rPr lang="en-US" dirty="0"/>
              <a:t>Determine the parts of each object that will be visible to other objects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Some Principles of Good Design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2133600"/>
            <a:ext cx="8229600" cy="991562"/>
          </a:xfrm>
        </p:spPr>
        <p:txBody>
          <a:bodyPr>
            <a:normAutofit/>
          </a:bodyPr>
          <a:lstStyle/>
          <a:p>
            <a:pPr algn="l"/>
            <a:r>
              <a:rPr lang="en-US" sz="4400" dirty="0"/>
              <a:t>Creating High-Quality Code</a:t>
            </a:r>
          </a:p>
        </p:txBody>
      </p:sp>
    </p:spTree>
    <p:extLst>
      <p:ext uri="{BB962C8B-B14F-4D97-AF65-F5344CB8AC3E}">
        <p14:creationId xmlns:p14="http://schemas.microsoft.com/office/powerpoint/2010/main" val="696750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77500" lnSpcReduction="20000"/>
          </a:bodyPr>
          <a:lstStyle/>
          <a:p>
            <a:r>
              <a:rPr lang="en-US" dirty="0"/>
              <a:t>Abstraction is the ability to engage with a concept while safely ignoring some of its details—handling different details at different levels.</a:t>
            </a:r>
          </a:p>
          <a:p>
            <a:r>
              <a:rPr lang="en-US" dirty="0"/>
              <a:t> If you refer to an object as a “house” rather than a combination of glass, wood, and nails, you’re making an abstraction. If you refer to a collection of houses as a “town,” you’re making another abstraction.</a:t>
            </a:r>
          </a:p>
        </p:txBody>
      </p:sp>
      <p:pic>
        <p:nvPicPr>
          <p:cNvPr id="7170" name="Picture 2"/>
          <p:cNvPicPr>
            <a:picLocks noGrp="1" noChangeAspect="1" noChangeArrowheads="1"/>
          </p:cNvPicPr>
          <p:nvPr>
            <p:ph sz="half" idx="2"/>
          </p:nvPr>
        </p:nvPicPr>
        <p:blipFill>
          <a:blip r:embed="rId2"/>
          <a:srcRect/>
          <a:stretch>
            <a:fillRect/>
          </a:stretch>
        </p:blipFill>
        <p:spPr bwMode="auto">
          <a:xfrm>
            <a:off x="4572000" y="1981200"/>
            <a:ext cx="4267199" cy="3048000"/>
          </a:xfrm>
          <a:prstGeom prst="rect">
            <a:avLst/>
          </a:prstGeom>
          <a:noFill/>
          <a:ln w="9525">
            <a:noFill/>
            <a:miter lim="800000"/>
            <a:headEnd/>
            <a:tailEnd/>
          </a:ln>
          <a:effectLst/>
        </p:spPr>
      </p:pic>
      <p:sp>
        <p:nvSpPr>
          <p:cNvPr id="4" name="Title 3"/>
          <p:cNvSpPr>
            <a:spLocks noGrp="1"/>
          </p:cNvSpPr>
          <p:nvPr>
            <p:ph type="title"/>
          </p:nvPr>
        </p:nvSpPr>
        <p:spPr/>
        <p:txBody>
          <a:bodyPr>
            <a:normAutofit fontScale="90000"/>
          </a:bodyPr>
          <a:lstStyle/>
          <a:p>
            <a:r>
              <a:rPr lang="en-US" dirty="0"/>
              <a:t>Abstractions allow you to take a simpler view of a complex concept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481329"/>
            <a:ext cx="8229600" cy="3014472"/>
          </a:xfrm>
        </p:spPr>
        <p:txBody>
          <a:bodyPr>
            <a:normAutofit/>
          </a:bodyPr>
          <a:lstStyle/>
          <a:p>
            <a:r>
              <a:rPr lang="en-US" dirty="0"/>
              <a:t>Abstraction is the act of hidden the internal details of a class from the outer classes. Abstraction is used to describe component or thing is a simple terms.</a:t>
            </a:r>
          </a:p>
        </p:txBody>
      </p:sp>
      <p:sp>
        <p:nvSpPr>
          <p:cNvPr id="5" name="Title 4"/>
          <p:cNvSpPr>
            <a:spLocks noGrp="1"/>
          </p:cNvSpPr>
          <p:nvPr>
            <p:ph type="title"/>
          </p:nvPr>
        </p:nvSpPr>
        <p:spPr/>
        <p:txBody>
          <a:bodyPr/>
          <a:lstStyle/>
          <a:p>
            <a:r>
              <a:rPr lang="en-US" dirty="0"/>
              <a:t>Abstraction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r>
              <a:rPr lang="en-US" dirty="0"/>
              <a:t>Encapsulation picks up where abstraction leaves off. Abstraction says, “You’re allowed to look at an object at a high level of detail.” Encapsulation says, “Furthermore, you aren’t allowed to look at an object at any other level of detail.” </a:t>
            </a:r>
          </a:p>
          <a:p>
            <a:endParaRPr lang="en-US" dirty="0"/>
          </a:p>
        </p:txBody>
      </p:sp>
      <p:pic>
        <p:nvPicPr>
          <p:cNvPr id="8194" name="Picture 2"/>
          <p:cNvPicPr>
            <a:picLocks noGrp="1" noChangeAspect="1" noChangeArrowheads="1"/>
          </p:cNvPicPr>
          <p:nvPr>
            <p:ph sz="half" idx="2"/>
          </p:nvPr>
        </p:nvPicPr>
        <p:blipFill>
          <a:blip r:embed="rId2"/>
          <a:stretch>
            <a:fillRect/>
          </a:stretch>
        </p:blipFill>
        <p:spPr bwMode="auto">
          <a:xfrm>
            <a:off x="4997450" y="1905000"/>
            <a:ext cx="3841750" cy="30480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a:t> Encapsulation</a:t>
            </a:r>
            <a:endParaRPr lang="en-US"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758854"/>
            <a:ext cx="8229600" cy="3340291"/>
          </a:xfrm>
        </p:spPr>
        <p:txBody>
          <a:bodyPr>
            <a:noAutofit/>
          </a:bodyPr>
          <a:lstStyle/>
          <a:p>
            <a:r>
              <a:rPr lang="en-US" sz="2400" dirty="0"/>
              <a:t>Encapsulation refers to the bundling of data with methods that operate on that data. It hide the value or state of a structured data object inside a class preventing unauthorized parties direct access them</a:t>
            </a:r>
          </a:p>
          <a:p>
            <a:r>
              <a:rPr lang="en-US" sz="2400" dirty="0"/>
              <a:t>To access the values usually is through using setters and getters methods</a:t>
            </a:r>
          </a:p>
        </p:txBody>
      </p:sp>
      <p:sp>
        <p:nvSpPr>
          <p:cNvPr id="5" name="Title 4"/>
          <p:cNvSpPr>
            <a:spLocks noGrp="1"/>
          </p:cNvSpPr>
          <p:nvPr>
            <p:ph type="title"/>
          </p:nvPr>
        </p:nvSpPr>
        <p:spPr/>
        <p:txBody>
          <a:bodyPr/>
          <a:lstStyle/>
          <a:p>
            <a:r>
              <a:rPr lang="en-US" dirty="0"/>
              <a:t>Encapsulation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In designing a software system, you’ll often find objects that are much like other objects, except for a few differences. In an accounting system, for instance, you might have both full-time and part-time employees. Most of the data associated with both kinds of employees is the same, but some is different. </a:t>
            </a:r>
          </a:p>
          <a:p>
            <a:r>
              <a:rPr lang="en-US" dirty="0"/>
              <a:t>In object-oriented programming, you can define a general type of employee and then define full-time employees as general employees, except for a few differences, and part-time employees also as general employees, except for a few differences. </a:t>
            </a:r>
          </a:p>
        </p:txBody>
      </p:sp>
      <p:sp>
        <p:nvSpPr>
          <p:cNvPr id="2" name="Title 1"/>
          <p:cNvSpPr>
            <a:spLocks noGrp="1"/>
          </p:cNvSpPr>
          <p:nvPr>
            <p:ph type="title"/>
          </p:nvPr>
        </p:nvSpPr>
        <p:spPr/>
        <p:txBody>
          <a:bodyPr/>
          <a:lstStyle/>
          <a:p>
            <a:r>
              <a:rPr lang="en-US" dirty="0"/>
              <a:t>Inheritance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When an operation on an employee doesn’t depend on the type of employee, the operation is handled as if the employee were just a general employee. When the operation depends on whether the employee is full-time or part-time, the operation is handled differently.</a:t>
            </a:r>
          </a:p>
          <a:p>
            <a:r>
              <a:rPr lang="en-US" dirty="0"/>
              <a:t>The benefit of inheritance is that it works synergistically with the notion of abstraction. </a:t>
            </a:r>
          </a:p>
          <a:p>
            <a:r>
              <a:rPr lang="en-US" dirty="0"/>
              <a:t>Inheritance simplifies programming because you write a general routine to handle anything that depends on a door’s general properties and then write specific routines to handle specific operations on specific kinds of doors. Some operations, such as </a:t>
            </a:r>
          </a:p>
          <a:p>
            <a:endParaRPr lang="en-US" dirty="0"/>
          </a:p>
        </p:txBody>
      </p:sp>
      <p:sp>
        <p:nvSpPr>
          <p:cNvPr id="3" name="Title 2"/>
          <p:cNvSpPr>
            <a:spLocks noGrp="1"/>
          </p:cNvSpPr>
          <p:nvPr>
            <p:ph type="title"/>
          </p:nvPr>
        </p:nvSpPr>
        <p:spPr/>
        <p:txBody>
          <a:bodyPr/>
          <a:lstStyle/>
          <a:p>
            <a:r>
              <a:rPr lang="en-US" dirty="0"/>
              <a:t>Inheritance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r>
              <a:rPr lang="en-US" dirty="0"/>
              <a:t>Information hiding is part of the foundation of both structured design and object-oriented design. In structured design, the notion of “black boxes” comes from information hiding. In object-oriented design, it gives rise to the concepts of encapsulation and modularity and it is associated with the concept of abstraction. Information hiding is one of the seminal ideas in software development, and so this subsection explores it in depth. </a:t>
            </a:r>
          </a:p>
        </p:txBody>
      </p:sp>
      <p:pic>
        <p:nvPicPr>
          <p:cNvPr id="9218" name="Picture 2"/>
          <p:cNvPicPr>
            <a:picLocks noGrp="1" noChangeAspect="1" noChangeArrowheads="1"/>
          </p:cNvPicPr>
          <p:nvPr>
            <p:ph sz="half" idx="2"/>
          </p:nvPr>
        </p:nvPicPr>
        <p:blipFill>
          <a:blip r:embed="rId2"/>
          <a:stretch>
            <a:fillRect/>
          </a:stretch>
        </p:blipFill>
        <p:spPr bwMode="auto">
          <a:xfrm>
            <a:off x="5334000" y="1828800"/>
            <a:ext cx="3276600" cy="3505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Information Hiding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Secrets in information hiding fall into two general camps:</a:t>
            </a:r>
          </a:p>
          <a:p>
            <a:r>
              <a:rPr lang="en-US" dirty="0"/>
              <a:t>■ Hiding complexity so that your brain doesn’t have to deal with it unless you’re specifically concerned with it </a:t>
            </a:r>
          </a:p>
          <a:p>
            <a:r>
              <a:rPr lang="en-US" dirty="0"/>
              <a:t>■ Hiding sources of change so that when change occurs, the effects are localized</a:t>
            </a:r>
          </a:p>
          <a:p>
            <a:endParaRPr lang="en-US" dirty="0"/>
          </a:p>
        </p:txBody>
      </p:sp>
      <p:sp>
        <p:nvSpPr>
          <p:cNvPr id="5" name="Title 4"/>
          <p:cNvSpPr>
            <a:spLocks noGrp="1"/>
          </p:cNvSpPr>
          <p:nvPr>
            <p:ph type="title"/>
          </p:nvPr>
        </p:nvSpPr>
        <p:spPr/>
        <p:txBody>
          <a:bodyPr>
            <a:normAutofit fontScale="90000"/>
          </a:bodyPr>
          <a:lstStyle/>
          <a:p>
            <a:r>
              <a:rPr lang="en-US" dirty="0"/>
              <a:t>Two Categories of Secrets</a:t>
            </a:r>
            <a:br>
              <a:rPr lang="en-US" dirty="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Coupling describes how tightly a class or routine is related to other classes or routines. The goal is to create classes and routines with small, direct, visible, and flexible relations to other classes and routines, which is known as “loose coupling.”</a:t>
            </a:r>
          </a:p>
          <a:p>
            <a:r>
              <a:rPr lang="en-US" dirty="0"/>
              <a:t>Good coupling between modules is loose enough that one module can easily be used by other modules. </a:t>
            </a:r>
          </a:p>
          <a:p>
            <a:r>
              <a:rPr lang="en-US" dirty="0"/>
              <a:t>Try to create modules that depend little on other modules. Make them detached, as business associates are, rather than attached, as Siamese twins are. </a:t>
            </a:r>
          </a:p>
          <a:p>
            <a:endParaRPr lang="en-US" dirty="0"/>
          </a:p>
        </p:txBody>
      </p:sp>
      <p:sp>
        <p:nvSpPr>
          <p:cNvPr id="2" name="Title 1"/>
          <p:cNvSpPr>
            <a:spLocks noGrp="1"/>
          </p:cNvSpPr>
          <p:nvPr>
            <p:ph type="title"/>
          </p:nvPr>
        </p:nvSpPr>
        <p:spPr/>
        <p:txBody>
          <a:bodyPr/>
          <a:lstStyle/>
          <a:p>
            <a:r>
              <a:rPr lang="en-US" dirty="0"/>
              <a:t>Keep Coupling Loose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Design patterns provide the cores of ready-made solutions that can be used to solve many of software’s most common problems. </a:t>
            </a:r>
          </a:p>
          <a:p>
            <a:r>
              <a:rPr lang="en-US" dirty="0"/>
              <a:t>Some software problems require solutions that are derived from first principles. But most problems are similar to past problems, and those can be solved using similar solutions, or patterns. </a:t>
            </a:r>
          </a:p>
        </p:txBody>
      </p:sp>
      <p:sp>
        <p:nvSpPr>
          <p:cNvPr id="2" name="Title 1"/>
          <p:cNvSpPr>
            <a:spLocks noGrp="1"/>
          </p:cNvSpPr>
          <p:nvPr>
            <p:ph type="title"/>
          </p:nvPr>
        </p:nvSpPr>
        <p:spPr/>
        <p:txBody>
          <a:bodyPr>
            <a:normAutofit fontScale="90000"/>
          </a:bodyPr>
          <a:lstStyle/>
          <a:p>
            <a:r>
              <a:rPr lang="en-US" dirty="0"/>
              <a:t>Look For Common Design Patterns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Is Design Part of Construction</a:t>
            </a:r>
          </a:p>
          <a:p>
            <a:r>
              <a:rPr lang="en-US" dirty="0"/>
              <a:t>The Different Levels of Design</a:t>
            </a:r>
          </a:p>
          <a:p>
            <a:r>
              <a:rPr lang="en-US" dirty="0"/>
              <a:t>Characteristics of High Quality Design</a:t>
            </a:r>
          </a:p>
          <a:p>
            <a:r>
              <a:rPr lang="en-US" dirty="0"/>
              <a:t>The Main Steps in OOP Design</a:t>
            </a:r>
          </a:p>
          <a:p>
            <a:r>
              <a:rPr lang="en-US" dirty="0"/>
              <a:t>Some Principles of Good Design</a:t>
            </a:r>
          </a:p>
        </p:txBody>
      </p:sp>
      <p:sp>
        <p:nvSpPr>
          <p:cNvPr id="3" name="Title 2"/>
          <p:cNvSpPr>
            <a:spLocks noGrp="1"/>
          </p:cNvSpPr>
          <p:nvPr>
            <p:ph type="title"/>
          </p:nvPr>
        </p:nvSpPr>
        <p:spPr/>
        <p:txBody>
          <a:bodyPr/>
          <a:lstStyle/>
          <a:p>
            <a:r>
              <a:rPr lang="en-US" dirty="0"/>
              <a:t>Contents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Iterate</a:t>
            </a:r>
          </a:p>
          <a:p>
            <a:r>
              <a:rPr lang="en-US" dirty="0"/>
              <a:t>Divide and Conquer</a:t>
            </a:r>
          </a:p>
          <a:p>
            <a:r>
              <a:rPr lang="en-US" dirty="0"/>
              <a:t>Top-Bottom </a:t>
            </a:r>
            <a:r>
              <a:rPr lang="en-US" dirty="0" err="1"/>
              <a:t>vs</a:t>
            </a:r>
            <a:r>
              <a:rPr lang="en-US" dirty="0"/>
              <a:t> Bottom Up Approaches</a:t>
            </a:r>
          </a:p>
          <a:p>
            <a:r>
              <a:rPr lang="en-US" dirty="0"/>
              <a:t>Experimental Prototyping</a:t>
            </a:r>
          </a:p>
          <a:p>
            <a:r>
              <a:rPr lang="en-US" dirty="0"/>
              <a:t>Collaborative Design</a:t>
            </a:r>
          </a:p>
          <a:p>
            <a:r>
              <a:rPr lang="en-US" dirty="0"/>
              <a:t>Capturing Your Design Work</a:t>
            </a:r>
          </a:p>
        </p:txBody>
      </p:sp>
      <p:sp>
        <p:nvSpPr>
          <p:cNvPr id="5" name="Title 4"/>
          <p:cNvSpPr>
            <a:spLocks noGrp="1"/>
          </p:cNvSpPr>
          <p:nvPr>
            <p:ph type="title"/>
          </p:nvPr>
        </p:nvSpPr>
        <p:spPr/>
        <p:txBody>
          <a:bodyPr/>
          <a:lstStyle/>
          <a:p>
            <a:r>
              <a:rPr lang="en-US" dirty="0"/>
              <a:t>Other Principles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a:t>Some people might argue that design isn’t really a construction activity, but on small projects, many activities are thought of as construction, often including design. </a:t>
            </a:r>
          </a:p>
          <a:p>
            <a:pPr algn="just"/>
            <a:r>
              <a:rPr lang="en-US" dirty="0"/>
              <a:t>On some larger projects, a formal architecture might address only the system-level issues and much design work might intentionally be left for construction. On large projects, the design might be intended to be detailed enough for coding to be fairly mechanical.</a:t>
            </a:r>
          </a:p>
          <a:p>
            <a:endParaRPr lang="en-US" dirty="0"/>
          </a:p>
        </p:txBody>
      </p:sp>
      <p:sp>
        <p:nvSpPr>
          <p:cNvPr id="2" name="Title 1"/>
          <p:cNvSpPr>
            <a:spLocks noGrp="1"/>
          </p:cNvSpPr>
          <p:nvPr>
            <p:ph type="title"/>
          </p:nvPr>
        </p:nvSpPr>
        <p:spPr/>
        <p:txBody>
          <a:bodyPr/>
          <a:lstStyle/>
          <a:p>
            <a:r>
              <a:rPr lang="en-US" dirty="0"/>
              <a:t>Is Design Part of Construction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On small, informal projects, a lot of design is done while the programmer sits at the keyboard. “Design” might be just writing a class interface in pseudocode before writing the details. </a:t>
            </a:r>
          </a:p>
          <a:p>
            <a:r>
              <a:rPr lang="en-US" dirty="0"/>
              <a:t>It might be drawing diagrams of a few class relationships before coding them. It might be asking another programmer which design pattern seems like a better choice. </a:t>
            </a:r>
          </a:p>
          <a:p>
            <a:r>
              <a:rPr lang="en-US" dirty="0"/>
              <a:t>Regardless of how it’s done, small projects benefit from careful design just as larger projects do, and recognizing design as an explicit activity maximizes the benefit you will receive from it.</a:t>
            </a:r>
          </a:p>
          <a:p>
            <a:endParaRPr lang="en-US" dirty="0"/>
          </a:p>
        </p:txBody>
      </p:sp>
      <p:sp>
        <p:nvSpPr>
          <p:cNvPr id="2" name="Title 1"/>
          <p:cNvSpPr>
            <a:spLocks noGrp="1"/>
          </p:cNvSpPr>
          <p:nvPr>
            <p:ph type="title"/>
          </p:nvPr>
        </p:nvSpPr>
        <p:spPr/>
        <p:txBody>
          <a:bodyPr/>
          <a:lstStyle/>
          <a:p>
            <a:r>
              <a:rPr lang="en-US" dirty="0"/>
              <a:t>Is Design Part of Construction?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The Different Levels of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tretch>
            <a:fillRect/>
          </a:stretch>
        </p:blipFill>
        <p:spPr bwMode="auto">
          <a:xfrm>
            <a:off x="2514600" y="1295400"/>
            <a:ext cx="4648199" cy="513423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The Different Levels of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Level 1: Software System</a:t>
            </a:r>
          </a:p>
          <a:p>
            <a:r>
              <a:rPr lang="en-US" dirty="0"/>
              <a:t>The first level is the entire system consisting of all its components including the user interface, the various processing components, the database system etc. Design at this level entails clearly understanding what the entire system is expected to do</a:t>
            </a:r>
          </a:p>
          <a:p>
            <a:r>
              <a:rPr lang="en-US" dirty="0"/>
              <a:t>Level 2: Division into Subsystems or Packages. The major design activity at this level is deciding how to partition the program into major subsystems and defining how each subsystem is allowed to use each other subsystem. </a:t>
            </a:r>
          </a:p>
          <a:p>
            <a:endParaRPr lang="en-US" dirty="0"/>
          </a:p>
          <a:p>
            <a:endParaRPr lang="en-US" dirty="0"/>
          </a:p>
        </p:txBody>
      </p:sp>
      <p:sp>
        <p:nvSpPr>
          <p:cNvPr id="2" name="Title 1"/>
          <p:cNvSpPr>
            <a:spLocks noGrp="1"/>
          </p:cNvSpPr>
          <p:nvPr>
            <p:ph type="title"/>
          </p:nvPr>
        </p:nvSpPr>
        <p:spPr/>
        <p:txBody>
          <a:bodyPr/>
          <a:lstStyle/>
          <a:p>
            <a:r>
              <a:rPr lang="en-US" dirty="0"/>
              <a:t>Design at Different Levels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S PowerPoint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MS PowerPoint Theme" id="{DC850D35-9709-4D11-AA17-B8F867B1D11F}" vid="{DE362784-2357-499D-9844-5206DCE988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MS PowerPoint Theme</Template>
  <TotalTime>22954</TotalTime>
  <Words>2308</Words>
  <Application>Microsoft Office PowerPoint</Application>
  <PresentationFormat>On-screen Show (4:3)</PresentationFormat>
  <Paragraphs>128</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Bahnschrift SemiLight Condensed</vt:lpstr>
      <vt:lpstr>Calibri</vt:lpstr>
      <vt:lpstr>Lucida Sans Unicode</vt:lpstr>
      <vt:lpstr>Verdana</vt:lpstr>
      <vt:lpstr>Wingdings 2</vt:lpstr>
      <vt:lpstr>Wingdings 3</vt:lpstr>
      <vt:lpstr>MS PowerPoint Theme</vt:lpstr>
      <vt:lpstr>SWE2210 Software Construction</vt:lpstr>
      <vt:lpstr>Content of previous Lecture</vt:lpstr>
      <vt:lpstr>Creating High-Quality Code</vt:lpstr>
      <vt:lpstr>Contents</vt:lpstr>
      <vt:lpstr>Is Design Part of Construction</vt:lpstr>
      <vt:lpstr>Is Design Part of Construction?</vt:lpstr>
      <vt:lpstr>The Different Levels of Design</vt:lpstr>
      <vt:lpstr>The Different Levels of Design</vt:lpstr>
      <vt:lpstr>Design at Different Levels</vt:lpstr>
      <vt:lpstr>Design at Different Levels</vt:lpstr>
      <vt:lpstr>Design at Different Levels</vt:lpstr>
      <vt:lpstr>Design at Different Levels</vt:lpstr>
      <vt:lpstr>An Example of a System With 6 Sub-systems</vt:lpstr>
      <vt:lpstr>No Restrictions on Inter Subsystems Communications</vt:lpstr>
      <vt:lpstr>The Ideal Situation is to have communications between only a few subsystems.</vt:lpstr>
      <vt:lpstr>Characteristics of a High Quality Design</vt:lpstr>
      <vt:lpstr>Characteristics of a High Quality Design</vt:lpstr>
      <vt:lpstr>Characteristics of a High Quality Design</vt:lpstr>
      <vt:lpstr>Characteristics of a High Quality Design</vt:lpstr>
      <vt:lpstr> Difference between Object-Oriented and Non-Object Oriented Programming Languages: </vt:lpstr>
      <vt:lpstr> Difference between Object-Oriented and Non-Object Oriented Programming Languages: </vt:lpstr>
      <vt:lpstr>The Main Steps in OOP Design</vt:lpstr>
      <vt:lpstr>The Main Steps in OOP Design</vt:lpstr>
      <vt:lpstr>Identifying the Objects and Their Attributes</vt:lpstr>
      <vt:lpstr>Identifying the Objects and Their Attributes</vt:lpstr>
      <vt:lpstr>Determine what can be done to each object </vt:lpstr>
      <vt:lpstr>Determine what each object is allowed to do to other objects </vt:lpstr>
      <vt:lpstr>Determine the parts of each object that will be visible to other objects </vt:lpstr>
      <vt:lpstr>Some Principles of Good Design</vt:lpstr>
      <vt:lpstr>Abstractions allow you to take a simpler view of a complex concept</vt:lpstr>
      <vt:lpstr>Abstraction</vt:lpstr>
      <vt:lpstr> Encapsulation</vt:lpstr>
      <vt:lpstr>Encapsulation</vt:lpstr>
      <vt:lpstr>Inheritance</vt:lpstr>
      <vt:lpstr>Inheritance</vt:lpstr>
      <vt:lpstr>Information Hiding</vt:lpstr>
      <vt:lpstr>Two Categories of Secrets </vt:lpstr>
      <vt:lpstr>Keep Coupling Loose</vt:lpstr>
      <vt:lpstr>Look For Common Design Patterns</vt:lpstr>
      <vt:lpstr>Other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USER</dc:creator>
  <cp:lastModifiedBy>bugarko13@gmail.com</cp:lastModifiedBy>
  <cp:revision>15</cp:revision>
  <dcterms:created xsi:type="dcterms:W3CDTF">2019-07-30T11:52:23Z</dcterms:created>
  <dcterms:modified xsi:type="dcterms:W3CDTF">2024-01-04T18:20:53Z</dcterms:modified>
</cp:coreProperties>
</file>