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7" r:id="rId3"/>
    <p:sldId id="308" r:id="rId4"/>
    <p:sldId id="306" r:id="rId5"/>
    <p:sldId id="302" r:id="rId6"/>
    <p:sldId id="294" r:id="rId7"/>
    <p:sldId id="257" r:id="rId8"/>
    <p:sldId id="259" r:id="rId9"/>
    <p:sldId id="300" r:id="rId10"/>
    <p:sldId id="295" r:id="rId11"/>
    <p:sldId id="296" r:id="rId12"/>
    <p:sldId id="298" r:id="rId13"/>
    <p:sldId id="260" r:id="rId14"/>
    <p:sldId id="293" r:id="rId15"/>
    <p:sldId id="258" r:id="rId16"/>
    <p:sldId id="303" r:id="rId17"/>
    <p:sldId id="266" r:id="rId18"/>
    <p:sldId id="267" r:id="rId19"/>
    <p:sldId id="270" r:id="rId20"/>
    <p:sldId id="271" r:id="rId21"/>
    <p:sldId id="304" r:id="rId22"/>
    <p:sldId id="261" r:id="rId23"/>
    <p:sldId id="305" r:id="rId24"/>
    <p:sldId id="272" r:id="rId25"/>
    <p:sldId id="276" r:id="rId26"/>
    <p:sldId id="280" r:id="rId27"/>
    <p:sldId id="286" r:id="rId28"/>
    <p:sldId id="289" r:id="rId29"/>
    <p:sldId id="291" r:id="rId30"/>
    <p:sldId id="279" r:id="rId31"/>
    <p:sldId id="278" r:id="rId32"/>
    <p:sldId id="277" r:id="rId33"/>
    <p:sldId id="3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103" autoAdjust="0"/>
  </p:normalViewPr>
  <p:slideViewPr>
    <p:cSldViewPr snapToGrid="0">
      <p:cViewPr varScale="1">
        <p:scale>
          <a:sx n="72" d="100"/>
          <a:sy n="72" d="100"/>
        </p:scale>
        <p:origin x="54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3461FD5-3BEC-43F6-8D5B-ED88D2856A55}" type="datetimeFigureOut">
              <a:rPr lang="en-US" smtClean="0"/>
              <a:t>1/9/2024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AE77DB6-5127-4F39-BDAB-A4FE76BC74A3}" type="slidenum">
              <a:rPr lang="en-US" smtClean="0"/>
              <a:t>‹#›</a:t>
            </a:fld>
            <a:endParaRPr lang="en-US"/>
          </a:p>
        </p:txBody>
      </p:sp>
    </p:spTree>
    <p:extLst>
      <p:ext uri="{BB962C8B-B14F-4D97-AF65-F5344CB8AC3E}">
        <p14:creationId xmlns:p14="http://schemas.microsoft.com/office/powerpoint/2010/main" val="162540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461FD5-3BEC-43F6-8D5B-ED88D2856A55}"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77DB6-5127-4F39-BDAB-A4FE76BC74A3}" type="slidenum">
              <a:rPr lang="en-US" smtClean="0"/>
              <a:t>‹#›</a:t>
            </a:fld>
            <a:endParaRPr lang="en-US"/>
          </a:p>
        </p:txBody>
      </p:sp>
    </p:spTree>
    <p:extLst>
      <p:ext uri="{BB962C8B-B14F-4D97-AF65-F5344CB8AC3E}">
        <p14:creationId xmlns:p14="http://schemas.microsoft.com/office/powerpoint/2010/main" val="225324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461FD5-3BEC-43F6-8D5B-ED88D2856A55}"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77DB6-5127-4F39-BDAB-A4FE76BC74A3}" type="slidenum">
              <a:rPr lang="en-US" smtClean="0"/>
              <a:t>‹#›</a:t>
            </a:fld>
            <a:endParaRPr lang="en-US"/>
          </a:p>
        </p:txBody>
      </p:sp>
    </p:spTree>
    <p:extLst>
      <p:ext uri="{BB962C8B-B14F-4D97-AF65-F5344CB8AC3E}">
        <p14:creationId xmlns:p14="http://schemas.microsoft.com/office/powerpoint/2010/main" val="390467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461FD5-3BEC-43F6-8D5B-ED88D2856A55}"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77DB6-5127-4F39-BDAB-A4FE76BC74A3}"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82286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3461FD5-3BEC-43F6-8D5B-ED88D2856A55}"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77DB6-5127-4F39-BDAB-A4FE76BC74A3}"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39838119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3461FD5-3BEC-43F6-8D5B-ED88D2856A55}"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77DB6-5127-4F39-BDAB-A4FE76BC74A3}"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29069122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3461FD5-3BEC-43F6-8D5B-ED88D2856A55}"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77DB6-5127-4F39-BDAB-A4FE76BC74A3}" type="slidenum">
              <a:rPr lang="en-US" smtClean="0"/>
              <a:t>‹#›</a:t>
            </a:fld>
            <a:endParaRPr lang="en-US"/>
          </a:p>
        </p:txBody>
      </p:sp>
    </p:spTree>
    <p:extLst>
      <p:ext uri="{BB962C8B-B14F-4D97-AF65-F5344CB8AC3E}">
        <p14:creationId xmlns:p14="http://schemas.microsoft.com/office/powerpoint/2010/main" val="73124954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461FD5-3BEC-43F6-8D5B-ED88D2856A55}"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77DB6-5127-4F39-BDAB-A4FE76BC74A3}"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33238629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61FD5-3BEC-43F6-8D5B-ED88D2856A55}"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77DB6-5127-4F39-BDAB-A4FE76BC74A3}" type="slidenum">
              <a:rPr lang="en-US" smtClean="0"/>
              <a:t>‹#›</a:t>
            </a:fld>
            <a:endParaRPr lang="en-US"/>
          </a:p>
        </p:txBody>
      </p:sp>
    </p:spTree>
    <p:extLst>
      <p:ext uri="{BB962C8B-B14F-4D97-AF65-F5344CB8AC3E}">
        <p14:creationId xmlns:p14="http://schemas.microsoft.com/office/powerpoint/2010/main" val="70574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93461FD5-3BEC-43F6-8D5B-ED88D2856A55}"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77DB6-5127-4F39-BDAB-A4FE76BC74A3}" type="slidenum">
              <a:rPr lang="en-US" smtClean="0"/>
              <a:t>‹#›</a:t>
            </a:fld>
            <a:endParaRPr lang="en-US"/>
          </a:p>
        </p:txBody>
      </p:sp>
    </p:spTree>
    <p:extLst>
      <p:ext uri="{BB962C8B-B14F-4D97-AF65-F5344CB8AC3E}">
        <p14:creationId xmlns:p14="http://schemas.microsoft.com/office/powerpoint/2010/main" val="154218547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3461FD5-3BEC-43F6-8D5B-ED88D2856A55}" type="datetimeFigureOut">
              <a:rPr lang="en-US" smtClean="0"/>
              <a:t>1/9/2024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E77DB6-5127-4F39-BDAB-A4FE76BC74A3}"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243092329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3461FD5-3BEC-43F6-8D5B-ED88D2856A55}" type="datetimeFigureOut">
              <a:rPr lang="en-US" smtClean="0"/>
              <a:t>1/9/2024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2AE77DB6-5127-4F39-BDAB-A4FE76BC74A3}" type="slidenum">
              <a:rPr lang="en-US" smtClean="0"/>
              <a:t>‹#›</a:t>
            </a:fld>
            <a:endParaRPr lang="en-US"/>
          </a:p>
        </p:txBody>
      </p:sp>
    </p:spTree>
    <p:extLst>
      <p:ext uri="{BB962C8B-B14F-4D97-AF65-F5344CB8AC3E}">
        <p14:creationId xmlns:p14="http://schemas.microsoft.com/office/powerpoint/2010/main" val="1408237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007166"/>
            <a:ext cx="10363200" cy="2575198"/>
          </a:xfrm>
        </p:spPr>
        <p:txBody>
          <a:bodyPr>
            <a:normAutofit/>
          </a:bodyPr>
          <a:lstStyle/>
          <a:p>
            <a:pPr algn="ctr"/>
            <a:r>
              <a:rPr lang="en-GB" dirty="0"/>
              <a:t>SWE2210</a:t>
            </a:r>
            <a:br>
              <a:rPr lang="en-GB" dirty="0"/>
            </a:br>
            <a:r>
              <a:rPr lang="en-GB" dirty="0"/>
              <a:t>Software Construction:</a:t>
            </a:r>
            <a:br>
              <a:rPr lang="en-GB" dirty="0"/>
            </a:br>
            <a:r>
              <a:rPr lang="en-GB" dirty="0"/>
              <a:t>Lesson 3</a:t>
            </a:r>
            <a:endParaRPr lang="en-US" dirty="0"/>
          </a:p>
        </p:txBody>
      </p:sp>
      <p:sp>
        <p:nvSpPr>
          <p:cNvPr id="5" name="Subtitle 4"/>
          <p:cNvSpPr>
            <a:spLocks noGrp="1"/>
          </p:cNvSpPr>
          <p:nvPr>
            <p:ph type="subTitle" idx="1"/>
          </p:nvPr>
        </p:nvSpPr>
        <p:spPr>
          <a:xfrm>
            <a:off x="4200939" y="3916407"/>
            <a:ext cx="5247861" cy="1199704"/>
          </a:xfrm>
        </p:spPr>
        <p:txBody>
          <a:bodyPr/>
          <a:lstStyle/>
          <a:p>
            <a:pPr algn="l"/>
            <a:r>
              <a:rPr lang="en-GB" dirty="0"/>
              <a:t>Bashir S. Galadanci Ph.D.</a:t>
            </a:r>
          </a:p>
          <a:p>
            <a:pPr algn="l"/>
            <a:r>
              <a:rPr lang="en-GB" dirty="0"/>
              <a:t>Buhari Ubale</a:t>
            </a:r>
            <a:endParaRPr lang="en-US" dirty="0"/>
          </a:p>
        </p:txBody>
      </p:sp>
    </p:spTree>
    <p:extLst>
      <p:ext uri="{BB962C8B-B14F-4D97-AF65-F5344CB8AC3E}">
        <p14:creationId xmlns:p14="http://schemas.microsoft.com/office/powerpoint/2010/main" val="252389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Examples of Classes</a:t>
            </a:r>
            <a:endParaRPr lang="en-US" dirty="0"/>
          </a:p>
        </p:txBody>
      </p:sp>
      <p:pic>
        <p:nvPicPr>
          <p:cNvPr id="4" name="Content Placeholder 3" descr="UML Class Diagrams Tutorial, Step by Step | by Salma | Mediu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243" y="1417638"/>
            <a:ext cx="9342783" cy="5165724"/>
          </a:xfrm>
          <a:prstGeom prst="rect">
            <a:avLst/>
          </a:prstGeom>
          <a:noFill/>
          <a:ln>
            <a:noFill/>
          </a:ln>
        </p:spPr>
      </p:pic>
    </p:spTree>
    <p:extLst>
      <p:ext uri="{BB962C8B-B14F-4D97-AF65-F5344CB8AC3E}">
        <p14:creationId xmlns:p14="http://schemas.microsoft.com/office/powerpoint/2010/main" val="343353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110" y="1481138"/>
            <a:ext cx="6411779" cy="4525962"/>
          </a:xfrm>
        </p:spPr>
      </p:pic>
      <p:sp>
        <p:nvSpPr>
          <p:cNvPr id="3" name="Title 2"/>
          <p:cNvSpPr>
            <a:spLocks noGrp="1"/>
          </p:cNvSpPr>
          <p:nvPr>
            <p:ph type="title"/>
          </p:nvPr>
        </p:nvSpPr>
        <p:spPr/>
        <p:txBody>
          <a:bodyPr/>
          <a:lstStyle/>
          <a:p>
            <a:r>
              <a:rPr lang="en-GB" dirty="0"/>
              <a:t>Examples of Classes</a:t>
            </a:r>
            <a:endParaRPr lang="en-US" dirty="0"/>
          </a:p>
        </p:txBody>
      </p:sp>
    </p:spTree>
    <p:extLst>
      <p:ext uri="{BB962C8B-B14F-4D97-AF65-F5344CB8AC3E}">
        <p14:creationId xmlns:p14="http://schemas.microsoft.com/office/powerpoint/2010/main" val="82262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70" y="1033671"/>
            <a:ext cx="9846365" cy="5300868"/>
          </a:xfrm>
        </p:spPr>
      </p:pic>
      <p:sp>
        <p:nvSpPr>
          <p:cNvPr id="3" name="Title 2"/>
          <p:cNvSpPr>
            <a:spLocks noGrp="1"/>
          </p:cNvSpPr>
          <p:nvPr>
            <p:ph type="title"/>
          </p:nvPr>
        </p:nvSpPr>
        <p:spPr>
          <a:xfrm>
            <a:off x="609600" y="274638"/>
            <a:ext cx="10972800" cy="586753"/>
          </a:xfrm>
        </p:spPr>
        <p:txBody>
          <a:bodyPr>
            <a:normAutofit fontScale="90000"/>
          </a:bodyPr>
          <a:lstStyle/>
          <a:p>
            <a:r>
              <a:rPr lang="en-GB" dirty="0"/>
              <a:t>Examples of Classes</a:t>
            </a:r>
            <a:endParaRPr lang="en-US" dirty="0"/>
          </a:p>
        </p:txBody>
      </p:sp>
    </p:spTree>
    <p:extLst>
      <p:ext uri="{BB962C8B-B14F-4D97-AF65-F5344CB8AC3E}">
        <p14:creationId xmlns:p14="http://schemas.microsoft.com/office/powerpoint/2010/main" val="7772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b="1" i="1" dirty="0"/>
              <a:t>Construct each routine within the class </a:t>
            </a:r>
          </a:p>
          <a:p>
            <a:r>
              <a:rPr lang="en-GB" dirty="0"/>
              <a:t>Once you’ve identified the class’s major routines in the first step, you must construct each specific routine. </a:t>
            </a:r>
          </a:p>
          <a:p>
            <a:r>
              <a:rPr lang="en-GB" dirty="0"/>
              <a:t>Construction of each routine typically unearths the need for additional routines, </a:t>
            </a:r>
          </a:p>
          <a:p>
            <a:pPr marL="0" indent="0">
              <a:buNone/>
            </a:pPr>
            <a:r>
              <a:rPr lang="en-GB" b="1" i="1" dirty="0"/>
              <a:t>Review and test the class as a whole </a:t>
            </a:r>
          </a:p>
          <a:p>
            <a:r>
              <a:rPr lang="en-GB" dirty="0"/>
              <a:t>Normally, each routine is tested as it’s created.</a:t>
            </a:r>
          </a:p>
          <a:p>
            <a:r>
              <a:rPr lang="en-GB" dirty="0"/>
              <a:t>After the class as a whole becomes operational, the class as a whole should be reviewed and tested for any issues that can’t be tested at the individual-routine level.</a:t>
            </a:r>
            <a:endParaRPr lang="en-US" dirty="0"/>
          </a:p>
        </p:txBody>
      </p:sp>
      <p:sp>
        <p:nvSpPr>
          <p:cNvPr id="2" name="Title 1"/>
          <p:cNvSpPr>
            <a:spLocks noGrp="1"/>
          </p:cNvSpPr>
          <p:nvPr>
            <p:ph type="title"/>
          </p:nvPr>
        </p:nvSpPr>
        <p:spPr/>
        <p:txBody>
          <a:bodyPr/>
          <a:lstStyle/>
          <a:p>
            <a:r>
              <a:rPr lang="en-GB" dirty="0"/>
              <a:t>Steps in  Constructing Classes …</a:t>
            </a:r>
            <a:endParaRPr lang="en-US" dirty="0"/>
          </a:p>
        </p:txBody>
      </p:sp>
    </p:spTree>
    <p:extLst>
      <p:ext uri="{BB962C8B-B14F-4D97-AF65-F5344CB8AC3E}">
        <p14:creationId xmlns:p14="http://schemas.microsoft.com/office/powerpoint/2010/main" val="335276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185707" y="1325078"/>
            <a:ext cx="6241597" cy="5022713"/>
          </a:xfrm>
          <a:prstGeom prst="rect">
            <a:avLst/>
          </a:prstGeom>
        </p:spPr>
      </p:pic>
      <p:sp>
        <p:nvSpPr>
          <p:cNvPr id="5" name="Content Placeholder 4"/>
          <p:cNvSpPr>
            <a:spLocks noGrp="1"/>
          </p:cNvSpPr>
          <p:nvPr>
            <p:ph sz="half" idx="2"/>
          </p:nvPr>
        </p:nvSpPr>
        <p:spPr/>
        <p:txBody>
          <a:bodyPr/>
          <a:lstStyle/>
          <a:p>
            <a:r>
              <a:rPr lang="en-GB" dirty="0"/>
              <a:t>Design the routine</a:t>
            </a:r>
          </a:p>
          <a:p>
            <a:r>
              <a:rPr lang="en-GB" dirty="0"/>
              <a:t>Check the design</a:t>
            </a:r>
          </a:p>
          <a:p>
            <a:r>
              <a:rPr lang="en-GB" dirty="0"/>
              <a:t>Code the routine</a:t>
            </a:r>
          </a:p>
          <a:p>
            <a:r>
              <a:rPr lang="en-GB" dirty="0"/>
              <a:t>Review and test the code</a:t>
            </a:r>
            <a:endParaRPr lang="en-US" dirty="0"/>
          </a:p>
        </p:txBody>
      </p:sp>
      <p:sp>
        <p:nvSpPr>
          <p:cNvPr id="2" name="Title 1"/>
          <p:cNvSpPr>
            <a:spLocks noGrp="1"/>
          </p:cNvSpPr>
          <p:nvPr>
            <p:ph type="title"/>
          </p:nvPr>
        </p:nvSpPr>
        <p:spPr/>
        <p:txBody>
          <a:bodyPr/>
          <a:lstStyle/>
          <a:p>
            <a:r>
              <a:rPr lang="en-GB" dirty="0"/>
              <a:t>Constructing Routines</a:t>
            </a:r>
            <a:endParaRPr lang="en-US" dirty="0"/>
          </a:p>
        </p:txBody>
      </p:sp>
    </p:spTree>
    <p:extLst>
      <p:ext uri="{BB962C8B-B14F-4D97-AF65-F5344CB8AC3E}">
        <p14:creationId xmlns:p14="http://schemas.microsoft.com/office/powerpoint/2010/main" val="30965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481329"/>
            <a:ext cx="10972800" cy="4932723"/>
          </a:xfrm>
        </p:spPr>
        <p:txBody>
          <a:bodyPr>
            <a:normAutofit fontScale="92500"/>
          </a:bodyPr>
          <a:lstStyle/>
          <a:p>
            <a:pPr marL="0" indent="0">
              <a:buNone/>
            </a:pPr>
            <a:r>
              <a:rPr lang="en-GB" dirty="0"/>
              <a:t>Once you’ve identified a class’s routines. </a:t>
            </a:r>
          </a:p>
          <a:p>
            <a:pPr marL="0" indent="0">
              <a:buNone/>
            </a:pPr>
            <a:r>
              <a:rPr lang="en-GB" dirty="0"/>
              <a:t>The first step in constructing any of the class’s routines is to design it.</a:t>
            </a:r>
          </a:p>
          <a:p>
            <a:pPr marL="0" indent="0">
              <a:buNone/>
            </a:pPr>
            <a:r>
              <a:rPr lang="en-GB" dirty="0"/>
              <a:t>The high-level design should at least indicate </a:t>
            </a:r>
            <a:r>
              <a:rPr lang="en-US" dirty="0"/>
              <a:t>the following:</a:t>
            </a:r>
          </a:p>
          <a:p>
            <a:pPr lvl="1"/>
            <a:r>
              <a:rPr lang="en-GB" dirty="0"/>
              <a:t>The information the routine will hide</a:t>
            </a:r>
            <a:endParaRPr lang="en-US" dirty="0"/>
          </a:p>
          <a:p>
            <a:pPr lvl="1"/>
            <a:r>
              <a:rPr lang="en-US" dirty="0"/>
              <a:t>Inputs to the routine</a:t>
            </a:r>
          </a:p>
          <a:p>
            <a:pPr lvl="1"/>
            <a:r>
              <a:rPr lang="en-US" dirty="0"/>
              <a:t>Outputs from the routine</a:t>
            </a:r>
          </a:p>
          <a:p>
            <a:pPr lvl="1"/>
            <a:r>
              <a:rPr lang="en-GB" dirty="0"/>
              <a:t>Preconditions that are guaranteed to be true before the  routine is called (input values within certain ranges, streams initialized, files opened or closed, buffers </a:t>
            </a:r>
            <a:r>
              <a:rPr lang="en-US" dirty="0"/>
              <a:t>filled or flushed, etc.)</a:t>
            </a:r>
          </a:p>
          <a:p>
            <a:pPr lvl="1"/>
            <a:r>
              <a:rPr lang="en-GB" dirty="0"/>
              <a:t>Postconditions that the routine guarantees will be true before it passes control back to the caller (output values within specified ranges, streams initialized, files opened or closed, buffers filled or flushed, etc.)</a:t>
            </a:r>
          </a:p>
          <a:p>
            <a:endParaRPr lang="en-US" dirty="0"/>
          </a:p>
        </p:txBody>
      </p:sp>
      <p:sp>
        <p:nvSpPr>
          <p:cNvPr id="2" name="Title 1"/>
          <p:cNvSpPr>
            <a:spLocks noGrp="1"/>
          </p:cNvSpPr>
          <p:nvPr>
            <p:ph type="title"/>
          </p:nvPr>
        </p:nvSpPr>
        <p:spPr/>
        <p:txBody>
          <a:bodyPr/>
          <a:lstStyle/>
          <a:p>
            <a:r>
              <a:rPr lang="en-GB" dirty="0"/>
              <a:t>Design and Construction of Routines</a:t>
            </a:r>
            <a:endParaRPr lang="en-US" dirty="0"/>
          </a:p>
        </p:txBody>
      </p:sp>
    </p:spTree>
    <p:extLst>
      <p:ext uri="{BB962C8B-B14F-4D97-AF65-F5344CB8AC3E}">
        <p14:creationId xmlns:p14="http://schemas.microsoft.com/office/powerpoint/2010/main" val="199472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1481329"/>
            <a:ext cx="10972800" cy="4932723"/>
          </a:xfrm>
        </p:spPr>
        <p:txBody>
          <a:bodyPr>
            <a:normAutofit/>
          </a:bodyPr>
          <a:lstStyle/>
          <a:p>
            <a:pPr marL="0" indent="0">
              <a:buNone/>
            </a:pPr>
            <a:r>
              <a:rPr lang="en-GB" dirty="0"/>
              <a:t>Suppose that you want to write a routine  </a:t>
            </a:r>
            <a:r>
              <a:rPr lang="en-US" i="1" dirty="0"/>
              <a:t>ReportErrorMessage() with the following</a:t>
            </a:r>
            <a:r>
              <a:rPr lang="en-US" dirty="0"/>
              <a:t> specifications:</a:t>
            </a:r>
          </a:p>
          <a:p>
            <a:pPr marL="457200" lvl="1" indent="0" algn="just">
              <a:buNone/>
            </a:pPr>
            <a:r>
              <a:rPr lang="en-GB" dirty="0"/>
              <a:t>“ReportErrorMessage() </a:t>
            </a:r>
            <a:r>
              <a:rPr lang="en-GB" i="1" dirty="0"/>
              <a:t>takes an error code as an input argument and outputs an error message corresponding to the code. It’s responsible for handling invalid codes. If the program is operating interactively, </a:t>
            </a:r>
            <a:r>
              <a:rPr lang="en-GB" dirty="0"/>
              <a:t>ReportErrorMessage() </a:t>
            </a:r>
            <a:r>
              <a:rPr lang="en-GB" i="1" dirty="0"/>
              <a:t>displays the message to the user. If it’s operating in command-line mode, </a:t>
            </a:r>
            <a:r>
              <a:rPr lang="en-GB" dirty="0"/>
              <a:t>ReportErrorMessage() </a:t>
            </a:r>
            <a:r>
              <a:rPr lang="en-GB" i="1" dirty="0"/>
              <a:t>logs the message to a message file. After outputting the message, </a:t>
            </a:r>
            <a:r>
              <a:rPr lang="en-GB" dirty="0"/>
              <a:t>ReportErrorMessage() </a:t>
            </a:r>
            <a:r>
              <a:rPr lang="en-GB" i="1" dirty="0"/>
              <a:t>returns a status value, indicating whether it </a:t>
            </a:r>
            <a:r>
              <a:rPr lang="en-US" i="1" dirty="0"/>
              <a:t>succeeded or failed.”</a:t>
            </a:r>
          </a:p>
          <a:p>
            <a:endParaRPr lang="en-US" dirty="0"/>
          </a:p>
        </p:txBody>
      </p:sp>
      <p:sp>
        <p:nvSpPr>
          <p:cNvPr id="2" name="Title 1"/>
          <p:cNvSpPr>
            <a:spLocks noGrp="1"/>
          </p:cNvSpPr>
          <p:nvPr>
            <p:ph type="title"/>
          </p:nvPr>
        </p:nvSpPr>
        <p:spPr/>
        <p:txBody>
          <a:bodyPr/>
          <a:lstStyle/>
          <a:p>
            <a:r>
              <a:rPr lang="en-GB" dirty="0"/>
              <a:t>Design and Construction of Routines</a:t>
            </a:r>
            <a:endParaRPr lang="en-US" dirty="0"/>
          </a:p>
        </p:txBody>
      </p:sp>
    </p:spTree>
    <p:extLst>
      <p:ext uri="{BB962C8B-B14F-4D97-AF65-F5344CB8AC3E}">
        <p14:creationId xmlns:p14="http://schemas.microsoft.com/office/powerpoint/2010/main" val="261782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70" y="1295798"/>
            <a:ext cx="10972800" cy="4525963"/>
          </a:xfrm>
        </p:spPr>
        <p:txBody>
          <a:bodyPr>
            <a:normAutofit/>
          </a:bodyPr>
          <a:lstStyle/>
          <a:p>
            <a:r>
              <a:rPr lang="en-GB" b="1" i="1" dirty="0"/>
              <a:t>Name the routine: </a:t>
            </a:r>
            <a:r>
              <a:rPr lang="en-GB" dirty="0"/>
              <a:t>A good routine names are one of the sign of a superior program. In general, a routine should have a clear and unambiguous name. A good routine name should usually indicates the purpose of the routine clearly. E.g. </a:t>
            </a:r>
            <a:r>
              <a:rPr lang="en-GB" i="1" dirty="0"/>
              <a:t>ReportErrorMessage()</a:t>
            </a:r>
            <a:endParaRPr lang="en-GB" dirty="0"/>
          </a:p>
          <a:p>
            <a:r>
              <a:rPr lang="en-GB" b="1" i="1" dirty="0"/>
              <a:t>Decide how to test the routine: </a:t>
            </a:r>
            <a:r>
              <a:rPr lang="en-GB" dirty="0"/>
              <a:t>As you’re writing the routine, think about how you can test it. This is useful for you when you do unit testing and for the tester who tests </a:t>
            </a:r>
            <a:r>
              <a:rPr lang="en-US" dirty="0"/>
              <a:t>your routine independently. Here </a:t>
            </a:r>
            <a:r>
              <a:rPr lang="en-GB" dirty="0"/>
              <a:t>you might plan to test with all valid and a variety of invalid input.</a:t>
            </a:r>
          </a:p>
          <a:p>
            <a:endParaRPr lang="en-US" dirty="0"/>
          </a:p>
        </p:txBody>
      </p:sp>
      <p:sp>
        <p:nvSpPr>
          <p:cNvPr id="2" name="Title 1"/>
          <p:cNvSpPr>
            <a:spLocks noGrp="1"/>
          </p:cNvSpPr>
          <p:nvPr>
            <p:ph type="title"/>
          </p:nvPr>
        </p:nvSpPr>
        <p:spPr>
          <a:xfrm>
            <a:off x="609600" y="274638"/>
            <a:ext cx="10972800" cy="745779"/>
          </a:xfrm>
        </p:spPr>
        <p:txBody>
          <a:bodyPr/>
          <a:lstStyle/>
          <a:p>
            <a:r>
              <a:rPr lang="en-GB" dirty="0"/>
              <a:t>Design and Construction of Routines…</a:t>
            </a:r>
            <a:endParaRPr lang="en-US" dirty="0"/>
          </a:p>
        </p:txBody>
      </p:sp>
    </p:spTree>
    <p:extLst>
      <p:ext uri="{BB962C8B-B14F-4D97-AF65-F5344CB8AC3E}">
        <p14:creationId xmlns:p14="http://schemas.microsoft.com/office/powerpoint/2010/main" val="34793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166" y="1163277"/>
            <a:ext cx="11701668" cy="4906220"/>
          </a:xfrm>
        </p:spPr>
        <p:txBody>
          <a:bodyPr>
            <a:normAutofit fontScale="77500" lnSpcReduction="20000"/>
          </a:bodyPr>
          <a:lstStyle/>
          <a:p>
            <a:r>
              <a:rPr lang="en-GB" b="1" i="1" dirty="0"/>
              <a:t>Research functionality available in the standard libraries: </a:t>
            </a:r>
            <a:r>
              <a:rPr lang="en-GB" dirty="0"/>
              <a:t>One of the biggest way to improve both the quality of your code and your productivity is to </a:t>
            </a:r>
            <a:r>
              <a:rPr lang="en-GB" b="1" dirty="0"/>
              <a:t>reuse</a:t>
            </a:r>
            <a:r>
              <a:rPr lang="en-GB" dirty="0"/>
              <a:t> good code. </a:t>
            </a:r>
          </a:p>
          <a:p>
            <a:r>
              <a:rPr lang="en-GB" dirty="0"/>
              <a:t>If you find yourself grappling to design a routine that seems to be complicated, ask whether some or all of the routine’s functionalities might already be available in the library code of the language or tools you’re using or is available in library code maintained by your company. </a:t>
            </a:r>
          </a:p>
          <a:p>
            <a:r>
              <a:rPr lang="en-GB" dirty="0"/>
              <a:t>Many algorithms have already been invented, tested, discussed in the trade literature, reviewed, and improved. </a:t>
            </a:r>
          </a:p>
          <a:p>
            <a:r>
              <a:rPr lang="en-GB" b="1" i="1" dirty="0"/>
              <a:t>Think about error handling </a:t>
            </a:r>
            <a:r>
              <a:rPr lang="en-GB" dirty="0"/>
              <a:t>Think about all the things that could possibly go wrong in the routine. Think about bad input values, invalid values returned from other routines, </a:t>
            </a:r>
            <a:r>
              <a:rPr lang="en-US" dirty="0"/>
              <a:t>and so on. </a:t>
            </a:r>
            <a:r>
              <a:rPr lang="en-GB" dirty="0"/>
              <a:t>Routines can handle errors in numerous ways, and you should choose the appropriate way on how to handle errors. If the program’s architecture defines the strategy for handling program’s error, you can simply plan to follow that strategy. </a:t>
            </a:r>
          </a:p>
          <a:p>
            <a:r>
              <a:rPr lang="en-GB" dirty="0"/>
              <a:t>In other cases, you have to decide what approach will work best for the specific routine.</a:t>
            </a:r>
          </a:p>
          <a:p>
            <a:endParaRPr lang="en-GB" dirty="0"/>
          </a:p>
        </p:txBody>
      </p:sp>
      <p:sp>
        <p:nvSpPr>
          <p:cNvPr id="2" name="Title 1"/>
          <p:cNvSpPr>
            <a:spLocks noGrp="1"/>
          </p:cNvSpPr>
          <p:nvPr>
            <p:ph type="title"/>
          </p:nvPr>
        </p:nvSpPr>
        <p:spPr>
          <a:xfrm>
            <a:off x="609600" y="274638"/>
            <a:ext cx="10972800" cy="719275"/>
          </a:xfrm>
        </p:spPr>
        <p:txBody>
          <a:bodyPr/>
          <a:lstStyle/>
          <a:p>
            <a:r>
              <a:rPr lang="en-GB" dirty="0"/>
              <a:t>Design and Construction of Routines…</a:t>
            </a:r>
            <a:endParaRPr lang="en-US" dirty="0"/>
          </a:p>
        </p:txBody>
      </p:sp>
    </p:spTree>
    <p:extLst>
      <p:ext uri="{BB962C8B-B14F-4D97-AF65-F5344CB8AC3E}">
        <p14:creationId xmlns:p14="http://schemas.microsoft.com/office/powerpoint/2010/main" val="260341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b="1" i="1" dirty="0"/>
              <a:t>Research the algorithms and data types: </a:t>
            </a:r>
            <a:r>
              <a:rPr lang="en-GB" dirty="0"/>
              <a:t>If functionality isn’t available in the libraries code of the language, so it might still be described in an algorithms books. </a:t>
            </a:r>
          </a:p>
          <a:p>
            <a:r>
              <a:rPr lang="en-GB" dirty="0"/>
              <a:t>Before you launch into writing complicated code from scratch, check an algorithms books to see what’s already available. If you use a predefined algorithm, be sure to adapt it correctly to </a:t>
            </a:r>
            <a:r>
              <a:rPr lang="en-US" dirty="0"/>
              <a:t>your programming language.</a:t>
            </a:r>
          </a:p>
          <a:p>
            <a:r>
              <a:rPr lang="en-GB" b="1" i="1" dirty="0"/>
              <a:t>Write the pseudocode: </a:t>
            </a:r>
            <a:r>
              <a:rPr lang="en-GB" dirty="0"/>
              <a:t>You might not have much in writing after you finish the preceding steps. The main purpose of the steps is to establish a mental orientation that’s useful when you actually write the routine.</a:t>
            </a:r>
            <a:endParaRPr lang="en-US" dirty="0"/>
          </a:p>
          <a:p>
            <a:endParaRPr lang="en-US" dirty="0"/>
          </a:p>
        </p:txBody>
      </p:sp>
      <p:sp>
        <p:nvSpPr>
          <p:cNvPr id="2" name="Title 1"/>
          <p:cNvSpPr>
            <a:spLocks noGrp="1"/>
          </p:cNvSpPr>
          <p:nvPr>
            <p:ph type="title"/>
          </p:nvPr>
        </p:nvSpPr>
        <p:spPr/>
        <p:txBody>
          <a:bodyPr/>
          <a:lstStyle/>
          <a:p>
            <a:r>
              <a:rPr lang="en-GB" dirty="0"/>
              <a:t>Design and Construction of Routines…</a:t>
            </a:r>
            <a:endParaRPr lang="en-US" dirty="0"/>
          </a:p>
        </p:txBody>
      </p:sp>
    </p:spTree>
    <p:extLst>
      <p:ext uri="{BB962C8B-B14F-4D97-AF65-F5344CB8AC3E}">
        <p14:creationId xmlns:p14="http://schemas.microsoft.com/office/powerpoint/2010/main" val="196074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 Design Part of Construction</a:t>
            </a:r>
          </a:p>
          <a:p>
            <a:r>
              <a:rPr lang="en-US" dirty="0"/>
              <a:t>The Different Levels of Design</a:t>
            </a:r>
          </a:p>
          <a:p>
            <a:r>
              <a:rPr lang="en-US" dirty="0"/>
              <a:t>Characteristics of High Quality Design</a:t>
            </a:r>
          </a:p>
          <a:p>
            <a:r>
              <a:rPr lang="en-US" dirty="0"/>
              <a:t>The Main Steps in OOP Design</a:t>
            </a:r>
          </a:p>
          <a:p>
            <a:r>
              <a:rPr lang="en-US" dirty="0"/>
              <a:t>Some Principles of Good Design</a:t>
            </a:r>
          </a:p>
        </p:txBody>
      </p:sp>
      <p:sp>
        <p:nvSpPr>
          <p:cNvPr id="3" name="Title 2"/>
          <p:cNvSpPr>
            <a:spLocks noGrp="1"/>
          </p:cNvSpPr>
          <p:nvPr>
            <p:ph type="title"/>
          </p:nvPr>
        </p:nvSpPr>
        <p:spPr/>
        <p:txBody>
          <a:bodyPr/>
          <a:lstStyle/>
          <a:p>
            <a:r>
              <a:rPr lang="en-US" dirty="0"/>
              <a:t>Contents of Previous Lecture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With the preliminary steps completed, you can begin to write the routine as high-level pseudo code.</a:t>
            </a:r>
            <a:endParaRPr lang="en-US" dirty="0"/>
          </a:p>
          <a:p>
            <a:r>
              <a:rPr lang="en-GB" dirty="0"/>
              <a:t>Start with the general and work toward something more specific. The most general part of a routine is a </a:t>
            </a:r>
            <a:r>
              <a:rPr lang="en-GB" b="1" dirty="0"/>
              <a:t>header comment describing what the routine is supposed to do</a:t>
            </a:r>
            <a:r>
              <a:rPr lang="en-GB" dirty="0"/>
              <a:t>, so</a:t>
            </a:r>
          </a:p>
          <a:p>
            <a:r>
              <a:rPr lang="en-GB" dirty="0"/>
              <a:t>first write a concise statement of the purpose of the routine.</a:t>
            </a:r>
          </a:p>
          <a:p>
            <a:r>
              <a:rPr lang="en-GB" dirty="0"/>
              <a:t>Writing the statement will help you clarify your understanding of the routine. </a:t>
            </a:r>
            <a:endParaRPr lang="en-US" dirty="0"/>
          </a:p>
        </p:txBody>
      </p:sp>
      <p:sp>
        <p:nvSpPr>
          <p:cNvPr id="2" name="Title 1"/>
          <p:cNvSpPr>
            <a:spLocks noGrp="1"/>
          </p:cNvSpPr>
          <p:nvPr>
            <p:ph type="title"/>
          </p:nvPr>
        </p:nvSpPr>
        <p:spPr/>
        <p:txBody>
          <a:bodyPr/>
          <a:lstStyle/>
          <a:p>
            <a:r>
              <a:rPr lang="en-GB" dirty="0"/>
              <a:t>Writing Pseudo Code</a:t>
            </a:r>
            <a:endParaRPr lang="en-US" dirty="0"/>
          </a:p>
        </p:txBody>
      </p:sp>
    </p:spTree>
    <p:extLst>
      <p:ext uri="{BB962C8B-B14F-4D97-AF65-F5344CB8AC3E}">
        <p14:creationId xmlns:p14="http://schemas.microsoft.com/office/powerpoint/2010/main" val="347354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E7E575-5B1D-41A6-9BA7-729DF37D0841}"/>
              </a:ext>
            </a:extLst>
          </p:cNvPr>
          <p:cNvPicPr>
            <a:picLocks noGrp="1" noChangeAspect="1"/>
          </p:cNvPicPr>
          <p:nvPr>
            <p:ph idx="1"/>
          </p:nvPr>
        </p:nvPicPr>
        <p:blipFill>
          <a:blip r:embed="rId2"/>
          <a:stretch>
            <a:fillRect/>
          </a:stretch>
        </p:blipFill>
        <p:spPr>
          <a:xfrm>
            <a:off x="1417982" y="1647128"/>
            <a:ext cx="8786191" cy="2684436"/>
          </a:xfrm>
          <a:prstGeom prst="rect">
            <a:avLst/>
          </a:prstGeom>
        </p:spPr>
      </p:pic>
      <p:sp>
        <p:nvSpPr>
          <p:cNvPr id="2" name="Title 1"/>
          <p:cNvSpPr>
            <a:spLocks noGrp="1"/>
          </p:cNvSpPr>
          <p:nvPr>
            <p:ph type="title"/>
          </p:nvPr>
        </p:nvSpPr>
        <p:spPr/>
        <p:txBody>
          <a:bodyPr/>
          <a:lstStyle/>
          <a:p>
            <a:r>
              <a:rPr lang="en-GB" dirty="0"/>
              <a:t>Example of comment header</a:t>
            </a:r>
            <a:endParaRPr lang="en-US" dirty="0"/>
          </a:p>
        </p:txBody>
      </p:sp>
    </p:spTree>
    <p:extLst>
      <p:ext uri="{BB962C8B-B14F-4D97-AF65-F5344CB8AC3E}">
        <p14:creationId xmlns:p14="http://schemas.microsoft.com/office/powerpoint/2010/main" val="14410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817" y="1163277"/>
            <a:ext cx="11171583" cy="4839958"/>
          </a:xfrm>
        </p:spPr>
        <p:txBody>
          <a:bodyPr>
            <a:normAutofit fontScale="92500" lnSpcReduction="20000"/>
          </a:bodyPr>
          <a:lstStyle/>
          <a:p>
            <a:r>
              <a:rPr lang="en-GB" dirty="0"/>
              <a:t>Use English-like statements that precisely describe specific operations.</a:t>
            </a:r>
          </a:p>
          <a:p>
            <a:r>
              <a:rPr lang="en-GB" dirty="0"/>
              <a:t>Avoid syntactic elements from the target programming language. Pseudocode allows you to design at a slightly higher level than the code itself. </a:t>
            </a:r>
          </a:p>
          <a:p>
            <a:r>
              <a:rPr lang="en-GB" dirty="0"/>
              <a:t>When you use programming-language constructs, you sink to a lower level, eliminating the main benefit of design at a higher level, and you saddle yourself with unnecessary </a:t>
            </a:r>
            <a:r>
              <a:rPr lang="en-US" dirty="0"/>
              <a:t>syntactic restrictions.</a:t>
            </a:r>
          </a:p>
          <a:p>
            <a:r>
              <a:rPr lang="en-GB" dirty="0"/>
              <a:t>Describe the meaning of the approach rather than how the approach will be implemented in the target language.</a:t>
            </a:r>
          </a:p>
          <a:p>
            <a:r>
              <a:rPr lang="en-GB" dirty="0"/>
              <a:t>Write pseudo code at a low enough level that generating code from it will be nearly automatic. </a:t>
            </a:r>
          </a:p>
          <a:p>
            <a:r>
              <a:rPr lang="en-GB" dirty="0"/>
              <a:t>Refine the pseudo code in more and more detail until it seems as if it would be easier to simply write the code.</a:t>
            </a:r>
            <a:endParaRPr lang="en-US" dirty="0"/>
          </a:p>
        </p:txBody>
      </p:sp>
      <p:sp>
        <p:nvSpPr>
          <p:cNvPr id="2" name="Title 1"/>
          <p:cNvSpPr>
            <a:spLocks noGrp="1"/>
          </p:cNvSpPr>
          <p:nvPr>
            <p:ph type="title"/>
          </p:nvPr>
        </p:nvSpPr>
        <p:spPr>
          <a:xfrm>
            <a:off x="609600" y="274638"/>
            <a:ext cx="10972800" cy="772284"/>
          </a:xfrm>
        </p:spPr>
        <p:txBody>
          <a:bodyPr/>
          <a:lstStyle/>
          <a:p>
            <a:r>
              <a:rPr lang="en-GB" dirty="0"/>
              <a:t>Writing Pseudo Code …</a:t>
            </a:r>
            <a:endParaRPr lang="en-US" dirty="0"/>
          </a:p>
        </p:txBody>
      </p:sp>
    </p:spTree>
    <p:extLst>
      <p:ext uri="{BB962C8B-B14F-4D97-AF65-F5344CB8AC3E}">
        <p14:creationId xmlns:p14="http://schemas.microsoft.com/office/powerpoint/2010/main" val="389440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24A4B0-E72D-486E-A7B0-3927F9633C4B}"/>
              </a:ext>
            </a:extLst>
          </p:cNvPr>
          <p:cNvPicPr>
            <a:picLocks noGrp="1" noChangeAspect="1"/>
          </p:cNvPicPr>
          <p:nvPr>
            <p:ph idx="1"/>
          </p:nvPr>
        </p:nvPicPr>
        <p:blipFill>
          <a:blip r:embed="rId2"/>
          <a:stretch>
            <a:fillRect/>
          </a:stretch>
        </p:blipFill>
        <p:spPr>
          <a:xfrm>
            <a:off x="1219200" y="1707356"/>
            <a:ext cx="7938052" cy="2838140"/>
          </a:xfrm>
          <a:prstGeom prst="rect">
            <a:avLst/>
          </a:prstGeom>
        </p:spPr>
      </p:pic>
      <p:sp>
        <p:nvSpPr>
          <p:cNvPr id="2" name="Title 1"/>
          <p:cNvSpPr>
            <a:spLocks noGrp="1"/>
          </p:cNvSpPr>
          <p:nvPr>
            <p:ph type="title"/>
          </p:nvPr>
        </p:nvSpPr>
        <p:spPr>
          <a:xfrm>
            <a:off x="609600" y="274638"/>
            <a:ext cx="10972800" cy="772284"/>
          </a:xfrm>
        </p:spPr>
        <p:txBody>
          <a:bodyPr/>
          <a:lstStyle/>
          <a:p>
            <a:r>
              <a:rPr lang="en-GB" dirty="0"/>
              <a:t>Writing Pseudo Code …</a:t>
            </a:r>
            <a:endParaRPr lang="en-US" dirty="0"/>
          </a:p>
        </p:txBody>
      </p:sp>
    </p:spTree>
    <p:extLst>
      <p:ext uri="{BB962C8B-B14F-4D97-AF65-F5344CB8AC3E}">
        <p14:creationId xmlns:p14="http://schemas.microsoft.com/office/powerpoint/2010/main" val="426697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b="1" i="1" dirty="0"/>
              <a:t>Check the pseudocode: </a:t>
            </a:r>
            <a:r>
              <a:rPr lang="en-GB" dirty="0"/>
              <a:t>Once you’ve written the pseudocode and designed the data, take a minute to review the pseudocode you’ve written. </a:t>
            </a:r>
          </a:p>
          <a:p>
            <a:r>
              <a:rPr lang="en-GB" dirty="0"/>
              <a:t>Think about how you would explain it to someone else. </a:t>
            </a:r>
          </a:p>
          <a:p>
            <a:r>
              <a:rPr lang="en-GB" dirty="0"/>
              <a:t>Ask someone else to look at it or listen to you explaining it. </a:t>
            </a:r>
            <a:endParaRPr lang="en-US" dirty="0"/>
          </a:p>
        </p:txBody>
      </p:sp>
      <p:sp>
        <p:nvSpPr>
          <p:cNvPr id="2" name="Title 1"/>
          <p:cNvSpPr>
            <a:spLocks noGrp="1"/>
          </p:cNvSpPr>
          <p:nvPr>
            <p:ph type="title"/>
          </p:nvPr>
        </p:nvSpPr>
        <p:spPr/>
        <p:txBody>
          <a:bodyPr/>
          <a:lstStyle/>
          <a:p>
            <a:r>
              <a:rPr lang="en-GB" dirty="0"/>
              <a:t>Writing Pseudo Code …</a:t>
            </a:r>
            <a:endParaRPr lang="en-US" dirty="0"/>
          </a:p>
        </p:txBody>
      </p:sp>
    </p:spTree>
    <p:extLst>
      <p:ext uri="{BB962C8B-B14F-4D97-AF65-F5344CB8AC3E}">
        <p14:creationId xmlns:p14="http://schemas.microsoft.com/office/powerpoint/2010/main" val="3177163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34817" y="1168672"/>
            <a:ext cx="7991061" cy="5289880"/>
          </a:xfrm>
          <a:prstGeom prst="rect">
            <a:avLst/>
          </a:prstGeom>
        </p:spPr>
      </p:pic>
      <p:sp>
        <p:nvSpPr>
          <p:cNvPr id="2" name="Title 1"/>
          <p:cNvSpPr>
            <a:spLocks noGrp="1"/>
          </p:cNvSpPr>
          <p:nvPr>
            <p:ph type="title"/>
          </p:nvPr>
        </p:nvSpPr>
        <p:spPr/>
        <p:txBody>
          <a:bodyPr/>
          <a:lstStyle/>
          <a:p>
            <a:r>
              <a:rPr lang="en-GB" dirty="0"/>
              <a:t>Writing Pseudo Code …</a:t>
            </a:r>
            <a:endParaRPr lang="en-US" dirty="0"/>
          </a:p>
        </p:txBody>
      </p:sp>
    </p:spTree>
    <p:extLst>
      <p:ext uri="{BB962C8B-B14F-4D97-AF65-F5344CB8AC3E}">
        <p14:creationId xmlns:p14="http://schemas.microsoft.com/office/powerpoint/2010/main" val="3282321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b="1" i="1" dirty="0"/>
              <a:t>Write the routine declaration: </a:t>
            </a:r>
            <a:r>
              <a:rPr lang="en-GB" dirty="0"/>
              <a:t>Write the routine interface statement—the function declaration in C++, method declaration in Java, function or sub procedure declaration in Microsoft Visual Basic, or whatever your language calls for.</a:t>
            </a:r>
          </a:p>
          <a:p>
            <a:r>
              <a:rPr lang="en-GB" dirty="0"/>
              <a:t>Turn the original header comment into a programming-language comment. Leave it in position above the </a:t>
            </a:r>
            <a:r>
              <a:rPr lang="en-GB" dirty="0" err="1"/>
              <a:t>pseudocode</a:t>
            </a:r>
            <a:r>
              <a:rPr lang="en-GB" dirty="0"/>
              <a:t> you’ve already written. </a:t>
            </a:r>
          </a:p>
          <a:p>
            <a:r>
              <a:rPr lang="en-GB" b="1" i="1" dirty="0"/>
              <a:t>Fill in the code below each comment: </a:t>
            </a:r>
            <a:r>
              <a:rPr lang="en-GB" dirty="0"/>
              <a:t>Fill in the code below each line of pseudocode comment. Each pseudocode comment describes a block or paragraph of code.</a:t>
            </a:r>
          </a:p>
          <a:p>
            <a:endParaRPr lang="en-US" dirty="0"/>
          </a:p>
        </p:txBody>
      </p:sp>
      <p:sp>
        <p:nvSpPr>
          <p:cNvPr id="2" name="Title 1"/>
          <p:cNvSpPr>
            <a:spLocks noGrp="1"/>
          </p:cNvSpPr>
          <p:nvPr>
            <p:ph type="title"/>
          </p:nvPr>
        </p:nvSpPr>
        <p:spPr/>
        <p:txBody>
          <a:bodyPr/>
          <a:lstStyle/>
          <a:p>
            <a:r>
              <a:rPr lang="en-GB" dirty="0"/>
              <a:t>Writing Pseudo Code …</a:t>
            </a:r>
            <a:endParaRPr lang="en-US" dirty="0"/>
          </a:p>
        </p:txBody>
      </p:sp>
    </p:spTree>
    <p:extLst>
      <p:ext uri="{BB962C8B-B14F-4D97-AF65-F5344CB8AC3E}">
        <p14:creationId xmlns:p14="http://schemas.microsoft.com/office/powerpoint/2010/main" val="221467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654428"/>
          </a:xfrm>
        </p:spPr>
        <p:txBody>
          <a:bodyPr>
            <a:normAutofit fontScale="92500" lnSpcReduction="20000"/>
          </a:bodyPr>
          <a:lstStyle/>
          <a:p>
            <a:pPr marL="109728" indent="0">
              <a:buNone/>
            </a:pPr>
            <a:r>
              <a:rPr lang="en-US" b="1" dirty="0"/>
              <a:t>Check the Code</a:t>
            </a:r>
          </a:p>
          <a:p>
            <a:r>
              <a:rPr lang="en-GB" dirty="0"/>
              <a:t>After designing and implementing the routine, the third big step in constructing it is checking to be sure that what you’ve constructed is correct. Any errors you miss at this stage won’t be found until later testing. They’re more expensive to find and correct then, so you should find all that you can at this stage.</a:t>
            </a:r>
          </a:p>
          <a:p>
            <a:pPr marL="109728" indent="0">
              <a:buNone/>
            </a:pPr>
            <a:r>
              <a:rPr lang="en-GB" b="1" i="1" dirty="0"/>
              <a:t>Mentally check the routine for errors </a:t>
            </a:r>
          </a:p>
          <a:p>
            <a:r>
              <a:rPr lang="en-GB" dirty="0"/>
              <a:t>The first formal check of a routine is mental. The clean-up and informal checking steps mentioned earlier are two kinds of mental checks. Another is executing each path mentally. Mentally executing a routine is difficult, and that difficulty is one reason to keep your routines small. Make sure that you check nominal paths and endpoints and all exception conditions.</a:t>
            </a:r>
          </a:p>
        </p:txBody>
      </p:sp>
      <p:sp>
        <p:nvSpPr>
          <p:cNvPr id="2" name="Title 1"/>
          <p:cNvSpPr>
            <a:spLocks noGrp="1"/>
          </p:cNvSpPr>
          <p:nvPr>
            <p:ph type="title"/>
          </p:nvPr>
        </p:nvSpPr>
        <p:spPr/>
        <p:txBody>
          <a:bodyPr/>
          <a:lstStyle/>
          <a:p>
            <a:r>
              <a:rPr lang="en-GB" dirty="0"/>
              <a:t>Writing Pseudo Code …</a:t>
            </a:r>
            <a:endParaRPr lang="en-US" dirty="0"/>
          </a:p>
        </p:txBody>
      </p:sp>
    </p:spTree>
    <p:extLst>
      <p:ext uri="{BB962C8B-B14F-4D97-AF65-F5344CB8AC3E}">
        <p14:creationId xmlns:p14="http://schemas.microsoft.com/office/powerpoint/2010/main" val="393303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109728" indent="0">
              <a:buNone/>
            </a:pPr>
            <a:r>
              <a:rPr lang="en-GB" b="1" i="1" dirty="0"/>
              <a:t>Compile the routine </a:t>
            </a:r>
          </a:p>
          <a:p>
            <a:r>
              <a:rPr lang="en-GB" dirty="0"/>
              <a:t>After reviewing the routine, compile it. </a:t>
            </a:r>
          </a:p>
          <a:p>
            <a:pPr marL="109728" indent="0">
              <a:buNone/>
            </a:pPr>
            <a:r>
              <a:rPr lang="en-GB" b="1" i="1" dirty="0"/>
              <a:t>Step through the code in the debugger </a:t>
            </a:r>
          </a:p>
          <a:p>
            <a:r>
              <a:rPr lang="en-GB" dirty="0"/>
              <a:t>Once the routine compiles, put it into the debugger and step through each line of code. Make sure each line executes as you expect it to. You can find many errors by following this simple practice.</a:t>
            </a:r>
          </a:p>
          <a:p>
            <a:pPr marL="109728" indent="0">
              <a:buNone/>
            </a:pPr>
            <a:r>
              <a:rPr lang="en-GB" b="1" i="1" dirty="0"/>
              <a:t>Test the code </a:t>
            </a:r>
          </a:p>
          <a:p>
            <a:r>
              <a:rPr lang="en-GB" dirty="0"/>
              <a:t>Test the code using the test cases you planned or created while you were developing the routine. You might have to develop scaffolding to support your test cases—that is, code that’s used to support routines while they’re tested and that isn’t included in the final product. </a:t>
            </a:r>
            <a:endParaRPr lang="en-US" dirty="0"/>
          </a:p>
          <a:p>
            <a:endParaRPr lang="en-US" dirty="0"/>
          </a:p>
        </p:txBody>
      </p:sp>
      <p:sp>
        <p:nvSpPr>
          <p:cNvPr id="2" name="Title 1"/>
          <p:cNvSpPr>
            <a:spLocks noGrp="1"/>
          </p:cNvSpPr>
          <p:nvPr>
            <p:ph type="title"/>
          </p:nvPr>
        </p:nvSpPr>
        <p:spPr/>
        <p:txBody>
          <a:bodyPr/>
          <a:lstStyle/>
          <a:p>
            <a:r>
              <a:rPr lang="en-GB" dirty="0"/>
              <a:t>Writing Pseudo Code …</a:t>
            </a:r>
            <a:endParaRPr lang="en-US" dirty="0"/>
          </a:p>
        </p:txBody>
      </p:sp>
    </p:spTree>
    <p:extLst>
      <p:ext uri="{BB962C8B-B14F-4D97-AF65-F5344CB8AC3E}">
        <p14:creationId xmlns:p14="http://schemas.microsoft.com/office/powerpoint/2010/main" val="238483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109728" indent="0">
              <a:buNone/>
            </a:pPr>
            <a:r>
              <a:rPr lang="en-GB" b="1" i="1" dirty="0"/>
              <a:t>Remove errors from the routine </a:t>
            </a:r>
          </a:p>
          <a:p>
            <a:r>
              <a:rPr lang="en-GB" dirty="0"/>
              <a:t>Once an error has been detected, it has to be removed. If the routine you’re developing is buggy at this point, chances are good that it will stay buggy. If you find that a routine is unusually buggy, start over. </a:t>
            </a:r>
          </a:p>
          <a:p>
            <a:pPr marL="109728" indent="0">
              <a:buNone/>
            </a:pPr>
            <a:r>
              <a:rPr lang="en-GB" b="1" i="1" dirty="0"/>
              <a:t>Take Clean-up Steps</a:t>
            </a:r>
          </a:p>
          <a:p>
            <a:pPr lvl="1"/>
            <a:r>
              <a:rPr lang="en-GB" dirty="0"/>
              <a:t>When you’ve finished checking your code for problems, take some clean-up steps to make sure that the routine’s quality is up to the desired standards:</a:t>
            </a:r>
          </a:p>
          <a:p>
            <a:pPr lvl="1"/>
            <a:r>
              <a:rPr lang="en-GB" dirty="0"/>
              <a:t>Check the routine’s interface. Make sure that all input and output data is accounted for and that all parameters are used. </a:t>
            </a:r>
          </a:p>
          <a:p>
            <a:pPr lvl="1"/>
            <a:r>
              <a:rPr lang="en-GB" dirty="0"/>
              <a:t>Check for general design quality. Make sure the routine does one thing and does it well, that it’s loosely coupled to other routines, and that it’s designed defensively.</a:t>
            </a:r>
          </a:p>
          <a:p>
            <a:pPr lvl="1"/>
            <a:r>
              <a:rPr lang="en-GB" dirty="0"/>
              <a:t>Check the routine’s variables. Check for inaccurate variable names, unused objects, undeclared variables, improperly initialized objects, and so on. </a:t>
            </a:r>
          </a:p>
          <a:p>
            <a:endParaRPr lang="en-GB" dirty="0"/>
          </a:p>
          <a:p>
            <a:endParaRPr lang="en-US" dirty="0"/>
          </a:p>
        </p:txBody>
      </p:sp>
      <p:sp>
        <p:nvSpPr>
          <p:cNvPr id="2" name="Title 1"/>
          <p:cNvSpPr>
            <a:spLocks noGrp="1"/>
          </p:cNvSpPr>
          <p:nvPr>
            <p:ph type="title"/>
          </p:nvPr>
        </p:nvSpPr>
        <p:spPr/>
        <p:txBody>
          <a:bodyPr/>
          <a:lstStyle/>
          <a:p>
            <a:r>
              <a:rPr lang="en-GB" dirty="0"/>
              <a:t>Writing Pseudo Code …</a:t>
            </a:r>
            <a:endParaRPr lang="en-US" dirty="0"/>
          </a:p>
        </p:txBody>
      </p:sp>
    </p:spTree>
    <p:extLst>
      <p:ext uri="{BB962C8B-B14F-4D97-AF65-F5344CB8AC3E}">
        <p14:creationId xmlns:p14="http://schemas.microsoft.com/office/powerpoint/2010/main" val="15444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40354"/>
            <a:ext cx="10972800" cy="4525963"/>
          </a:xfrm>
        </p:spPr>
        <p:txBody>
          <a:bodyPr/>
          <a:lstStyle/>
          <a:p>
            <a:endParaRPr lang="en-US" dirty="0"/>
          </a:p>
          <a:p>
            <a:endParaRPr lang="en-US" dirty="0"/>
          </a:p>
          <a:p>
            <a:endParaRPr lang="en-US" dirty="0"/>
          </a:p>
          <a:p>
            <a:pPr marL="109728" indent="0">
              <a:buNone/>
            </a:pPr>
            <a:r>
              <a:rPr lang="en-US" dirty="0"/>
              <a:t>		</a:t>
            </a:r>
            <a:r>
              <a:rPr lang="en-US" sz="4400" dirty="0"/>
              <a:t>Write a Working Class</a:t>
            </a:r>
          </a:p>
        </p:txBody>
      </p:sp>
    </p:spTree>
    <p:extLst>
      <p:ext uri="{BB962C8B-B14F-4D97-AF65-F5344CB8AC3E}">
        <p14:creationId xmlns:p14="http://schemas.microsoft.com/office/powerpoint/2010/main" val="2152467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1129635" y="848138"/>
            <a:ext cx="9485355" cy="5735223"/>
          </a:xfrm>
          <a:prstGeom prst="rect">
            <a:avLst/>
          </a:prstGeom>
        </p:spPr>
      </p:pic>
      <p:sp>
        <p:nvSpPr>
          <p:cNvPr id="5" name="Title 4"/>
          <p:cNvSpPr>
            <a:spLocks noGrp="1"/>
          </p:cNvSpPr>
          <p:nvPr>
            <p:ph type="title"/>
          </p:nvPr>
        </p:nvSpPr>
        <p:spPr>
          <a:xfrm>
            <a:off x="609600" y="274638"/>
            <a:ext cx="10972800" cy="573501"/>
          </a:xfrm>
        </p:spPr>
        <p:txBody>
          <a:bodyPr>
            <a:normAutofit fontScale="90000"/>
          </a:bodyPr>
          <a:lstStyle/>
          <a:p>
            <a:r>
              <a:rPr lang="en-GB" dirty="0"/>
              <a:t>Writing Pseudo Code …</a:t>
            </a:r>
            <a:endParaRPr lang="en-US" dirty="0"/>
          </a:p>
        </p:txBody>
      </p:sp>
    </p:spTree>
    <p:extLst>
      <p:ext uri="{BB962C8B-B14F-4D97-AF65-F5344CB8AC3E}">
        <p14:creationId xmlns:p14="http://schemas.microsoft.com/office/powerpoint/2010/main" val="1358856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3913" y="993913"/>
            <a:ext cx="9316277" cy="5589449"/>
          </a:xfrm>
          <a:prstGeom prst="rect">
            <a:avLst/>
          </a:prstGeom>
        </p:spPr>
      </p:pic>
      <p:sp>
        <p:nvSpPr>
          <p:cNvPr id="2" name="Title 1"/>
          <p:cNvSpPr>
            <a:spLocks noGrp="1"/>
          </p:cNvSpPr>
          <p:nvPr>
            <p:ph type="title"/>
          </p:nvPr>
        </p:nvSpPr>
        <p:spPr>
          <a:xfrm>
            <a:off x="609600" y="274638"/>
            <a:ext cx="10972800" cy="573501"/>
          </a:xfrm>
        </p:spPr>
        <p:txBody>
          <a:bodyPr>
            <a:normAutofit fontScale="90000"/>
          </a:bodyPr>
          <a:lstStyle/>
          <a:p>
            <a:r>
              <a:rPr lang="en-GB" dirty="0"/>
              <a:t>Writing Pseudo Code …</a:t>
            </a:r>
            <a:endParaRPr lang="en-US" dirty="0"/>
          </a:p>
        </p:txBody>
      </p:sp>
    </p:spTree>
    <p:extLst>
      <p:ext uri="{BB962C8B-B14F-4D97-AF65-F5344CB8AC3E}">
        <p14:creationId xmlns:p14="http://schemas.microsoft.com/office/powerpoint/2010/main" val="7903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366" y="1192351"/>
            <a:ext cx="10972800" cy="4813454"/>
          </a:xfrm>
        </p:spPr>
        <p:txBody>
          <a:bodyPr>
            <a:normAutofit fontScale="85000" lnSpcReduction="20000"/>
          </a:bodyPr>
          <a:lstStyle/>
          <a:p>
            <a:r>
              <a:rPr lang="en-GB" dirty="0"/>
              <a:t>Constructing classes and constructing routines tends to be an iterative process. Insights gained while constructing specific routines tend to ripple back through </a:t>
            </a:r>
            <a:r>
              <a:rPr lang="en-US" dirty="0"/>
              <a:t>the class’s design.</a:t>
            </a:r>
          </a:p>
          <a:p>
            <a:r>
              <a:rPr lang="en-GB" dirty="0"/>
              <a:t>Writing good pseudocode calls for using understandable English, avoiding features specific to a single programming language, and writing at the level of intent (describing what the design does rather than how it will do it).</a:t>
            </a:r>
          </a:p>
          <a:p>
            <a:r>
              <a:rPr lang="en-GB" dirty="0"/>
              <a:t>The Pseudocode Programming Process is a useful tool for detailed design and makes coding easy. Pseudocode translates directly into comments, ensuring that the comments are accurate and useful.</a:t>
            </a:r>
          </a:p>
          <a:p>
            <a:r>
              <a:rPr lang="en-GB" dirty="0"/>
              <a:t>Don’t settle for the first design you think of. Iterate through multiple approaches in pseudocode and pick the best approach before you begin writing code.</a:t>
            </a:r>
          </a:p>
          <a:p>
            <a:r>
              <a:rPr lang="en-GB" dirty="0"/>
              <a:t>Check your work at each step, and encourage others to check it too. That way, you’ll catch mistakes at the least expensive level, when you’ve invested the least </a:t>
            </a:r>
            <a:r>
              <a:rPr lang="en-US" dirty="0"/>
              <a:t>amount of effort.</a:t>
            </a:r>
          </a:p>
        </p:txBody>
      </p:sp>
      <p:sp>
        <p:nvSpPr>
          <p:cNvPr id="2" name="Title 1"/>
          <p:cNvSpPr>
            <a:spLocks noGrp="1"/>
          </p:cNvSpPr>
          <p:nvPr>
            <p:ph type="title"/>
          </p:nvPr>
        </p:nvSpPr>
        <p:spPr>
          <a:xfrm>
            <a:off x="609600" y="274638"/>
            <a:ext cx="10972800" cy="679519"/>
          </a:xfrm>
        </p:spPr>
        <p:txBody>
          <a:bodyPr>
            <a:normAutofit fontScale="90000"/>
          </a:bodyPr>
          <a:lstStyle/>
          <a:p>
            <a:r>
              <a:rPr lang="en-GB" dirty="0"/>
              <a:t>Key Points</a:t>
            </a:r>
            <a:endParaRPr lang="en-US" dirty="0"/>
          </a:p>
        </p:txBody>
      </p:sp>
    </p:spTree>
    <p:extLst>
      <p:ext uri="{BB962C8B-B14F-4D97-AF65-F5344CB8AC3E}">
        <p14:creationId xmlns:p14="http://schemas.microsoft.com/office/powerpoint/2010/main" val="337302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D890C5-3277-4AC6-959B-FB554B4496E1}"/>
              </a:ext>
            </a:extLst>
          </p:cNvPr>
          <p:cNvSpPr>
            <a:spLocks noGrp="1"/>
          </p:cNvSpPr>
          <p:nvPr>
            <p:ph idx="1"/>
          </p:nvPr>
        </p:nvSpPr>
        <p:spPr>
          <a:xfrm>
            <a:off x="477079" y="805469"/>
            <a:ext cx="10972800" cy="4525963"/>
          </a:xfrm>
        </p:spPr>
        <p:txBody>
          <a:bodyPr/>
          <a:lstStyle/>
          <a:p>
            <a:endParaRPr lang="en-US" dirty="0"/>
          </a:p>
          <a:p>
            <a:endParaRPr lang="en-US" dirty="0"/>
          </a:p>
          <a:p>
            <a:endParaRPr lang="en-US" dirty="0"/>
          </a:p>
          <a:p>
            <a:pPr marL="630936" lvl="2" indent="0">
              <a:buNone/>
            </a:pPr>
            <a:r>
              <a:rPr lang="en-US" dirty="0"/>
              <a:t>  			       </a:t>
            </a:r>
            <a:r>
              <a:rPr lang="en-US" sz="4400" dirty="0"/>
              <a:t>Thank You</a:t>
            </a:r>
          </a:p>
        </p:txBody>
      </p:sp>
    </p:spTree>
    <p:extLst>
      <p:ext uri="{BB962C8B-B14F-4D97-AF65-F5344CB8AC3E}">
        <p14:creationId xmlns:p14="http://schemas.microsoft.com/office/powerpoint/2010/main" val="403950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the dawn of computing, programmers thought about programming in terms of statements. </a:t>
            </a:r>
          </a:p>
          <a:p>
            <a:r>
              <a:rPr lang="en-US" dirty="0"/>
              <a:t>Throughout the 1970s and 1980s, programmers began thinking about programs in terms of routines. </a:t>
            </a:r>
          </a:p>
          <a:p>
            <a:r>
              <a:rPr lang="en-US" dirty="0"/>
              <a:t>In the twenty-first century, programmers think about programming in terms of classes and objects. </a:t>
            </a:r>
          </a:p>
          <a:p>
            <a:r>
              <a:rPr lang="en-US" dirty="0"/>
              <a:t>The two most important concepts in object-oriented programming are the class and the object.</a:t>
            </a:r>
          </a:p>
        </p:txBody>
      </p:sp>
      <p:sp>
        <p:nvSpPr>
          <p:cNvPr id="2" name="Title 1"/>
          <p:cNvSpPr>
            <a:spLocks noGrp="1"/>
          </p:cNvSpPr>
          <p:nvPr>
            <p:ph type="title"/>
          </p:nvPr>
        </p:nvSpPr>
        <p:spPr/>
        <p:txBody>
          <a:bodyPr/>
          <a:lstStyle/>
          <a:p>
            <a:r>
              <a:rPr lang="en-US" dirty="0"/>
              <a:t>Programming in Those Days …</a:t>
            </a:r>
          </a:p>
        </p:txBody>
      </p:sp>
    </p:spTree>
    <p:extLst>
      <p:ext uri="{BB962C8B-B14F-4D97-AF65-F5344CB8AC3E}">
        <p14:creationId xmlns:p14="http://schemas.microsoft.com/office/powerpoint/2010/main" val="210769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4825"/>
            <a:ext cx="10972800" cy="4813454"/>
          </a:xfrm>
        </p:spPr>
        <p:txBody>
          <a:bodyPr>
            <a:normAutofit fontScale="92500" lnSpcReduction="20000"/>
          </a:bodyPr>
          <a:lstStyle/>
          <a:p>
            <a:r>
              <a:rPr lang="en-US" dirty="0"/>
              <a:t>A class is a collection of data and routines that share a cohesive, well-defined responsibility. A class might also be a collection of routines that provides a cohesive set of services even if no common data is involved. </a:t>
            </a:r>
          </a:p>
          <a:p>
            <a:r>
              <a:rPr lang="en-US" dirty="0"/>
              <a:t>One of the key aspect to be an effective programmer is to organize a program into modules so that while working on any one section of code, the other sections can be safely ignore. Classes are the primary tool for accomplishing that objective. </a:t>
            </a:r>
          </a:p>
          <a:p>
            <a:r>
              <a:rPr lang="en-US" dirty="0"/>
              <a:t>A program written in object-oriented style will consist of interacting objects (a thing, both tangible and intangible, that we can imagine). </a:t>
            </a:r>
          </a:p>
          <a:p>
            <a:r>
              <a:rPr lang="en-US" dirty="0"/>
              <a:t>For example a program to keep track of student residents of a college dormitory, we may have many Student, Room, and Floor objects.</a:t>
            </a:r>
          </a:p>
        </p:txBody>
      </p:sp>
      <p:sp>
        <p:nvSpPr>
          <p:cNvPr id="2" name="Title 1"/>
          <p:cNvSpPr>
            <a:spLocks noGrp="1"/>
          </p:cNvSpPr>
          <p:nvPr>
            <p:ph type="title"/>
          </p:nvPr>
        </p:nvSpPr>
        <p:spPr>
          <a:xfrm>
            <a:off x="927652" y="738465"/>
            <a:ext cx="10972800" cy="613258"/>
          </a:xfrm>
        </p:spPr>
        <p:txBody>
          <a:bodyPr>
            <a:normAutofit fontScale="90000"/>
          </a:bodyPr>
          <a:lstStyle/>
          <a:p>
            <a:r>
              <a:rPr lang="en-US" dirty="0"/>
              <a:t>Classes,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dirty="0"/>
              <a:t>Object Oriented Programming (OOP) involves the following major activities when construction a working class:</a:t>
            </a:r>
          </a:p>
          <a:p>
            <a:r>
              <a:rPr lang="en-GB" dirty="0"/>
              <a:t>designing and constructing classes, </a:t>
            </a:r>
          </a:p>
          <a:p>
            <a:r>
              <a:rPr lang="en-GB" dirty="0"/>
              <a:t>designing the routines inside the classes</a:t>
            </a:r>
          </a:p>
          <a:p>
            <a:r>
              <a:rPr lang="en-GB" dirty="0"/>
              <a:t>developing the routines using the pseudo programming process (PPP)</a:t>
            </a:r>
          </a:p>
          <a:p>
            <a:r>
              <a:rPr lang="en-GB" dirty="0"/>
              <a:t>testing at various levels of the construction of the classes and the development of the routines  </a:t>
            </a:r>
            <a:endParaRPr lang="en-US" dirty="0"/>
          </a:p>
        </p:txBody>
      </p:sp>
      <p:sp>
        <p:nvSpPr>
          <p:cNvPr id="2" name="Title 1"/>
          <p:cNvSpPr>
            <a:spLocks noGrp="1"/>
          </p:cNvSpPr>
          <p:nvPr>
            <p:ph type="title"/>
          </p:nvPr>
        </p:nvSpPr>
        <p:spPr/>
        <p:txBody>
          <a:bodyPr/>
          <a:lstStyle/>
          <a:p>
            <a:r>
              <a:rPr lang="en-GB" dirty="0"/>
              <a:t>Object Oriented Programming (OOP)</a:t>
            </a:r>
            <a:endParaRPr lang="en-US" dirty="0"/>
          </a:p>
        </p:txBody>
      </p:sp>
    </p:spTree>
    <p:extLst>
      <p:ext uri="{BB962C8B-B14F-4D97-AF65-F5344CB8AC3E}">
        <p14:creationId xmlns:p14="http://schemas.microsoft.com/office/powerpoint/2010/main" val="361918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19211" y="1152940"/>
            <a:ext cx="7216475" cy="5430421"/>
          </a:xfrm>
          <a:prstGeom prst="rect">
            <a:avLst/>
          </a:prstGeom>
        </p:spPr>
      </p:pic>
      <p:sp>
        <p:nvSpPr>
          <p:cNvPr id="8" name="Content Placeholder 7"/>
          <p:cNvSpPr>
            <a:spLocks noGrp="1"/>
          </p:cNvSpPr>
          <p:nvPr>
            <p:ph sz="half" idx="2"/>
          </p:nvPr>
        </p:nvSpPr>
        <p:spPr>
          <a:xfrm>
            <a:off x="7712762" y="1468077"/>
            <a:ext cx="4346712" cy="4525963"/>
          </a:xfrm>
        </p:spPr>
        <p:txBody>
          <a:bodyPr/>
          <a:lstStyle/>
          <a:p>
            <a:r>
              <a:rPr lang="en-GB" dirty="0"/>
              <a:t>Create a general design of the class</a:t>
            </a:r>
          </a:p>
          <a:p>
            <a:r>
              <a:rPr lang="en-GB" dirty="0"/>
              <a:t>Construct the routines within the class</a:t>
            </a:r>
          </a:p>
          <a:p>
            <a:r>
              <a:rPr lang="en-GB" dirty="0"/>
              <a:t>Review and test the class as a whole</a:t>
            </a:r>
            <a:endParaRPr lang="en-US" dirty="0"/>
          </a:p>
        </p:txBody>
      </p:sp>
      <p:sp>
        <p:nvSpPr>
          <p:cNvPr id="5" name="Title 4"/>
          <p:cNvSpPr>
            <a:spLocks noGrp="1"/>
          </p:cNvSpPr>
          <p:nvPr>
            <p:ph type="title"/>
          </p:nvPr>
        </p:nvSpPr>
        <p:spPr>
          <a:xfrm>
            <a:off x="609600" y="274639"/>
            <a:ext cx="10972800" cy="878301"/>
          </a:xfrm>
        </p:spPr>
        <p:txBody>
          <a:bodyPr/>
          <a:lstStyle/>
          <a:p>
            <a:r>
              <a:rPr lang="en-GB" dirty="0"/>
              <a:t>Steps in Constructing Classes</a:t>
            </a:r>
            <a:endParaRPr lang="en-US" dirty="0"/>
          </a:p>
        </p:txBody>
      </p:sp>
    </p:spTree>
    <p:extLst>
      <p:ext uri="{BB962C8B-B14F-4D97-AF65-F5344CB8AC3E}">
        <p14:creationId xmlns:p14="http://schemas.microsoft.com/office/powerpoint/2010/main" val="32193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147" y="1364284"/>
            <a:ext cx="10972800" cy="5063019"/>
          </a:xfrm>
        </p:spPr>
        <p:txBody>
          <a:bodyPr>
            <a:normAutofit/>
          </a:bodyPr>
          <a:lstStyle/>
          <a:p>
            <a:pPr marL="0" indent="0">
              <a:buNone/>
            </a:pPr>
            <a:r>
              <a:rPr lang="en-GB" b="1" i="1" dirty="0"/>
              <a:t>Create a general design for the class </a:t>
            </a:r>
          </a:p>
          <a:p>
            <a:pPr marL="0" indent="0">
              <a:buNone/>
            </a:pPr>
            <a:r>
              <a:rPr lang="en-GB" dirty="0"/>
              <a:t>Class design step includes numerous specific issues such as:</a:t>
            </a:r>
          </a:p>
          <a:p>
            <a:r>
              <a:rPr lang="en-GB" dirty="0"/>
              <a:t>Define the class’s specific responsibilities </a:t>
            </a:r>
          </a:p>
          <a:p>
            <a:r>
              <a:rPr lang="en-GB" dirty="0"/>
              <a:t>Determine whether the class will be derived from another class and whether other classes will be allowed to derive from it.</a:t>
            </a:r>
          </a:p>
          <a:p>
            <a:r>
              <a:rPr lang="en-GB" dirty="0"/>
              <a:t>Identify the class’s key public methods, and identify and design any nontrivial data members used by the class. </a:t>
            </a:r>
          </a:p>
          <a:p>
            <a:r>
              <a:rPr lang="en-GB" dirty="0"/>
              <a:t>define what “secrets” the class will hide. </a:t>
            </a:r>
          </a:p>
          <a:p>
            <a:r>
              <a:rPr lang="en-GB" dirty="0"/>
              <a:t>define exactly what abstraction the class interface will capture. </a:t>
            </a:r>
          </a:p>
        </p:txBody>
      </p:sp>
      <p:sp>
        <p:nvSpPr>
          <p:cNvPr id="2" name="Title 1"/>
          <p:cNvSpPr>
            <a:spLocks noGrp="1"/>
          </p:cNvSpPr>
          <p:nvPr>
            <p:ph type="title"/>
          </p:nvPr>
        </p:nvSpPr>
        <p:spPr/>
        <p:txBody>
          <a:bodyPr/>
          <a:lstStyle/>
          <a:p>
            <a:r>
              <a:rPr lang="en-GB" dirty="0"/>
              <a:t>Steps in Constructing Classes</a:t>
            </a:r>
            <a:endParaRPr lang="en-US" dirty="0"/>
          </a:p>
        </p:txBody>
      </p:sp>
    </p:spTree>
    <p:extLst>
      <p:ext uri="{BB962C8B-B14F-4D97-AF65-F5344CB8AC3E}">
        <p14:creationId xmlns:p14="http://schemas.microsoft.com/office/powerpoint/2010/main" val="381202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78" y="1007165"/>
            <a:ext cx="9475305" cy="5340626"/>
          </a:xfrm>
        </p:spPr>
      </p:pic>
      <p:sp>
        <p:nvSpPr>
          <p:cNvPr id="3" name="Title 2"/>
          <p:cNvSpPr>
            <a:spLocks noGrp="1"/>
          </p:cNvSpPr>
          <p:nvPr>
            <p:ph type="title"/>
          </p:nvPr>
        </p:nvSpPr>
        <p:spPr>
          <a:xfrm>
            <a:off x="411387" y="185802"/>
            <a:ext cx="10972800" cy="648813"/>
          </a:xfrm>
        </p:spPr>
        <p:txBody>
          <a:bodyPr>
            <a:normAutofit fontScale="90000"/>
          </a:bodyPr>
          <a:lstStyle/>
          <a:p>
            <a:r>
              <a:rPr lang="en-GB" dirty="0"/>
              <a:t>Examples of Classes</a:t>
            </a:r>
            <a:endParaRPr lang="en-US" dirty="0"/>
          </a:p>
        </p:txBody>
      </p:sp>
    </p:spTree>
    <p:extLst>
      <p:ext uri="{BB962C8B-B14F-4D97-AF65-F5344CB8AC3E}">
        <p14:creationId xmlns:p14="http://schemas.microsoft.com/office/powerpoint/2010/main" val="3904291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Lecture Theme" id="{71D55C62-4204-42BD-96CA-6D8A004321CB}" vid="{0046EAF8-598B-4EC2-AED0-0A00AFC8AA8A}"/>
    </a:ext>
  </a:extLst>
</a:theme>
</file>

<file path=docProps/app.xml><?xml version="1.0" encoding="utf-8"?>
<Properties xmlns="http://schemas.openxmlformats.org/officeDocument/2006/extended-properties" xmlns:vt="http://schemas.openxmlformats.org/officeDocument/2006/docPropsVTypes">
  <Template>Lecture Theme</Template>
  <TotalTime>22651</TotalTime>
  <Words>2172</Words>
  <Application>Microsoft Office PowerPoint</Application>
  <PresentationFormat>Widescreen</PresentationFormat>
  <Paragraphs>137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Lucida Sans Unicode</vt:lpstr>
      <vt:lpstr>Verdana</vt:lpstr>
      <vt:lpstr>Wingdings 2</vt:lpstr>
      <vt:lpstr>Wingdings 3</vt:lpstr>
      <vt:lpstr>Lecture Theme</vt:lpstr>
      <vt:lpstr>SWE2210 Software Construction: Lesson 3</vt:lpstr>
      <vt:lpstr>Contents of Previous Lecture</vt:lpstr>
      <vt:lpstr>PowerPoint Presentation</vt:lpstr>
      <vt:lpstr>Programming in Those Days …</vt:lpstr>
      <vt:lpstr>Classes, Objects</vt:lpstr>
      <vt:lpstr>Object Oriented Programming (OOP)</vt:lpstr>
      <vt:lpstr>Steps in Constructing Classes</vt:lpstr>
      <vt:lpstr>Steps in Constructing Classes</vt:lpstr>
      <vt:lpstr>Examples of Classes</vt:lpstr>
      <vt:lpstr>Examples of Classes</vt:lpstr>
      <vt:lpstr>Examples of Classes</vt:lpstr>
      <vt:lpstr>Examples of Classes</vt:lpstr>
      <vt:lpstr>Steps in  Constructing Classes …</vt:lpstr>
      <vt:lpstr>Constructing Routines</vt:lpstr>
      <vt:lpstr>Design and Construction of Routines</vt:lpstr>
      <vt:lpstr>Design and Construction of Routines</vt:lpstr>
      <vt:lpstr>Design and Construction of Routines…</vt:lpstr>
      <vt:lpstr>Design and Construction of Routines…</vt:lpstr>
      <vt:lpstr>Design and Construction of Routines…</vt:lpstr>
      <vt:lpstr>Writing Pseudo Code</vt:lpstr>
      <vt:lpstr>Example of comment header</vt:lpstr>
      <vt:lpstr>Writing Pseudo Code …</vt:lpstr>
      <vt:lpstr>Writing Pseudo Code …</vt:lpstr>
      <vt:lpstr>Writing Pseudo Code …</vt:lpstr>
      <vt:lpstr>Writing Pseudo Code …</vt:lpstr>
      <vt:lpstr>Writing Pseudo Code …</vt:lpstr>
      <vt:lpstr>Writing Pseudo Code …</vt:lpstr>
      <vt:lpstr>Writing Pseudo Code …</vt:lpstr>
      <vt:lpstr>Writing Pseudo Code …</vt:lpstr>
      <vt:lpstr>Writing Pseudo Code …</vt:lpstr>
      <vt:lpstr>Writing Pseudo Code …</vt:lpstr>
      <vt:lpstr>Key Points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TETFUND</dc:creator>
  <cp:lastModifiedBy>bugarko13@gmail.com</cp:lastModifiedBy>
  <cp:revision>48</cp:revision>
  <dcterms:created xsi:type="dcterms:W3CDTF">2021-05-05T18:26:39Z</dcterms:created>
  <dcterms:modified xsi:type="dcterms:W3CDTF">2024-01-12T05:04:54Z</dcterms:modified>
</cp:coreProperties>
</file>