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3" r:id="rId17"/>
    <p:sldId id="271" r:id="rId18"/>
    <p:sldId id="274" r:id="rId19"/>
    <p:sldId id="275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306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8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6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8432-DDE8-48CA-9C5E-F20D83127E30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44A6-D5D2-4404-AC54-5A09177C0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osthazelzet/lego-brick-images" TargetMode="External"/><Relationship Id="rId2" Type="http://schemas.openxmlformats.org/officeDocument/2006/relationships/hyperlink" Target="https://arxiv.org/abs/1511.0643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ithub.com/davidADSP/Generative_Deep_Learning_2nd_Edition/blob/main/notebooks/03_vae/01_autoencoder/autoencoder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levBaYBE8NiBcYsqU3gRgU60QytM68M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,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7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Latent Space – colored by clothing label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0507"/>
            <a:ext cx="1914525" cy="3924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06" y="1303493"/>
            <a:ext cx="5561594" cy="53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6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New 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486819"/>
            <a:ext cx="6524625" cy="3028950"/>
          </a:xfrm>
        </p:spPr>
      </p:pic>
    </p:spTree>
    <p:extLst>
      <p:ext uri="{BB962C8B-B14F-4D97-AF65-F5344CB8AC3E}">
        <p14:creationId xmlns:p14="http://schemas.microsoft.com/office/powerpoint/2010/main" val="225721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grid of decoded </a:t>
            </a:r>
            <a:r>
              <a:rPr lang="en-US" dirty="0" err="1"/>
              <a:t>embeddings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134" y="1825625"/>
            <a:ext cx="4173732" cy="4351338"/>
          </a:xfrm>
        </p:spPr>
      </p:pic>
    </p:spTree>
    <p:extLst>
      <p:ext uri="{BB962C8B-B14F-4D97-AF65-F5344CB8AC3E}">
        <p14:creationId xmlns:p14="http://schemas.microsoft.com/office/powerpoint/2010/main" val="196029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Uneven distribution</a:t>
            </a:r>
            <a:r>
              <a:rPr lang="en-US" dirty="0" smtClean="0"/>
              <a:t>: Imagine a map where different types of clothing are represented by different areas. Some clothes, </a:t>
            </a:r>
            <a:r>
              <a:rPr lang="en-US" dirty="0" smtClean="0">
                <a:solidFill>
                  <a:srgbClr val="FF0000"/>
                </a:solidFill>
              </a:rPr>
              <a:t>like t-shirts, might take up more space on this map than others</a:t>
            </a:r>
            <a:r>
              <a:rPr lang="en-US" dirty="0" smtClean="0"/>
              <a:t>, like hats.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Sampling bias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If you were to randomly drop a pin on this map, you're more likely to hit the bigger areas</a:t>
            </a:r>
            <a:r>
              <a:rPr lang="en-US" dirty="0" smtClean="0"/>
              <a:t>. So you'd be </a:t>
            </a:r>
            <a:r>
              <a:rPr lang="en-US" dirty="0" smtClean="0">
                <a:solidFill>
                  <a:srgbClr val="FF0000"/>
                </a:solidFill>
              </a:rPr>
              <a:t>more likely to "create" a t-shirt than a hat</a:t>
            </a:r>
            <a:r>
              <a:rPr lang="en-US" dirty="0" smtClean="0"/>
              <a:t>, simply because t-shirts take up more space on the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Undefined sampling method</a:t>
            </a:r>
            <a:r>
              <a:rPr lang="en-US" dirty="0" smtClean="0"/>
              <a:t>: There's </a:t>
            </a:r>
            <a:r>
              <a:rPr lang="en-US" dirty="0" smtClean="0">
                <a:solidFill>
                  <a:srgbClr val="FF0000"/>
                </a:solidFill>
              </a:rPr>
              <a:t>no clear rule about how to choose a spot on this map to create a new piece of clothing</a:t>
            </a:r>
            <a:r>
              <a:rPr lang="en-US" dirty="0" smtClean="0"/>
              <a:t>. It's like being told to pick a random spot on a blank page without any guidelines.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Unbounded latent space</a:t>
            </a:r>
            <a:r>
              <a:rPr lang="en-US" dirty="0" smtClean="0"/>
              <a:t>: The "</a:t>
            </a:r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" of clothing </a:t>
            </a:r>
            <a:r>
              <a:rPr lang="en-US" dirty="0" smtClean="0">
                <a:solidFill>
                  <a:srgbClr val="FF0000"/>
                </a:solidFill>
              </a:rPr>
              <a:t>doesn't have clear boundaries</a:t>
            </a:r>
            <a:r>
              <a:rPr lang="en-US" dirty="0" smtClean="0"/>
              <a:t>. You could technically choose any point, even very far from where most clothes are usually found on the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6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Lack of centering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Unlike a traditional map where important things are often in the middle, this clothing map doesn't have a clear center</a:t>
            </a:r>
            <a:r>
              <a:rPr lang="en-US" dirty="0" smtClean="0"/>
              <a:t>. The clothing items might be </a:t>
            </a:r>
            <a:r>
              <a:rPr lang="en-US" dirty="0" smtClean="0">
                <a:solidFill>
                  <a:srgbClr val="FF0000"/>
                </a:solidFill>
              </a:rPr>
              <a:t>scattered all over </a:t>
            </a:r>
            <a:r>
              <a:rPr lang="en-US" dirty="0" smtClean="0"/>
              <a:t>without a particular focal point.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Empty regions</a:t>
            </a:r>
            <a:r>
              <a:rPr lang="en-US" dirty="0" smtClean="0"/>
              <a:t>: There are </a:t>
            </a:r>
            <a:r>
              <a:rPr lang="en-US" dirty="0" smtClean="0">
                <a:solidFill>
                  <a:srgbClr val="FF0000"/>
                </a:solidFill>
              </a:rPr>
              <a:t>blank areas on the map where no real clothing items exist</a:t>
            </a:r>
            <a:r>
              <a:rPr lang="en-US" dirty="0" smtClean="0"/>
              <a:t>. If you try to create a piece of clothing from these areas, you </a:t>
            </a:r>
            <a:r>
              <a:rPr lang="en-US" dirty="0" smtClean="0">
                <a:solidFill>
                  <a:srgbClr val="FF0000"/>
                </a:solidFill>
              </a:rPr>
              <a:t>might get something that doesn't look like real clothing </a:t>
            </a:r>
            <a:r>
              <a:rPr lang="en-US" dirty="0" smtClean="0"/>
              <a:t>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points may not decode well: Imagine a map where the middle is usually the "best" area. In this case, even the middle might give you odd results. It's like expecting the center of a city to always be nice, but sometimes finding it's not what you expected.</a:t>
            </a:r>
          </a:p>
          <a:p>
            <a:r>
              <a:rPr lang="en-US" dirty="0" smtClean="0"/>
              <a:t>Lack of continuity: If you're walking from one spot to another very close by, you might suddenly see a big change. It's like taking one step in a neighborhood and finding yourself in a completely different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6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Dimensional constraints: When working with a small map (2D), everything gets squished together. It's like trying to organize all your clothes in a tiny closet - things end up close to each other even if they're different.</a:t>
            </a:r>
          </a:p>
          <a:p>
            <a:r>
              <a:rPr lang="en-US" dirty="0" smtClean="0"/>
              <a:t>Complexity increases with dimensions: When we make the "map" bigger (more dimensions), it's like moving from a small closet to a huge warehouse. There's more space, but it becomes harder to organize things neatly.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3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Problems/Disadvantages of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Gaps between similar points: In this big warehouse, you might find all the shirts in one corner and all the pants in another far corner, with a lot of empty space in between. It's not efficiently organized.</a:t>
            </a:r>
          </a:p>
          <a:p>
            <a:r>
              <a:rPr lang="en-US" dirty="0" smtClean="0"/>
              <a:t>No incentive for well-formed intermediates: The system doesn't try to put "normal-looking" clothes in the empty spaces. It's like having sections for red and blue shirts, but no effort to put purple shirts in between - the middle area might be empty or filled with odd-looking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5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solution then?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5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Autoencoders</a:t>
            </a:r>
            <a:r>
              <a:rPr lang="en-US" dirty="0" smtClean="0"/>
              <a:t> are neural networks designed to </a:t>
            </a:r>
            <a:r>
              <a:rPr lang="en-US" dirty="0" smtClean="0">
                <a:solidFill>
                  <a:srgbClr val="FF0000"/>
                </a:solidFill>
              </a:rPr>
              <a:t>compress high-dimensional data into a lower-dimensional representation</a:t>
            </a:r>
            <a:r>
              <a:rPr lang="en-US" dirty="0" smtClean="0"/>
              <a:t> and then </a:t>
            </a:r>
            <a:r>
              <a:rPr lang="en-US" dirty="0" smtClean="0">
                <a:solidFill>
                  <a:srgbClr val="FF0000"/>
                </a:solidFill>
              </a:rPr>
              <a:t>reconstruct</a:t>
            </a:r>
            <a:r>
              <a:rPr lang="en-US" dirty="0" smtClean="0"/>
              <a:t> the original data</a:t>
            </a:r>
          </a:p>
          <a:p>
            <a:r>
              <a:rPr lang="en-US" dirty="0" smtClean="0"/>
              <a:t>Consist of two parts: an </a:t>
            </a:r>
            <a:r>
              <a:rPr lang="en-US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/>
              <a:t> network and a </a:t>
            </a:r>
            <a:r>
              <a:rPr lang="en-US" dirty="0" smtClean="0">
                <a:solidFill>
                  <a:srgbClr val="FF0000"/>
                </a:solidFill>
              </a:rPr>
              <a:t>decoder</a:t>
            </a:r>
            <a:r>
              <a:rPr lang="en-US" dirty="0" smtClean="0"/>
              <a:t> network</a:t>
            </a:r>
          </a:p>
          <a:p>
            <a:r>
              <a:rPr lang="en-US" dirty="0" smtClean="0"/>
              <a:t>Encoder </a:t>
            </a:r>
            <a:r>
              <a:rPr lang="en-US" dirty="0" smtClean="0">
                <a:solidFill>
                  <a:srgbClr val="FF0000"/>
                </a:solidFill>
              </a:rPr>
              <a:t>compresses input data into lower-dimensional </a:t>
            </a:r>
            <a:r>
              <a:rPr lang="en-US" dirty="0" smtClean="0"/>
              <a:t>embedding vector</a:t>
            </a:r>
          </a:p>
          <a:p>
            <a:r>
              <a:rPr lang="en-US" dirty="0" smtClean="0"/>
              <a:t>This process is called </a:t>
            </a:r>
            <a:r>
              <a:rPr lang="en-US" dirty="0" smtClean="0">
                <a:solidFill>
                  <a:srgbClr val="FF0000"/>
                </a:solidFill>
              </a:rPr>
              <a:t>encoding</a:t>
            </a:r>
          </a:p>
          <a:p>
            <a:r>
              <a:rPr lang="en-US" dirty="0" smtClean="0"/>
              <a:t>Decoder </a:t>
            </a:r>
            <a:r>
              <a:rPr lang="en-US" dirty="0" smtClean="0">
                <a:solidFill>
                  <a:srgbClr val="FF0000"/>
                </a:solidFill>
              </a:rPr>
              <a:t>decompresses embedding back to original data </a:t>
            </a:r>
            <a:r>
              <a:rPr lang="en-US" dirty="0" smtClean="0"/>
              <a:t>domain</a:t>
            </a:r>
          </a:p>
          <a:p>
            <a:r>
              <a:rPr lang="en-US" dirty="0" smtClean="0"/>
              <a:t>This process is called </a:t>
            </a:r>
            <a:r>
              <a:rPr lang="en-US" dirty="0" smtClean="0">
                <a:solidFill>
                  <a:srgbClr val="FF0000"/>
                </a:solidFill>
              </a:rPr>
              <a:t>decoding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6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placement strategy: Instead of putting each piece of clothing in one exact spot, they now give each item a general area. This is like saying, "T-shirts are around this area" rather than "This exact T-shirt goes in this exact spot." This helps solve the problem of sudden changes between nearby locations.</a:t>
            </a:r>
          </a:p>
          <a:p>
            <a:r>
              <a:rPr lang="en-US" dirty="0" smtClean="0"/>
              <a:t>Rules for organization: They set two main rules: a) Try to keep the center of each clothing area close to the middle of the wardrobe. b) Items should typically be about one meter away from their area's center - not too close, not too far. If they break these rules, they have to pay Brian (the stylist) more money. This encourages them to stick to the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5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results: After using this new system for a while, they see much better results:</a:t>
            </a:r>
          </a:p>
          <a:p>
            <a:pPr lvl="1"/>
            <a:r>
              <a:rPr lang="en-US" dirty="0" smtClean="0"/>
              <a:t>There's a good variety of clothing items.</a:t>
            </a:r>
          </a:p>
          <a:p>
            <a:pPr lvl="1"/>
            <a:r>
              <a:rPr lang="en-US" dirty="0" smtClean="0"/>
              <a:t>No more poorly made or weird-looking clothes.</a:t>
            </a:r>
          </a:p>
          <a:p>
            <a:pPr lvl="1"/>
            <a:r>
              <a:rPr lang="en-US" dirty="0" smtClean="0"/>
              <a:t>The two new rules seem to have solved their previous problems.</a:t>
            </a:r>
          </a:p>
          <a:p>
            <a:r>
              <a:rPr lang="en-US" dirty="0" smtClean="0"/>
              <a:t>In the context of machine learning, this is explaining how changing the way a model organizes information (the "wardrobe layout") and adding some constraints (the "rules") can lead to better and more consistent outputs (the "generated clothing items").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3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for </a:t>
            </a:r>
            <a:r>
              <a:rPr lang="en-US" dirty="0" err="1" smtClean="0"/>
              <a:t>Variational</a:t>
            </a:r>
            <a:r>
              <a:rPr lang="en-US" dirty="0" smtClean="0"/>
              <a:t> </a:t>
            </a:r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takeaway is that by allowing some flexibility in how things are organized, but still maintaining some structure and rules, they've created a system that produces better and more diverse results without the weird glitches they had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to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two parts that we need to change are the </a:t>
            </a:r>
            <a:r>
              <a:rPr lang="en-US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loss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0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, each </a:t>
            </a:r>
            <a:r>
              <a:rPr lang="en-US" dirty="0" smtClean="0">
                <a:solidFill>
                  <a:srgbClr val="FF0000"/>
                </a:solidFill>
              </a:rPr>
              <a:t>image is mapped </a:t>
            </a:r>
            <a:r>
              <a:rPr lang="en-US" dirty="0" smtClean="0"/>
              <a:t>directly </a:t>
            </a:r>
            <a:r>
              <a:rPr lang="en-US" dirty="0" smtClean="0">
                <a:solidFill>
                  <a:srgbClr val="FF0000"/>
                </a:solidFill>
              </a:rPr>
              <a:t>to one point </a:t>
            </a:r>
            <a:r>
              <a:rPr lang="en-US" dirty="0" smtClean="0"/>
              <a:t>in the latent space.</a:t>
            </a:r>
          </a:p>
          <a:p>
            <a:r>
              <a:rPr lang="en-US" dirty="0" smtClean="0"/>
              <a:t>In a </a:t>
            </a:r>
            <a:r>
              <a:rPr lang="en-US" dirty="0" err="1" smtClean="0">
                <a:solidFill>
                  <a:srgbClr val="FF0000"/>
                </a:solidFill>
              </a:rPr>
              <a:t>variational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, each </a:t>
            </a:r>
            <a:r>
              <a:rPr lang="en-US" dirty="0" smtClean="0">
                <a:solidFill>
                  <a:srgbClr val="FF0000"/>
                </a:solidFill>
              </a:rPr>
              <a:t>image</a:t>
            </a:r>
            <a:r>
              <a:rPr lang="en-US" dirty="0" smtClean="0"/>
              <a:t> is instead </a:t>
            </a:r>
            <a:r>
              <a:rPr lang="en-US" dirty="0" smtClean="0">
                <a:solidFill>
                  <a:srgbClr val="FF0000"/>
                </a:solidFill>
              </a:rPr>
              <a:t>mapped to a multivariate normal distribution</a:t>
            </a:r>
            <a:r>
              <a:rPr lang="en-US" dirty="0" smtClean="0"/>
              <a:t> around a point in the latent space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78" y="4001294"/>
            <a:ext cx="5637607" cy="284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8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Single point</a:t>
            </a:r>
            <a:r>
              <a:rPr lang="en-US" dirty="0" smtClean="0"/>
              <a:t> (like in a regular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): This would be like </a:t>
            </a:r>
            <a:r>
              <a:rPr lang="en-US" dirty="0" smtClean="0">
                <a:solidFill>
                  <a:srgbClr val="FF0000"/>
                </a:solidFill>
              </a:rPr>
              <a:t>always trying to hit the exact center of the dartboard</a:t>
            </a:r>
            <a:r>
              <a:rPr lang="en-US" dirty="0" smtClean="0"/>
              <a:t>. Each throw should ideally land on that one specific spot.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Multivariate normal distribution</a:t>
            </a:r>
            <a:r>
              <a:rPr lang="en-US" dirty="0" smtClean="0"/>
              <a:t> (like in a </a:t>
            </a:r>
            <a:r>
              <a:rPr lang="en-US" dirty="0" err="1" smtClean="0">
                <a:solidFill>
                  <a:srgbClr val="FF0000"/>
                </a:solidFill>
              </a:rPr>
              <a:t>variational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): This is more like </a:t>
            </a:r>
            <a:r>
              <a:rPr lang="en-US" dirty="0" smtClean="0">
                <a:solidFill>
                  <a:srgbClr val="FF0000"/>
                </a:solidFill>
              </a:rPr>
              <a:t>aiming for a general area around the center</a:t>
            </a:r>
            <a:r>
              <a:rPr lang="en-US" dirty="0" smtClean="0"/>
              <a:t>. Your </a:t>
            </a:r>
            <a:r>
              <a:rPr lang="en-US" dirty="0" smtClean="0">
                <a:solidFill>
                  <a:srgbClr val="FF0000"/>
                </a:solidFill>
              </a:rPr>
              <a:t>throws are likely to land close to the 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but they're spread out in a pattern around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1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about </a:t>
            </a:r>
            <a:r>
              <a:rPr lang="en-US" dirty="0" smtClean="0"/>
              <a:t>multivariate</a:t>
            </a:r>
            <a:r>
              <a:rPr lang="en-US" dirty="0" smtClean="0"/>
              <a:t> </a:t>
            </a:r>
            <a:r>
              <a:rPr lang="en-US" dirty="0" smtClean="0"/>
              <a:t>distribution: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It's "</a:t>
            </a:r>
            <a:r>
              <a:rPr lang="en-US" dirty="0" smtClean="0">
                <a:solidFill>
                  <a:srgbClr val="FF0000"/>
                </a:solidFill>
              </a:rPr>
              <a:t>normal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rgbClr val="FF0000"/>
                </a:solidFill>
              </a:rPr>
              <a:t>bell-shaped</a:t>
            </a:r>
            <a:r>
              <a:rPr lang="en-US" dirty="0" smtClean="0"/>
              <a:t>": </a:t>
            </a:r>
            <a:r>
              <a:rPr lang="en-US" dirty="0" smtClean="0">
                <a:solidFill>
                  <a:srgbClr val="FF0000"/>
                </a:solidFill>
              </a:rPr>
              <a:t>Most throws will be near the center</a:t>
            </a:r>
            <a:r>
              <a:rPr lang="en-US" dirty="0" smtClean="0"/>
              <a:t>, with </a:t>
            </a:r>
            <a:r>
              <a:rPr lang="en-US" dirty="0" smtClean="0">
                <a:solidFill>
                  <a:srgbClr val="FF0000"/>
                </a:solidFill>
              </a:rPr>
              <a:t>fewer throws landing farther away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It's "</a:t>
            </a:r>
            <a:r>
              <a:rPr lang="en-US" dirty="0" smtClean="0">
                <a:solidFill>
                  <a:srgbClr val="FF0000"/>
                </a:solidFill>
              </a:rPr>
              <a:t>multivariate</a:t>
            </a:r>
            <a:r>
              <a:rPr lang="en-US" dirty="0" smtClean="0"/>
              <a:t>": This means it </a:t>
            </a:r>
            <a:r>
              <a:rPr lang="en-US" dirty="0" smtClean="0">
                <a:solidFill>
                  <a:srgbClr val="FF0000"/>
                </a:solidFill>
              </a:rPr>
              <a:t>spreads out in multiple directions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has a center</a:t>
            </a:r>
            <a:r>
              <a:rPr lang="en-US" dirty="0" smtClean="0"/>
              <a:t>: There's still a central point you're aiming for, but you're okay with landing near it, not just exactly on it.</a:t>
            </a:r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has a spread</a:t>
            </a:r>
            <a:r>
              <a:rPr lang="en-US" dirty="0" smtClean="0"/>
              <a:t>: This </a:t>
            </a:r>
            <a:r>
              <a:rPr lang="en-US" dirty="0" smtClean="0">
                <a:solidFill>
                  <a:srgbClr val="FF0000"/>
                </a:solidFill>
              </a:rPr>
              <a:t>determines how far from the center your throws typically land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2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Encoder maps to mean and variance vectors: The encoder in a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maps each input to two vectors - </a:t>
            </a:r>
            <a:r>
              <a:rPr lang="en-US" dirty="0">
                <a:solidFill>
                  <a:srgbClr val="FF0000"/>
                </a:solidFill>
              </a:rPr>
              <a:t>a mean vector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 variance vector</a:t>
            </a:r>
            <a:r>
              <a:rPr lang="en-US" dirty="0" smtClean="0"/>
              <a:t>.</a:t>
            </a:r>
          </a:p>
          <a:p>
            <a:r>
              <a:rPr lang="en-US" dirty="0"/>
              <a:t>No covariance consideration: The encoder doesn't need to worry about </a:t>
            </a:r>
            <a:r>
              <a:rPr lang="en-US" dirty="0" smtClean="0"/>
              <a:t>covariance </a:t>
            </a:r>
            <a:r>
              <a:rPr lang="en-US" dirty="0"/>
              <a:t>between dimensions in the latent space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machine doesn't worry about how changing one aspect of the photo might affect other aspects. It treats each characteristic independently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714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>
                <a:solidFill>
                  <a:srgbClr val="FF0000"/>
                </a:solidFill>
              </a:rPr>
              <a:t>encoder will take each input image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encode it to two </a:t>
            </a:r>
            <a:r>
              <a:rPr lang="en-US" dirty="0" smtClean="0">
                <a:solidFill>
                  <a:srgbClr val="FF0000"/>
                </a:solidFill>
              </a:rPr>
              <a:t>vectors </a:t>
            </a:r>
            <a:r>
              <a:rPr lang="en-US" dirty="0" smtClean="0"/>
              <a:t>that </a:t>
            </a:r>
            <a:r>
              <a:rPr lang="en-US" dirty="0">
                <a:solidFill>
                  <a:srgbClr val="FF0000"/>
                </a:solidFill>
              </a:rPr>
              <a:t>together define a multivariate normal distribution in the latent space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z_mean</a:t>
            </a:r>
            <a:r>
              <a:rPr lang="en-US" dirty="0" smtClean="0"/>
              <a:t>: The </a:t>
            </a:r>
            <a:r>
              <a:rPr lang="en-US" dirty="0">
                <a:solidFill>
                  <a:srgbClr val="FF0000"/>
                </a:solidFill>
              </a:rPr>
              <a:t>mean point of the </a:t>
            </a:r>
            <a:r>
              <a:rPr lang="en-US" dirty="0" smtClean="0">
                <a:solidFill>
                  <a:srgbClr val="FF0000"/>
                </a:solidFill>
              </a:rPr>
              <a:t>distribution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z_log_var</a:t>
            </a:r>
            <a:r>
              <a:rPr lang="en-US" dirty="0" smtClean="0"/>
              <a:t>: The </a:t>
            </a:r>
            <a:r>
              <a:rPr lang="en-US" dirty="0">
                <a:solidFill>
                  <a:srgbClr val="FF0000"/>
                </a:solidFill>
              </a:rPr>
              <a:t>logarithm of the variance of each </a:t>
            </a:r>
            <a:r>
              <a:rPr lang="en-US" dirty="0" smtClean="0">
                <a:solidFill>
                  <a:srgbClr val="FF0000"/>
                </a:solidFill>
              </a:rPr>
              <a:t>dimension</a:t>
            </a:r>
          </a:p>
          <a:p>
            <a:r>
              <a:rPr lang="en-US" dirty="0"/>
              <a:t>Think of this as a special metal detector. When you scan an area, it doesn't just give you one spot, but instead it gives you two pieces of information: </a:t>
            </a:r>
            <a:r>
              <a:rPr lang="en-US" dirty="0">
                <a:solidFill>
                  <a:srgbClr val="0070C0"/>
                </a:solidFill>
              </a:rPr>
              <a:t>A "best guess" location (</a:t>
            </a:r>
            <a:r>
              <a:rPr lang="en-US" dirty="0" err="1" smtClean="0">
                <a:solidFill>
                  <a:srgbClr val="0070C0"/>
                </a:solidFill>
              </a:rPr>
              <a:t>z_mean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"how sure we are" measure (</a:t>
            </a:r>
            <a:r>
              <a:rPr lang="en-US" dirty="0" err="1" smtClean="0">
                <a:solidFill>
                  <a:srgbClr val="FF0000"/>
                </a:solidFill>
              </a:rPr>
              <a:t>z_log_var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We can sample a point z from the distribution defined by these values using the following equation: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z_mean</a:t>
            </a:r>
            <a:r>
              <a:rPr lang="en-US" dirty="0"/>
              <a:t> + </a:t>
            </a:r>
            <a:r>
              <a:rPr lang="en-US" dirty="0" err="1"/>
              <a:t>z_sigma</a:t>
            </a:r>
            <a:r>
              <a:rPr lang="en-US" dirty="0"/>
              <a:t> * epsilon</a:t>
            </a:r>
          </a:p>
          <a:p>
            <a:r>
              <a:rPr lang="en-US" dirty="0"/>
              <a:t>where:</a:t>
            </a:r>
          </a:p>
          <a:p>
            <a:pPr lvl="1"/>
            <a:r>
              <a:rPr lang="en-US" dirty="0" err="1"/>
              <a:t>z_sigma</a:t>
            </a:r>
            <a:r>
              <a:rPr lang="en-US" dirty="0"/>
              <a:t> =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z_log_var</a:t>
            </a:r>
            <a:r>
              <a:rPr lang="en-US" dirty="0"/>
              <a:t> * 0.5)</a:t>
            </a:r>
          </a:p>
          <a:p>
            <a:pPr lvl="1"/>
            <a:r>
              <a:rPr lang="en-US" dirty="0"/>
              <a:t>epsilon ~ N(0,I)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21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decoder of a </a:t>
            </a:r>
            <a:r>
              <a:rPr lang="en-US" dirty="0" err="1"/>
              <a:t>variational</a:t>
            </a:r>
            <a:r>
              <a:rPr lang="en-US" dirty="0"/>
              <a:t> </a:t>
            </a:r>
            <a:r>
              <a:rPr lang="en-US" dirty="0" err="1"/>
              <a:t>autoencoder</a:t>
            </a:r>
            <a:r>
              <a:rPr lang="en-US" dirty="0"/>
              <a:t> is identical to the decoder of a plain </a:t>
            </a:r>
            <a:r>
              <a:rPr lang="en-US" dirty="0" err="1"/>
              <a:t>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2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Autoencoders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36" y="1825625"/>
            <a:ext cx="66884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7913461" y="2108468"/>
            <a:ext cx="4278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he trousers in Figure are encoded to the </a:t>
            </a:r>
            <a:r>
              <a:rPr lang="en-US" sz="2400" dirty="0" smtClean="0">
                <a:solidFill>
                  <a:srgbClr val="FF0000"/>
                </a:solidFill>
              </a:rPr>
              <a:t>point [6.3, –0.9]. </a:t>
            </a:r>
            <a:r>
              <a:rPr lang="en-US" sz="2400" dirty="0" smtClean="0"/>
              <a:t>This </a:t>
            </a:r>
            <a:r>
              <a:rPr lang="en-US" sz="2400" dirty="0" smtClean="0">
                <a:solidFill>
                  <a:srgbClr val="FF0000"/>
                </a:solidFill>
              </a:rPr>
              <a:t>vector</a:t>
            </a:r>
            <a:r>
              <a:rPr lang="en-US" sz="2400" dirty="0" smtClean="0"/>
              <a:t> is also known as an </a:t>
            </a:r>
            <a:r>
              <a:rPr lang="en-US" sz="2400" dirty="0" smtClean="0">
                <a:solidFill>
                  <a:srgbClr val="FF0000"/>
                </a:solidFill>
              </a:rPr>
              <a:t>embedding</a:t>
            </a:r>
            <a:r>
              <a:rPr lang="en-US" sz="2400" dirty="0" smtClean="0"/>
              <a:t> because the </a:t>
            </a:r>
            <a:r>
              <a:rPr lang="en-US" sz="2400" dirty="0" smtClean="0">
                <a:solidFill>
                  <a:srgbClr val="FF0000"/>
                </a:solidFill>
              </a:rPr>
              <a:t>encoder attempts to embed as much information into it as possible</a:t>
            </a:r>
            <a:r>
              <a:rPr lang="en-US" sz="2400" dirty="0" smtClean="0"/>
              <a:t>, so that the </a:t>
            </a:r>
            <a:r>
              <a:rPr lang="en-US" sz="2400" dirty="0" smtClean="0">
                <a:solidFill>
                  <a:srgbClr val="FF0000"/>
                </a:solidFill>
              </a:rPr>
              <a:t>decoder can produce an accurate reconstruction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433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5" y="2637231"/>
            <a:ext cx="11565330" cy="27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1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small change to the encoder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 lack of continuity</a:t>
            </a:r>
            <a:r>
              <a:rPr lang="en-US" dirty="0"/>
              <a:t>: In earlier models, </a:t>
            </a:r>
            <a:r>
              <a:rPr lang="en-US" dirty="0">
                <a:solidFill>
                  <a:srgbClr val="FF0000"/>
                </a:solidFill>
              </a:rPr>
              <a:t>nearby points in the latent space didn't necessarily produce similar images</a:t>
            </a:r>
            <a:r>
              <a:rPr lang="en-US" dirty="0" smtClean="0"/>
              <a:t>.</a:t>
            </a:r>
          </a:p>
          <a:p>
            <a:r>
              <a:rPr lang="en-US" dirty="0"/>
              <a:t>Example of discontinuity: </a:t>
            </a:r>
            <a:r>
              <a:rPr lang="en-US" dirty="0">
                <a:solidFill>
                  <a:srgbClr val="FF0000"/>
                </a:solidFill>
              </a:rPr>
              <a:t>Points like (-2, 2) and (-2.1, 2.1) could decode to very different images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New sampling method</a:t>
            </a:r>
            <a:r>
              <a:rPr lang="en-US" dirty="0"/>
              <a:t>: The model now samples random points from an area around the mean (</a:t>
            </a:r>
            <a:r>
              <a:rPr lang="en-US" dirty="0" err="1"/>
              <a:t>z_mean</a:t>
            </a:r>
            <a:r>
              <a:rPr lang="en-US" dirty="0" smtClean="0"/>
              <a:t>).</a:t>
            </a:r>
          </a:p>
          <a:p>
            <a:r>
              <a:rPr lang="en-US" dirty="0">
                <a:solidFill>
                  <a:srgbClr val="FF0000"/>
                </a:solidFill>
              </a:rPr>
              <a:t>Continuity requirement</a:t>
            </a:r>
            <a:r>
              <a:rPr lang="en-US" dirty="0"/>
              <a:t>: The decoder must now ensure that nearby points produce similar images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Benefit </a:t>
            </a:r>
            <a:r>
              <a:rPr lang="en-US" dirty="0"/>
              <a:t>of continuity: </a:t>
            </a:r>
            <a:r>
              <a:rPr lang="en-US" dirty="0">
                <a:solidFill>
                  <a:srgbClr val="FF0000"/>
                </a:solidFill>
              </a:rPr>
              <a:t>Even unseen points in the latent space are likely to produce well-formed images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83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Leibler</a:t>
            </a:r>
            <a:r>
              <a:rPr lang="en-US" dirty="0"/>
              <a:t> (KL) </a:t>
            </a:r>
            <a:r>
              <a:rPr lang="en-US" dirty="0" smtClean="0"/>
              <a:t>divergence</a:t>
            </a:r>
          </a:p>
          <a:p>
            <a:r>
              <a:rPr lang="en-US" dirty="0"/>
              <a:t>KL divergence is a way of </a:t>
            </a:r>
            <a:r>
              <a:rPr lang="en-US" dirty="0">
                <a:solidFill>
                  <a:srgbClr val="FF0000"/>
                </a:solidFill>
              </a:rPr>
              <a:t>measuring how much one probability distribution </a:t>
            </a:r>
            <a:r>
              <a:rPr lang="en-US" dirty="0" smtClean="0">
                <a:solidFill>
                  <a:srgbClr val="FF0000"/>
                </a:solidFill>
              </a:rPr>
              <a:t>differs from </a:t>
            </a:r>
            <a:r>
              <a:rPr lang="en-US" dirty="0">
                <a:solidFill>
                  <a:srgbClr val="FF0000"/>
                </a:solidFill>
              </a:rPr>
              <a:t>another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VAE, we want to measure how much our normal distribution </a:t>
            </a:r>
            <a:r>
              <a:rPr lang="en-US" dirty="0" smtClean="0"/>
              <a:t>with parameters </a:t>
            </a:r>
            <a:r>
              <a:rPr lang="en-US" dirty="0" err="1"/>
              <a:t>z_mean</a:t>
            </a:r>
            <a:r>
              <a:rPr lang="en-US" dirty="0"/>
              <a:t> and </a:t>
            </a:r>
            <a:r>
              <a:rPr lang="en-US" dirty="0" err="1"/>
              <a:t>z_log_var</a:t>
            </a:r>
            <a:r>
              <a:rPr lang="en-US" dirty="0"/>
              <a:t> differs from a standard normal distribution</a:t>
            </a:r>
            <a:r>
              <a:rPr lang="en-US" dirty="0" smtClean="0"/>
              <a:t>.</a:t>
            </a:r>
          </a:p>
          <a:p>
            <a:r>
              <a:rPr lang="en-US" dirty="0" err="1"/>
              <a:t>kl_loss</a:t>
            </a:r>
            <a:r>
              <a:rPr lang="en-US" dirty="0"/>
              <a:t> = -0.5 * sum(1 + </a:t>
            </a:r>
            <a:r>
              <a:rPr lang="en-US" dirty="0" err="1"/>
              <a:t>z_log_var</a:t>
            </a:r>
            <a:r>
              <a:rPr lang="en-US" dirty="0"/>
              <a:t> - </a:t>
            </a:r>
            <a:r>
              <a:rPr lang="en-US" dirty="0" err="1"/>
              <a:t>z_mean</a:t>
            </a:r>
            <a:r>
              <a:rPr lang="en-US" dirty="0"/>
              <a:t> ^ 2 -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dirty="0" err="1"/>
              <a:t>z_log_var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4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Adversarial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4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GAN Architecture: Two Adversarial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Generator: Creates synthetic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Discriminator: Evaluates data </a:t>
            </a:r>
            <a:r>
              <a:rPr lang="en-US" dirty="0" smtClean="0"/>
              <a:t>authenticity</a:t>
            </a:r>
          </a:p>
          <a:p>
            <a:pPr lvl="1"/>
            <a:r>
              <a:rPr lang="en-US" dirty="0"/>
              <a:t>These components engage in a competitive learning process</a:t>
            </a:r>
            <a:endParaRPr lang="en-US" dirty="0" smtClean="0"/>
          </a:p>
          <a:p>
            <a:r>
              <a:rPr lang="en-US" dirty="0"/>
              <a:t>Generator's </a:t>
            </a:r>
            <a:r>
              <a:rPr lang="en-US" dirty="0" smtClean="0"/>
              <a:t>Role</a:t>
            </a:r>
          </a:p>
          <a:p>
            <a:pPr lvl="1"/>
            <a:r>
              <a:rPr lang="en-US" dirty="0"/>
              <a:t>Random </a:t>
            </a:r>
            <a:r>
              <a:rPr lang="en-US" dirty="0" smtClean="0"/>
              <a:t>noise</a:t>
            </a:r>
          </a:p>
          <a:p>
            <a:pPr lvl="1"/>
            <a:r>
              <a:rPr lang="en-US" dirty="0"/>
              <a:t>Transform noise into convincing fake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Produce outputs indistinguishable from real dataset samples</a:t>
            </a:r>
            <a:endParaRPr lang="en-US" dirty="0" smtClean="0"/>
          </a:p>
          <a:p>
            <a:r>
              <a:rPr lang="en-US" dirty="0"/>
              <a:t>Discriminator's </a:t>
            </a:r>
            <a:r>
              <a:rPr lang="en-US" dirty="0" smtClean="0"/>
              <a:t>Role</a:t>
            </a:r>
          </a:p>
          <a:p>
            <a:pPr lvl="1"/>
            <a:r>
              <a:rPr lang="en-US" dirty="0"/>
              <a:t>Mix of real and generated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Classify inputs as real or </a:t>
            </a:r>
            <a:r>
              <a:rPr lang="en-US" dirty="0" smtClean="0"/>
              <a:t>fake</a:t>
            </a:r>
          </a:p>
          <a:p>
            <a:pPr lvl="1"/>
            <a:r>
              <a:rPr lang="en-US" dirty="0"/>
              <a:t>Accurately distinguish between authentic and synthetic samples</a:t>
            </a:r>
            <a:endParaRPr lang="en-US" dirty="0" smtClean="0"/>
          </a:p>
          <a:p>
            <a:r>
              <a:rPr lang="en-US" dirty="0"/>
              <a:t>Adversarial Training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Generator aims to fool the </a:t>
            </a:r>
            <a:r>
              <a:rPr lang="en-US" dirty="0" smtClean="0"/>
              <a:t>discriminator</a:t>
            </a:r>
          </a:p>
          <a:p>
            <a:pPr lvl="1"/>
            <a:r>
              <a:rPr lang="en-US" dirty="0"/>
              <a:t>Discriminator strives to improve detection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/>
              <a:t>Continuous improvement loop: As one component improves, the other must adapt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013" y="3201216"/>
            <a:ext cx="4737144" cy="16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52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 State of GAN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Generator Produces </a:t>
            </a:r>
            <a:r>
              <a:rPr lang="en-US" dirty="0"/>
              <a:t>low-quality, noisy images. </a:t>
            </a:r>
            <a:r>
              <a:rPr lang="en-US" dirty="0" smtClean="0"/>
              <a:t>Discriminator </a:t>
            </a:r>
            <a:r>
              <a:rPr lang="en-US" dirty="0"/>
              <a:t>Makes random predictions. Both networks start from a state of low performance</a:t>
            </a:r>
            <a:endParaRPr lang="en-US" dirty="0" smtClean="0"/>
          </a:p>
          <a:p>
            <a:r>
              <a:rPr lang="en-US" dirty="0"/>
              <a:t>Alternating Training </a:t>
            </a:r>
            <a:r>
              <a:rPr lang="en-US" dirty="0" smtClean="0"/>
              <a:t>Mechanism</a:t>
            </a:r>
          </a:p>
          <a:p>
            <a:pPr lvl="1"/>
            <a:r>
              <a:rPr lang="en-US" dirty="0"/>
              <a:t>Training process switches between generator and discriminator. Each network improves incrementally in turns. This alternation is crucial for balanced development of both components</a:t>
            </a:r>
            <a:endParaRPr lang="en-US" dirty="0" smtClean="0"/>
          </a:p>
          <a:p>
            <a:r>
              <a:rPr lang="en-US" dirty="0"/>
              <a:t>Adaptive Learning </a:t>
            </a:r>
            <a:r>
              <a:rPr lang="en-US" dirty="0" smtClean="0"/>
              <a:t>Process</a:t>
            </a:r>
          </a:p>
          <a:p>
            <a:pPr lvl="1"/>
            <a:r>
              <a:rPr lang="en-US" dirty="0"/>
              <a:t>As generator improves, it creates more convincing fake images. Discriminator must then enhance its detection capabilities. This creates a dynamic, competitive learning </a:t>
            </a:r>
            <a:r>
              <a:rPr lang="en-US" dirty="0" smtClean="0"/>
              <a:t>environment.</a:t>
            </a:r>
          </a:p>
          <a:p>
            <a:r>
              <a:rPr lang="en-US" dirty="0"/>
              <a:t>Continuous Improvement </a:t>
            </a:r>
            <a:r>
              <a:rPr lang="en-US" dirty="0" smtClean="0"/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1776751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 GAN (DCGAN)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Paper: Unsupervised Representation </a:t>
            </a:r>
            <a:r>
              <a:rPr lang="en-US" dirty="0"/>
              <a:t>Learning with Deep Convolutional Generative </a:t>
            </a:r>
            <a:r>
              <a:rPr lang="en-US" dirty="0" smtClean="0"/>
              <a:t>Adversarial Network (</a:t>
            </a:r>
            <a:r>
              <a:rPr lang="en-US" dirty="0"/>
              <a:t>Alec </a:t>
            </a:r>
            <a:r>
              <a:rPr lang="en-US" dirty="0" smtClean="0"/>
              <a:t>Radford et al., January 7 – 2016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arxiv.org/abs/1511.06434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Bricks Dataset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www.kaggle.com/datasets/joosthazelzet/lego-brick-images</a:t>
            </a:r>
            <a:endParaRPr lang="en-US" dirty="0" smtClean="0"/>
          </a:p>
          <a:p>
            <a:r>
              <a:rPr lang="en-US" dirty="0" smtClean="0"/>
              <a:t>1.1 GB, 40,000 LEGO Bricks, 50 different toy bricks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02" y="5413088"/>
            <a:ext cx="8910396" cy="7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62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 GAN (DCGAN)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/>
              <a:t>Image Size = </a:t>
            </a:r>
            <a:r>
              <a:rPr lang="en-US" dirty="0">
                <a:solidFill>
                  <a:srgbClr val="FF0000"/>
                </a:solidFill>
              </a:rPr>
              <a:t>64*64</a:t>
            </a:r>
          </a:p>
          <a:p>
            <a:pPr lvl="1"/>
            <a:r>
              <a:rPr lang="en-US" dirty="0"/>
              <a:t>Color Mode = </a:t>
            </a:r>
            <a:r>
              <a:rPr lang="en-US" dirty="0">
                <a:solidFill>
                  <a:srgbClr val="FF0000"/>
                </a:solidFill>
              </a:rPr>
              <a:t>Gray </a:t>
            </a:r>
            <a:r>
              <a:rPr lang="en-US" dirty="0" smtClean="0">
                <a:solidFill>
                  <a:srgbClr val="FF0000"/>
                </a:solidFill>
              </a:rPr>
              <a:t>Scale</a:t>
            </a:r>
          </a:p>
          <a:p>
            <a:r>
              <a:rPr lang="en-US" dirty="0" smtClean="0"/>
              <a:t>When training </a:t>
            </a:r>
            <a:r>
              <a:rPr lang="en-US" dirty="0"/>
              <a:t>GANs we </a:t>
            </a:r>
            <a:r>
              <a:rPr lang="en-US" dirty="0">
                <a:solidFill>
                  <a:srgbClr val="FF0000"/>
                </a:solidFill>
              </a:rPr>
              <a:t>rescale the data to the range [–1, 1] </a:t>
            </a:r>
            <a:r>
              <a:rPr lang="en-US" dirty="0"/>
              <a:t>so that we can use the </a:t>
            </a:r>
            <a:r>
              <a:rPr lang="en-US" dirty="0" err="1" smtClean="0">
                <a:solidFill>
                  <a:srgbClr val="FF0000"/>
                </a:solidFill>
              </a:rPr>
              <a:t>tanh</a:t>
            </a:r>
            <a:r>
              <a:rPr lang="en-US" dirty="0"/>
              <a:t> </a:t>
            </a:r>
            <a:r>
              <a:rPr lang="en-US" dirty="0" smtClean="0"/>
              <a:t>activation </a:t>
            </a:r>
            <a:r>
              <a:rPr lang="en-US" dirty="0"/>
              <a:t>function </a:t>
            </a:r>
            <a:r>
              <a:rPr lang="en-US" dirty="0">
                <a:solidFill>
                  <a:srgbClr val="FF0000"/>
                </a:solidFill>
              </a:rPr>
              <a:t>on the final layer</a:t>
            </a:r>
            <a:r>
              <a:rPr lang="en-US" dirty="0"/>
              <a:t> of the generator, </a:t>
            </a:r>
            <a:r>
              <a:rPr lang="en-US" dirty="0">
                <a:solidFill>
                  <a:srgbClr val="FF0000"/>
                </a:solidFill>
              </a:rPr>
              <a:t>which tends to provide </a:t>
            </a:r>
            <a:r>
              <a:rPr lang="en-US" dirty="0" smtClean="0">
                <a:solidFill>
                  <a:srgbClr val="FF0000"/>
                </a:solidFill>
              </a:rPr>
              <a:t>stronger gradients </a:t>
            </a:r>
            <a:r>
              <a:rPr lang="en-US" dirty="0">
                <a:solidFill>
                  <a:srgbClr val="FF0000"/>
                </a:solidFill>
              </a:rPr>
              <a:t>than the sigmoid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078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Upsampling</a:t>
            </a:r>
            <a:r>
              <a:rPr lang="en-US" dirty="0"/>
              <a:t> Versus Conv2DTranspose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using Conv2DTranspose layers is to instead </a:t>
            </a:r>
            <a:r>
              <a:rPr lang="en-US" dirty="0">
                <a:solidFill>
                  <a:srgbClr val="FF0000"/>
                </a:solidFill>
              </a:rPr>
              <a:t>use an </a:t>
            </a:r>
            <a:r>
              <a:rPr lang="en-US" dirty="0" smtClean="0">
                <a:solidFill>
                  <a:srgbClr val="FF0000"/>
                </a:solidFill>
              </a:rPr>
              <a:t>UpSampling2D layer </a:t>
            </a:r>
            <a:r>
              <a:rPr lang="en-US" dirty="0">
                <a:solidFill>
                  <a:srgbClr val="FF0000"/>
                </a:solidFill>
              </a:rPr>
              <a:t>followed by a normal Conv2D layer with stride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/>
              <a:t>x = layers.UpSampling2D(size = 2)(x)</a:t>
            </a:r>
          </a:p>
          <a:p>
            <a:r>
              <a:rPr lang="en-US" b="1" dirty="0"/>
              <a:t>x = layers.Conv2D(256, </a:t>
            </a:r>
            <a:r>
              <a:rPr lang="en-US" b="1" dirty="0" err="1"/>
              <a:t>kernel_size</a:t>
            </a:r>
            <a:r>
              <a:rPr lang="en-US" b="1" dirty="0"/>
              <a:t>=4, strides=1, padding="same")(x</a:t>
            </a:r>
            <a:r>
              <a:rPr lang="en-US" b="1" dirty="0" smtClean="0"/>
              <a:t>)</a:t>
            </a:r>
          </a:p>
          <a:p>
            <a:r>
              <a:rPr lang="en-US" dirty="0"/>
              <a:t>It has been shown that the Conv2DTranspose method can lead to </a:t>
            </a:r>
            <a:r>
              <a:rPr lang="en-US" i="1" dirty="0">
                <a:solidFill>
                  <a:srgbClr val="FF0000"/>
                </a:solidFill>
              </a:rPr>
              <a:t>artifacts</a:t>
            </a:r>
            <a:r>
              <a:rPr lang="en-US" dirty="0"/>
              <a:t>, or </a:t>
            </a:r>
            <a:r>
              <a:rPr lang="en-US" dirty="0" smtClean="0">
                <a:solidFill>
                  <a:srgbClr val="FF0000"/>
                </a:solidFill>
              </a:rPr>
              <a:t>small checkerboard </a:t>
            </a:r>
            <a:r>
              <a:rPr lang="en-US" dirty="0"/>
              <a:t>patterns in the output </a:t>
            </a:r>
            <a:r>
              <a:rPr lang="en-US" dirty="0" smtClean="0"/>
              <a:t>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75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26" y="2238994"/>
            <a:ext cx="7397348" cy="35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rgbClr val="FF0000"/>
                </a:solidFill>
              </a:rPr>
              <a:t>autoencoder</a:t>
            </a:r>
            <a:r>
              <a:rPr lang="en-US" dirty="0" smtClean="0"/>
              <a:t> is simply a </a:t>
            </a:r>
            <a:r>
              <a:rPr lang="en-US" dirty="0" smtClean="0">
                <a:solidFill>
                  <a:srgbClr val="FF0000"/>
                </a:solidFill>
              </a:rPr>
              <a:t>neural network </a:t>
            </a:r>
            <a:r>
              <a:rPr lang="en-US" dirty="0" smtClean="0"/>
              <a:t>that is trained to perform the task of </a:t>
            </a:r>
            <a:r>
              <a:rPr lang="en-US" dirty="0" smtClean="0">
                <a:solidFill>
                  <a:srgbClr val="FF0000"/>
                </a:solidFill>
              </a:rPr>
              <a:t>encoding and decoding an item</a:t>
            </a:r>
            <a:r>
              <a:rPr lang="en-US" dirty="0" smtClean="0"/>
              <a:t>, such that </a:t>
            </a:r>
            <a:r>
              <a:rPr lang="en-US" dirty="0" smtClean="0">
                <a:solidFill>
                  <a:srgbClr val="FF0000"/>
                </a:solidFill>
              </a:rPr>
              <a:t>the output </a:t>
            </a:r>
            <a:r>
              <a:rPr lang="en-US" dirty="0" smtClean="0"/>
              <a:t>from this process is </a:t>
            </a:r>
            <a:r>
              <a:rPr lang="en-US" dirty="0" smtClean="0">
                <a:solidFill>
                  <a:srgbClr val="FF0000"/>
                </a:solidFill>
              </a:rPr>
              <a:t>as close to the original item </a:t>
            </a:r>
            <a:r>
              <a:rPr lang="en-US" dirty="0" smtClean="0"/>
              <a:t>as possible</a:t>
            </a:r>
          </a:p>
          <a:p>
            <a:r>
              <a:rPr lang="en-US" dirty="0"/>
              <a:t>I</a:t>
            </a:r>
            <a:r>
              <a:rPr lang="en-US" dirty="0" smtClean="0"/>
              <a:t>t can be used as a </a:t>
            </a:r>
            <a:r>
              <a:rPr lang="en-US" dirty="0" smtClean="0">
                <a:solidFill>
                  <a:srgbClr val="FF0000"/>
                </a:solidFill>
              </a:rPr>
              <a:t>generative model</a:t>
            </a:r>
          </a:p>
          <a:p>
            <a:r>
              <a:rPr lang="en-US" dirty="0"/>
              <a:t>W</a:t>
            </a:r>
            <a:r>
              <a:rPr lang="en-US" dirty="0" smtClean="0"/>
              <a:t>e can decode any point in the 2D space that we want to produce a novel item of clothing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086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DCGAN Training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05" y="1573213"/>
            <a:ext cx="5409561" cy="4540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2118" y="6113326"/>
            <a:ext cx="728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Training the DCGAN—gray boxes indicate that the weights are frozen during</a:t>
            </a:r>
          </a:p>
          <a:p>
            <a:r>
              <a:rPr lang="en-US" i="1" dirty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DCGAN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69" y="1690688"/>
            <a:ext cx="7428861" cy="43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Wasserstein GAN (WGAN)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</a:t>
            </a:r>
            <a:r>
              <a:rPr lang="en-US" dirty="0"/>
              <a:t>two people playing a game. </a:t>
            </a:r>
            <a:r>
              <a:rPr lang="en-US" dirty="0">
                <a:solidFill>
                  <a:srgbClr val="FF0000"/>
                </a:solidFill>
              </a:rPr>
              <a:t>One person (the generator)</a:t>
            </a:r>
            <a:r>
              <a:rPr lang="en-US" dirty="0"/>
              <a:t> tries to </a:t>
            </a:r>
            <a:r>
              <a:rPr lang="en-US" dirty="0">
                <a:solidFill>
                  <a:srgbClr val="FF0000"/>
                </a:solidFill>
              </a:rPr>
              <a:t>create fake paintings</a:t>
            </a:r>
            <a:r>
              <a:rPr lang="en-US" dirty="0"/>
              <a:t>, while </a:t>
            </a:r>
            <a:r>
              <a:rPr lang="en-US" dirty="0">
                <a:solidFill>
                  <a:srgbClr val="FF0000"/>
                </a:solidFill>
              </a:rPr>
              <a:t>the other person (the discriminator)</a:t>
            </a:r>
            <a:r>
              <a:rPr lang="en-US" dirty="0"/>
              <a:t> tries to </a:t>
            </a:r>
            <a:r>
              <a:rPr lang="en-US" dirty="0">
                <a:solidFill>
                  <a:srgbClr val="FF0000"/>
                </a:solidFill>
              </a:rPr>
              <a:t>spot the fakes</a:t>
            </a:r>
            <a:r>
              <a:rPr lang="en-US" dirty="0"/>
              <a:t>. As they keep playing, the </a:t>
            </a:r>
            <a:r>
              <a:rPr lang="en-US" dirty="0">
                <a:solidFill>
                  <a:srgbClr val="FF0000"/>
                </a:solidFill>
              </a:rPr>
              <a:t>faker gets better at creating convincing fakes</a:t>
            </a:r>
            <a:r>
              <a:rPr lang="en-US" dirty="0"/>
              <a:t>, and the </a:t>
            </a:r>
            <a:r>
              <a:rPr lang="en-US" dirty="0">
                <a:solidFill>
                  <a:srgbClr val="FF0000"/>
                </a:solidFill>
              </a:rPr>
              <a:t>spotter gets better at detecting them</a:t>
            </a:r>
            <a:r>
              <a:rPr lang="en-US" dirty="0"/>
              <a:t>. This back-and-forth process is how GANs work to generate realistic data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Problem with traditional GANs</a:t>
            </a:r>
            <a:r>
              <a:rPr lang="en-US" dirty="0"/>
              <a:t>: Sometimes, this game doesn't work well. The </a:t>
            </a:r>
            <a:r>
              <a:rPr lang="en-US" dirty="0">
                <a:solidFill>
                  <a:srgbClr val="FF0000"/>
                </a:solidFill>
              </a:rPr>
              <a:t>faker might give up too easily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spotter might become too good too quickly</a:t>
            </a:r>
            <a:r>
              <a:rPr lang="en-US" dirty="0"/>
              <a:t>. This </a:t>
            </a:r>
            <a:r>
              <a:rPr lang="en-US" dirty="0">
                <a:solidFill>
                  <a:srgbClr val="FF0000"/>
                </a:solidFill>
              </a:rPr>
              <a:t>leads to unstable training and poor results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523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Wasserstein GAN (WGAN): WGAN </a:t>
            </a:r>
            <a:r>
              <a:rPr lang="en-US" dirty="0">
                <a:solidFill>
                  <a:srgbClr val="FF0000"/>
                </a:solidFill>
              </a:rPr>
              <a:t>changes the rules </a:t>
            </a:r>
            <a:r>
              <a:rPr lang="en-US" dirty="0"/>
              <a:t>of the game to make it fairer and more stable. </a:t>
            </a:r>
            <a:r>
              <a:rPr lang="en-US" dirty="0">
                <a:solidFill>
                  <a:srgbClr val="FF0000"/>
                </a:solidFill>
              </a:rPr>
              <a:t>Instead of just saying "real" or "fake," the spotter (now called a critic) gives a score on how realistic the fake looks</a:t>
            </a:r>
            <a:r>
              <a:rPr lang="en-US" dirty="0"/>
              <a:t>. This </a:t>
            </a:r>
            <a:r>
              <a:rPr lang="en-US" dirty="0">
                <a:solidFill>
                  <a:srgbClr val="FF0000"/>
                </a:solidFill>
              </a:rPr>
              <a:t>score</a:t>
            </a:r>
            <a:r>
              <a:rPr lang="en-US" dirty="0"/>
              <a:t> is based on a special mathematical measure called the </a:t>
            </a:r>
            <a:r>
              <a:rPr lang="en-US" dirty="0">
                <a:solidFill>
                  <a:srgbClr val="FF0000"/>
                </a:solidFill>
              </a:rPr>
              <a:t>Wasserstein distance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98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More stable training</a:t>
            </a:r>
            <a:r>
              <a:rPr lang="en-US" dirty="0"/>
              <a:t>: The game is less likely to break down, so the faker (generator) can keep improving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Better feedback</a:t>
            </a:r>
            <a:r>
              <a:rPr lang="en-US" dirty="0"/>
              <a:t>: The </a:t>
            </a:r>
            <a:r>
              <a:rPr lang="en-US" dirty="0">
                <a:solidFill>
                  <a:srgbClr val="FF0000"/>
                </a:solidFill>
              </a:rPr>
              <a:t>faker gets more useful information </a:t>
            </a:r>
            <a:r>
              <a:rPr lang="en-US" dirty="0"/>
              <a:t>on how to improve, </a:t>
            </a:r>
            <a:r>
              <a:rPr lang="en-US" dirty="0">
                <a:solidFill>
                  <a:srgbClr val="FF0000"/>
                </a:solidFill>
              </a:rPr>
              <a:t>rather than just "you </a:t>
            </a:r>
            <a:r>
              <a:rPr lang="en-US" dirty="0" smtClean="0">
                <a:solidFill>
                  <a:srgbClr val="FF0000"/>
                </a:solidFill>
              </a:rPr>
              <a:t>failed.”</a:t>
            </a:r>
          </a:p>
          <a:p>
            <a:r>
              <a:rPr lang="en-US" dirty="0">
                <a:solidFill>
                  <a:srgbClr val="FF0000"/>
                </a:solidFill>
              </a:rPr>
              <a:t>Easier to tell if it's working</a:t>
            </a:r>
            <a:r>
              <a:rPr lang="en-US" dirty="0"/>
              <a:t>: The scores given by the critic directly relate to the quality of the generated fakes, making it easier to track progress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Better quality</a:t>
            </a:r>
            <a:r>
              <a:rPr lang="en-US" dirty="0"/>
              <a:t>: The generated samples tend to be of higher quality.</a:t>
            </a:r>
          </a:p>
        </p:txBody>
      </p:sp>
    </p:spTree>
    <p:extLst>
      <p:ext uri="{BB962C8B-B14F-4D97-AF65-F5344CB8AC3E}">
        <p14:creationId xmlns:p14="http://schemas.microsoft.com/office/powerpoint/2010/main" val="2855210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Wasserstein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Wasserstein distance is </a:t>
            </a:r>
            <a:r>
              <a:rPr lang="en-US" dirty="0">
                <a:solidFill>
                  <a:srgbClr val="FF0000"/>
                </a:solidFill>
              </a:rPr>
              <a:t>a way to measure how different two probability distributions</a:t>
            </a:r>
            <a:r>
              <a:rPr lang="en-US" dirty="0"/>
              <a:t> are</a:t>
            </a:r>
            <a:r>
              <a:rPr lang="en-US" dirty="0" smtClean="0"/>
              <a:t>.</a:t>
            </a:r>
          </a:p>
          <a:p>
            <a:r>
              <a:rPr lang="en-US" dirty="0"/>
              <a:t>In the context of GANs, it's used to </a:t>
            </a:r>
            <a:r>
              <a:rPr lang="en-US" dirty="0">
                <a:solidFill>
                  <a:srgbClr val="FF0000"/>
                </a:solidFill>
              </a:rPr>
              <a:t>compare</a:t>
            </a:r>
            <a:r>
              <a:rPr lang="en-US" dirty="0"/>
              <a:t> the distribution of </a:t>
            </a:r>
            <a:r>
              <a:rPr lang="en-US" dirty="0">
                <a:solidFill>
                  <a:srgbClr val="FF0000"/>
                </a:solidFill>
              </a:rPr>
              <a:t>real data</a:t>
            </a:r>
            <a:r>
              <a:rPr lang="en-US" dirty="0"/>
              <a:t> with the distribution of </a:t>
            </a:r>
            <a:r>
              <a:rPr lang="en-US" dirty="0">
                <a:solidFill>
                  <a:srgbClr val="FF0000"/>
                </a:solidFill>
              </a:rPr>
              <a:t>generated (fake) data</a:t>
            </a:r>
            <a:r>
              <a:rPr lang="en-US" dirty="0" smtClean="0"/>
              <a:t>.</a:t>
            </a:r>
          </a:p>
          <a:p>
            <a:r>
              <a:rPr lang="en-US" dirty="0"/>
              <a:t>Goal: Make the </a:t>
            </a:r>
            <a:r>
              <a:rPr lang="en-US" dirty="0">
                <a:solidFill>
                  <a:srgbClr val="FF0000"/>
                </a:solidFill>
              </a:rPr>
              <a:t>generated distribution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similar </a:t>
            </a:r>
            <a:r>
              <a:rPr lang="en-US" dirty="0"/>
              <a:t>as possible to the </a:t>
            </a:r>
            <a:r>
              <a:rPr lang="en-US" dirty="0">
                <a:solidFill>
                  <a:srgbClr val="FF0000"/>
                </a:solidFill>
              </a:rPr>
              <a:t>real </a:t>
            </a:r>
            <a:r>
              <a:rPr lang="en-US" dirty="0" smtClean="0">
                <a:solidFill>
                  <a:srgbClr val="FF0000"/>
                </a:solidFill>
              </a:rPr>
              <a:t>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81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GAN (CGAN)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615" y="1690688"/>
            <a:ext cx="6352769" cy="46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84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08" y="1690688"/>
            <a:ext cx="8050383" cy="46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https://github.com/davidADSP/Generative_Deep_Learning_2nd_Edition/blob/main/notebooks/03_vae/01_autoencoder/autoencoder.ipynb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609" y="2906213"/>
            <a:ext cx="6582782" cy="247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018" y="5514650"/>
            <a:ext cx="23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Fashion MNIST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3129756"/>
            <a:ext cx="7648575" cy="1743075"/>
          </a:xfrm>
        </p:spPr>
      </p:pic>
    </p:spTree>
    <p:extLst>
      <p:ext uri="{BB962C8B-B14F-4D97-AF65-F5344CB8AC3E}">
        <p14:creationId xmlns:p14="http://schemas.microsoft.com/office/powerpoint/2010/main" val="38281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 2D Convolution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8586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96" y="2331075"/>
            <a:ext cx="10285808" cy="27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1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Latent Space</a:t>
            </a:r>
            <a:endParaRPr lang="en-US" dirty="0"/>
          </a:p>
        </p:txBody>
      </p:sp>
      <p:sp>
        <p:nvSpPr>
          <p:cNvPr id="4" name="AutoShape 2" descr="data:image/png;base64,iVBORw0KGgoAAAANSUhEUgAAAp4AAAKTCAYAAACw6AhNAAAAOXRFWHRTb2Z0d2FyZQBNYXRwbG90bGliIHZlcnNpb24zLjcuMSwgaHR0cHM6Ly9tYXRwbG90bGliLm9yZy/bCgiHAAAACXBIWXMAAA9hAAAPYQGoP6dpAAEAAElEQVR4nOy9f3QU533v/5aEftistNoVQj92ZXmjYiGUBbnYMlYDDjgQg2u31XF9KDk9sZPeyKc9VKlzU9fXCXzh2qWOa64pyXFw7jkmt43sponi4hhsSCDBvaAIKyzeyIsgYtGPRRJCu9rVApIWSd8/uM/4mdmZ2Zn9vdLndU5OjKTdmXnmmXnez+dn1tzc3BwIgiAIgiAIIsFkp/oECIIgCIIgiIUBCU+CIAiCIAgiKZDwJAiCIAiCIJICCU+CIAiCIAgiKZDwJAiCIAiCIJICCU+CIAiCIAgiKZDwJAiCIAiCIJLColSfgBqzs7O4cuUKCgsLkZWVlerTIQiCIAiCICTMzc1hYmIClZWVyM5Wt2mmtfC8cuUKqqqqUn0aBEEQBEEQRAQGBgZgtVpV/yathWdhYSGA2xdSVFSU4rMhCIIgCIIgpAQCAVRVVQm6TY20Fp7MvV5UVETCkyAIgiAIIo3REhZJyUUEQRAEQRBEUiDhSRAEQRAEQSQFEp4EQRAEQRBEUiDhSRAEQRAEQSQFEp4EQRAEQRBEUiDhSRAEQRAEQSQFEp4EQRAEQRBEUiDhSRAEQRAEQSQFEp4EQRAEQRBEUiDhSRAEQRAEQSQFEp4EQRAEQRBEUiDhSRAEQRAEQSQFEp4EQRAEQRBEUiDhSRAEQRAEQSQFEp4EQRAEQRBEUiDhSRAEQRAEQSQFEp4EQRAEQRBEUiDhSRAEQRAEQSQFEp4EQRAEQRBEUiDhSRAEQRAEQSQFEp4EQRAEQRBEUiDhSRAEQRAEQSQFEp4EQRAEQRBEUiDhSQAAfD4fHA4HfD5fqk+FIAiCIIh5yqJUnwCRenw+H15++WX09vaipqYGzz33HEwmU6pPiyAIgiCIeQZZPAn09fWht7cXFosFvb296OvrS/UpEQRBEAQxDyHhSaC6uho1NTXweDyoqalBdXV1qk8pLaDwA4IgCIKIL1lzc3NzqT4JJQKBAIxGI/x+P4qKilJ9OvMan8+Hvr4+VFdXk5sdFH5AEARBEFrRo9coxpMAAJhMJhJWHHLhBzQ+BEEQBBEb5GonwiAXM4UfEARBEEQiIFc7IYJczJ9C4QcEQRAEERlytRNRQy7mT6HwA4IgCIKIL+RqJ0SQi5kgCIIgiERBrnYiDHIxEwRBEAShFXK1EzFBLmaCIAiCIBIBudoJgiBigKpAEARBaIcsngRBEFFCVSAIgiD0QRZPgiAyinSyMMpVgSAIgiCUIYsnQRAZQ7pZGFkVCHY+VAWCIAhCnagtnidPnsRjjz2GyspKZGVl4Z133hH9fm5uDjt27EBFRQXuuOMOfOELX8DFixdjPV+CIBYw6WZhNJlMeO655/DCCy+kXAQTBEFkAlELz+vXr2PVqlX43ve+J/v773znO/iXf/kXfP/738dvfvMbLF68GF/84hcxOTkZ9ckSBLGwScc6syaTCQ0NDSQ6CYIgNBCXOp5ZWVn42c9+hj/90z8FcNvaWVlZiW984xv47//9vwMA/H4/ysrKcPDgQWzdulXT91IdT4IgpFCdWYIgiPRCj15LSHKR2+3G8PAwvvCFLwg/MxqNeOCBB3D69GnFz01NTSEQCIj+RxAEwUMWRoIgiMwlIcJzeHgYAFBWVib6eVlZmfA7Ofbs2QOj0Sj8r6qqKhGnRxAEkdawzH232502GfwEQRDxIK2y2p9//nk8++yzwr8DgQCJT4IgFhQsc9/lcmFkZARlZWWoq6uj5CWCIOYFCbF4lpeXAwBGRkZEPx8ZGRF+J0d+fj6KiopE/yMWFulUo5EgUgHL3DcYDBgcHITBYEiLDH6CIIh4kBDhabPZUF5ejl/+8pfCzwKBAH7zm9/gwQcfTMQhiXkAs/S89NJLePnll0l8EgsSlrkfDAZhtVoRDAbTJoOfIAgiVqJ2tQeDQfz+978X/s1ikcxmM+666y58/etfx4svvohly5bBZrPh29/+NiorK4XMd4KQIlejkVyLxEKD1Qbt6+sTskQpg58giPlC1MLzo48+wvr164V/s9jML3/5yzh48CD+/u//HtevX8fXvvY1jI+P43Of+xzef/99FBQUxH7WxLyEusAQmUaiSjuZTCYSmgRBzEviUsczUVAdz4UH1WgkMoV0a99JEASRKvTotbTKaicIsvQQmQKFhhAEQegnIclFBEEQ8510bN9JEASR7pCrnSAIIkooNIQgCIJc7QRBEEmBQkMIgiD0Qa52giAIgiAIIimQ8CQIgiAIgiCSAglPgiAIgiAIIimQ8CQIgiAIgiCSAglPgiAIAj6fDw6HAz6fL9WnQhDEPIay2gmCIBY41IWJIIhkQRZPgiCIBY5cFyaCIIhEQMKTIAhCA9G6ojPBhU1dmAiCSBbUuYiImfnavWW+Xhehn2hd0enkwo40n2m+EwQRLdS5iEga6bSwxpP5el1EdMi5orXMh2g/F2+0zGfqwkQQRDIgVzsRE/M1Nmw+XVcmuHrTnWhd0eniwp5P85kgiMyGLJ5ETLCFlVlS5kts2Hy5LrLcxgeTyYTnnntOtys62s/Fm/kynwmCyHxIeBIxkS4La7yZL9eVLq7e+QAbN2Yt1CM+Uz3mbD47nc6UngdBEAQJTyJm0mFhTQTz4brI0hU/5oP1+PDhwxl9/gRBZD4kPAkijqRbZvB8sdwmE6V7mOnW40w/f4Ig5gckPAkiTqSrRWw+WG6Thdo9zHTrcaafP0EQ8wMSngQRJ8iilPmo3cNMtx5n+vkTBDE/IOFJEHGCLEqZT6R7mOnW40w/f4IgMh/qXEQQcSTdYjy1kqnnnQjScSzS8ZwIgiAY1LkojaAFY2GRiRaldI1NTRXpdg/p/hAEMZ8g4ZlAaMEgMgGKTU1v6P4QBDGfoJaZCYTa1BGZQLq0dVxI6GljSveHIIj5BFk8EwglmxCZQLpmO8/XMBW9npBo7898HT+CIDIbEp4JJJULOi0684Nk3UeKa0w87F4GAgHdrnO992c+jh9BEPMDEp4JJhULOi0684OFfB/TLa5RugHQuyHg76XFYoHFYkmo6zzdxo8gCIJBwnMeslAWnflu1V0o91GOdApTkW4AWlpacODAAV0bAv5eejwebN++HUVFRQmbu+k0fgRBEDwkPOchC2HRWQjWQP4+WiwWBAIB+Hy+eXedckjDVADA4XCkZJMh3QB0dnaK/u10OiOKSOkzabfbEx46kY5xuwRBEFRAfp6SKmtgso7rcDjw0ksvCRakF154AQ0NDQk7XjyIZmx8Ph+cTifa29sF1+x8FNlqpHqToWbxtFgsAKDp3sx3Cz1BEAsXKiBPzPvY0kyz6kY7NiaTCUVFRfB4PAvS5Q6kPuRAznrI/h0IBLB//35N55ZuCVwEQRCpgIQnETeSKRAyzZUYy9hkmsiON+lw/VLRyP7t8/lSfm7xhKyyBEEkGhKeRNxItkDIJAtSLGOTaSI73qTz9afzuelFq1WexClBELFAwpOIG/NpEY43sY5NJonsRJDO18/Oi3UmS9fzjIQWq3yq420Jgsh8SHgScSWdBUKqSaexIatV/JgvYkyLVT7V8bYEQWQ+JDyJhEICJ/2YL0IpXZgvYkyLVT4d4m0JgshsSHgSCYMETnqSLkJpvmxK0lGMRTu2kazyTJw6nc54nCZBEAsQEp5EwkgXgUOISQehNJ82JekW2yw3tgDien6HDx+eF/eOIIjkQ8IzTZkP1qB0EDhEOOkglDJ1U6L0XKZT/K50bJ1OZ1yFYqbeO4Ig0gMSnmnIfLEGpYPAIeRJtVDKxE1JpjyX0rEFEFehmIn3jiCI9IGEJ0e6WBnnk0Uh1QInnUiX+ZUOZOKmJJXPpZ65I9fnPp5CMRPvHUEQ6QMJz/9HOlkzIlkUFpqAieV602Ws0ml+pQvJ2JTE8/6nytIXzdyRjm28hWIyN5Tp8gwTBBEfSHj+P9LJyqhmUVhoAiaW602nsUqn+bVQiPf9T5WlLx5zh2/x6XA4MkbEpdMzTBBEfCDh+f9It7glJYvCQhMwsVxvOo1Vus2vhUAi7n8qQkfiNXcyScQxK2cgEEibZ5ggiPhAwvP/kSlxSwtNwMRyvek0Vpkyv+YT6XT/YyFecyedNmJq8ALZYrHAYrHA4/Fk9D0kCOJTsubm5uZSfRJKBAIBGI1G+P1+FBUVpfp00oaFFvM0H2I8idRA9/9TMsXi6XA48NJLLwmCc/v27SgqKqJ7SBBpjB69RhbPDGShZYrHcr0LbawIMXT/PyVTrO5SS7Xdbk/bcyUIQj9k8UxTyFJDEMRChd5/BJFZkMUzw0lXlxgtBgRBJAOyVBPE/IWEp0aSKbrSMQkgXcUwQRAEQRCZQ3aqTyATYKLrpZdewssvvwyfz5fQ47EYp3TK5JQTw+kIq1OY6HtEJBa6j5kD3SuCIPRAFk8NJMsCyVtV0y0JIBNK05BVNrXEyytA9zF+JNpTQ/eKIAi9kPDUQDJEl9wLvKGhIe7HiZZMyIhNxxCFhUI8BQjdx/ggvSctLS3w+/1CAkA8nmP+XrlcLhw9ehSbNm2i+0UQhCIkPDWQDNGVCYttvAP+422NyQSr7HwlnvM3He9jshPr4nE8qSjcvXs3vF4vRkZGUFZWhrq6upgtlOxeuVwujIyMoK2tDWfPniXLJ0EQipDw1EiisyzTcbFNJFosZHoX30ywys5X4jl/0+0+xmrN1TuP42U95u+J2WyG1+uFwWBAV1eX8PNYN7jsXh09ehRtbW2w2Wxpu3EmCCI9IOGZJqTTYpsM604kC1m0iy+VYUkN8Z6/6XQfY7HmRjOP42U95u+J0WjEgQMH4HK5YLVaEQwGUVdXF5cNrslkwqZNm3D27NmkbZyptBtBZC4kPNOIdFhsk5UsEMlClgmhB4SYdJi/iSAWa2408ziW40kFGX9PeBEarxhPRjI3zpTQRBCZDQlPQkSyBF+khWqhhR4Q8SdeVrFYRFU08zja40USZIneGCRr40GbUoLIbEh4EiKSKfjUFqp0Cj0gMo94W8WiFVXRzuNojrdQBBltSgkisyHhSYhIlOCLxvo0X123C4lUxeKlkwhL1jxOlSBL9j2mTSlBZDYkPIkwElE2aT7HZFGigzypvO8L0SqmVZDFc76m6h7TppQgMhcSnklkoQqUdLI+xZv5LqpjIZX3PdOsYvGMR1X7fLzna7T3eKG+CwmCIOGZNBayQJnP1qf5LKpjJdX3PVOsYsl8N2idr1qFYTT3eCG/CwmCIOGZNBayQGHWJ6fTmepTiTupFlfpTKZZHVNFMt8NWuarHmEovccA4HA4VO/3Qn4XEgRBwjNppEKgpJs76/Dhw/POykHiSp1MsTqmkmRXkogkFPUKQ3aPtQpW/notFgsCgQB8Ph/NE4JYIJDwTBLJFiipdmdJRe98tnKQuCJiIdnvhkhCMVohrPUZ5z0g7e3t2L9//7zajBIEoQ4JzyQSi0DRa71MpdCTW9DIJT1/STfLeiaSrM0Lf6+U3hHRZsfrecZNJhOKiorg8Xji9o6ieUgQmQEJzwwgGutlKoWe3ILW0NCQFKuOlsWHFqj4kWrL+kIlmjksvVctLS2K74hos+P1POPRJibJfT/NQ4LIHEh4ZgDRWC9TGXuotKAk2qqjZfGhBSq+aJmbkUQSbQT0Ee0clt4rv98f9TtC+l1OpxNFRUWorq5GQ0ODpu/Q+45Su+75HMpDEPONhArPmZkZ/H//3/+Hf/u3f8Pw8DAqKyvx1FNP4Vvf+haysrISeeh5RbTWy1TFHqZK9GpZfGiBii+R5mYkkUQbAf1EO4fl7lW07whpglB7ezs8Hk9C76HadVMoD0FkDgkVni+//DJef/11/PCHP0R9fT0++ugjPP300zAajfjbv/3bRB56XhFJyKWjxSgVolfL4kMLVHyJNDcjiaRUbATS8XnRQywb0XhtCPnvCgQC2L9/f1RF5PVsOtSum6pLEETmkFDheerUKfzJn/wJHn30UQDA3XffjbfeegudnZ2yfz81NYWpqSnh34FAIJGnl1EoCblEWIwydWHWsvgstAUqGfdSbZMRSSQlayPAxsFoNOLAgQNhz0smzflY5nA8N4R8drzWe6gluUnteGr1gKm6BEFkBgkVnk1NTXjjjTdw4cIF3HPPPTh37hz+67/+C3v37pX9+z179mDXrl2JPKV5A3uBBwKBuFqMMt31qWXx4f8mkwSHXtLhXkYSScnYCPDjYDAY4PV6YbPZhOcFQMrHSS+pyIJXOp6eLPhdu3ahu7sb9fX1aG1tjRimIfed87EeMEEsJBIqPP/hH/4BgUAAy5cvR05ODmZmZvDSSy/hS1/6kuzfP//883j22WeFfwcCAVRVVSXyFDMSfiG1WCywWCxCfJWStUGrwFpIMZDpIMwSSbrcy0giKdEbAX4c3G43zGaz6HlJl3FSIpGbI7Xv1tvBKNK5OZ1OHDlyBLOzs+jv70dzc7OiYFU6drrfK4IgIpNQ4fnjH/8YP/rRj9DW1ob6+no4HA58/etfR2VlJb785S+H/X1+fj7y8/MTeUrzAv7l6/F4sH37diGjNFZ3/EKKgZzvi1im3ctEbQT4cairq0NLSwv8fr/oeUnXcUrk5ijSdyfj+VASrErHzrQ5TRBEOAkVnt/85jfxD//wD9i6dSsAwG63o6+vD3v27JEVnoQ2pC9fu90eNytmMmMgU+3mnu+LWKbFsyrNU63zROnv0sHdHy2JFH+Rvjvez4fdbsfmzZsFV7vdbg/7Gz4WV6kkm9Z7ler3C0EQ8iRUeN64cQPZ2dmin+Xk5GB2djaRh5336F0o9S4giYgfky4C6eDmTmfBES8yKeFCbp5qnSfS8JPm5mbRhkyPuz+dSOTmKNJ3x/v5MJlM2Llzp2bXvpxlmn1PpHNJh/cLQRDyJFR4PvbYY3jppZdw1113ob6+HmfPnsXevXvxla98JZGHXRDoWShTLbDkFoF0cXOnq+BYiPDz1Gg06kqeY/OppKQER44cQXd3N1avXp3xgiORz67WKhDxPqbS98kVuNdajF6K0+lEV1eXIKznWxgNQWQyCRWe+/fvx7e//W389V//Na5evYrKykq0tLRgx44diTwsIUMqBZacyJzvbm4iOtgc1Zs8x+ZTV1cXAMwLwcF7CaIVYFq/Px3GKF7vBJ/Ph/b2dvT396O/vx+bN2+W/S69159u40UQmUpChWdhYSFee+01vPbaa4k8DJHmKHVMme9ubiI69CbPMbZs2YK1a9fi2LFjEYVqJFItMhLtKtbq1k4m8Xon9PX1wePxYP369ejt7UVzc3NMGfvR/D1BEMpQr3Yi4SgtKOng5k61wCDC0Zs8JxUFra2tMYmodBAZaolWrIB6pHHR+v0ulwu7d+9GMBhMeROKeLwT+PmzevVq2SQmvaE+6RIaRBDzARKeRFJIB5EpJR0EBhGOXstXPGMD5b4vFSJDKdFq165dOHLkCABg8+bN2LlzZ1Tnxn+/2WwOK6qv9J2R6n6qdYdKFNJz0jJ/9Lr1KTSIIOIHCU9iwZIOAoOQhwkIn88Hh8OhKkCjFQVKIiodRIaceHI4HOju7haqgnR3d0c9Z6WJXLxQVGtCobRRk3aHGh4ehtlshsvlSuhzpXROWqoY6NncUGgQQcQPEp7EgiUdBAahjFaLdDSiQO2700VkSMVTdXU16uvr0d/fDwCor6+Pac7y36/letU2avzvLly4gMHBQTidTlitVhiNRs3nxFtNtYRLxLJ51OuFSUevDUFkIiQ8iZSR6vjKdBEYhDx8iaSuri44nU6sW7dO9m/1ioJIgiVdRUZzczM2btyIwsLCmGI8pfACkv83j9pGjf9dWVkZ5ubmsHLlSgSDQfj9fk3nwDYDLpcLIyMjKCsrQ11dHXVaI4h5BglPnaRaLM0X0iW+Ml0FxkJE+mxVV1fDYrEIMY3t7e1xE1u8YLFYLAgEAvD5fGk7F5Kd5S73/WobNanrft++fUKHIq1ikG0GDAaDqAan0+kUVTWQWkXTISOfIAjtkPDUQbqIpfkAxVdmBsnaaLHEGSZWWNJMc3Mzuru7UVNTA4/HE7d5woSS0+lEe3s79u/fn9JnOtI4J/p50fr9ahs1Pi43GthmwOVywWq1IhgMwmazob29XSiP1dLSggMHDuDcuXMYHByE1WrFqlWr6F1MEBkECU8dkFiKH+QiS3+SudFyOp04cuQIZmdn0d/fj+bmZqxbtw52ux2rV69OyDwxmUwoKiqCx+NJ6DMdSVTKjTOAMOtvIp+XeH4/q6NZX1+va7MgtZr6/X4EAgHs379fuD+dnZ1wuVzo7+/HpUuXMDs7i7y8vKS+i+Xa/5IXjCC0Q8JTBwtNLCXyhUrxlelPOmy0Ej1PEv1MaxHv0nF2Op04fPhw2GcSOQ5K3x/NO0BtTCN9n9Si6vP5YLFYBEt4Y2Mj3n//ffh8PhiNRvh8PpjN5qS9i+UK7yezdBRBzAdIeOpgIYmlZFi7KL4yvUnmRstut2Pz5s2CwOCLfidyniT6mdYi3qXjDED2M4l+XuREn953ABOWW7duRU9PDxobG2VLLkX7TikuLhZaLrMEpB07dsRkedTzOen97OzsTPnmjCAyDRKeOlkoYkmtc8pCEN5EYkWZXNHvnTt3pmRuJfKZjiTe2TjwCTIA0sKzotfiLZeVfvr0aTQ3N8Nut0dlQZe67Vmi0Y4dO0QJRVrCFdTOWSqGtdZ4bWxsxNmzZ1N+rwgikyDhScii1Dkl3fo7E4klEaIs2qLf8Tx+sgSumnhXswCmg2dFq8WbjWcgEIDL5cL09DT6+/thtVpx5MgRdHd3Y/Xq1WhpadEtqKXVB/hEI368tIYrSJETwwB01XhNh3tFEJkECU9CFrkXqsPhCOvv7PV6YTabsWPHDthstlSfNpEBpDJ2NBWVKZQEtdo4RCPCtbSz1COOtIgqfjxLSkrg8Xhw5coVAMDQ0BCAT623fr8/KpG2ZcsW4b/5RCN+vPiMeLPZjImJCU1zTE5cK4lRqYWeHycSnAShHRKehCLSF6q0v/PIyAiuXr2Krq4uAMDevXsTFltFzB9SmaSXDglTjHiOg9Z2lnrFdiRR5XQ6RTU3DQYD1q9fD6/XiyeeeAJOp1OwUMqJNjXcbrewua2rq0NLS4so0YgfL5PJhJaWFuHvjx07BovFIjq20vVJxfD4+DgMBgPcbjfq6upgNBqpjB5BxBESnhlMsoWbtNzJ7t278fHHH6O8vBxer1fXIk41URcuqXRPplNliniOg9Z2lvEU2z6fD+3t7ejv70d/fz/Wr1+PgoICeDwerFq1Cs3NzWhubo464Wf37t04duwYysvLAQADAwOqn/H7/ULtT4/Hg+3bt4sKzyvBi2Gfz4cDBw4InhwWTpQumxWCmA+Q8MxQUiXc+Jc0yy5lFgk9i3g6WZ4ymUy1GqfKPcnEntPpTNox1e5RvMZB6mpm/dF9Ph8CgQBKSkp0dxKKBEv8Wb9+PXp7e7Ft2zYhiUh6rWqtOJW+2+v1ory8HMPDw0KVA7n6oHwnI35TwT4T6dj8/WHvJSZeWQx7umxWCGI+QMIzQ0kH4Waz2bB3796ohA+9zGOHrMbRoyXxJB4k6x5JXc0HDhwQaky6XC54PB4YDIa4HpN/hlevXi20M421JBP77rq6OgC3S23t2LEDxcXFuhIegU+ThCwWi5Bdr3Z+SglQLM40Xi1bCWIhQ8IzQ0kX4RatxYayQWMnHTYfqSBWK28yxy2Zx+JdzXyNSYPBgOHhYTz00EO6245GstZGeob563e5XGhvb8eyZcsiCjil75ZLeHS5XDAYDHC5XPD7/WhoaAAAIRmypKQE7733Hjo6OrBmzRqhHav0/OQSoABxhjtfX5YgiOgg4ZmhzAfhRtmgsZEum49kEg8LYjLHLZXHYjUm+d7nekJitIy10jMsdX+fO3cOfX19eOmll5Cbm4vNmzeLBKAcct8t97NLly5hbGwMd911V1iIgcVigcPhwNjYGGZmZnDkyBGhHavcmEkToPhKHgtpc0cQiYSEZwZDwm1hMx82H2rIWdviYUFM5ril+ljS3ud6ziGaAvLsWHwbya1bt+KTTz7B6OgoQqEQzGYzuru7Fb9Pay90n8+Hffv2YWxsDMXFxTCbzfD7/SLBzFzsHo9H85jxpGJzl6lx2wShFRKehG7S9cWYrueVSObr5kPJ2hYvIZDMcUvlsWI5tp6x5rsWAcD09DRqa2vR29uLnp4eZGVlCQJ2dnY2LMlJSbSq9UJnCUiVlZUYHh5GWVlZWB1Oj8eD5uZmPProo7LtWCONUbI3dxS3TSwESHgSukjXF2MizyuTBG0mnasaSta2+W7llZKI+6n1O/WMdV9fn5DEdOXKFZSUlCAvLw91dXWCyx8A6uvrsW3bNjQ1NYlKGLFn12AwwOv1hsWpKhWNlyYgsd9Js9vtdnvUlQySuXFYqHHbxMKChCehi3R9MSayVmE6Cm05MulcI6FmbdMrBDJVjCfifur9Tq1jXV1dDbPZjK6uLlRWVqK0tBTbtm3Dpk2bIgpY/tl1u90wm81C4Xe1XuhK3yv3c5/Pp6mSQarnykKM2yYWHiQ8CV2k64tR2tM5EAjA5/PFvHikq9CWI5HiO9o4wWiRxifqrQPJyGQxnoj7qaUdJI+eNpzSur5MdALqApZ/dlmHIn6eqYlWpe+V/lxtLJXc/KmYKwvNok8sTEh4ErpI1xcjOy+n04n29nbs378/LotHugptORJxrnzs3sjICMrKylBXV5e0HucAYhKOmbRxkJKI+yn9TrV2kPy9N5vN2LFjB2w2m+rvtNb1lYrWaMRlJPhjGI1GURtMNpZqbv5UzZX5GrdNEAwSnoRukvVi1Ov2MplMKCoqgsfjiZvQSFehLUc8zlU65qwXt9FoxODgoCBakrUoxyock7lxiLebNhFzT/qdLDaT1cGUttpkcZtdXV0AgL1798JkMqn+LtJ5Klmh9Vhb5b6TxXCy5CE+sx2AqA0mf41Kbv503mQSRCZDwpNIGnoXkmg7nsRbaGSSBSKWc5Xr4sJ6cc/MzKC8vFx3LchYifV+Rive9IrIRLn0EzH3+O8cHx/HyMgIurq6YLVahTqYgDhus7y8HF6vVxCmar+LhJbNhJq1lf2eL/K+a9cuHDlyBACwefNmNDc3C4La4XAgNzdXaLXJSi5J22zKufkJgog/JDyJpKB3YY7W0pVJFsp0QzrmnZ2dol7cX//612GxWJI6rvG4n9EkI+kVkZnq0vf7/SgrK0NNTQ18Ph86OztRXFwsjJk0bpMJPbXfycELRS2bCTWLqlSUPvHEE+ju7sbU1BQmJyfR0dGBmpoaIcO+uLgYDzzwgGDJlIYXbN26FT09PWhsbBSJW4IgEgMJTyJq9FiF9C7MsVi6MslCmSrk7p1S5xvWi5svgZNMkn0/tSSiSOd8JsUC87CSRC6XC16vF21tbTh79qwgtvm4TWmSl9aYTjlLulzvc6k4VbKoSkXp9PQ0SktL8eGHH+LWrVuYmJjAv/3bv2FsbAyFhYUYHx/H1NQUtm/fDrvdLgovOHfuHEZGRhAMBkXXTRBE4iDhucCJNi5Nr1VI78K8kCyXekMQYh0TtRg7pc43sd6DVJep0ZOZrzRX1eZ8ps5Xdt5Hjx5FW1ubbGKNyWTC+Pg4du/eLVg3+TmjZ9Ppcrmwe/duBINBUe9zubGVs6iyVpis/zwL/2hoaIDBYEB+fj5GR0dRUFCA2dlZjI+Po6qqCtevX0dRUZFwLSy8wGQyISsrC/fcc09GWaoJIpMh4bmAiSUuTa8FU7owA7f7IKst0mqLWqqFTLzQcw/iFUeodu+kYx4Pa2OqSxrpzcxXEpGR5nymWtpNJhM2bdqkWC/T5/Nh9+7dOHbsGMrLywFAl0DjhbzZbJbNHJeK06NHj2LTpk0ia6vT6URbWxt6e3thtVrx0EMPCTHHf/Znf4b33nsP58+fR3Z2Nvr7+7FhwwZMT0+HxSXz4QVerxdlZWWUUEQQSYSE5wImlri0aFyLbGGOVoikU729eKHnHsQrjjDZbuFozztemwt2fIPBgK6uLk2Z+XIiMlPd6VpQs9j29d1uTVleXo7h4WHY7faI165ULsloNGLfvn1C+0r2PWxs2eaAufxbWloQCARw8OBBOBwOfPzxxyguLkZ/fz/27t0rxBwDwJe//GX88Ic/xD333IPR0VE88cQTKCwsBCB26bPwgt7eXtTW1mLjxo0oLCwUrK+RNsQEQcQGCc8FTKxxlNG6FqMRItJ6e8PDwzCbzWElYDINPfcgXsIn2W7haM47nlZSXtRYrdaoM/Mz1Z2uFSWLLRNqQHhrSjnUQjl8Pp/isaUuf+aWHxwcRH9/P2praxEKhRAKhZCbm4vCwkI0NDSILNqLFi3C9evXUV9fj2PHjgmWTL4/OzsWq/n7xhtvwGw2o7W1FW+//bYok764uHje3m+CSBUkPBcIctajWBfSaF2LWoSI9Hx5sXrhwgUMDg7C6XSGlYDJNPTcg3gKn2S6haM573hmiUstbrGUy0m1Oz0VISZ675/avevr64PH4xFKG0nDPHiXP3PLW61WXLx4EWNjY6itrYXBYEBDQ4MgJlmtWavVCr/fj8cffxzLli3Dq6++KluflB0LuG3dHB8fR1dXF8bGxnDr1i1cvXpVlLTExKuezY+ejk8EsdAg4bkAiJQUkeyXX6SFTC4LNhAIwGKxwOPxoKysDHNzc1i5ciWCwSD8fn9Szz/e6LkHqRY+aqgtqHrPW21zEs3Cnc7jppVUxsrqGT+1exdp0yndJLz88ss4fPgwZmZmUFFRgW9961vC9zALant7Oy5fvoyuri6YzWY4nU6sXr1asT4pANHnxsbGUFNTg1AohLy8PCFpyePx4OrVq6ivr5fd/CjNQ/4+WSwWNDc3C67+VMc7E0Q6QMJzAZDKGoNKL2e1hUwpC9ZisWD79u2oqqoSYjyTWcycUCbeC6rS5iTTFu54WrcypVao2sZSi/WUd8tfu3YN165dw6JFi4S6so8++qjwt8yC2tDQgJMnT6KhoQEejwc9PT1CAhHbnPL3gn1u/fr1OHHiBIqLi7Fq1Sps3boVr7zyCjweD5YvX46CggLZxCM1ccnuU0lJCY4cOYLu7m6sXr1auG7+HjqdThQVFZH1k1hQkPBcACQjKUJugY1H9yE+C9bj8aCoqAg2m21ex9plIokQRXKbk0wRX0D8RXKinuNoujRF+nu1jSXvdmcoJTVdu3YNubm5uHHjBm7duoW2tjZRPVk+ftdmsyEUCqGurg6NjY04ffq0kMQkLRrf0tIijOWf/umfCsIRAEpLS3H16lUUFBSgtbVVNjRDKi4dDgdsNht27NghnBMrfM8ns/H30GKxoL29PSpXPkFkMiQ8FwCJTopQWmDj0X1ImsHOd06hl3T6wAsAs9mcsLjbeIqvRMfaxVskJ+I5lnt22blrCYOJRixJrYUAZMVXdXU1GhoacOnSJYRCIcF6KY0LlYvflTIwMCC6F36/P6y8W19fHwKBANxuN5YuXQq32w2/34+Ghoaw7+PF5ezsLPx+P44dOwbgdoclPnmJ75jU19cntOUMBALYv39/RmyiCCKekPDMYPQsnIkUakoLrFaRoJT4xP6brJvpj8lkQktLi1Bk/MCBAwmx4MRLfCXDZR+LSNYbohKtiJZz/R4+fFhxXOIhpvnv6O7uBgDZOEqTyYSdO3di48aNaGtrU6xGIDcmDodDlMQEQGRpDAQCACDKimcWTI/Hg+HhYcXYUDbOTFweOHAAv/71r0UdlhoaGrBu3TqhU5JcCTgAwhjwpaUIYr5DwjNDSadYN+kCazQahVp4kUSClusg62Zm4Pf7EQwGZbvfxJN4zIdkuOy1JNFFSk7R8mzH8i6QPrsAVMclls2k3HfU19cDQFgcJV+z12Kx4MUXX1SsRqCl/avdbofdbheK0P/P//k/UV9fj507d4YJYYPBIBSn5xMXfT4fdu3aJQjFnTt3Yt26daiqqhJ1deLHhM1Vh8MRNq4kNImFCgnPDCWdYt3UXOPPPfecrKuKEW1Nz2RYQJPdyjLTSdcC61qESaLOVc1CqSQW9T4TsbwLpOIYgOq4aBHTUhezVAjLHZP/Pj2dpvS0f2WcOHECs7Oz6O/vF2I75YSwVEQ6nU4cOXJE9Nl169Zp6llfXV0dZt1UKy1FEPMZEp4ZSrot8uyFefToUSHQX8siqPc6kmXpTUUry2jOMZ3ELlvsnU5nqk9FIBphEuvxlKyYSnVppc+J3mci1neBVBxrzTqXu/aXX34ZXV1d6O/vx/r16xXfAdLvkHPna+k0pTaOWi3jkYSwFiKFQMjFPKfbO5wgkgUJzwwl0QlDDK3iRmqlAKCp1JHe60iWpVfPcVJhfU6nUAspcjGCiRDJWr4zHsJEz/nI3RO5n6uJDr3PRLzfBfy46LlvbKxramrQ39+P3t5erF69Wreg4hPVpJ2mpOejFuYjJ/yrqqqwefNmwfLIMtnlhLDP5xN9l91ux+bNm+FwOGCxWFBVVSV7/nKtfQ0GA7xer8i62dDQoOu+pdtGkyCihYRnBpPo2Ec94oYtOjabDQCwbds2bNq0SbPFIdqYtERZCfQcJxWWi2SJXb2LHX9eLpcLR48eRWNjY1j4RaznqnVuJvPeKN0TuZ9HEh16n20tfx9N2SQ9mxt+rDdv3iyqbakHXkgDQE9PDxobGwEgrCSS3+8X/l8uzEdO+CuVSOJxu92iuE32Xa2traIEOnZsaZgALzZtNhvcbjfMZnNYLKvW+5zOG02C0AsJzzQi3Xa0esQNv+jU1dVpFp0MrdcebcKGXvRYkZJlfeZJhqCKZrHjrVUjIyNoa2vD+++/LyzATIzqnR9StM5NLfcmXnNG6Z4o/TzRG0eeaO6l3s1NLM+B9B6wz7JzPnv2LLZs2SKcz8cff4zW1lZkZWUJwlDpfFlLTXYPlEoksfOQZqqzsTCZTKIEukjnwIvNurq6MJGqB7lrYz9Pl/WCILRCwjNNSMcdrR5xE+uio+faI8WYsVqSO3bsECyw0aBHGCRTRLDjJVrsypXaidRlhZ3X0aNH0dbWJrL2uN1uQYyePXs2pjmud24qHSeez53SPUnFxkRKNBbyaDY3kcZabgyUrIvScwYgbGoGBgYwNjaGyspK4fqMRiMMBgPcbrfINd/e3o7+/n709/dj8+bNouvgzwkAdu3ahY6ODoyMjGDJkiUYHh6G3W4P20QonQM/ZjabDRs3bkRhYWFUll8euZCCdFsvCEIrJDxTDHvxBQIB2YUhlVbQaGLNojnHeLmN+/r64HK54PF4hK4he/funbcv5ESLXX6x09NlxWQyYdOmTTh79qxgAW9paUFnZyd++MMfwmAwwOVyxRwesGXLFgCIaVGPd8iC0j1J9sZESrQiMl6CWS3+dffu3Th27FiYdVGpJNLRo0dx8OBB5OfnY3h4GLW1tfB4PDh48CC8Xi8MBgPWrl0rfBdrjdnb24vm5mYAt+t88q55i8WCmpoa/PznPxcKwldWVuLee+/Fjh07wjYR0nNg4pT9nmX2v/HGG8ImmJ2PVsu79N/8vUinqiYEoRcSnilE2sHDYrHA4/EIBY7dbnfcY+P0kowFU8uiqEWAV1dXw2w2o6urS1TMmV7I0cEvdnq7rCiJlv/1v/4XPv74Y9ni3FqRihiWIBINCyWzOFoRGa/nX+ru5uNfvV4vysvLw6yLSue8adMmnD59Gjdv3sSDDz6IwsJCvPbaa+jv70dTUxNOnTqFq1ev4sMPPxS1xly9ejWqqqrCYjArKipw5MgRFBYWYmxsDIsXL0ZxcTG+8pWviIQqHwbANlYulwt2uz1MnLLP+P1+dHV1YXp6GoWFhULJpp07d4rGVTqnW1paZN/9/GcWwrwl5ickPFMIv2v1eDzYvn07AKC9vR379+8XBacnelebzpZVre5Qk8kkWBbkijkT+mGLnc/ni9nt6vf7UVZWJrQ+5Itz6yGe1h7eQjWficfzHe13SN3d69evRyAQgM/nQ3V1Nerq6gAgTMAB6sI3NzcXubm5GBoagtVqxcWLF4X7yMdzMmt7Y2Mj/H5/WAwmc+PX1tait7cXN27cQHl5OTZs2AAAustxseu9fPkyxsbGUFNTg8uXL8Pj8SA3N1dUA1Tq8SopKUFXVxeOHz+uOsfTIXyDIKKFhGcKkXMlMdeQNDg9kbvadIgvVVtg9AgNLcWcFyKxCo94LHRMZDD3u575zJ9/IqyUam0i9ZBuCYKAuptbTymfaN8RTqcT3d3daGpqwoULF9DX14dXX31ViOeUzqtI58XekfX19XC73TAYDDh16hQWLVqEu+++G0uWLBEEH+9OP3v2rMgCykJABgYG0N7eju7ubixZsgQNDQ2Ynp6G3+8XCVWt5bh49/7x48dRXFwMi8WCq1evKo6pxWJBSUkJTpw4AQA4c+aMYJBQmuOpDt8giGgh4ZlClBZz6YtRWq4j3gtbuscLySUNqEEvZDF6i+FHU+JHy7yMRrwqdcLR+j2R4uaA+M3/ZGzgonn+lTKi1c5VT8H7SOfLrJ1utxt5eXlwu92ihJyGhgbhu+RcztJMcOn7YO3atbh69SpqamowNjaGbdu2CUlw0vP2+/1hc8dmswntNNk8498zapucSF2x/uzP/gzNzc2oqqrCvn37RPVDpR6vRx55RDjO0NAQHn/88ahLUhFEOkPCM8VIF/NILhy9PZy1LFLpHOfm8/lw4MABeL1emM1mtLS0ZNxLONVWMK2iIVrhpOdzejYFap1weLEi9zmW5czHySnFzcVr/rPktnglT8ldVzT3R+761OaEnoL3keY2b+10uVzIycnBnXfeGRbPyeDPy+Vy4YUXXsDo6KgQFwlAeB+wJKIVK1Zg9erVIs+R3lhIk8mEdevWCYKQvx6972OldzjrC8+L+ampKfT09GDVqlXYsGEDLl68KJQiO3ToEOrq6mKKYSaIdISEZxqi5sLRurDpFQPxiBdKpDXWZrPB4/FEHReYDOSuPx3CGLQKq0gCVen+Jspizr5XSycctW4xLEa6s7NT9jzjNf+NRiNGRkbQ1dUVU/KUEtGOcyTPinROyB1HruB9pLnNkiPdbrewcQCA8+fPY926daJ4Tv7+sfNavHgxzpw5AwBCXGRRURF6e3tRUVGBEydO4OrVq1i9erWoiDyz6LJr2bp1a1gRermSa0rzW+19rNcNz4/NM888g/7+fpSUlGDPnj2w2WxhpciS5YFK9eaYWFiQ8Mwg9CxsehepWN3TiRJY6WyNZSi5g2NxUcbrvNhiokVYMRfmhQsXUFZWJppfavc3UfeI/161Tjhau8U0NjYKJZ5Y5QifzyfM/VjvS7ySp5SIZZz1eFaUjiP9Dunc5uu8AsDu3bvx61//GkuWLEFxcTHWr1+PQ4cOAQCWLl0K4HbmNwDs27dPSAhkIpKVRZudnQ07N/bz4uJiuFwuQXSyeqBMTLLasWVlZUIRermSa4B66EGk+yGdT1Kkz8+yZcswODiIsrIyjI6OoqenR7Di86XI2PgnUhimw+aYWFiQ8Mwg9CxsyRZsiRJY8bJGJQo1d3A83bjRnhe/mCh1a2F/f+DAAQwPD2NwcBBzc3M4cOCAJgGt9R5Fs3hqqdXJn1ukbjF8jcX9+/fHfZPEJ08p9Q2Plng/C0piW+tx1Oq8btmyRVQmqb6+HocOHRK6AV24cEEQiRcvXsTo6CgsFgsACJ2FqqurZfuqr127FiaTCW+99RZOnz4Nq9UKAKJ6oH6/H7m5uVi6dKmojBMA2ZJrAHS/v/TMJ+nzs3btWlitVgwODsJqtQrWWOn3AsD4+HhCy+qle4w/Mf8g4ZmmKAWta80K1rJ4xHMXnUiBFQ9rVKKI5A5OlXDWu5iwvzebzXA6nVi5cqUuAR3pHkUTn6y1Vid/bpFaE5pMJhQVFQmVI/hkm1jvEX+vlfqGx4K0y04kUav0fGtNBNMqvFg5IL7O68TEBMxmM0KhEOx2O5544gm88cYbghC1WCzwer3Iy8tDf38/srOz0dvbixUrVogEOx8XCdzuLPTee+/h+vXryMvLw4MPPojp6Wn09PSIhO5DDz2E0tJSuN1uWK1WBINBIV5SruTa+Pi4rgRGfgzk5hMLRVCqxNDU1IS33npLKPMk12GNVVpIdFm9TPAqEfMLEp5piN6gdSXUFo94u1fS3TKZKLS4g7Us4vF2peldTNjfnzt3DiaTCV6vF7W1tSL3YSz3NxohrDWeWe+5SccGAJ599tmwlo3RwO61w+GIqxVJWnoHgGoXKbUSSvFMUGTXy9d5tVgsOHbsGLxeL8rKyrBjxw4UFxfjww8/BHDbet3a2oq3334bHR0dyMvLQ2FhIbKysvAnf/Inom5C7HkCgKNHj+LMmTO4du0apqensWjRIoyOjmLNmjVobGzE6dOn4ff78dBDD6GlpQUXL17Exo0bsWLFCtFGxGQyiUquAYgpgVE6n4xGI06ePKlaiQG4bdndtGlTxPjRRJfVW6jvbiJ1kPBMQ2IJWtdzjHhn4KbCMsniK4HYWidGSzxe2omIsYpmk9LS0oLdu3cjKysLJpMJk5OTYe7DaM9LrxDWm6ij59yklkmllo16kAq0eFuR+HdCd3c3AKC+vl5R1Cq9Q7RsAJSqAmhJUHQ6nbh48SJ+8pOfwGw2w+v1wu/3C4kz0jFyOp1oa2tDb+/tjj4VFRX4yU9+gpKSEhw5ckRwswO34zV9Ph9CoRDy8vJgMpnwl3/5l0J3IeB2Ufm8vDw8++yzGB4ehtVqxVtvvSVk8vPjw86DbRIqKipw/vx5HD9+HM3NzbrmEytSX1tbiwMHDqhWYlDqTc/Dz5949nxXuwYSnESyIOGZQpSsCclwfSQqAzeZ2ZE+nw+7du3CkSNHAACbN28Oa0WXDGJ9aScyPlbP9wwMDGBwcFCYe1evXlUVN3rPRY8QTnSiDm+Z5F2099xzj2qSiBxKG4d4WpH4dwITYnx7Xen5Kr1DIr1blBK1tM6Bw4cP4+OPP8a5c+cAAHfddZfwbpHOR5MpvIQRACF5iP03L7RDoRDuuusuTE5OoqGhQRCIDodDKCrf0dGB/v5+WCwWDA4O4vjx47h48aLwjE1OTgrjuHPnTlRXV8NiseC9997D2NgY/umf/glOp1Pzu4TFR/NjJhd6wzbJ+/fvx8mTJ0W1TOVCQvj40YMHD0YMOYkGymYnUgEJzxShZuVKhusjEQu7FstdPF90fX196O7uFrJeu7u7My4w3ufzIRAIROxSEusxtCT+SNsaFhQUJLxrlhJ64pnjcRwAuOeee1BUVKQ76Uhp4xBPK5LUSjswMICJiQkcO3ZM9nyV3iGR3i2xuHiZF2Vubg6zs7P4wz/8Q+Tm5grvFq3linjBxY4dCATgdruxcuVK2aYa/DPU0NCAW7duCRbP8vJyvP/++7BYLHA4HLh8+XJY68rm5mZ0dHRgZmYGgL53idyYDQ0N4b777sO2bdvQ1NQE4HbWfEdHB86dO4fZ2Vn8/ve/x4oVKwAA//7v/x4W66kWP6oVtWefstmJVEHCM0VEsnIl2vWRiIU90jXF+0VXXV2N+vp69Pf3A7htEZGz4KTrjl4at7d9+/a4u9K0jnlf36dt/np7e7Ft2zbZYtqJPg9GsuLO+OPwCTIulwtHjx5VjMHjSVZyBjsPqUWyoqICXV1dcDqdWLdunejv1eIyedhzAkCUZMPXwIw0DsyLcvnyZczMzCAUCmHlypWCtU9PXWFmCWUCdGhoCGazGVu3bg0TnXLP0Pj4uJC4w+JL2d94PJ6wY9rtdqxZs0bwnsi9S5RgFlMWFvDUU08J5aE+/PBDNDU1Ce/G0tJS3Lp1C0VFRVi0aBE2bNiAZ555Rshuf+utt0TiM5a5FWnMKZudSBUkPFNEqjMJE7Gwy10TL/zi/aIzmUzYuXOnEOMlFW3pvqPnx8Pj8aCoqCju5+d0OkXlZJTGnL93q1evFsaSLe6xlgWK5t4nK+6Mv86amhqhc0xbWxvOnj2bNiIZCLeuLV68WOjv3d7eHtXGhT0n7LpNJhPKy8uxdetWvP322+jt7Q0bB7kNnd/vh8FgwJ133olgMIg77rhDSNTRk2zFfzez+LG6rK+88ooQAsIy3uWeIZPJJBJwvLVY2roSiPwu0UMgEEAwGBSFKLAauSMjI6itrYXBYBDKmw0ODqK0tBSDg4Po7OwMs3pGO7ciPXOpXoOIhQsJzxSRzMVK7RzieVzpNQHioswtLS1xf9Ex64gc6b6jT/SLX+o+37x5s+Ix5Oaj2+3G8ePHcebMGYyNjcUk3jNhkWNjEE3nmGSJZGnpqLVr12J0dBQ1NTXweDxRzXH2nBgMBmGTEgwG0dPTI/v8KG3omMVzaGgIRqMRoVBIcLNrvf9yvdrZ5wwGAzo7OwF82snIbrerbnb5EAP23zt37hQSEqWwAvh6BR6LL2XWVGmWO8uaLysrwz/+4z8KYzI+Po4f/OAHonqe0vOPdm5pKYGW6jWIWJiQ8EwhyVqskgH/smQ7eamVw+/3R/Wii9Zdnu5iJxEvfqmFmXefq2XqSsfY7Xbjz//8z3Hp0iXMzc3hT//0TzWJMLU4vkxY5Ewm+c4x6YLc5o65kaM5V5/PB4/Hg7y8PPh8PlHNS77TE//dShs6v9+PqqoqzMzMYHx8HGazWXc5LqmFfmBgAFu2bMHExAR+97vf4eTJk8jNzUV2drZoPPhi67xFk/V3lx6X1chkwhnQ37mIIX3P2O12IUwAuJ20x2fNd3V1Cc+iyWQS1fMsLi6Om5dGy5jPpzWIyBxIeGYo6RS7qGQBkRN+el90sbjLky12orkn8Xzxq1mLmPtcy+eee+45HD9+HD09PQCAyclJnD17Fo888ohQ3NtoNIYVaY90rzJlkUt3kSwdx2jPla8KMTMzgwceeEBkjVMaB7WM+ZUrVwoljaampvDqq6+KSgZF2rS0tbXh4sWLuHz5Mj73uc/h+9//PsbHx3H16lV4vV4Eg0EYDAZs2rRJNJ+ZkMzNzRX1d9+4caNImLPr4YWz0+nE0NAQXC5XVEXa5cbJ5/Ph8OHDcLlcWLx4MQwGA37xi1/A6/WGZc0XFxejtrYWxcXFCQlHSrf5SxAkPDOQdItdVMvqjXUBj/VFrOfFG4uYj3RPkrFRkI6VVguz3BiXl5dj0aJFCAaDAICSkhJs3boVBw4cEGIBy8rKRKIi3UMb9JBJC3a058pXhcjKysLVq1cBQNRaVe675ayuLAaYWR+///3v4+TJk1iyZAn8fn9Y4hMQ/kw4nU6cOHEC2dnZmJycxODgoCDcrl69isWLF8NkMsFsNuP+++8XXQebdw6HA6FQCLm5uQCA4eHhsDnJC2fW6pP1dAcQVbKldJxYhr/H48Hw8DDsdjuKi4vDKnAAiQ9HIoh0g4RnBpJuC7yaSzvWBTxZ7nJm/eFddPEK5E/ERkGppWo0Fma5z1VXV+Phhx/G8ePHUVlZCYPBIMT88bGA/LXGeq9iFefSlpLparFMF9SqQujpWCSd20VFRbh+/TqWLFmC3t5elJSUhCU+yX2OkZOTg1AohNHRURQXF+Py5cvIzs7G9evXBUF56NAhXLx4Ec8995xo3jU0NGD58uXo7b1dp3PDhg1CDU/+mZBWMmAJPdu2bRMqGUTbnIKVd1q8eDGGh4dRXl6OW7duCSI8OztbGGv+veFyudDZ2amrkgBBZCIkPDOQdItdTKRrUum7421BdDqdOHLkCGZnZ0X1/bSidk+ki4vWMj1KxNpSle9Mw9zlcp975ZVXRB1WWFtCh8OB8vJy+Hw+lJWViZoPsHi8wsLCuFxTNJ9XaymZTiEq0RDv829ubg7riqPnXshtuFipNr/fj5KSEqxfvx5utxvt7e1YtmyZUKZL+jm73Y7NmzfD4XBgfHwc169fx+TkJMxmM9auXQuPx4OHHnoIDodD5BJvaGgIs8DyY8THgErHEPg0Eaiurg61tbU4evQoamtrcfDgQd3NKfixKykpwbp16+Dz+TA0NAQAWLFiBb72ta9hxYoVwjPIV1I4ePCg8FxpqahAEJkICc8MJB1j0BLhmpRLWGI/T6dQA0D9njBRqrdMjxJq1lUtcXR86RzeXc6PMQDYbLawntbA7baEdrsd09PT8Hq9OHDgAFpaWlTd8LFck94xUWopGc95E0kAJkLgxvv8lb6LjWVJSYmoPqgeKztfBN7tdsPj8WDPnj3IycnB5s2b0draKvu5nTt3or29Hf/6r/+Ke++9F263GxaLBdPT01izZg2eeuopURtPNi+l8146LiwGlG1KWKH3HTt2CM8tAKGmpsl0O0ufd42fOnVKsGA2NTXJjr203NXjjz+Oa9euYc+ePZiamkJfXx+2bdsmugbWbrOtrQ0GgwFOpzNi+TOCyGRIeGYomRSDFg1aFka9NQHVxotZW6T1/fSgdE/YQszK9CgV/NZKLBZvudI5amPIXxPfllAq7jo7O3V9bzyvSfp5vre32WwWLLJK80avSNQSzxur9VbufOSSYoqKimQTvSKh9gxVV98uiM6sfe3t7aiqqpLt26604TKZPi0Cf/ToUbz++uvw+/2YnZ2Fw+FAZ2dnWAciBkv2GRoaEkQq/3dKGzwt49bd3Y1QKIRgMCi05dy7dy8aGhrw7//+70JNzZGREVitVoyOjmJ2dhZ33nmncNzc3Fw8+eST2LNnT9h4SzeZhw4dwvXr13H9+nUAwPXr19HV1YWenh4YDAa4XC74/X6hkoLL5YLVahXauMarlTFBpBMJF54ejwfPPfccjhw5ghs3buAP/uAP8Oabb+K+++5L9KGJFBKrxSfSwhhNTUA1lyuztiTKimwy3S7Tc/r0adGCHk2h6ljCD/iFkS+doyW2T07cMXc2K72j9L3RXlO0YzI+Pi6ECRw4cECIBeQ7zFRX6+uow4i08dFrvZW6fpXORy0pRq+FOVJcdnNzM7q7u4X6oGxjodfKzs/7oaEhzMzMIBgMKlr95UqA8QXVlY4X6T5OTU2hp6cH9fX1GB0dxa9//WuUl5fD6/UK11JbWwuTyYShoSGUlpbi+eefx8TEBNra2tDT04NLly4hNzcX09PTcDgcgvCXCm5pLdiPPvoId9xxB0KhEPLz81FbW4uTJ0+iq6sLVqsVRqNRNH8BCJ2P2Nydz0YGYuGRUOHp8/nwR3/0R1i/fj2OHDmC0tJSXLx4kR6ieU48XIKRFsZos7XVXK6JtiLLLejRutL4c2VJEHxva6UxN5lMgmuvtrYWwKelc6RxkqxAt3RRVYulk8aO6rm2WMef/3xfX19Y9xg5ERyNiz/SxkeP9VY6F7ds2RJ2Puw8+VhclhQTrYU50jNkt9uxevVq4bxYtx3WSlOPRZpt6pqbm3Hu3Dn89Kc/RUVFhez58mOnVgKMHz82HnLjdurUKezcuRNXrlxBSUkJ9uzZAwAIBoMIhULCtbjdbuzbtw8lJSW4efMmysrKcPjwYWzZsgXT09Ow2+34/e9/L4jHuro64XmTPitMbLMaqPfddx+WLVsGl8uFhoYGLFu2DGVlZUKhfr/fH1Z/Vzp3ac0k5hMJFZ4vv/wyqqqq8Oabbwo/k+5eiflHPLLuIy2MWkSKkgBIdlUAflGRLujRJobxCUIHDhxAV1cX+vv7BUuR0jX5fD5Zlykgju07cuQIuru7sXr1atHfqMXSpVP4h9y9Z9Y01mGGL63jcrlEbnk1tMxNrdZb6VwEwrveSDdJDQ0Novae0ViY2XmqWSr5jQTrvGM2m4U2mHowmUyw2+1C3/XBwUE88MADYeOtZ+ykGyXWNpMft1/96lfo6enB3XffjbGxMfzsZz8TuimVlZWhpaUFALB7924cO3YMRUVFuHHjBsrKysLux9atW7FixQqUlZVhZGQE7e3tsNlsss8Kv8FjheH5zU9dXZ2Q0CS9xy0tLWGWeYKYTyRUeB46dAhf/OIX8ed//uf49a9/DYvFgr/+67/Gf/tv/03276empjA1NSX8OxAIJPL0UkqmZ9eqEa+s+3hYwPQUwAa03Rc9907OuhprYhj/nQaDAV6vFzU1Nejv7xcsRUpjriW2r6OjAzMzM8IYybkUoznnZM53pXsvl9CydetW7NixA8PDw4quTbnQDACCZS2ajRGg3PWGt37J3a9IFuZ4jDc7DutAZrPZ4PF4BOGmFyb8m5qacOLECXg8HtnxjjR27No8Ho9g7fV4PNi+fbswT9m41dXV4cKFCxgeHkZubi5+8Ytf4Nq1a2hqasLg4CAGBgbg9/uFmEpmGWVCXno/AGDXrl34+c9/Dq/Xi0uXLiE/Pz/M4sxv8FhIAZ+8x89N6T0eGBiIany1MJ/XHSJzSKjwvHTpEl5//XU8++yz+B//43/gzJkz+Nu//Vvk5eXhy1/+ctjf79mzB7t27UrkKaUF6ZiVHQtyi3K6ZN3LLWJqMZKR7oveeycnHBoaGmISCPx3XrhwAYsWLRISMaTucSlaNgUFBQUoLi7G0NAQbDabogtfriyTkpU1FfNdzjor12Fm3759+O1vf4vy8nK4XK4wa7FSzcl4XJPSXOS/S2+NXC01afXMu3htJI1Go+Cuz8/PF+ptylnnlc6Pr8rg8XgwPj6O/v5+bN68OWzes3N+8sknUVZWhlOnTgnz+sSJE8jPz0d7eztaW1tRV1cH4HaIQWtrq3Dd0vvhcDjQ3d2NrKwsFBcXw2w2Cy5x3joZyasivXf8+AIIs8zH43mZb+sOkbkkVHjOzs7ivvvuE9qw3Xvvvfjd736H73//+7LC8/nnn8ezzz4r/DsQCKCqqiqRp5gSku3qTSTxjpdMVhFwufPTcl+kvaQj3Tu5RVvqJte7EPDuYa/XC5PJhPLycrS2tkYMZVHbFDArUkNDA9xuN7Zt24aKigrs379fMU5WS/kkLeOaLEuM9L739fUJ1i7WYUYqrOTOH4AQlhBLhQK5c5L+Tm8Wd6SatEpCOh6hA0rnxiyAXq8XlZWVWL58OcbGxkRCNtJz4fP5cPToUbhcLhgMBgwPD2PNmjXw+/1C73Olcx4fH8cHH3wAl8uFoqIimM1mfPaznxUsuGrXxxeSr6qqEoruz83N4e6774bBYMD4+LjoM3rEupxbPhF1mufTukNkNgkVnhUVFVixYoXoZ3V1dfjpT38q+/f5+fnIz89P5CmlBfGyIKQD8XyZaS0Cnigi3Refz4f29nb09/cLVpZI944tgGzhGh8fFxZV5ibXm0TAvpPPnFVygcqJE6nQ4Rd8vpj2pk2bAMhb3Nh915LcomVctViaEyFMq6urRdauHTt2aD5/acmhaCoUaEFOmOq1XkmTV/hn1ul0CnUulb5Lz0ZS7tzYMdlc3bZtm+gzbrdbqEJgNpvDngsAoo1OKBSC1WpFKBRSTEKShkSwhB620eCFbyTr8XvvvYdQKIRHHnkEzzzzDGpqanDy5EkMDQ3ho48+wvr160XWST1iXc4tnwiP0Xxad4jMJqHC84/+6I/Q09Mj+tmFCxcW/IRPJ1d0rMTzZcYviEpFwBNJpPvCx6i5XC5s3LhR8zmxhZ0Xm6zOJBPXehND+MxZLYKO1U3kXeMARGJ/48aN2LJli0hEybmnA4GAUCQ7UnKLWmiDUkZyJFd3vOaC9NyAT/uO80Jd7vzjVaEgGtQ2fNKatFVVVar9wAFo2jxqFf/8ubFOXY2NjaJj8nVBLRaLqMTR9evXceedd4oy6JmnwWq1wu/3Y/PmzfjMZz4j6rikBttguFwumEwmPPLII6ioqIj42b6+PjgcDoyOjuLWrVt47733MDExgatXr6K3txfZ2dm4du0ajh8/jj/7sz8L82gEAgE4nU7V40QKx4kX82ndITKbhArPv/u7v0NTUxP+8R//EU8++SQ6Ozvxxhtv4I033kjkYTOCaF3R6UY8X2a8iJXWidQiyuKZUKF0fryV69ixY4odTHj4hYUXm3V1dYpFtLWeayShzAsAZlEaGRkR3PNPPPGEbCY7b0FiY+Lz+fDee+/hRz/6Ea5fvw6bzYZvfOMbqKqqingNclZWpYxkLa7uRDw7vDVaKnDl5kW8KhREg9qGz2QS16SVjp/UtQwox5Ey9Ih/PhSE79TFz3XpJjMUCgnJPTdv3oTJZEJ1dbWQdd7e3o7Lly+jq6sLxcXF+OEPfwiLxSIkAEWCubNfeOEFnDlzBl1dXUJcKLs+uXhl9sx3dXUJfeI9Hg9sNhs6OzsxOTkJo9EIq9WK5uZmABDFoLLe7HKF8Nlx2SZO67sulvfcfFl3iMwmocLz/vvvx89+9jM8//zz2L17N2w2G1577TV86UtfSuRhiSQTr5eZnPUpluxxPeek5WVuMkVXh5MXCbGKTblziiQAmKXV7XajtLQU/f39giVmampKZGHmXeYARPdi165deOeddwQXJSOaLFxeeEgzkvW66mNBrkKA1s5S8bYg6REUkY4tnRdy2fz87yNdhx7xz86Ntb5kNTv9fr8os1u6yXS73TCZTHC5XLh58yZGR0eFrHMWe/zrX/9aELW1tbW6NiJ+vx+jo6MAbucfdHd3i9z4586dw+DgIKxWK1atWiU8p9/85jcxNTWFy5cvw263w2g0oru7GyUlJcjNzcXExATuueceIfvd5XIhFAqhr68PBQUFKCgowEcffYTW1lZkZWUJsdDsuGxct2/fHtECm84JQpQxT2gl4Z2L/viP/xh//Md/nOjDEBmIlvhDrS+wWKxiemIMq6qqdFu5UuXi4uNL29raMDQ0BI/HI1gvKysrcf36dTQ3N6O5uVmUvS6tLbhlyxZ0d3cjOzsbixYtwpUrV7BixQq0tbXhxIkTAIDNmzfLZlDLIVdGKJKQScT4Sa3RBoNBuB4tcZvx2nRFIyi0HlvL+PHfxSfTsOuPRvyfOXMGly9fhsfjwaOPPhpmlZVuMp1OJ/7lX/4Ffr8fixYtwpIlSzAxMQEAwv35zGc+g0WLFkVVu7S6ulpIDAIgZKEzsXjx4kX09/fj+vXrCAQCGBgYwPT0NCwWC5YsWSKEqbS2tmJgYEDoHMV6vptMJoyPj2NkZAT9/f3IyckRrKSs9FJlZSUACCEmfDmooqKiiCEO6ZoglM6CmEg/qFc7kRLi/aJiLrFoii5HepkrxUrqEUGxCJRYXWtFRUUYGxsTisv/1V/9Fd5//314vV7BVWkymVTrRwIQFu0lS5bg/vvvx5e+9CW89tprmJ2dBQDBgqR0jtLr0CMm4+0iVEqoWrt2La5evZr0uM1YN05arPVavo8l07BwEn4zEel+8efhdDpx4sQJZGdnY3p6WjYemv2bfaaoqAihUAg1NTW4cuUKVq1ahZ/85CdwuVyoq6sThXUYjUbdlnYWgsBc4vymYm5uDpcvX8bMzAwuX76MYDCIkZERfOELXxB5A7q7uzEwMCD0oZeOh9/vFyUxPfHEEwCAn/zkJ7jzzjuFyglGoxEHDx4UJSoajcaw+GK5d086JgilqyAm0hMSnkRSkC6O6fCikhMfWmIMpS7DRJ8jixljlhW93b94a9Xq1auxadMmbNq0KaK1Wa6wOVu0q6qqMDAwIBSuB6Aq+NXKbiUbtY0EAHz44YfC/Q4EAvD5fAk/T/4e6Tmu3tJIkejr60N3d7fsZkLtfknP495778XU1BSys7NRUFCAwsLCsM/wmewsBIVVGLj33nvxuc99TnBzu1wufO5znxPCMYDb/cwdDgcsFgtefPFFTc+FyWSSDZ+4ceMG5ubmsGjRIszOzmLZsmW4du2aEAowOTmpaAln7npmGWZdiVatWoUNGzZgYGAA1dXVuHnzJtatW4cdO3YI4QNsM7hx40bZ+OJI8bnpIu4oY57QAwlPIuHILY58AoLWVoVqsIxzrUWX1TK++YUESP5LVepaY4kKXV1dAIC9e/fqWnCUrFVqrlWlz6xbty4sMWjv3r0Rs4vTYaMhdy4ulwudnZ3YtGmTcD4sPKG9vR379+9PiuuQD4vQc9xoSiNJ4ecb746enZ1FaWlp2LMpV2uXr0zgcrnQ39+P7OxsTE5O4qGHHgpLAPL5fNi9ezc++OADmEwmTE9Pi0QVswhOTU0hFAphcnISL730Eux2u2CZ/vnPf46xsTHhufjud78b1T3q6+tDbm4uSkpKMD4+juLiYhQVFeH+++8XGjI4nU5hTNn7BZBvIiBtNfrxxx+jr68PxcXFWLp0KYqLi0W1OlevXg0AsmXJ5N497Pn0+XxhFtJUkapwIiIzIeFJJBy5xbGoqAhbt27Fvn374PV6FVsVakWvOJSzJFRXVyta5ZL1UpUTxGazGV1dXSgvL4fX641KtClZq9Rcq0qfkcZFBoPBiNn96WQRUcq65u93UVERPB5PUoVyNMeVjiugr7C91Or43HPPYefOndi4caNQvYB/NpVq7fKVCcxmM4aHh1FUVITr169jeno67Lh9fX0YHBzE1NSUUJbIaDQK1/ryyy/j9OnTuHXrFkKhEPLz8xEMBmEwGNDb24tly5YhFAohFAph0aJFMYVFVFdXY9WqVQCA3NxctLS0IBgMorGxUbCiylUwcDqd6OjowJIlS0Qdr9j/HA4HXC4XLl++DLfbLZRQY+WSeIG6b98+2frASu8eJQ9CKhN8UuXBIDIPEp5EwpG6EVkSS7QF1OXQKw7lhJCaVS5ZL1U5Qbxjxw4AEMSBmjtb76LDXKtsEXc4HLIxrryFi6/hKSfc5Egniwg7F74Av/R+p0oo6z2uXJIOX/Krra0NAGSt0czqeOzYMSF5hglVi8WCUCgUNjZ85y6+1i5fmcBoNGL37t1wOp2oqqpCMBgMm1NGoxHDw8O4fv06CgoKYDabhQYIzMo/OjqKubk5LF68GAUFBSgrKxMSilavXo3Gxkb85je/waJFi2CxWKL2mvDW5qGhIUFwSzcj0nFua2vDxx9/jFAohNra2rDjV1dXw2w2Y3x8HEajEePj4zAYDKIwCiZQebe7XBcm6b2Te1cB8WnjShCJhoQnkXD4l3YgEBBaMMZSQB2Q7xGvJ9lHTgil2iqn5Frbu3dvxMSOaBYddryuri6EQiEEg0HRAqpm4Xr88cdx6NAhzRuHdLKImEy3C/CfPn1aNiEtVUI5muNKx5WV/LJarThx4oTgzpXOib6+2+1ClyxZIlhJWfyi3DyUdu5av349CgoKhOeXF7dsszQyMiIbSuP3+4W6ndevX4fX6wVwu3i/0WgUBJvZbAYAPPDAA9i1axcACC7sYDCI2tpa3HHHHQgGgzF7Tdrb28PKhSltPh0OB3p7e1FcXIxQKASDwRDWOcxkMgnjMDw8DLPZjMLCwrAwCmkMtpa6pHo3zgSRTpDwJJICH5cUj5qW8ciKly7Y6WCVU4vH1BPrp3XRMZlM2LZtG86fP48lS5YgFAoJCyjfG9tms4VZuJqbm4VECqXOSXJjmUh3YDy/O1VCOdbjMrcwi32Uxg0yWCKM3+9HSUmJqO0j7wpmY8ksc6xz12OPPYampibBXczHRttsNuzYsUNw40vd9YFAAEuXLkV+fj7Ky8tRVlaG73znOxgdHUV9fT1aW1sB3BZs5eXloqQ65sJmdT7vuOMOPPLIIzGJLWb5Z+XCPB4P7rrrLkEwS+OgmfC7ePEiCgoK0NDQILtRtdlswqYxEAjg1VdfhcFgCHPNR7PZSMeNM0FogYQnkVTiJe4StbtPB6tcNOcQi2vYbrdjzZo1wmaAWbf43tgAwrpJsUx3JXGpFIMWa2kqJfRuRrQmpGVaYWzedczXZuXnBLumlpYWbNmyRfbv+HnIxGJJSYmQ3X3s2DGsWLECgUAABw8eFD7Pxt3v98Pr9YqE1vj4uCBGKyoqsH79egSDQSxevBhnzpwBAPT396O5uVnRys9c2F1dXaisrEQwGBSshWzu6r1fvJA0Go248847EQqFcODAAbS0tGDfvn2iOOjW1lYUFBTg7rvvhsViEYSyXLIPG0cWmsJaf/JWYL3PvFIN5FQ1NCAIPZDwJJJOPMRdOiWrqBGPl7fWOo1qi47ad8h9lrkSmZVp27Zt2LRpEwBxNyOl71TaGLCfl5SUoKOjA/39/ULtxlhj0iJtRqRjoGUOZWphbJPJpFhrUu6alDYQ0r/Py8tDRUUFli9fLiQmDQ4OCq53ftyNRqMgtMrLy9HT04P//M//xK9+9SsUFxdjenoazz//vJBQdebMGdy8eRPZ2dmYmJhQfE/wLmwWI86yzwFtcY5yzwMTknfccQcACJ2ROjs7w0pMdXZ2Ct2UPB4PBgYGFNutsuN1dnbCZDKhpqYGwWAwzDWvFbUSa/HaOGfqvCcyAxKeREaSDm7xSMTj5a3nO5QWHS3fIWfdYlnKdXV1onJDcpZL6Xcqibrq6k/73U9NTcHj8eBzn/ucpgzsSEiPyRfkBtRL3yjNoVTFzcXL2iQ3J+SuqaGhQfE40ioGNpsNY2NjMJvN8Hq9Qi1XqdWRCS2r1QqHw4FXXnkFHo8HN2/ehNfrRU5ODoqKigDcTohavHgxBgcHsWjRIvzoRz9SLdHFXPmdnZ2i7HO2YVK7X3JW987OTrjdbjQ0NITFnjc2NuL06dOierWNjY04e/ZsWDUBuePyQtHn8yEvL09XxyW5GsixlliLBMWLEomEhGcGQi6Q26SDW1wNtZd3pHvIfh8IBOByucLiwuJ1HtJj8u5Zvn80IHYjssVP6bzUYlX55JcPP/wQJ06cQH5+vqYWlUrwrmNWj5W3QG3ZskV2DCLNoVRY1mPdsESaW3qvSVpzl7mV+THevHmzyOq4a9cuOBwOBINBBAIBTE1NYXx8XMhULyoqwtzcHP7mb/4GRUVFKC8vR35+PhYtWoSZmRm89957uHLlCtasWSNrPeTnKZ99ruXa+OfB5XIJrn8WUiKNPR8fH4fdbseDDz6IiooKYY5Ks9yVjsuOJ/UeaLmnrNwZS4DbuXOnKNQglhJramSKR4nITEh4ZhjkAkk8WpNiol3g5Tq28HGO7PcjIyNYvHgx+vr6cO3atbC4MK3ocSl3dXUJblO3242hoSFUVVWFuRF5N6rSeSmJOr4m4gMPPACPx4Ply5dHXYtR7pngy/709t5u+RnNQpoKy3os1iat1m297UpbWlqEOfv222+rWoxPnjyJI0eOYHZ2FjMzM/jMZz4jtKScm5tDVlYWbt68iZ6eHszOzqKkpAQrV65ESUkJACAnJwczMzMoLS0VlQpiSUwHDhwQzVPpRoJZMBsbGyM+l8xqKxdS4vf70dfXh2eeeQaDg4OwWq146623RJso/vuVxpQ/ntR7oHYfWQwyG0sW+8q6HwGRS6xFSyZ4lIjMhYRnhkEuEO1EYxnWkxSjFtMFyL+8+dqJ5eXlmJ6exre+9S1cvXpVyOZlHV3Ywl1QUIA1a9aEZZzrEQ7PPfccTp06hUuXLuHUqVNhBd/ZvGJu0/Pnz2NychJtbW1CX3e+bBIAoSe1Wrwa35aUF9fS7i6xWFakzwSzhvEFudUSoSKRLMu61hauamh9P+i9Jr/fj2AwGFY6K9L3zM7O4ubNm6iursaVK1eQlZUFAMjLy0MoFMLs7Cz8fj/uvPNO7N69G6+88gouX76MqakpTE9Po66uDkajUXj2WO1fOfc+G0M2n5Rqy/LzD7jdetPtdguiEPg0LGNqagr9/f0oKyvD4OAgOjs7Ra055Uq6yY21HhHHb0wNBoMQW8rDZ8snShimu0eJyFxIeGYY5ALRhrT+JHMDRnqRRkqKYT/v7OyMaoHv6+vDyMgIioqKcOXKFSxduhSdnZ0Abmfz2u12eL1emEwmXLp0CVarFZOTk7h27RrWrFkjyjjXY/UeHx/Hzp070dPTg9zcXDz55JN47rnnBDHIzysm1A4dOoSKigqcP39eiPfk5xwrpcRnwktFNp8ZX1ZWJnTH4cclVsuK9JkAoFiQO10XUq3Z/lqs7BaLRbY2qdwxtY67nvdOVVUV7rvvPng8HlRWVsLhcGBoaAhZWVnIzs5Gfn4+7r33Xpw9exYzMzOwWq340pe+hOrqanz3u9+F0+nExMQEAKCwsBADAwOiGFOz2YyxsTGRe5+dv9wmhPV3Z94EZg2trr7dqczr9cJsNqOlpQUmk0kUJ9rT04OSkhKMjo7CarWisbEx7vdMek/4jWlxcTGWLVuGGzduoKGhQVTjk4QhkamQ8Mww5psLJFHxqnz29JEjR9Dd3S1bRFtrprP059LkAq0bAKPRiKtXr2J0dBSlpaV45JFH0N3djZycHGRnZ6O8vBx1dXWYnp7G3NwcJicnUVBQAIvFgq1btwpxn3yM2tGjR2Xdd/y1dXZ2YmBgANnZ2ZiensZHH32E3bt3IxgMCuKVt0IODAygoqJCKJ2zfPlybNu2TbTI8/OQL5PDxCW7BwaDQbYPNUNuAdUyL/i/UYq301qQO9VIBZPf70dDQ4Pob+IZZqP2XWqlelgtS7XvZcXdKysrEQqF4PV6kZ+fDwBCnUyj0YiVK1eioKAAVVVVgmW9tbUVhw8fFm1WbDabKNFNTuDJWYv5Lmk1NTXYunUrnnnmGfT396OkpATf+ta3hNhLj8cjWO2NRiMMBgPcbjdWrVqFPXv2oKenR5TEJL1nLFaUPU/sHAEIbYH5TZcSfX23i/qz4vpTU1MoLy+H0WjEU089lfHve4IASHhmJPNlp5vIeFVm+eno6MDMzIys6FGyiiolxUh/rmUhljIwMIDx8XHccccduHnzJj788EPB7bh+/Xo0NTUJRbk9Hg9eeeUVlJaWwuv1Yt++fQgGg0JfbLWWldKkhKeeegpVVVXo6elBXl4ebDZbmPucCR02Jrm5uULpnLGxMRQVFckKRrfbjdbWVnz00UeorKwE8GmZJZaUYrVahXaHkUS6Fmu13NzhhVqkOL90Q82iyCeaRbKys3kTqTapkmU/0jN5+PBh1eeVT6Tp7u7GzZs3hWvIzs6GwWBATk4OxsbGYLfb4XA4cOHCBUxNTaGrq0voYMQ2K1VVVeju7sbXv/51WCyWiOWeeNHHd0lzuVx4/fXX8fvf/x5ZWVm4ePEi9u/fj89+9rMiSz4TzswKunXrVgQCAVRUVAAQJ9gpxYryCUuXLl3C2NiY6LmIlMxWV1cHAKisrMTNmzfh8/ngcrmwb98+7N27V/ieRJdoI4hEQcKTSBnJiFctKChAcXExhoaGwkSPmlVUam0C5AV/pIVYjpycHOTn52N6ehqjo6N4+OGH0dvbi23btomErtFoxOTkJE6fPg2TyYSsrCzcddddwkIcDAYVe407nc6wpIT/+I//wPHjx1FeXo4VK1bgwIEDQqYySw6Sls5h90bJbctcgx999BFmZ2dx5coVobOLNJZTa6F4LdbqSBUDIsX5pQPSxV8uHlhaZUAu5IFHq0tc6e/UxjWSG1v6vfX19RgdHcWlS5dQVVWFkZERXL9+Hfn5+fD7/fjlL38JAMjNzcX4+LhgIS0rKxOsfg6HA9nZ2Th27Bh27twpKzr57lq8tdjhcGBqagq/+93vcO3aNXR2diIQCGBmZgZ5eXlwuVyoqKjA9u3bUVVVBafTiXPnzqGjowPLly/H0NAQvvOd76Crqwuzs7MwGo2wWCwiy6VcrDIToQaDAWNjYyguLsbw8LDwXKgh/c7du3fD5XIJ2etOpzOqd450zChBlUglJDyJlBHPeFW5WndMOPl8PtkSJuz4kVoLKhGNcLbb7di8eTO6u7tRU1Mj9LqWcwn7/X6UlZXBarViaGgIubm5eP/995Gbm4tjx46htbVV1d0/OzsruOqB2wkJX/3qV4Xf85nK+/btw8aNGwFAEDc2mw2Tk5O4evWq6hh4vV5UVlbiypUruO+++7Bjxw7FzF8eJauLlvuiNnf03JdEWH60hgnILf5Sazyfve3xeLB9+/YwscejNRRH6e/UxpX/ndSNzZ+/XAiG2+3G1NQUZmdnkZ+fj4KCAhgMBjQ0NKCvrw/Lli0DcHuObty4EYWFhZiYmMBrr72GmpoaWeutXHcttrl0u92CWz0/Px9TU1MIBALIzc0VNn2Tk5M4c+YMJiYmsG/fPvz85z/HtWvXkJWVBY/Hg8bGRng8HuE5CgQCQlF5ueQqqQh1uVy46667YDKZhLafcvdDLkGJ/Z00ex1QrheqFUpQJVINCU8iYURagOMVryq3iEvL/ci5XHl3uVJrQTWiEc4mkwk7d+4UxSMqXX91dTVsNhuOHDmCmZkZjI2N4fr164I10u/3K45fVVUVjEYjAoEAysrKUFVVFXYuLFO5oqIC7733Ht555x3k5+dj/fr12L59OwDg1VdfxdKlS+F2u8OsimyRZQui3W4XdVFRQ82druW+qM0dpfuilPwUT8uP1u+MtPhLqwwwCyK7vngIablNgdq48r/j3djS85d+79NPP42JiQm8++67QszwfffdJ2y6amtrhU3PsWPHcPDgQcFlzspuyT1fvFsfEJdC+vGPfyzKRgcgZNEvXboUo6OjmJycxPDwMH73u9+hu7sb09PTuHXrFoxGI0pKSrBt2zYcO3YMQ0NDKCgoQFlZmZDZHwgE4PP5hHnExquhoQE+nw9btmzBli1bUFVVpWrpjzRfpNnrAETinz8PrVCCKpFqSHgSCUHrAhyPeFW5RRzQVu7HZFJuLRiJaIWz9JrVrFKs2LrRaMSpU6dQWlqKa9eu4d5774XRaFQ8tt/vh8ViQW1trXD9SolUXV1dCIVCyM7OxuzsLHp7e1FUVKRYqzPafuv88SO507XcF6W5o+S2ls7HRFh+tH4nH//KhzqwceI7R23evBkbN27EsWPHsH//fsXnKVLCEItHjlTdQe2ZZL/z+Xxh4oW/vwBw6tQpvPnmm7h27RoaGhrw3HPPYdu2bcI5ABA2FwcPHhRKJfEuc7n7yP7NCyhpKaRz584BAEZGRmCxWHD9+nUEAgFhXvt8PixatAhzc3O44447UF9fD7fbjby8PNx5551Ys2aNEG/d3NwM4PZmbmBgAO3t7cJ9kJZVkyuzprYR0zJfpPeD35SpzQe1+zufElSJzIOEJ5EQpBmfSpnX8UBpBy8t96NGtAI4HsKZIScOqqqqYLVaMTw8jLvuugtmsxllZWVobW2VrSMqtUSy6+drIfJ/zxaxN998EydOnEBOTg5qamoQCAQEa6lUvGvJwJa7NqlYrampQUdHB6ampmC1WjVnvGtB6raWxgHyyU+xWI+kaLUmmUyfFmUfGRnB7t27sWPHDhQXF4sswaxzFEsaipRYpJQwtGvXLhw5cgQAsHnzZtl4ST1IxQsA0XlPTk7i8OHDGB4exp133onBwUGh+DkP69NeUlIiW7ZLLvyAn8NSAcVKIdXW1gIAPv/5z+Ozn/0svvvd7wqxpPX19cjPz8eVK1dw11134bHHHkNxcTGam5tFZZzYdfLn7Pf7RfdBWlZNa5k1htJ8YWWf2HVIEx3ZuEW7aYrne4sg9ELCk0gIvEVHKfM6Xsgtgn19fZotcalCaiGSigMmLlmixZ49ewBAZDHkEz0AiFzT/PUriRKTyQS73Q6j0Yi7774bS5YsAQDBjcpKzfDiPRpXnZxYbWlpwcDAAAYHB3Hq1Cls3rw5Lm4/6bgqxQFKXfrRWI+k6LEm+f1+eL1eXL16FR9//DGA225pPrlraGhISEqJNOZqCUPd3d1CIfLu7m7NQkWL6358fBzHjx8XknK6u7sxMTGB2dlZzM3NYXp6GqFQSPazrPoEm/dyZbsYcnNY2mOeH4NVq1bha1/7GoDbLvybN2/i3nvvxYsvvggAYX3e161bF9FTE6msmlqZNbUyVfzP3W43/uIv/kLoDb9q1SqsWrVKdC7kLicyGRKeRET0uOkY7IV69OhRxczreMK7APXG7cWSYKL3s7xFUtpL3OFw4ObNm1i0aBG6u7sF6wkTf8CnolOuXmF3d7eQiHLu3Dn8+Mc/xpNPPimcl1oyjsfjQUNDA7q7u+H3+4VyPHLJLNG46uQWyr6+PgSDQdx7770YHR0VFXqPdsyl95/1aFfqkx0P65EUrdak6urwntsAFDdskcZc6b5UV1ejvr5eEDJ8hQK5sVSao1LXPRP0Ho8HXq8X4+PjGBwcxBe+8AUAwNjYGBYvXoyCggJs2LBBtp4qH05SU1MjW7aLHy8tYmvLli0AbrvG2XUAt7PnS0tLUVxcDJPJJOsC50NAurq64HQ6YbfbRe8/ubJqav+WjpfZbBbFQkvnS2dnJwYHB1FYWIj+/n5kZWXJxtEm011O5ZeIeELCk1AlFjedyWTCpk2boiq0Hi164/ZiSTDR+1n+76XxbBMTEwgGg0LsWXFxMWpra0VdaKTucmm9QpaI4nQ64Xa7ce7cOfzsZz/DW2+9BZvNpikZp76+HpOTk8IxlTYael11cgvl+Pg4RkZGhD7YcglQesdcev+BTwW3Up/sVFmPTCZTWNYya+0pt2GTWveUvlMuRnDnzp3YuHEjhoeHsWHDBgC3e6pLM9MBhM1Rs9mMX/3qV1i7di0effRRAJ+Os8FgwMDAAPLy8lBcXIwlS5YIFstTp07hwIEDuHLlCgAIIk56fna7XTWJiL8OJVEnFcoWiwXA7Q5W7Doi1TZlsbUlJSVCElRbWxsACP9m7z+10BK5e9DX1yeIdFatYe/evbLn0djYCKvViv7+fphMJszNzcmOS6zucq1iksovEfGGhCehSixuOiD5O3PmulNrGShNcnG5XDAYDHC5XLquTSmpSela+b9nrf/Y/wPA0qVLsXjxYvz+97/H6OgoDh48iMnJSeHzfOvA3t5eDAwMoKioCFVVVYJw2rx5M4xGI37wgx+E9ZdWWqj4e2Q0GrFv3z7N460H6fFZuahICWA8kTYWUhGppUd7suao3EKv1HM7ERu2Dz/8UBSWwVvI+fnLz9Hc3Fz853/+J0KhEHbu3CkIOmZxd7lcQuY2E0hVVVUwmUwoLCxET08PQqEQ/vM//xNutxtr1qwJEy56xl86h6SbueHhYZjNZjgcDuTm5gpJQ4sXL0Z3dzesViu6urpgNBpRXFwsG6Oal5cnNE5gm0Kl918kUcaLYql1W+ldY7PZ8NZbbynGeOrt6iX3Of56I4nJRCThEQsbEp6EKmpuOq2kUyC7dKHYunWrbOY2j8PhwAcffIAvfvGLIkuHVOQoJfDI/X1dXR22bt0qtNN79913cfXqVQwMDCAUCgmdXwAIlhpAXEpFKZ5zfHwcH3zwgWBJ5PtLK8HukcPh0NT5Jh5UV1frSgBjn1GzTiqJmGgshfFETaAoWSmlcct81xy98OKBzSu+VNPq1atF5XqYS3j58uX48MMPYbFYcOXKFezYsQP5+fmiOWc0GvHJJ5+gra0NwWAQBw4cEKynAHDr1i2hBWxHRwecTmdYklE04y9NGrtw4QIGBwfhdDpRXl4u9Itn9Wj7+vpw5MgRHDlyBEajEcuXLwdwO+aXhWQwwW2z2TA2NiZ4AJjFU/r+UxNl0nve2toK4FPrttp8t9lssqEAWqyPcn8DQDYERYuYpHhSIt6Q8CRUYW46VlJEa4xnqmDxijU1Neju7g5b5KQLRU9Pj6rVzeFwYMuWLfB6vfjnf/5n/PSnPxW+TyoOIlkGTCaTqJUjq6PJRKbBYMADDzyAs2fPwu12CyKXXQ9vvZPWUWSZ5T6fDwMDA/i7v/s7BINBbNiwATabTbNbTW2RiRRbKfc7tc/osXQp9WWPRxhAMtBiNZJapKKxTikhDacAIJRqkrYk5RsLuN1uVFVVYXh4GCUlJQiFQvjMZz4TVs3A7/djenpaFBpgt9uxfv16dHR04MaNG+jq6kJeXh7a2tpifo9Ii8eHQiHk5uairKwMK1euRDAYxGOPPYZgMAiDwYA33ngDWVlZGB8fR0FBAUZHR9HX1yfUoN2yZYvIU9La2ips5AAoxrirPS9yYR9y1m09aJlHSp4YpRCUSGIy2V4rYv5DwpOIiMlkCrNQpCvSLNn29nbRYqGWlSpnhfjggw/g9XqRlZUFr9eLb3/723jnnXcUrVVqL3NpK0dWUoiPrTxx4gQKCgpgsVjQ2toquAP5mp3V1dVwOp1hpWd8Ph+ef/55obvRo48+iubm5rDEBmZ50SMGI9WIlPudFuuMFpEYqS97JhDJaiQtqA98uuFg1ik+4YU9j1oFv5wFVUlI8Bsij8eDXbt2IRgMora2Fm+//bbsNShdX0FBARYtWoTs7GwUFRWhoKAganetXB1Ym82G6elpLFq0CNPT0wgGg1i8eDFsNhuOHTsmlGryeDwYHBxEVlYWbty4gUWLFgkllRoaGlBUVITR0VEh+764uFhkcWQbPilqokxuTGLdFMVS3UAtBAVQt6jrOW9KRCIiQcKTyEiUXm4mkzhLVuoullso+PhGtriwv//iF7+If/7nf4bX60VBQQFyc3MVF81IlgG5kkL83zudTmFhGBsbg9/vFxY/OVHC13kEbovsw4cPw+v1Ijc3Fw6HQ7gelthw5swZ/OY3v8HSpUvR0NAgmyjGLzKsosHFixfD6mCyv+Gvi6/ZKpchHM0GZj7EmEVyncu5wuvr6wXrlNxmCpC3hKoV+OcFu9IYGo1GGAwGuN1u1NXVoampSbRxU3ru5Gpqut1uzMzM4MaNG8jOzsbixYujCtdxu92CFZaFqbBzZDGTtbW1cLvd2LZtGyoqKgSPAPMmPPzwwxgcHMStW7dw5coV5OTk4IEHHkBrayv27duHX//61ygvL5ft0qW2gVITZSzDXquFNx7d3pT+RikEJZ7JQ5SIRGiBhCeRcUR6ubGi60NDQ7JWTOlCwf5b7jsbGhrw05/+FN/+9reRm5uL++67L6JbSk+sFP/3Stm9SqLE4/GgqKhIOPeOjg4EAgFkZWUhFAqhsrJS+I7Fixejv79fKNEyMTGBoaEh2aLe/DizigahUAgFBQWYnp7GqlWrBAsrE7YGgwE9PT3w+XxCCaCWlhZV67NW5kuMGbvXcvNXyRXONhobN24M20wB8n27pRuB3bt3IxgMaq68wGrHms1mtLS0yD4r0g2anGCqrv60XNQf/MEfYPHixfjKV76iuWwWf067d+/GsWPHUF5ejlAohJGREeEcW1tb8fbbb8PlcmHx4sUwGAyihLuamtsNEYLBIB588EGhfuzExAQKCwsRCASEWrnDw8NC3VRGpDhOtmnlawZL77FcKSm564yXaFOKG5b7vnhu7ObDJpFIPCQ8ibRA6QUuR6SFQG3hVLIoqH3nunXr8M477+hyH6kVi2bxYlLkLBXS9olSURIIBHDq1Cl0dXWhsrISDocDixYtQkVFBf7+7/9e+I6ioiLceeedmJqaQm5uLnJzczE7O4uLFy8qikFW0SAUCgllnpYtW4aWlhYA4sLshYWFuHHjBgCgoqJCsOiqWZ+1Mt9izOTmGmspyVtE+cL2FotF2Gzw4luuggMvYs1ms6hsV6Tx513YHo8nLOZZS+IKb2GVlovSKzrZOfHC0GKxwOv1CvMsEAigpaUFL7zwAs6cOYOuri6hAQNrcTk0NCS8D2w2W1iHKOZZsNvt2LFjh6Y4TmaFHRgYwMjICKxWq1DoPRoBpjUOON4WxXhu7ObLJpFILCQ8iZQjTRQoKytDXV2d4ktV7uXGhF4gEFBcONVe2uw75XpnA/pjnJSOMz4+jjfffFNYiNXcdsziyIQb71ZnouTVV1+Fx+PB+Pg4Ll68CJPJhNWrV4s6xfT19WFsbAyPPPIIzp8/j9LSUoyOjiIYDOLQoUO4ePGi7FizigYXL17ErVu3hEVkYGAAnZ2dQhmqM2fOoLCwEB6PBzk5ORgbG8Ojjz4q/H19fb1qeSu1cZTGKWYaSpZAOcEovUa+sL1cMX+fz6d4PD7jnC8CH2n8pW526d9HSlxxuVx44YUXMDo6ivr6euzcuTPqhBreom42mzE9PQ273Y7W1lYcPHhQZElvbm7G6OgoAGB2dlZohMDGUPo+4K9DqVECQ27DyKywH3zwgRBbOjs7i7y8POFa9QowLZ9JhEXRZBInPcb6fXrDC4iFBwlPIuWwl6nBYEBXV5fw8tUaSwmIYyClSTfS48i9tNnLl8WRHThwQHDJAfpeokrHkboM2d8qfa/T6cSRI0cwOzuL/v5+bNu2TfhbtqCy2oVr1qzBtWvXYLFYMD09rdjics2aNcIiwxcodzqdsh2KWOHxH/3oR7h+/TpsNhva29vhdrsxMjKC6elplJSUYHh4GLm5uSgqKkJJSQk2btwoWLCjYT7EisV6DVIhIp2DrIIDs4Q6nU4cPnw47Hh6KgeoeQvkzqm6+nb5LiZWFy9ejDNnzgAA+vv7hVCOSF4HaUY/21ixeWY2m1FeXi50/JFa0oHbG5zLly8jFAopJtXIPRNyYysHP7as0kVxcTEuXbqExYsXw+fzwWw2C8fQK8C03KtEWBSlSY/RPmvRhBcQCxMSnkTc0ZvVyFsbrVYrgsFgxDp3vHXI4XBosl5Eemnz2bwulwvf+ta38NFHH2F2dhb3338/XnrpJdnaekrXIz0OS9JZvHgxrly5EhZLJl18L168KBSulrrFpWMWCoUEUSkNVZBb0IqLi4Vs/pKSEhw4cEAYd2mNyUcffRRNTU2iMk58C8ra2lp85zvfwZkzZ5CdnY2GhgYho1hr1xgpWuLqtAipVLrnla5BKhijTVaTzjNAPuZTakmNFG6i5GaXOycAIrH6yCOPoKurS5i3UuRaR0rd3sCnxe3tdjsGBwfDyp1J46Htdjuqqqpw9epVXLlyBQUFBapjyP/caDSqtgSW1gtlCV91dXUIhULIyclBeXk5rFarEFoQrQCLZNlPRNhJvKyoFN9JaIWEJxFXorHy8K4euU4d7Hu1LsBqbR7VMoulsXFut1uIb/zFL36B/Px8xTZ3asdh1s4333wTTqdTcFu3traKxBQbt5KSEkxMTMDr9cJoNKKgoACTk5NhbnHm/mNJEmqWFemCxn/+wIEDQkYvIG+FZZ/3+XzCGPEtKL/3ve+JXJEsLpF1ZpKzQMvBx/rKiXet8ytRFlM9YlZpA6L0c6W4YLV7Kp3PkaxhWsJN5D4vF4M9Pj6OH//4x/j4449xzz33wOPxoKKiAps3bxa1XOXp6wtvHfn000+HJc/V1Nwubn/t2rWwzag0nICvDBAKhdDQ0CAI+vHxcUUXMvu3WktgaRgQAFFrU7m4dH4jnAgBFu+wk2itqNL5SvGdhFZIeBJxJZpdL+/qkRMJ0hqHGzduFAktPVYAXkDJLcDS1pGXL1/GrVu3YLVa4Xa7hZJAeoupO51OnDhxArdu3UJOTk7YZ/jSQ++//z5u3ryJqqoqlJaW4vOf/zxOnTolmyDCu//kLCuR3JpFRUUIBoOKGb1y46dkKeJrS/LiVM4KqzQPpEkqLNRBOk6R5lc8LKaRzi+SmNVibVPKgpbWSVU6X6kIifQcMOEn1yJW6Xx58cWs2DabDU6nU+jDDgArV66M2KKUz3RnZZAmJiaQl5cHh8OB5cuXo6CgQFTcnrXklIbVRBLOAPDnf/7nGBgYQFVVFf7jP/4jzGPBEuiYhdbhcAjlwJiYZVZg4LaFn/2OjZmUSPHi6UY0VtRI78/5kARIJA4SnkRciWbXq7YYst8zUfbzn/8c77zzDvLz80XWCb1WACVhwgtT1tHlrbfewqVLlzA9PY329nZUVVUpCmU1AZGbm4u8vDzcunULFRUVCAQC8Pl8ImtBV1cXcnNzYTKZBCH45JNPwufzhY2p9Bp4i6NSnUfpz1paWoTuLXIZvXJEshRJxalUPGq9JywjmVnPdu7cqXl+KSWgsdhBuVajka47mk0VP59467p0vqrFBfObLmmXIaXjKWE0GlVbxMp9np1bbm4uenp6UFxcjAsXLiAUCsFqtWJkZAQPPfQQvva1r4kEmfSa2c/5THebzYZ3330XnZ2dCIVCWL58eVjXIF7IqFkTpcKnvb0dPT09yM7ORk9PD44fP46vfvWromtjCXRutxvT09MYHx8XyoFJy1zxFv5I91waL57uMcrxfn8ShBokPIm4Es2uN9JiyIsyFlPFMlejdWNFcivy7rWcnBzMzMzgoYcegsfjQWdnp2xmL59VL30h2+12PPzww/joo49QWVmJJUuWYP/+/WHWAj6poqGhQUimkCtyz1+DxWLBm2++iePHjyM3Nxd//Md/jObmZtUM5N7e8CL2WsdSaimS3gstbsxI92RiYkKUXMUSVbScr5xltr29XShqvmHDBk01LnlrYywuyUiWUqXv5jddR44cQXd3N1avXq1byPBVH/gWsQMDAxGFN8t0v3DhglCKKzc3F8XFxRgdHcVdd92FJ598EsCnoSuAsmXSZrNhx44d6OzshMFgwGuvvQbg9saMzUnW/lWt3qncPeCFT3l5OXJzczE9PY28vDyUl5cLmw/g03jO1tZWjI6OoqenB36/XyjT1NcXXuZK65jz8eLxcrenOmaZh9zqRCyQ8CRUieZlx7/8I33e5/MJC9DKlSsxNzcXltTAi7K2tjacOHECAKLqgCL9TrUkC5Zlv3r1agwODsLtdmPNmjWiNps1NTUwGo2asuoLCgpgMpmQl5eH3/3ud6ioqBBZeE2m261Jq6qqhLg05uLjhRxvAWTX4PF48Dd/8zcYGxsTuhY1NzfLLg7Sn0VjpWCWov7+fuE7eQsuG0c1cRrpnqjVO43ksufF4ssvv4yuri5cvnwZ+fn58Hq9OHHiBJqamlRrXPLlrKTjzbvIIz0fWiylSvOR33SxcZYLHYiUHCOtWclKDPHWXyXhzZKH7r77btxzzz0YHBxEfX09nnrqKfT09KCxsREA8OyzzwplwlibT7nNGV/iyWKxCPGcwKfPtFxCj1QIynUa42lqasKTTz4Jh8OBhoYGrFixQnYjxPrM33fffThx4gTOnz8Pm80mbID1PB+RYpSjRW+YR6JFKrnViVgg4UkootZ6L5Y4IOnvz507h08++QQAUFlZCY/HE3YMJsrsdruwyFZVVakuPJGQW1D4gu2sHd8nn3yCvLw8lJaWYu3atSguLha9dHlh4Xa78fjjj4e5RJk4rKmpwdGjRzE2NoZz586htrZWZOH1+XzYt28furu7cfr0aZGFUFpeiS9VEwgEkJubi0WLFiEUCuHOO+9EVVWVYus8JVGnZ+x27tyJ5uZmTExM4NixY2EWXKk41bJR4O+J3W5XTVSRQzrnmACqqalBT08PxsbGcPfdd6OkpARf+tKX8OGHHypavf/t3/4N7e3tWLRokWxpIC1iQNoAQC3pR24Rl1rCpd/Bd5cC5K3KTqdTKFPGV31gFQrU4mCldXFbWlpEFSOYZfLZZ5/FBx98gOLiYoRCIWzZskUkvPjNGat0wL5z+/bt2LZtm3DPAYQl9NhstrCNTaSxN5lM2LNnj+g5lYvnbGxsFM51/fr1QicjVlJN6zsv1velGnrCPJJViozc6kS0kPAkFOFfdnpb70k/z2IQ+UWL/d5sNgMAVqxYgb6+Prz22mv48MMPFRcTltwjF78Yyw5cahn6xje+gYmJCbz22muwWq04deqU6Nz4vtc1NTU4d+4cBgcH8fbbbwulVdh5MHfl+fPnMTs7i+LiYszNzcFgMIjcnUriEgAmJiYwOTmJnJwcZGdni87dbrfj0UcfxUcffQSfz4e5uTkhtow/T4ZcvUe9sHvhcDiEQufSeC8mTtk56jkO+7yeeyqdcwBEiR5zc3OYnJxEQ0MDmpqahDJR0mSaXbt24ac//SlGRkZw5513orS0NOKx5Cym/HxiDQDULJJy94PfdEnPNZJV2efzob29Hf39/ejv78fmzZuFc+CTwJQqB0gt+HLn39fXh+HhYczOzsLtdiMnJyds0yPdnPGVDqTfyeI4mbX/8ccfh9PpFG1stAoxNg/ZBoBZV2dnZxEMBkXtXf1+v6hcmN53nvScWMiAEvGokKDlPOTGJp3c9qmGxiL5kPAkFJGWF9LTek/6eYvFEubW47M/77rrLty6dQvZ2dmy7kQpcqI2VjHFx9N1d3ejubkZTU1N+PDDD1VdnSaTCVu3bkVHRwdGRkYwOjoqlIXZu3cvgE9rHVZWVsJms+HUqVMAgOXLl4vGZe3atbLn5vP5cOzYMeTl5SEUCmH9+vUiCyATaUePHhUVhueTVKQioKSkBF1dXTh16hQsFkvUL161RZHfKERjndZrVZGeC8uyZuOyZs0a9Pb2ilo3ygmp7u5u5Obm4o477kB2djbuv//+MItrJDHAz1GPx4OioiLZa9EroqTnoGRVZu5qt9uN9evXy163nEVc+hz81V/9FQAodrWprq5GeXk5srOzYbPZYLVa4ff7YbPZRH/PJ+ls3bpVcNPLXRP/t8uWLcOhQ4dEyYd6hJhUSO/duxfDw8M4dOiQ8JzwcaV63nlaYoCVKkvIbTbUqlBotaBGGpv50JwhXtBYpAYSnoQi/MKkt/We9PNybj1pvBbLYmYWEbUyJHKlU/RmHMt9p8ViEbXis9vtqq5O4FP3+IULFzAzM4NAIIDPfOYz8Hq9gthyuVzIzc3FlStX8M1vfhNPP/208Hl+XLZs2SLrXmau+ocffhi9vb2Ca1KaKb1p0yZR/CmLl+Nfrlu3bkVeXh5++ctfAgB27tyJ0tJSUWcYPVaASPFerKe1UpvQeKJ0Lvy4rF69WtVtz4u5pUuXorGxES+++KLsOat1p4klA1/P9cpZleXqT8pdt5KYZc/B7OwsXnnlFVgsFtWuNk888QSmpqZw/fp1UfMHfh7JvUvkvlN6D8fHx4Xkw/Lycng8HhiNRs2dgaQbAIvFgqamJly8eFF2zNn3SqtXaBFwWstkyW02gMhVKLTWRVZ7HvW47dWQNrzIRKthvMaC0AcJT0IRqfiIJpicd3XJLa78wmez2VBVVaWpDIn0fIDIxbO1nCtrxWe1WtHd3Q2n0wm73Y6ioiJRmRf+nPr6+gRr5uDgIKxWK6qrq4UFeHx8HB6PBz09PcjNzcW7776LPXv2COPC9+1mHViOHz8uFHSXxgmuXr0aVVVVYYkvbCyl9+nkyZNCjJ/L5RLqkwaDQTQ0NODcuXO4ceOGEPe5Y8cO1bqqavdZis+nr01oPJA7F6X5K53j7N+tra2qIQJa2gNqfWaifbb4z7NwDAZbUJXqT0b6PvYcFBcX4/Tp06itrdUUTsDHNsuJroaGBsWSSNIkKeam7uvrQ1lZGaxWKxwOB1555RVMTk6irKxMKOauhpywlxtzLUJSboylm2npu0HuWuXOSUmMRiOM1DwF8chIl953AKpJanKfTwehStn5qYGEZxqTyodTaace7XloXVz1lCGRnk88siztdjvq6+sFq2dbW5tQ0FqtFA5fC7O1tVX4ObNuGAwGFBcXIycnBx999BHa29uxYcMGDAwMYHJyUviu8fFx7Nu3Tzj++vXrhePzcYJqsaD8uEhj/FauXIkLFy4gEAggGAyiu7sbRUVFGB0dhdVqhdfrlS0XFe14MlGutUB9IpHOF7lkEK2COxb3uJZzixWpu1qr6GSwlpSR2tiqhRPoEV1qSVLs+erq6kJOTg6WLFmCjo4OTSE5gHohfyWR6HK5hELySnGafKiQkoeGWY/ZBpHfcMudk5YqFDzRVh2J9V3JjxULK6qvr1fcnGixAqeCeIwFoR8SnmlKqh/ORLggtCyuajvQSC/ZeCzevLWHnQfw6UtVmiDFPqNUZoddE2vjd+3aNYyPj+Oll17C66+/DoPBgKGhIaxfv16oEepwOHDjxg3k5OTg//7f/4uSkhLh80pxgkowF/369etx/vx5AMDg4KBQHsdoNMJsNuPjjz8WBL+0XFQsQlEqyrUUqE8W0jmuR3BrtZQke/Mo59qO1orKu8aVYgvVxkHtd7w7m4XiKCVJsXPha9yqiWGl69H67mHhCXwheaX3TSyF4qXnpCSClN4t0vCnWI6tF/7e1tfXA4BiGJJ0HUs39zbvlZM2PCASAwnPNCXVD2eqXBBqLtFIpZmiXWSln2VWTyY+eYsji/OUuhWlVkbpue7cuRN2ux2vv/46vF4vbt26hYGBAaxbtw5DQ0NC7GFtbS2CwSB8Ph9u3bqFubk55Ofnw+12ixZZraWG+Ptos9kwMjKChoYGnD17FiUlJbDZbPB6vXjkkUeE5BO+YH2sL+F0tihI57hWwa2W7CGNe0vW5lGuK5NSRQOtaBEnavdX+jsAOHnypOgZAiD8N8s4B8JLb7FwAqX+6PGAna9Sgp4cSh4avhyVx+NBfX09PB6PsHHlO3rxoRxyY670buHLUiV7jZC7t3JzQG4dS0f3dqoNPQsNEp5pSqofTq2CIREWHTmXqFwx6XiIUqWyTIyCggIhtjMQCODVV19FXl4e3nvvPTgcDqELC98DWin2q7m5WXCRZ2dnw2w2Y3R0FOvXr8e2bdtgt9uFbPdVq1bhwoULaGxsxPT0tGyPaC2lhvj7CADPPPMMBgcHUV5ejm9+85tYsWKFYDXhk094dyn/72iItxs5XsjNceliKrWAKM0Xh8MRZoGSK6KeiHFg59TV1YX+/n4hg13pePF+ZtXuL/s5E8Xd3d3COfIuWqV6nvz46z3vaN3Qcgl6SiiFDciVo2IbV7fbDY/HA7/fj+zs7IgdvXj4d4u0LFWyre5yFlspWuNrU02qDT0LDRKeaQrvXkrlOag9fMnYJcpl50rda3yBbL2iVCmgn7dSsFIrbrcbIyMjQt/2goIC/P73vwdwu2wS+16lTQMTi6zo+rvvvove3l4UFBTAbrdjfHwcO3fuRE9PD3JycnD33XdjenpaMUZPq6Bjf+dwOETtEgsLCzEwMIC1a9diy5YtooL8QPKsdalEbvFUi0OTzhe+jJfUAgWI4/OMRmPcXXn8poxZDNkmQk6IxPLMRuqQJAeraOB2uzE0NISmpibhHKUuWv47Y4m/jfU69Qgjub/lk6fkCvYbDAb09/ejoKAA+fn5ulr/SmN3I5VY0lO2KREojWW6bUZTbehZaJDwTHPiUeg7USRjlyiXndvY2CgSSNIC2fxLI9I5ssLuUle23EvI7/fDZDJh1apV+OSTT3D16lVUVVXB6/WKYj8BYO3atVi2bBk2bNgQJmzWrVuHkydPCt/v8XjQ19eHnp4eDA8P4+6778bVq1fxla98BevWrYu4OGhdRFi8JRvPtrY2/OIXv0AoFMKGDRtgNBoFERDJWpeqxLdkHVdLYozFYsHFixcFSzyrWsDmEqshqiUeTym7PpK3gW3K2AaJt57LfY5dF6vh6nQ6wzLilY7Fkn9CoRBqa2uxZ8+eiAXSWUWD0tJShEIhuFwu0Tmyc5Jep3Qz2dnZCZfLBYPBgHPnzgmJP0pjE+u7SY8wkv6tVMRIC/azusXM4qmn9a9ea6HSxjqZm8p0E5lypKMVdj5DwjONSWfzv9ZWgLEi3eE3NjaK+jzb7XbFAtns83JZpXxMnNfrhdlsxtatW1UTM4xGI3w+HwYHB1FaWorq6mr4/X5UVFSI4tYmJyeFfvJOpzPMjSbXTaa6uhpGoxFWqxWDg4Ow2Wx47LHHBMGtJESYIJCWVZKDf7kGAgHs2LEDY2NjCIVC+OCDD3DPPfegoaFB1loXKWEgGaEYyYzDUrNa84kuhw4dwsjICKanp+Hz+WA2m1FWVoaWlhaRdUephJDcdUWy7knbWZrNZpw9e1bzdcnVqo3kku/ru11Uf2pqCkNDQxgcHMS2bdvw3nvvicJMePiKBleuXIHJZEJBQYFg4efHR3pc6fNRW1uLkZERnDlzBgBw8OBB1cSfeFqw9M5hNSuftG4xEF1HL61/LzcO6byupJJMEMjzBRKeaUy6mv+1tgKM5nulrjzpS5y32Bw5cgQOh0MoR1RTU4OLFy+iqqpKcTHkz5+PiRsaGsJ3vvMdjI6OCgJOas3x+/2Cq9rr9WLx4sW4ceMGAoEAhoaGYLPZ0N3djYmJCcUWhoA405wXyyaTCW+99ZZQw7O4uFgxaYSPnZOWVZJrrcjgXckWiwVdXV1YtGgRCgoKwlojKn2P1oUr3kIxmQummgXEZDKhqKgIHo9HmGdNTU04deqU0H/c7/eLvk/tWdaTXc9bOQ0GAwwGA44fPw6fzwej0Yhf/vKXgqtdqeUsX7WBWdvlxJ9UDNfX18PpdCIUCiE3Nxf9/f04fvw4vvrVr8qOIV/RoLKyErdu3cI999yjeEx+PKTPBwCUlZXBZDLh3LlzMJvNQqiDtMqE3P0DwuN1taBnY8fDixipcGU/V3tHxQO1JLh0XFeIhQMJzzQmXc3//EIZTYkfOZTq+LHjSV+arIXl8uXLMTQ0hIcffhj/5//8H/z85z/HD37wA7z11luw2WzCIsbiNZmrib10WbxZaWmpYE2R1sXky5cwV3V5eTm8Xi/q6+tFQf719fUiiyezskpb6/FW2KqqKiE5ZWBgAE6nE++//z6OHTsGAKKEjEiCa2JiQpPYM5lMePHFFwHcjrFraGiQLZCvZk1Sq1/I7ls8haLejVis1lY1C4jUEv/kk0/C5/Mpnpvas6wnu76vr09wrbO6qFarFSaTCUNDQ7jjjjsUY53ZsVmNTrVxlN47v9+PnTt3oqKiAi+++CJmZ2eRl5cnNAVQGr9oOp/x48EnvNXV1QluapZJrrQh4+9fLBugU6dO4Z133kF2dnbYe0ELqcqWVjuu3nUlXYq9q5EJ50h8CgnPNCcdzf+JsMQyVx5vKVTqvy5tYVlXV4fFixdjeHgYpaWlGBwcRGdnJ2w2m+K5sp9t3rxZSPbp6uoSjs+QazfZ09OD2tpavP3227JB/gBEllsAYdYjxuTkJPbt2yckLhUUFAh1PVnWr1rSiLSsUmFhoeYYPpvNhu9+97tRZf5qqV8Y73miZ8FM9IIvdy6RkgGVnmWl71ISqWazWWgfmZWVhXvuuUfYBBUWFmJsbEw03no78iiF0ZhMJnzta1+D2+3GRx99BJvNhhUrVoR9Vs66p2R50zq2AEQilq8ywfdwl/veaDdAPp8PbW1tGBsbQ05ODkpLSyN+Jl7HjpVIx9Wyrki9LdIScukClULKPEh4zkMSvftLhCW2uvrT/tgAhIxXuZenySSu6Vddfbst5Q9+8AOhZWVjY6PqucoVZZari8knObB2k8FgUBCQSgspL/ZYfB8Tg8ePHxeso0xcLl26FF1dXXjwwQeFup41NTWCG58JZOlL32QSl1UCoDmGj30+mvunpcNUvOeJnnmttPDq+Y5oGhbwGyWtQkvuu3jBxv/bZDJhx44dAACv1yu76ZGes9xYSFs78tfMFvGSkhI88sgjogQ5dk/lNh1KpaaiKXUmN7bSn7HNWldXF6xWK4BPy1rx4x5pA6R0Dn19fcKzPjQ0hMbGRtl6uWrzJFXhUnLH1Tv3+XCkpqYmHDlyBN3d3YphHKmCYlYzDxKe84xk7f7ibYllAorvjw1A1aXLn4PJdDs+srOzE42NjaL4KS2LmFTAsYWUT3K47777ROVyWJmlSEgTOs6cOSNYk5jAZt1YpqensXnzZmzcuBHHjh3D0NAQzGYzWltbUVxcLMrmlxMY1dXVohg+t9sdMQM4mo2K2oKqZPWKBb3zWmnh1ZMUpfc5km5Sdu/eLQgXvc+h2vFtNhv27t2rGserNhZqZZ3YNVitVpw4cQLnz5/Hf/3Xf4lq1SptOpQyqLUmVcmNkdrc9Pv9MJvNMJlMuHXrFvbt2wev14uRkRGhjzvvJVFKzlM6Bz5G9d5775XtuhXpGhKxSdeC9LiAvkx2di+Zt8XlcgEArFarrmoIySBdcyEIZUh4zjMyeffHLJk8elrS2Wy2mAL2pSJJmuSwbds2fPjhh7pfcCaTOKFjbGxMqO3HW6l4Sw07NktWGRgYEGXzA5/WP5RmQbe0tAh9tj0eD15//XWcPn1aNjGC1VlkglqrK41f2IxGoyAy+vr6sGPHDoRCIaxatSpuGx+1eS0nTlg4ANuImEzqmeVajsd+zm9M+AzltrY2xU1KpOdQeg3RukqVxkIp1pK/P/xG68KFC8jJyYHf7xdijVmtWqWFXhq7zIe1yG0e+Wvke6NrFaZGoxFerxeDg4MwmUxYtGiREIYgjXNVGi+1cdYiGrW8b+O9SdeCdB7IzX12/nJinA+1YBvhd999V4hdj+RJSSapEvdE9JDwnGfMt92fnHUFkH9h8sQj3ECa5NDU1ISmpibV71Uqsi1N6JBzmUvh7yMAwf3Z0dGBgoICofSRNAva7/fjueeeQ3t7O/bs2QOv14vLly9j48aNePTRR0XnyuosLlmyBN3d3YquNCVBA0DkmmXCfPHixbh582ZEa2s09yJS/CIThUxgsbI7ep4NOSuhXMkj1tiAxeY2NTUJpYa0blLkrkHtetViM9USSiKJ776+PrjdbqxcuRJXrlxBUVERnE4nysvLMTw8LLqXegqsK20e+SQ1ud7okUSdtMoES/jT08ddqY4vf/56LeupRst8ks5nabgEq5rw1FNPoampCSaTSYgfV6uGID2PZInBVIh7InpIeM4z5tvuT+sLk4e34vHuNr0ojaWa2JXLzGcvRTV3XySLXXFxsVBCKjs7GyUlJcJiWVtbG7Z4mkwmLFu2DFlZWfD5bvd9/9GPfiQsIoC4zuLAwAAKCgoUM6KVxpwXBx0dHRgeHkZ2djZ8Ph/OnTuHH/7wh6r1FmO9F0riRCmuMdqONNLvY2LfYDDgzJkzWLFiBWZmZjA4OKh5k8LQeq6R5rUW65uaUDIajRgZGRHipJ9//nm8+eabGBwcxODgoKh2ptJ1SCtImEwmRdc8G+P29nb867/+KyoqKkS/jyTqmCu8t7cXq1atEmJdpTGeajVwDxw4INTx5WuvaiUd37da5pPac8NXTcjLy0NTUxOA8M2z3s1UOowNkR6Q8JyHzLfd35YtWwBASCaScxkxK2NVVZWoW4rf748pHknPWDqdTnR0dCAUCgEAOjo6RMdm3+Xz+YQYO0A+9kpqsWtpacHExAQmJydRUVGB0tJSoYuT0uJpt9tx//334xe/+AWqq6tx/fp1kRjhY9hqa2tlM6IB9UQd3iXX0NCAQCCAS5cuobCwELm5uTCZTHEL+ZC7F2puX7mf67mf0r+VK3n08ccfAwA++eQTVFZW4utf/7pI3AOI2GZSy7ny1mlWwkhaw1KL9U1NKPEWxGAwiKKiIuzYsQOtra0YHR3FzMyMcFy5ahN67wU/PkNDQ0ISHX/9apUCtIg+LZsmpdqrWlGbU6ko86M2n4BPw3qU7hVfNcHr9YZtFKLdTM2nNYmIDRKeRNoiXTTsdrusBZS3Mq5evRo+nw8mkwk9PT0wm804cOBAxKLy/DG1uvF5ywpwO+5pbGwMY2NjmJmZwc2bN7F//37RsaXXxFpTSssfMcsDKxXT2dmJYDCIqqoqDA8P495778WmTZtUF0+TyYSXXnoJ+fn5GBgYwNzcnOg6pAvJ+Pi4KCaSIRe7p9REgMV43rhxA8FgULPLM1rUrNLxtETx38fuO7NIz83NwWw2IxgMwmKxiMSikgVcyzXw8Nbp4eFh3HPPPWhvbxdqyLLkH2lcq9K1KAlgZkFk96yvr0/YSLndbuTk5GBiYkJWVGi9F8CnxdylcdTSzmOAetvgSBsJNQGUaDe53uLz8RKpSvdBrimAXN1eadUEfly0btyiCRUhFg4kPIm0RSq+lFxGrP7nzMwMPvnkEyxZsgQ+nw9zc3OYmprCiRMnsHv3biE5QgmtWbYsBorPnt2yZQs8Hg8+97nP4b333oPf74fX68WRI0eQm5uL733veyJXFrumLVu2yJY/Ym5PZnkAPu10YrfbRRm2aounzWZDa2sr/vIv/xJjY2P4q7/6K+zatUuwyvFWWGlMJPv5qVOncOnSJYyOjsLj8WB8fBx+v19Y0PkmAiaTCT/84Q/DhHkiFxmlxTBWy79Sdr508WbF3qWLND83AfkuVlrPlbdO2+12PPHEE3jjjTfg8XiEZgo7duyQvYdaURIs5eXlyM7Ohs1mQ1VVFQoLC1VL9ahVehgfHw9LhOPjqKXliiJZziIJmUjikvemaB0ruWPyP2Pn7fF4wrqKKXle4u2alptP0rFUqsoRqWqC1uPLlaxj705+s0QsPEh4EmmJz+eDx+MRYo2sVquQESt9qbLuQT6fDz6fD6Ojo8jKyhJEkc1mw8jISMREF2k5HLks26NHjwrCkc+eBT7tqFRQUICbN2/ixo0byM/Px5UrV4QFkxeUVqsVVVVVsi0MgdstAq1WKxwOB/73//7fqK+vxze+8Y2wRTLS4tnT0wOfz4eSkhL09PTgf/7P/4nPf/7zirGafAjDrl270N7ejqGhIWRlZeHixYvIy8vDiy++qLigRyP40s0SoiQEpOM0MDCgOP7V1eG1aaO1qslZDX/yk5+IXKJqrTb1HEcaDiK1gLF2qswFLhWTcolpbCwNBkNYSTI1a6+acNQi1pQEkLQNrVTwynk1ePHExrm5uRlVVVWyFSdyc3PDGlIokQzXtB4Lr/QZjub5lH4HHz/KNkuRjAHE/ISEJ5F2MBdVR0cHvF4vHnzwQUxPT8vGYJlMt+tv2u127N+/H9euXcOiRYswNzeHsrIy3HHHHcLCzLJm5VxMfCmZy5cvw2g0irJsAYgsndPT06LsWX4xfvPNN3H06FFkZWVhyZIlaGhoEF7y0jg6v98vG7Tf19eHubk5DA0NIScnRxClfHtSuVAEORobG2G1WnHp0iXk5uYK7tRIbkdmsbt16xZu3bolfN/ly5cjCga99zvdEhGUhACfBS1t2SgdfzY3+dq0eq1qUuHDf14qCFncaaRWpmrHY/NU6iLeu3dvWKzl4cOH4XK5MD09jYmJCXz2s5+VFU28lZ95CaQdkaRiV85Nz5ftkvMeaLEmSwujy7WhVfJqsPNgoTGsoLrVahXENGsIwTbD999/P0ZHR0VNKeRIRna83vATfg6qbSyUPic9hlr8KLGwIOFJpB1OpxNHjhxBKBTC+Pg4RkdHsWbNGsWXsclkwoYNG/D666/D7/cjNzcXf/Inf4Knn34aVVVV6OzsRFtbG2w2m1DYmyXjMHcPH2vmcDhQUFAQVsKJxVICEBJ7pAKWucmXLVuGJUuW4OmnnxYlm8jF0bEFgS3sfX19eOaZZ9Df3w+TyYSmpiZdST9SbDYb3nrrLRw/fhxnzpyR/S6lRam+vh49PT1YtOj2qyI3NxfV1dWyQiha0jERQU4ISLOgN27ciIMHD0Y8bz4BCIhsPVITPvzfy7lEtdS9lZb8AsThA2vXrg1zEVdVVeHNN98URO6WLVsEsff73/8eOTk5GBkZwaOPPhr2nEqt/P/4j/8ojLHSJopt9ti1VVdXh/1e+r1ahDabazU1ym1o2d9IvRrsXJhnA7jt5WBNHtxuN5YuXYrCwkKhlW+sbULjjdZnVs1KrfZ8ylmE2YYrUvwosXAg4UmkLTk5OTCbzfjLv/xL2aQDHr/fD4vFgrvvvhvXrl3D008/jXXr1sHn86GiokJIvjGbzRgeHsbo6Ci6urowNTWFZ555BlVVVcIC09DQgImJibDafuz3zLrEJxadPHlSOBeW4c36G5tMt0vhsKQPpQWmvb0d3d3dyMnJQX9/P8rKyjA6OorPfe5zwuIotSBotZLYbDZ89atfRXNzs+LiJrU8GY1GNDc348EHH8R//Md/YGhoCNXV1XjppZfiujBGuo5UuOHlhACrgcnmklyso/S81dyycgKLd+fLCR858crH6UVqZSqX8NTc3CyyHC5btgyzs7O4efMmsrOzMTQ0hDfffFOUUb9lyxaYzWacOnUK2dnZKCoqQklJSdhz6vP50NnZCZPJJFj5AQgWdTbW0s2HNHOeJeHxIj8QCKCgoEDVIyKFn2tKbWjZ37hcrrCaoPwmkVm76+rqsHXrVqFzUmlpqZBspzfGNhUbLrnni78fLIGNWanVOl/JWYT5usDxiB8lMh8SngucZC7qWo9lt9tFfdPlRKf0u3hL4po1a2C328MW/qeeegoA0NbWBqfTiSVLlqCjowOXLl3CmjVr0NraioGBASGmUVqeSK77i8ViweTkpNDRY/369SgpKRFlgLvdbvzFX/yFUB/xrbfeCgvqZ1ZeliRVXFyM0dFRWK1WbNiwQTYIX81KoqcHNv8ZtqCyPtjM2vbKK68kLFEo0nWkyg0vHSupQGbhFUpzmm8/KeeW5QUWn3ChJnwijQl/jhaLBYFAQKjywM6JlfzKyclBd3c3Nm7cKLIcLlu2DAUFBUJt15/85CcIBoNCRj277tbWVvzmN79Bf38/rl+/joaGBpE7mbfc+nw+5OXloa6uTrYWL6uc4HA4UFlZKcqcZ2KYxWyz/3/33XdlyzBFuqeRLItS975c5ve6detE976vr08Q/NKQmHRGaS7x84i33EZyu8tZhKUboFQJbCJ9IOG5gIl2UY9GrOo5FouNUzqGUnakkoWK7drZAlpSUoKHHnoIfX19uHz5MqampnDt2jU0NzejqKhI1KpSWp7IZDLh5MmT6OjoQGlpKRwOByYnJ4UkgvPnzwsJBozOzk4MDg6itLQU/f39+PGPf4yvfe1ritefm5uLnTt3AkBY33m5sVIaHz33VRr7tnLlSgwODgoLh1wGbDw3LUqLUbzc8PE4VyXRouQuZzHDFy9eRG5ursgty6xHAGQTLtSED29VkvbNllrk9u/fL7KsspJfXq8XRUVFqKmpQWFhoSju+OLFixgfH0dWVpYQZ7xs2TLk5eWJKir09fVh2bJlqK+vx+joKLZt2xYW2ykXnnL8+HF0dHRg+fLlIhf25OQkLl++LAg39tyOjIzg0KFDsNlseOqpp3Ds2DG89tpr6O/vFzpFKXlElJozqG2+tGTny32PVqs9ELm2a7JQer6U5nqktrNyFuFExawSmQsJz3mI1kU2mkU9WrGqlDUdye2r9F1K2ZFKFiqz2SxYmjweD7Zv3w6Hw4Hu7m74/X7cvHkTExMTqKqqUm2h5/P50NbWho8//hihUAg1NTW49957cerUKQCAxWJBMBgUdW9hyT0su/lXv/oVhoaGRG4+u90uxJc2NDTE1GZSTZjw1yHn3q2pqcHly5fhdrtRXl6uWIdT6zyIVHom0jXGI+kinlZTrdYaPmb4/PnzqKysxNjYWFjcHwDZhIuGhoaw8WLHZ9ZBaQkuXlixDZT0eWMlv375y19i6dKlAICJiQnhuairq4PBYAAA5OXlYXZ2VshslwpgOS8Dj9Rq1tjYiH379uHnP/85vF4vPB6PEBPK5l9ubi5mZmbgcDjw7W9/G8FgUIjP9ng8CAaDgpjp7+8XOkXJJe7ove+xzBOtVnuph0SptmuyUHu+5Oa6ludRahGWJoWlknSrnrFQIeE5z4j08uQfvGgW9WgtUNJjaWl9KXdt7EWmJTtS6jLjXURsoVqyZAkmJydRUFAAABFb6LHrLy4uxq1bt1BcXIynn34aTz/9NIDbnZP27dsncrWbTCa89dZb+PGPf4xf/epXqK6uDot/AoCCggIUFhYK5xKtaDMajcjLy8MvfvEL5OTkhAkTtV7OLpdLyNxevnw5tm3bJmuV0TIPlBJG9NTy0+IajUSykpeUnq01a9aoJpmoJVwotcmUK8GlFhbAvpO1Ns3Pz4fdbseJEyfQ29uL+vp6bN++XZi/BQUFyMrKwgMPPIAXX3wRxcXFIus/u1a165LeO1YlISsrS2gBy1sq6+vrcfnyZYyPjyM7OxvHjh1Da2urUCe1pubTjlFqMZoMvfc91nmixWrf3d2NiYkJTbVd1Uh0sfl4/D37nV7xnyhhmI7VMxYqSROe//RP/4Tnn38era2teO2115J12AWH2stT7sHTu6grZfvybiSl2EItvYKVkJ57a2srgMjZkfxiIL1Wu92ORx99VBCJhYWFouQRttBKBQWrzZibmyvEtfFjLEdxcTEefPBBDA0NCSVX+PgnAKI+13JtCYHw4uXSRZ8Jlb6+Pty6dQtr164NEyZyY88K8x89elRkYVKKVdOyaWGWab7cDSDvWo60gMWyQMTDahqJWJ4tpYQLn8+Hb33rW/jFL36BiooKABDuY1VVFaxWK4aGhmTnv8lkCutixOZmQUEBjEYj3G43AIhKdfn9fsEq6nK58NRTT6G4uFh0bXwijVy2vfQ8+N+xMkMzMzNhMaHNzc2oqanBT3/6Uyxfvlx4BqXjqDau/LPKl75isaVKSTGAOKlIbzkqNfjzqK+vF1k8o6ntmoxi82rH1jL2au8atTCHRArDZG1AicgkRXieOXMGBw4cwMqVK5NxuAWN2iKrJDj07uqlhax5NxIAwRUWqb2d3HkqWflY4XaWlAFAtFgDn2aWSy0gSnFbJpM4llR6TkajESdPngxrTbhz505s3LgRw8PD2LBhQ1hcGy8gmdhiY1RSUoLHHnsMn3zySVhZI/7YAGRDE/iEi927dyMYDIqEKd+nPjc3V3BF8vNALQFl06ZNIguTWqyatI+29N7JlbspLi4WrNVLliyB2+2WDQWIJ/GwmkYi0rMVyZLDng2+lqXT6URnZyempqYEqyTb6EWyzMt1omJzs6GhAW63G48//jicTmdYHJ7FYsF7772HUCiEd999V9iQlZSUoKOjAw6HA7/73e+EDHetC7jJZBL6vns8HgC3Yx2lBdhZRQi5Op9Kzzi7Zum7iI3R1q1bI9aiNJlM2Lp1K3bs2IHh4WHFclRa4ZP12Hm0traiuLhYNsYzkSFSsaClnqeWJCW1TZ/cOz7e15WMDSihjYQLz2AwiC996Uv4wQ9+gBdffDHRh1vwqC2y8Xrw+IWAf1nwxZMjvTjkzjOSa3ZkZAQARKVN2OeUemJH2kVLxTCzEtXW1uLAgQPo6urC5cuXhdI2wG3X6Icffoje3l5cvHhRMauYjTEfc3nixAkh5u+pp54S1fiU9k2XizWVi1nlhSnfz/uhhx5CS0tL2CLNxv7UqVP40Y9+hFdffVVkudKaYd7S0iJYZeU2HXLF8m02G3bs2IHp6Wn85je/wc2bN8NCARJBrFbTSKg9W2x+RurZLR3ftWvXIjs7G2azGbOzs0LyjrSsk1wZITlxIo25bG5uli2vtXHjRvzsZz9DTk4OTpw4gccee0yIKZ2amkJ2djaWLFkiZLjreY/4/X5MT09j+fLlgpufz/Rn8ddytU937dolCOJHHnkEe/bsCdv08S5tAMIGsKenR1NoyL59+/Db3/4W5eXlqkXp+c+oPSt8ofqxsTHhGZCLudZq7UumgNJaz1NvkpLcMeTe8WrnpXcjmYwNKKGNhAvPv/mbv8Gjjz6KL3zhCxGF59TUFKampoR/BwKBRJ/evERpkY3ngyf3sqivrwcAzZmM0vNUSkBiiyxwOzNWmnjDYsdCoRBCoRAcDofw4tPr6mE7evaSrampwcWLF3HlyhVUVFTgwoULOHjwoOLOXGmMWYmR2dlZjI2NweVyISsrC01NTWHjoWbRUopZZWPN9/OWxk9KQyJ+8pOf4OTJk2GWK6X5Ix1LvkWj3KaDTz7hFxKbzYaWlhZcvXpVMUZRL6lOGlB7tviGCBcuXMDGjRvx6KOPhn2HdHy3bNkiKiu2YsUKOBwOAFBNgAPkxYnSOUrHi8UZszjEwsJCIabUarXi1KlTKC4uxr333itkuPOo3Qt2XtIC7AaDQYhZnZiYkB0bh8OBa9euIRQK4f3338e2bdtEAo6/Zum7iI8NVQsN4TduUlHNavHW1tYCgKoFkN1LlgTV2xteqF56bD1WzGh6zEcDf17Sep5KXhQtSUpyx1B7x/PEmgRGgjP1JFR4vv322/jtb3+LM2fOaPr7PXv2YNeuXYk8pQVPvB48pZcF+100AkDp5cVbaeReSPxiFgqFEAwGhfisaF097CU7NjaGRx55BNeuXcNvf/tb9Pf348qVKygpKQFwW0RJayVKx5gt+E6nE/v378f777+PRYsW4Te/+Q2cTqeo7zXLBFWyaPHfLScilMSPNElly5YtqouslvvDL+bShZ5lsvL1/9hGwmQyybYJjRa1hSiZglTt2ZqZmYHP58OtW7fQ1tYmsnSz8wwEAkKNSpYAx2cGHzhwQNjomUwmlJeXh7nZpaEQciIz0jhI6+iyOEx2v9SSeuSs4nwGP5sTrF4uK102OTkJj8eDjo4O/PKXv0R2drbIc1FdXY3Kykp0dXUhNzcXubm5suMvDQPSGhsKfJqlz8agtbVVmLPj4+P4i7/4C6EyxapVq4TERrkNKP+sREqCkv69nMVcLrSJT5JMFFIruVIyWSxGDekx2Dte6dnNhFjNVG+E052ECc+BgQG0trbi2LFjQpZuJJ5//nk8++yzwr8DgQCqqqoSdYpEDCi9LIDoS2Yovby0FEnftm0bzp8/jyVLliAUCglijf9OpbIeSq4e/iXrdDrx93//9wBud1QyGAxCjBxfK1EttGDdunWYmJhAZ2cncnJykJOTg4mJibAwgdbWVs2LkNxx5MQAi/3kO89IraNaXIrShUe60DudTkxMTGDfvn2CgGppaZG1DMXL+q60EMUrWSHWRcRut+Pee+/FL3/5S9x9990IBoOixVIam8iyy9mcBW6/T5klnnUzCgaDGBgYEAk7qUs/mtqrJpN8HV0tLlN+88bHIcuFYjBRHQgEsH//flgsFnzyyScoKChAfn6+KOPbZDLhpZdeAgBcuXIlLDGJP3epIFL6ndxnlZpEGI1G9Pf3o7CwEP39/cjKyhI8EnIWQL3zW+nvpXNYroNTokNU9GSxR3MucseIpUlCqqHs+cgkTHh2dXXh6tWr+MM//EPhZzMzMzh58iS++93vYmpqCjk5OaLP5OfnIz8/P1GnREiIZUFNVLyM3MtL+jM+aJ8XN2vWrAlz67LPA8plPbS4eux2O9asWSMIxIaGBixbtgzvv/++ar1MKU1NTdi8eTM++ugj4Xjd3d2i8ioDAwPYsmULJiYmUFhYKLpuuUQuaU9kKXIuxEhdd3jUXqT8vfH5fDh8+LAork3qkpfGf8Vj3ihZi+JhGYnXIlJSUoKioiJMTk7CZrMpJv2xpBtm3fR4PEJpK+buZN2MbDab6BmQ67HO2sZKraaRSllpeQ75MZJ2vAIgikNmjRYaGhrCkq98Pp+QTX7XXXfB7/cjOzs7LOPbZrPhe9/7XkItSewaWRwta/24ZMkSALdjVE0mE+bm5iL2Ytc7v+X+XjqHAfVC9YkgGe5p6THUnl3egyRtkpAOAi8TLLKpJmHC8+GHHxZlvALA008/jeXLl+O5554LE51EclFaUPWI0VTEy8gF7ff29sqWXeFRexnwwsVmswmla3iYFai5uRkABGuLWiFvNa5duwa/3493331XiAMDbi8qci0r2bVJYyprampkeyLzSF2IvHWT3XO1MjNaX6RKcW1y8XXx7nokd++1hFlEOo94LCJ9fX1CyMb58+dVC63zFQ3y8vLQ09MDk8mEoaEh7N69Gw8++KAQY8gshWzjU1lZKXznzMwMLl68iKKiIqH0kdlsxsjICK5evRpWyira+yF9HpuamuD3+/H4449jw4YNgtANBoMYHx/HiRMnwtpbSi2NAwMDAOTjF+P5ztETi2q321FUVITPf/7z+OIXvyj8TaLff9K5oWfDmMlEenZNJvkmCYkeDy3PSTKTvzKVhAnPwsJCfPaznxX9bPHixSgpKQn7OZF8lBJ50t1FoBa0r7YoRQp+l+6gLRYLNm7ciMLCQtECyGfb+nw+2O12OBwOoe5gpJcfO38Wo9bb24tvf/vb2LZtm/A3r776KkKhEPr7+4VzZi87afKEXE1QucU6ll7oWl+kanFtSiW44jXPlCx0kWo+xuva1WDf4XK5MDk5iUOHDomqIciNT01NDTo6OrBo0SLMzs4iFArh0KFDmJ6eFlV84Dc+n3zyCdavXw+n0wmfz4e3334br732GsbGxlBZWYnr16/j1q1buHLlCiorK4XGC0D094N/Hi9fvowTJ04gPz8fTqcTzc3NotqwdrsdLpcLdrsdR48eFdrBShdztYYCkdAqoJUqaEhjQnnPyqpVq1Rb3SYCpTmcbu9lIP4tdLXE5CZT4Gn1fiTKGzifoM5FCxS5hzYTXAR6g/YZkV4G/A66pKQE7733Hn72s5+hoKBAiLvk4xRZ3CITE0qFvOXOnxXRZi03+fNnlk5mAfX5fFi5cqVqTKVcT2TpIqAkyrXcc60vUrW/44/PuzG1hijIoTVeUel38bx2Ndh38MX55dyH/HezclcvvPAChoaGUFRUBK/Xi9raWpGreuPGjejo6EBdXR3Gxsbw1FNP4cqVK0JxeGbpvHLlCqamplBWVoaSkhKUlpYK8zWa555337Pn8f7778eVK1dEmzDW/vX06dNCZv8LL7yA7OxsVFZW4pvf/CZOnz6tWPtXD1rLVgHh916uYYPJJG79mCoRkQrPkl6iDUlRe4YjXXeyBZ6e5yQT7lkqSarw/NWvfpXMwy1YtC7ISmV/0t1FoFZKRHrtcgJMCd69FgqFkJOTg9nZWXR3d4fFKbJ/M+vM448/jmXLlkU8d5NJXERbmnjH1770er348pe/rJrlKbcwSmNB5cS5nHBQu+daX6Ra/q66Wr3XuBbiEXupZDGJJNqjrSEYqTi/9O8tFouwUWExuvwGw+fz4dixY/D5fDh16hQ2b94M4LYLfunSpbh69SpKS0tRVVWF3NxcTE9Po7a2FosXLw6LY+bHgTVOACIXaucz15VKfJlMn7b4BID/+q//gsViQU9PD1588UVMT08LITOxbHZZ2SppjKscSuENSjGFeufmQrN2Rbt5ifUZTqbAY+8tvh1yPFlI84YsnvMMPQ+z9KGN5JJN9UMhvTZprJzcghipWwkP715ra2sTtbWTxiny/7bZbHA6nXj//ffDFmK5xANWRJt1aJHGm7Ji/PX19SLRqSXBB/h0ETAYDHjnnXfgcDiwZs0aURyvdJw++eQTDA8PY3x8POH3lxciNTXR1fGMh3VezoLMOlUpWeBirSGox0LDYnN7e3uxatWqsEQWh8MBj8cjiLaNGzfi2LFjGBoawuzsLD7/+c8LlRh4UShXhYKPsdy3b59sMwaGdOz9fr+QPS8dTxY7zMpnnTt3DiaTCX6/H7m5ubDb7ejq6hKFzPBjnah3jlJ4g5ZNQaS2kekerpQIonF7R3qGY4k7jse8Seaat9DmDQnP/5+9d49q8zrTxR8uAmwDumDMRcJEpg4QSkyOL6GcOi1OnbFJk3Z8elqXnq5xZmbVOaeTQ6Zz+stqm+BlNzmeNpM0nHRWk+msiWc6IZlMxk2duHbtJL6lmIKZyKFYYBvLXITAWEhCwsaIy+8P1t7e39b+bpKwHVvvWlkxIH3f3vv79t7Pft/nfd7bzGLdkEUnyBs5KZQmu1rf+L/LZVMrmdk8rzH5yCOPoKKiAitWrKCai/xGRTyvACgv1Ol04umnn4bb7aYyMna7XeJ1VPK0HTp0CF1dXbhy5YquvrNGTubvvPMOvF4vTCaTpAoLf60zZ87gxz/+MQYHB/HLX/4Sb7zxRkw8Oy0Wq45nvPhd5H2XS1pTe8einV9qCV3ElLz77BisXr0aWVlZEiD6+OOPS+SU1KgmBMzyKgt8H9X40nIHJXJ/YF71pL29HV6vV0KZAebBqpI4u5zJ6Y/KmYjeoAY01NbCTwNdaSEsmrC30nsUS+g+XhJq/HX6+iLLIcfr2d5p700CeN5mthCE6xs1KdQWDbW+8X/XUq1E1AZeV5NUF5LbVLdv305DMCaTCX/4wx8wNTUFn89H6163traiurqaeo9EunU/+MEP0NzcjCtXrlD5nc7OTmRnZ0eExI1GoyxwIR5Fh8MBk8mEy5cv47777qP958dpeHgYg4ODyM3NxeDgINra2oRJH/G0WPlZsX4fkB5y5JLW+HGOx/zSsjnyfEU5zUpRmVWPx4PVq1dHfEcrDaKiooJyjCsqKiLGQG3sfT4f9u7di9bWVpSVlUk4qcD8eiIq16m1PCO5hyjhRqQ/qtW0jI/aWngjEl5uheiTyPSGvZXeo2j3nHjtVaLrLOSzvdGJUjfbEsDzNrN4bMi8xWtSxCpdIwfY+ExUpZ/VrK+vT9Xj09nZSUW8e3t7qfwLAExNTdF61gaDAX1981I6MzMz2L9/PyorK7FlyxZheNzhcGBmZgYpKSnw+/2Ym5ujYV+SZV9XV4eioiJVbxDRHXU6nRGlDUWA5Ze//CUGBwdhs9mwbt06xQo0IqARzfumd6OK5/dF/eOT1uTGOdb5pWVzVOIrijioSmVW1caBvxYrG5adnS2peMVm4ouuTwDze++9h7GxMbjdbjz88MOUk8oDbtYjy46LUnlGtuADr0ca6zulZmpr4UKsv6zd7JBsvEGv3POKds+J114luo4o6iU6/EfLAb+TMuETwPM2tHgvvlo8HLGGqABtiwbbN7lr8mBVzwZsNBojPD5sKJzwP/v7+9Hf308TOsgG+cEHHyApKQlJSUn4yle+gvvuuw8vvfQSpqamMDExgV/96lcSKR2271VVVTh79iwAIC8vD//9v/93KlDPanVqqV6i9szYcTGbzXjjjTfQ1tZGJW5I5jmhD5AKNPyzu9kbYbQm4inymwpbhYcd51jnVyybo9x49/X1wel0Uk8hW2ZVz7WA+bEh3tLvfe97OHz4MJYuXYpAIKCqQEAObklJSTCZTMjJyaEHLfadEr23RqNRUoNe7rBD+up2uyP0SBfatACEhQS/Cxl9UlvHo5nrsRxKowFi8QJwak4OQCxBFisH/NOwdsbDEsAzYZqMTAjC0dILPLQsmHoXjXgtwnwfGhoaJELx7ILCCmUPDg5SbhrJhk9OTsaDDz6IwcFBPPbYYygqKsI//dM/obe3F3NzcygsLERvby8NobOept27d6O2thZ79uxBOBzGBx98gJycHPT2SiuWsP+ONhNdpJ3I8jpZcMRWoOHHmX0GTqcThw4diqj6dCsaD/5IOVV2U+FLqMYr/KXlPS8qKsKaNWvgdrtRVlaGYDBIM81F77zRaMTIyAg6Ojpgs9kAiL0xxPjyluSdZCWF1q9fD5fLBZPJhN7eefmr5uZmAJGcU9HBLTk5GdXV1RTEqnH6eI+tHM+4uLgYFosFHR0dtF76jeTERQMQ4uUpJPzteGdWa1nH9a63WtQ1lIwfZ61jGC8Ap+TkkDv832lczWgtATwTpsnkwltaJ5qal4ddVPj60nIWa1iF3HN8fDzC+8V7dXgOoMvlgt1uR1FREQUSxBva29tLeXmdnZ0YHx8HAFy7dg0fffQR6urqhJnTZrMZpaWlSEtLw+joKLq7u/HAAw/gySefxOHDh+nnY61eorbJkHFRk8lhnwEBac3Nzfj4449lDyC3Cj+NBX98/8imolRCNR73VzoUvPrqqzQ57dq1a/je974HAKitraWlNdlnwctwNTU1CT3U5PoiYA1AcogYGBiAx+PB1atXYTKZsHbtWhw4cADd3d1UJQGI1JLdtm0bKisrkZ+fTxPz+DGX4/TZ7Xa43W5Fj63ZbEZjYyMAUArArcyJ+zREBbSs43rXW3JNPmITTf9v9hjy4wOID/93GlczWksAz9vAYtnMtX63s7MTra2t8Pv9aG9vx9jYGF566SXNE01p04l2UYklrMKfxkWbOWtsP2traxEMBjE2NoZXX32VbsByNjMzg7m5OSxevBjLli3D2rVrcfDgQYl4NUkgGh8fx5IlSzA8PIz8/HxMTEzAarUKkyaiXXiVNhm5Z6EkDK8mji4ac6WkGi20jXiAVwL++BAwcH1T4aWHojU9bWZBWFdXF4LBIOUc9/bOV7piveWAVHqJeAHtdrvQC81ylIHrwJrtNymvee+998Lj8SA/P5/Oe7PZDKfTST2kbBSgtbUVAwMDmJqagtVqjaj8xXuRyJjIrSNKurwvvvii5jG9EQceuXvE0wvW17cwmdVaaU565cBIJAhQrq6mZtF4Wxcyz0Hu8B+vUP/tbgng+Sm3WE6CWr9LslRdLhe8Xi8WL16M9vZ27Nq1Cy+++KLmiSbn5YllYdYbVhF5Od1uN7Zt24ZQKIR169bJ8rZIP0mNbAKyWlpa8Pbbb+PcuXMYHBxEbW0t3RSIxMvBgwdhMBjw+c9/Hhs2bMC5c+fo/fna7AUFBXjggQcwMTGxIN4cpU1GKXQuAgzk91rE0dWes1ZgGm/Ph9ZNJVpTSoZRa09FRQUmJyclmrIs/YMNp/MeXJEX2u/349VXX4XL5aIcZQI6WS83ADz++OP45JNPkJ+fjzVr1mB4eBhmsxmjo6O47777AICOGSmXCQCDg4NYv369rJeLcKV5r7+IU6emy6slOnIjvGVK99DrBVMCTQvlUVsIwMRGgkTV1fSYnn4vxPOWGx+5vSIBOJUtATw/5RYLaNP6XXLK3rBhA373u98hHA5Laj1XVVXFzFtaiMVU5C0ReTmtVisNZSuFicmC4vP5aHutVitef/11HD16FNPT07hy5Qo+/PBD/Omf/im97+7du2ktdr52OQGxmZmZ1Avl9XrxxBNPUK8WEJ/a5ux4kA2BN7XQuVJCl9rGpfactbyPWsBrvBIS4kUV0JsMw7fH7/dj7dq1NHQNiIXuiZlMJmzfvh1vvfUWjh49KuFwvvbaazh27BiWLl0Kk8lEucw8Fw+YT3Cz2WxwOBw4ePAgpqenUVBQgKqqKjQ2NsJkMlG+4apVq3D58mXY7Xa0tLTA6XQCiPRyKemlsusI4aB+8skn1MOqpMvLJ36wz+hG8O6U7qEH1KmBpoX0qKkBJj2OCrZ98Sg7qqffC/W8E4AyfpYAnp9yiwW0af0u+7lHH30UwWAQoVAobt44vYupWuUQnrdHNtNgMEjBndvtpuCOgD+tCTI8cHzhhRdgNptx4cIFLF++HAUFBTSTl3ye54zyINbpdMJms9FxLSoqop6neCykIu+RqDa1UugckM/0Zvuk9KyUnjOf1cyHWwkVQY4WsdAZpdFeP5pkGPb9IN5Li8UCq9WKN998MwK4kbC30+nEkiVLkJ2dDY/HA5/PR8cTAC29OTw8jPvuuw9FRUX0mRYUFFAvZUVFBQ31p6SkoKysDB6PR8J39fl8tL1Lly6FzWaD2+3G5s2baRUl/jnxXOneXnHFop/85Cc4ffo0Tp8+DQBYvnw5SktLhYk1/IESgASQx9PjqPSMle7BPk+lpC8tc32hAFCscnfkGnIJRfHwOmqdb1poG9HarcJT/zRbAnh+yi2WE7DW7/JhPKJbqZahqGeCKoVy+WvKbf4iAWqymTocDoRCIfj9fhpiZEOWagkyovAy+W55eTmmpqaQnJyMvLw8FBUVoaioSNMY8GMrSubZunUrDAYDHA4HqqqqVMNMajwzp9OJt956SxFA8qFzYF5aZ3h4mAIOtYOHnFyP3GdFOpR8IkxeXh7sdjueeOKJiPdvoT1b0V7fbI4+GYb3lo6NjQFABHADQD/X39+PxYsXY9OmTQCkHM7y8nKEw2FYrVY89thjkpA8OeiwB7ONGzfi9ddfh8fjieC7dnZ20rKnrJeevMcNDQ0RckgsKGArFpFnzdJgLBYLAKCqqgoGg4Em6Sk9F1IPvqKiQuJJjZfHUc60rKXxkpRbCItX2+KZUBStiZ5FvMLvNzvJ6XaxBPC8DSyW06TSd0UghueqKX03mkQSl8slFKwmxou3s5s/uwERAWqSLJKbm4vz58+juroagUAgwiMpCk3y4UG+L3z2NwD89Kc/hcvlQlNTExoaGjSV/eOfwfHjx2kfnU4nfvrTn6K9vR3hcBhlZWWyz0mpzCAfQj969KgigOQB8a5du3D48GHk5+cjNzdXU6Y3D9R4uR62fQRgkQPDwMAAAoEABSEsFcHtdiM7O/uGb9qxXN9ut0ckw7DPTe4wx3tLw+Ew8vLy4PV6UVtbi7Vr12LDhg0wmUz0c4WFhZiYmKCglH1O27dvp/Prtddeo0lIAPDoo4+is7OTeguJgP7ExESEKD3hfbN6tkQ2SelgyM4Xdt6LaDAulwvLly+HwWCgHltRYg3PiSWfY5+R1jUy2sOFlkO2Vm/mzUhOiVfb4plQFIvxzzteFB12nWLLEEdrd6r3NAE8EyY0EdjSw1WLJpEEgATgkOsobXbs5s9uQESAemBgAHv37sXZs2dhNpsxMTERUU6QDWeyoUk+PMj2BYjcYAkonp2dhcfjQWVlpe5NjO/jmjVrcPHiRVy7dg2pqalCbpuWMoOiELrL5VIEkGTxdjgckhBtZWWlpkxvHqgBYg1KABIdyvz8fDQ3N8Pr9UpACEtFiEfWrV4jBxQitK/3+rxXnxzi+vr6MDY2hrS0NHz5y1+mZVXJd3hvKfteHzx4kBYkYD9nt9uxceNGZGVlSdoQCAQQCoXo88/MzKSha76MJXnvRRJHhPdNQv1qIvFqkQqWwsHSYIj3lDxvEfDnnztpHw/w9WRi6zlcaPWCsYc/i8UCo9EovB4Pmm4EONHabzUAT55FPBKK4mlK/dPjxSTrVHt7O3JycmJq053sPU0Az4QJTQS29HDVtCaS5OTkoKOjg0oK8QCHz7gWbXbERMCDaG3u2rULc3NzyM/Pl4Rx2dAeq9u4bt06CjBFfZEDo6zl5+fr3sT4Pj766KN4/vnn4fP5YDAYZLPQc3Jy0N3drSgLxYfQtUoFFRcXU49TZWWloqebvx8PCOTGg9WhdLvd1HslB0LUKBALYT6fD01NTejq6sLJkyclAFHvdQjQSktLo9Wq0tPT4XA4IuaUyFsaCARoYhwbUiafk/N+s++y3W7H5OQkLl26RO/Fjx//vMh4AxDWhZeb93IHUTlNUTkaj1I1GTbDXXQw07K5R3N40eoFIwcX4nEmUmwLEfrXa7Ee2hYioSieptQ/PV7uQCCArKwsZGRkYHR0FE1NTVFXzVpoatCtbAngmTChsRuI1Wql/CqtXDW1hay4eL4Cx4EDBwAAe/fuRUNDgyzA8fl8ksQSkdeS34BYYBkKhVBaWko9N+yCnpOTA4PBQD2d69ati9i0RZ4u0Qa7efNm6kGqqalBTU2NrsWXjAu5RkFBAaxWK+x2O0ZHR1FfXx8RimXHsaysDPX19bIbdzQbDOvFAOazprUaD2Tk7k3AbW9vL31+rGC+qJ3x0gXVakr107UaD7RSUlKQnp6O2dlZTE9Pw2q1RswpkTqDXJIV66UWbWrs8ydJdRUVFXC5XBFJdbyHF5BWdDKbzZKDHPmO6BmrAVJerB8QV14SeY2Vnn80m7vewwtfNUrOkwlIPc5a2iN3wF0IQEeuRe6h9dpKShe3EpCSa48eL7fRaMTw8DA8Hg/9t9IzvBnSWJ8GSwDPhAmND5m8/PLLdFHRKtwsChkR8FJZWYktW7bQ5AQCCNmNjmxGPP+LTywR6SSaTCZFgXjWU3jkyBEUFBTAbrdT/pkcN5FNOhJtsLEIvZPxmZycpL8rKiqigIwtP8iOMTuOXq9XyH9Uei58G+SerRw/U891yL357F61cKnIoqFz3KiNUC3Ji+VVtre3o7u7G0ajEffffz/8fr8QXFmtVkm2OD8X2HuKDo4+n08CCNSS6ggFhbz3pKITy7cNhUKUj6vkdRY9X4fDAaPRKKHHENAZrzK8N2JzZ731oVBIseqS3vbwnzcajQv2Tvt8PuzcuZMeeuU8+vy7HW/e4402PYfxQCAAm82GmZkZ+P1+5Ofnyz7DmymNdatbAnje5haNx4f9TnZ2tjCkF00oZufOndQzt3nzZjQ0NGD16tWSRZXd6MhEZTcYUWJJX18fTp8+jf7+fpow89hjj0m+w+tiEo8RyYItKyuD1+ulGyi72LMyTLz3SLTBagFkfNhYpG9IwLja4lRZWSkZR9JHvc9eaaHU4zlSW3DlNjj2XnzoVGRa6RzxCmWRYgCk3fwhQEv/eR4y4VW2tLRgx44d+OlPf4rm5ma88cYbkpK0JEu4tbUVPp+Pvh9kLojksurq6uDxePCb3/wGL7zwQkSyHtn45KpO8Yl8AChQzc/Pp3XkReVfRcYCXr6tRM2Bpb7EWoaX7eNCbu6st15NsUBve/jPL2R4VotHX3TIl/P4xhptiPb7ou9pURfRGpFatWoV0tLSVBNs+WdF6GS8U+JOApzEEsDzNrZoPD6iTUFpcdeTDdjV1UVL/3V1dUWAKrmwkpJ2IzAf/hgcHMSFCxfoIghIQ+GsV4j1IPF10Ek/2IzupqYm2YQmPWMhkgYiYID0vaSkBC6XCw6HA9XV1RIvkpyJNrNonr3SpqbHU6O2OcptcPHm48Xb22U2m4UebT39l2tzKBTC8PAwcnNzMTg4iLa2NtjtdtoHksxXXl6OlpYW9PZK9S/ZezqdTsojvHDhArxeLwoLC+nneK+LqOqUXNZ6ZWUlOjs70dzcjN7eXoyPj8Pj8UhE6vnNVW18yAFMSwlbfo5plYNbyM1dSztEXGQ912c/H28PLmlbMBhU/SzxbrIJpo899liExzfWaEO035dLWo2Xl1jPwYGPOmg9oPH9uR09ogngeRubXi8V620gST8DAwOyE01ukstx+CoqKtDf3w8AVABaaVEF5rUjSZauSLsRuB7+mJ2dhc/nQ15enmSTlBsT4smVC4+bzfNcOaWEJqWx4MOfZNGemppCf3+/xINKFimn0wmTyYSMjAzNz5ltLzEl2Sk5UwvPas3ojhbwxZuPtxDeLi2gQWkc5TaSdevWwWazYXBwEDabjXIqSR8I5cXlcmH16tX4yle+goKCAsk9c3Jy0NraimXLlsHlciE7OxvDw8OwWCwYGhpCYWGhkH8oGiel9z47Oxter5dyQy0WC51LWjZX0fvBz0s2QsF6reS4hDfblNqhFURpARnxfqf5gzh53nIe/eLiyARTABEe31g9s1q8haLxknNexOoljubgwD4rtkiJ1jbczlnvCeB5GxobztUCAPjFh/Aegfmkn8rKSmHYU7Q4yPEAibeIlOMTAUje08hLK2VnZwOITDqQC3/4fL6I9og2PXYh4UPh7BiuXr0aRUVFwqQHAirT0tLQ2tqKzs5OVFZWShaOrVu3YmRkhILvsbExrFq1SuK9YcOerFah3uevJDslZzzIeeGFFyScWUKDOHnypET4W+46cpujXMh6Ifh48QQmWr0P/DgSfrSo1ji5jslkwjPPPIMLFy5gxYoVkgQus3k+S5ioMwwPD+NnP/uZxGPu9/tx6tQp9PX14fz58zAYDJiYmAAAXLlyBSaTCdPT0zSTGkDERsofFMlByGaz0YII7N8I0CChcq2bq9z7IYpQsBbvMPON8iZpabcekBHPd1oL4OfvzSeYkkO+0vPUO5fVvIUAhHQduTUklqhdLACQPCvCp9YzHgtJq7jZlgCet5nJ8ae0hr7cbjc2bdpEv68EfvhJDiifLMkGqmSsp5GXVgKue0BZvhq70QPXs65FE1epiolcKJzloLHlCxsbG2mSiNFohNvtRk9PDwwGA5qbm1FfXy+5f09PDw1JjY2NYdu2bRFZxKKwp17r61OWnVIb/+zsbLhcrohwGss1VKtIouaJlPMy36pk+2hoACw/mlSLOn36NDIzM+nhhKUYsO/diRMnIu5BMqItFgs6Ozsl3uyenh4MDQ0hIyMDHo8HWVlZuHr1KnJycjAzMwOLxYK7775b9YDItp+V/mlqapIcNkTPid1ceU+vaHz4tUGrOHk8DiY30pukpd3RgIx4AGe+bWrV6ACxvBcAxecJiFUK5EzNWzg+Pi6k68i9R0prvlJCFZE+E81bPRbN2qb03mh59rdymD4BPG8zE/Gn9CZpbNiwAefOnVNd4EWLS7w2huLiYtjtdgQCATzwwANoaGhAU1NThLg8+b/RaMTevXtpdvcjjzwCAIqSM7yRsSNZuzabjdINHnjgATgcDlkB/UAggMzMTJjNZir0zo/HunXrKKhctWqVUDYmFvAl8nTzslNax14UTmO5hlpD+CIpIPKz6L2MxZuzUAstL3Cul7pAAOX777+Pzs5OhEIhGAwGvPzyyygqKqIqCmy2OH8PVkJJSUyf8JsNBgOSkpKQnJyMlJQUFBQUUBB87tw5TX0hQJet4c4eNuQiFiIlDK1gQ4snOR4JJzfSm7QQoDpewDnaMdUyT1lvX7RlSOW8hTyFSq5tauuNUkIVaffp06fx8ccfIxQKIS0tDc3NzXTeqoX+9Y4Z/3m5A54WGblbOUyfAJ63mUXjFRC94Fr5fORv5Lvx9lgZDAYsW7YM4+PjGBsbw9KlSzEwMIDS0lIYjUZ6WjWZTPj4448xOzuLU6dOYf/+/Vi8eDFqa2tluaG8sUAhPz8fDocDKSkplG4gAmRkwyILm8fjAQAaQuZDUDxQ/8EPfkBrsD/11FN0MVM7LPAWjadbzpTCaXoqkojapKWEaDS2UAutnMC50WhU9eCQ503oE5mZmZiZmcHixYtx7do1HD9+HLt27UJjY6MkrM0DStYrY7PZ8Oijj9L67CyQqqqqwtTUFM6fP4+lS5ciLy8Pfr8f6enpyMzMxH/5L/8FXV1d2Ldvn6Qvcs+QzAc9hw3e0xtvUBfNwUT0bsTiPY3mgBNvUB1P4BzLYU+LxdpW0dhoUZjgM/AbGhoAgD5rtYQq0m6LxULnbVpaGv74xz9i165dCIVCqqH/WE30bLSM560epk8Az9vM4nGCZeuls7JGIhMt6npBk8hIuJhUrwHmQzxdXV3IyMhAVlYWzpw5Q0+r165do9+dmprC3NwcZmdn0dvbK5GckfO+8d5Gt9uNl156SUI3qKqqUhTQ37JlCy1TyAJdPgRFft6/fz/eeustTE1NoaenB16vFwCiAk4iTzch+fNtANQ3T7lwmqgiiZpmJWlTW1ubkPgfj4NKNMlUWoz0gRU4Ly0tpfODlyjizWy+Tp9wOp0oLi7GyMgIrl69isLCQlqXvq6uDnV1dUJPCvHKhMNhdHR0wOVy0TKZ5DPFxcW499570dvbi69+9avYsmULgsEgXnrpJdhsNrS0tNCSsLW1tZiamkJNTQ2+/vWvK74bxINJsthJUqDc58khLN5c3VhML+VGyRbSk6QHAGoZ41sl1BqP94EfG7NZXWGC8O7dbjfa29tx6tQprFixAgUFBQgGg1TIXy6hinVEWK1W9PX14erVqxgbG8Pw8DBKS0tVQ/+saX0eap/TMp632hzkLQE8b0OLNVypVC+dNzK5iXiwmpyK1skn4h4BkAilDw8P08+npqZixYoVCIVCWLx4MaamppCcnEw3Sq3eN/JfcXExTpw4ETFx7XY7GhsbJd5gPZsR2//h4WGEw2GkpKTg2rVrcLlc+PznPx8VcOLHS0loOtbNkw9lyWXz8zJY69atw8mTJyVFA/bs2aNbYoS3aJOptBifSLNu3Tpd88Pnmy8KsH79egosz5w5g+bmZrrxkWx1whuuqqqCz+ejAuvnzp3D7OwswuEwwuEwli5dCqfTKak0xB6aSGJcUVERVq9eHSHF1N3djcnJSbS0tMDn86m+G5WVlbIqC3LPXy+oW0iQJLcJa1knb2aIXsnUxnghIwDRODXkQsax0ibYucJfp7i4GJmZmRgYGIDJZILX60VpaSkOHjyIq1ev0oS5v/mbvxHuWbwj4vnnn8fSpUsxMTEBs9lMvZui0H8wGJS0SY+ygdrntMyvaB1QN8oSwDNhEuvr6xPWS5fzFgKg4sH5+fl47bXXMDg4KEvU1hoOlguvsELpGzZsQGdnJxwOB0KhEJKSkjAxMQGbzQazeT6R6ctf/jLM5sgSgqz3jd/E2fvzC4rP54sQuefBt9xmxPd/69atKC0txcDAAOx2O9asWaMphC1ndXV1AEA9kiLvYmdnpyrHj4AlUSYpv5DJ3UdUaYpYOBzGqVOn0N3dDY/HQz0OonHTsjnFkkylZvx7KDc/ROZyufCjH/0I7e3tSE5ORm1tLerr6yWlVMfHx/HCCy9IeMONjY00iY2UpjQajcjLy0NeXh4mJibg8/kiKg2RPvNzbGBggHosa2trsXbtWuzbt0+ovSn3PF0uF5VpYp+THBDTc/hdaD5atJtwvEP0sZooQqM0J+INkOOR3R3rtfTSd7KysrBo0SKEw2EUFhbi8uXLMBgMMJvNdP6SKINSu4uLi1FdXY3e3l6UlpYiEAggGAzSKnNs6L+kpESiDc3qNKs9D62f0zK/YnFALbQlgGfCJGY0GmGxWDA1NUXrpQORmxmZ7GlpaUhJSUF1dTU8Hg8+/PBDpKWlCcMN7KQiItcsT0Yu/E1MtIHs2LFDwqFzOp0oKyvDJ598Ar/fD7fbLdwwSKKPXLlAYnz2r2hh0Fqrmf8uAPz7v/879Z6aTKaoPQDs8yFgiM0wdrvdeOWVV3DkyBHMzMwgMzOTJp6xmye5FltBiYATUSa0aCNm+8lW1yHakFarFceOHcPnPvc5uN1uKpbP8ya1bk5sG6JJplIz/j0sLy8HADo/5A4Zu3btwvvvv49wOIzs7GwcPHiQtpFQUnw+n4Q3PDw8jLfeeoseZAh9IC0tDfX19Vi3bh3a2tqElYYAMeWC9VhmZGRIkgd5qRpRwQi/3y/7fos87Xqyl0Vt1gqS9HjMotmElUL0nZ2dCAaDVDYtXhu8y+WKKBkM6AdqCwGQ5Z6TFjkiLQdWHphGS99h7+H1eqlKy5NPPomsrCwaYaiqqkJDQ4Mm3rnZfD3vAZg/HM7OzuLIkSM0y52E/kVZ+GzY3mKxSOYQ29dbPUQeL0sAz4RRI9484tEhckFy3sKcnBy8//77mJ6exuXLl3HvvffSpAXRtdnQq8ViocLwxOO4bt061UVABEYfeughnDx5Eg6HA/n5+RgdHQUgTYaoqqqKqAO/fft2vPXWWzh69GjEJs5nMrNtFAEtLbWaRYuK2WyG3W6Hy+Wi14/3Brl37148//zzOHv2LAwGA1JSUuD1eoXhU3KtkpIS9Pf3U6AEiKWyRIcBv9+PzMxMuFwuCQ+WXXxtNhsmJiZgNBqRkZGByclJNDU1ReUluJFhJa33Ip7RwsJC9Pb2IhwOY8mSJREcVLP5eiLX8PAwfD4fjh07hrGxMUxNTUmSjYhHniTSiTYnuYMAy5dmK4bxm6SoRKvS+82H+KNJHhO1eSG1FbWaEljYu3evpPyv3mQSUf9cLhe++c1v0iICpGwqoB+cL8Sc4A+z4+PjcLlcis9c7jkpASylZyvnQGAPPsePHwcAFBUVSQ6kNTU1NHLGRjC0jCsb6UpLS6MV+PgxJ3uHaJ1n5clYPV1RqVtArHV9u1gCeCaMGptIQTYoQLoAGwwGXLx4ETk5Oejt7UVKSgrWr1+PwcFBbNu2jdY/Z4navED9E088gaKiIkk4sbm5GQcPHqSVVpRC1nJmMBiwZs0aPPLIIxFlMPkQ+datW9HU1EQ3exYk8ZnMU1NTktCmiCKgpVYzv0mzyTXf/va34fV6sXz5csmGo8WKi4sl485u3MD8hub3+zE+Po6UlBRkZ2cjPT0dVVVVETqt7MJOwrIbNmwAACGY5I09vFgsFmzfvj2CvkD6z3ruurq6AMyrAfBeAi2n/xsZVtJyr+LiYuoZveeee/CVr3wFJ0+epO8k6xkkiVxs8QCXy0U9nPy7JgIVfEIQ+TcQWXLWaDRSCgm7ObObJNs/0he595t8nj+gap2/fH8A9RKHeoFYtNxEEVjo6+uDw+HA1atXkZqaiq6uLl1rlRywamtrw+DgYETZVCB6tZKFoCywclmZmZnUgSB6DkpUDDlgrPRsRd9jPdA/+clPaPGTzZs3o6GhQTh/2PtpGVe2TS6XC+vWrcOlS5eEGfWsd7S0tBR9fX3w+/1oa2uLGCvg+oGejwLGO3JzK1kCeN6mFs1Cq0TC3759O5588kkcOnQIBw8exGc+8xn84Ac/oJspOVHec889ETJMotCr3W6XSM0Q8OFyuXDlyhUsX75cNmTNG+vRcblcCIVCEQsOuyk6nU7s2LGDhjdzc3NRX19PPUrks2TRr6mpQUtLC10wSIiaJbWrEf35v7FA/OzZszh//jyysrLQ39+PtrY2XWF3v9+P0dFRhMNh+jMB2VarFZmZmbh8+TJWrlyJJUuW4Bvf+AZ6e3uFfFKykLe0tOD111/Hvn37KEgRgUl+E62rqxMeXtjrk++ynruKigoAkLRJDqh/GrwAog3yoYceivAMWq1WKsxOPPfkAMFyjgExx8/lcmHv3r1ob2+H1+ulXhMg8j0gB76mpiaJt060OfP30+I9iyVMyL4XWgCsnnvF4h0lWqYsWDAajQiFQvD5fDAYDLr7Kges5MqmkvGJpwcz2sQes/l6gYnMzEwMDw8jPz9flpuu9JzkgLHIs8oWImD3FWK//e1v0dHRgXPnzmFubg5zc3NwOByqOtZK40q47sB81bzMzEycPXsWeXl5eOyxx+DxeIQRKnL4ZjnahFLDlhglNBZyoGejgHoObp9GSwDP29BYOSRW7kWLwK3cJBwYGEBbWxuuXLmClJQUKnHESloAiEi8UQqrkM2YcC2Hh4dpZRaLxSIMWYv6wHpk5fiabBssFgtGRkYkCSLsJs9+try8HF//+tfh8/kiQoGsRhzJRha1l9/02I3H4XDA7/cjKysLwWAQn/nMZ1BaWqq4UbJC8QMDA3j11Vdx7Ngx5OfnU44YC/S3bduGtLQ0+j78j//xPwBAUYT57bffxvHjx5Gfn49AIACDwSAJ1RIT8Vb1eCl5Txf/bHmgvlBh1YUwES2EPdiwVaAqKiqwceNGmqwAzANHJS+g3+/HN7/5TbhcLoTDYXzlK1+hXpOxsTHMzc0hHA6jtLSUHvgGBgbQ2tpK1RS6urqEm7NWmTR+PkabxMN+Rwuo1HMvLd5RubVRBIKIB9lut2N0dBT19fW63ke5/tntdrzxxhtCjifpczze+2iAODs+PKd99+7dtF/8dViPpNa29fX10aQ4USECucMuGdPLly9jbm4OoVBIk/OCH1cCOF977TUcOXIEycnJsFgsMJlMGBkZwcTEBL773e/CZrMJ8wLI+0Y42haLBYODgygpKYHBYKBODgCS6FBDQwPefPPNmPidt4qElpolgOdtZnJySEDkxkX+JgpDsHIuJIMvIyMDKSkpmJ6ehsVioac93lORk5ODjo4OSroWAQw2AYF4Pvfs2YP09HQMDw8jLy8vYuKJwJ7dbpdcQy7pgveekROpKEGE/2wgEIgIrytVMWJNpC/JAuVQKISJiQlkZmZi9erVdBGX2yh5GkBGRgYGBwexdOlSDA0NwWq1orS0VLKxsVnUbGiWJAuxXjez2YzOzk64XC4sXboUw8PDeOCBB7Bs2TKhV4PfREmWqJbiA6JFUvT5aJNPblUjY0beG5vNhgMHDqC1tZXqbJLDYygUgtVqxYoVK9Da2oqysjI6Bj09PRgcHMSyZctw8eJFOJ1OlJeXY3h4GKOjoxgaGkJOTg7S0tKo6P2ePXtw+fJl+P1+5OTkCHU5gchEQF71AZAHMHqeTSxyTFrvpQZklYCYKLxMQKfb7UZ1dbXukKhS/+x2uy6aTTSmN7FHBPTy8vJQVFSE0dFRjI+PK2pWApFJmqLnxt/nvvvuQ2trK6V5EPWF8fFx2cPu5z73OVy8eBGFhYWYmpqS5dvLmc83X6zho48+wtmzZzEzM4OUlBQEg0EsW7YMXq8XExMT8Hg8mJ2dRVpaWsT4GY1GZGZmYnBwEGazmcov+Xw+3HvvvcLIGnHk6AHpauN3Kx/QE8DzNjOS1MDLvfCLjVK9Zh7c5OXlwW6344tf/CIOHTqE6elp1NTUAJACSMI1JGE8UvGHbBCiRYzcl/V8ymUL9/X1yYI99hpyGwy7UWnRQfP7/dR7ZLfbsWXLFvr34mL5KkbE5PQlCXXhrbfewrFjx7BmzRr09vbiBz/4AQ3hy22U/GmaqAksWbIEOTk5mJqawptvvinkoYpO5Xzt9a1bt+LVV1/F4OAgAOALX/gCnn32WdnQP+kL4TO1tLRQjUql4gN6FslYQri3mok8OoTfSnQ2e3t7YbPZMDY2hoKCArz33nuYmppCKBSC2+3Gww8/TD1PJDRbWlqKZ555BlarFY2NjRgaGkJhYSHMZjMVig8EAnC73fjSl76E7u5ufPvb35aVntISRYjHgUCJAxivTVPt4KvWDxJeJooMbrcbTzzxhKJesZY23SxQoDexRxTVsNvteO+99xAOh/Haa68BuJ4MI+eR5B0SvLH3OX36NN5991309/fj7Nmz+MpXvkLVF6xWq4SzzFaIY50KbEKYVk8gKdYwMTGBq1evIiMjA7Ozs8jNzcXc3BxycnIwOjoKo9FIw+csp57cf2RkBMPDw8jJyYHX66VSaCxNSe45aAHpIvs0HdATwPM2MzapgQdw7EsOyHvVeHBTUjIv9r1p0yYaMujv70dDQwOSkpIoKKusrMSWLVskAuG8oDwLePR4RUnflMAeC4K0lPpU88YRz3Fubi7OnDkTUataqYoRGUeRviTLARobG4PBYMDq1atRVFSkyhllAYHNZkM4HMbmzZtRWVkp0WZU4zbxXjdyTcJ9Xbp0KUwmE7Zv3049MHIAkvTF7XbD4/FQ4EzGIFYvZrQhXK0Wz/CU0rX4JLstW7agoaEBbW1t+OUvf4lz585RrU+SfNfR0YFwOIzU1FRkZWUhIyMDGzdupO8vG5o1mUz4yU9+gnA4jJycHJjNZgSDQSoUz0olVVdXK+qdKkURANBNNtYDwY06VCgdfLW0QeTZv1U3dTVTmk+iecmuORaLBUVFRdi4cSPeeecdAMBvfvMbuFwuVFdXywJVOYcEa+wYGwwG+Hw+3HXXXbh06RKWL1+OM2fOKAJ/8n8+IUxO61Pk2T137hzlyi9evBh2ux333HMP/r//7/+j7WxqaqIOGV5ukCRbmc1mfPLJJygqKsL58+dx7733KipCiHIR9ILHT9MBPQE8bzOTW1REwE4uE5psKHztaKL/53Q6MTAwAK/Xi2XLlklA2fbt26nIO68RSBb5aL2iIrAHAP/2b/9GN14RxzQa6+vrw/DwMJYsWQKXy4Xs7GxJuNxsNsuWlSTGLgSsviRZmNXKMIqqcohoAOR5Em1GLYsOH0IkElcs9/W+++5TDSOyh5S+vvmScuFwGL29vbj33ntp9jbbVuIdvxUWyXiGp9SuJfIyl5SUoLW1FefPn0dycjJWrlxJx7yurg7r16/Hu+++iw8++AB+vx9paWl49913aVlWNjRLNq3S0lKkpaUJk+L0AHhRFIGviKVUBEKLse/hjTC5g69oXOLBX71VjT9482s/Oy/JgZ4Fc+vXr0d6ejqd77m5uRFAlQXpABQdEqRNZIwB4PHHH0d/fz+WLVuGBx98ENeuXdME/PmEMLlSvWxt9YaGBjQ1NeHUqVMIhUKYm5uD3W7Hc889R2WYyDg99thjCAaDyMrKopEgcn02Schms2Fubk6yhypF4YDYE/Q+Le9oAnjehibnzWN/7/P5JH9jM2DZDYUHDDwfs7+/H4sXL6aTRUkjsK9vXl+S94rypzolbxgL9oD5xYlkgT7zzDNU8qm1tVU2pENMyTtlNBoxOjpKQ84ZGRno7u6OEFyXG2s2pErGkbSZT16SK8MIRGq8kWch8mbqXXTMZrOk9roa95UYK3LNekNyc3PR39+PRYsWYfHixdiwYYMkuzMvL0+S7Ka1vQvJXYpneErtWiIvs8PhQF9fH5KSkjAzM0PLzpIQfEVFBZ566incc889+Jd/+RfcfffdOHLkCD3MsO+ElqQ4OcChRDlhnxPfRzXPulZTCi/G0yOtdvBl7xkrf/XTYqJqQPxhIhAIYGxsjBbpqKurw+bNm2nVuKmpKQqsRE4OADQ5kXVI8PxydoxfeeUVNDY2IhwO47e//a3mQw4P3kRan//6r/+K//iP/4DBYEB/fz9WrFiBAwcO4MqVK7hy5Qqqq6uxZMkSWK1WyZ7JU9DKy8slkQTyM7t38g4CpQILsYLHT8s7mgCed6iRMDBZDPhTodyGwnpBnE4n7r77bmRnZ1MpF3Zzk+Mq8qUv+Wonaqc+cv1/+7d/k+jekc3+7NmzSE9PR3Nzs+zJWLSxkHEpLi5GIBCQJFN5PB5kZ2drGlulsm5koWUXUTleLklMstlsaG1txcDAAKampuK+ObOLldqiJxK5Zg8au3btQnd3NxYtWoQPPviAJk7xCVb8JqPUh4XkLsXD80qyYIPBoIR7JnpveS9zeXk5Lly4gGAwiJSUFCxbtgwejwcHDhzA7Ows+vv7sXHjRvqZ3//+90hLS6Ngn6/+JdI41BL615JwSIwfr2jfPfI9PllElEwXL490X18fNm7cKDz4sv2I9zt3K2cbazlM8JnsRUVFVNGEd04AYmoDkfQCgJdffjlC1YEAUNKm8fFxpKenY8WKFaqHHDXvNBslampqwt69ezE8PIyMjAzk5uYiKSkJwLwWdFpaGqanpyM8lCIKmp5IgtZ3+dMCHmOxBPC8Q03tVKi0AYtOtHJhKrkkFzYhRcS/0aKLWVpaKtG9y8vLozIyc3Nz6O7u1swx5JOttm/fjuLiYpw+fRqpqamUYN7a2opDhw6htLRUdpHhr81WemITediFh+flAvPemIsXL6Kjo4NmSX7pS19S3Jx5D4JeU1v0RCLX3/jGNwDMe2enp6eRkpKCz3/+8xgeHobBYKBhJ7lwE98HflFWA4exgu5YPAwkC5Z40Gpra2lterlrZWdnU+3M8fFxDA8P4+rVqzh37hzGx8fxm9/8RlIZZXh4mHKFu7u7YbVa4fV6hbp/VVVVkvsqPU+1OSDaGEVzP9aa23yyiGizZ9sYTVIPfz9y4GbBM39Y1HsgkXsPb1S2MRsu10N/0HL4CgQCEdWriKIIe3/em8c+PyLpRbzOH330ESYmJpCamor9+/dTAApAmEQk9wzUvNPsc+ns7MRHH32EqakpJCcnY3JyEgaDAcuWLaPza/Xq1di2bZskxM6OE09BE0USRCZSOLndAaacJYDnHWpKp0Kt/C9+gyOmttCyOqNyorlKIWz22q+88gp6enqwbt06DAwMID09HRkZGZienkZhYaEsyOGruQDSZKtAIIBnn30WAHDx4kWMj49T/cOGhgbcd999WLVqlXATkQP1bIiV7yu/mR86dIjWEz527Bjuu+8+dHd3o7u7W8LpY70zSsCW9DtWr4ucyDVpQ1lZGTweD1wuFyYnJ2GxWJCfn6+o9cd+X2u1ErZPsW7qsXgY+vr60NXVRYFib28v9Yzzm7Cch3HVqlX0cEHGb+3atRgdHUVFRYWktnp1dbUklMd60nmhbTXj31PSfi0lSsnvo02G4AGJXJY420YRZ1xujeDfFbX78f3Qy4dVOvwtpMeev78crUVpbLSs/cXFytWr5OahHKidnJzE8PAwLl++jKNHjyIjIwOf//znJRXM5N4Lvg/s+DqdTuzduxf5+fnIysqiSXrk74FAAOfPn0coFEJSUhJsNhumpqbwj//4jygpKUFubi5GR0dx+PBhqtxCjPecyoF7UdJSZ2cnmpubIxRO7lRLAM872ETgMR4LotJCy+uMhsNhmM1mSZKTnmsDoB43k8mEhx9+GA6HA4WFhXjuuecUw4s5OTnYtGkTNmzYAJPJJCTV//znP0dfXx+OHz+OZ599Fjk5OXC73UhKSpL1wMiBejbEyp/g+dAUW/VixYoVAOa9acFgEMPDw3j88ccjOEZywJbvdzQAjV1MRSLX7AbDZ9kTjToSJlMqAqBGr1B7H/Rs6vEA4sXFxaioqEB/fz+A+Q2TT8AhYy1qa1VVlTD8zkcK+INJIBCAyWSK0JjU82xF19UbRo+WqsB/T85DzLZRxBnXQh8QASD+fqJ+6FkPlQ5/8aBzyBlPV5CjtSiNDaC+9oveFTZpUI4uIVoLCchPSkpCSkoKlixZgvT0dAwODkZUMCsqKpJkgov6QHQze3p6MDo6iueeew5+vx8WiwX3338/TTTq6uqCz+fD3NwcUlNTkZycjCVLliAUCsFms6G7uxsXL16EwWCAx+PBli1bJDkCWtYLOZpVR0cH+vv7UVNTg8HBQYmixK1Mw1goSwDPhEVYrBNBaaHt65vPFjcajRgaGkJpaSmysrJw6dIlzdcmFX+sVqukMoXZbJZUUlICKjk5OTRJ49y5c0J+HLkm+XdeXh5GR0dhNpsxNzcn64GR8yqwiTxyJ+VDhw7B6XRKMt5JvW6y8VosFnR2dtKwT1tbm0QXUkvIUi9A4xd7AvbZsec3JlGWvdLmV1dXBwC6aALRburxBOI7duygGq/k+YrGWq6tZrNZoh4g6j9/MGHbzZYwdDqdup4tDzj0htH1Rkqi/d74+LgqhxaIrjZ4LP0gRp6t6PBHDhfxBhciuoLL5YoIA2vh0soZm0hIQutyOs9yz4Z9x0i0qaSkBBcvXkR6ejqys7PxpS99CfX19RKOp6i0LCD1yhN6CJGlS01NxZUrV3Dt2jVMTU3B7XbTwy/xovb09GDRokXIzs5GQUEBent7ceTIEaxatQoGg0F2rPkseJHHU45mVVIyL0E4ODgoUTj5NIm+x9MSwPMON7UqFXomAnstNiTR19cHYH4BIsK7Pp8PJpMJ9957L1paWuiioGUxnJycxMWLF+F2u9HU1IQdO3ZIAB4wvwD4/f6IxUFug1Dijvl8Prz55puw2Wyw2+34P//n/9AKGrwHBpDKdLBtU+KAEa+Vy+XCyMgIgHneJ1sthiRrEY6Rz+fD2NiYRNxbDtjG4nWJBrSazWJNVdG1ACnA0VMJJlrAEG8gzqsnyAFM0bwAtPdf1G4+8QOQeqO0cv7491NrGD3aSImW7+nl0Cq951q8enr7wa95oqjGQnm05OgDfBa1Fi6tyESJhHa7XZhko0VUnwfKL730EkKhEEKhEI06kXGqqqqSLS0rokgVFBSgs7MTfr8foVAIMzMzSE1NRVVVlQQkEkkywiEdGxtDdnY2hoaGkJaWhgcffBC9vb2oqKiQzEMiLD87O4uLFy/i0qVLCIfDqnz00tJSZGZmwuPxYPPmzRH8e7l16Hb3giaA5x1sSlUq1KpMaLlWcXFxBO+JlN5cs2YNnE4nDhw4QOtT8yd0sjCK+DwGgwEzMzMRsklqXCdR2NtqtaK5uZm2nZy8+cWBrXktV2GIXaD6+/tpuEYO0JPfk1BMbW0tANB6vjwVgtW5+93vfoejR48qJpeIvqvElxIZS6pnq4Gwz55wmMii3dDQINRUFQGDWDlwcoBBqW/xAOL8HBEdvPh7k3+LKrto6b/c+JHEj7GxMTQ1NWFsbIxSNXw+nyznjx2raITVF9rkOLRy46N0EIn3Zi53AGEPf0B0yVdaTIk+IPJy6q24RBIJzWYzXC4XPvzwQ/zFX/yFZD1gvatyhwHiNc3MzJS0BQAOHjyIsbExquPKaz6XlMzr3E5OTsJms0X0AZjXo96/fz8mJiaQlpZGExv//M//HN/+9rcj5h+hTxmNRuzatQudnZ1Yvnw5pqam8MgjjyAUCkkOy0RYfmZmBklJSQiHwxgaGkJVVZXk8CxyuvC12PlyqKI5did4QRPA8w420YZPQtlqVSa0XAuA5MRKNN/8fj/C4TBSUlKQm5uLiYkJCrQA6QkdiFyMKioq0NvbC6/XG9FG0Wmc38z5sLfb7cb3vvc9hMNhdHR0oLu7m1bhkANLSln7WseHbS8JxZDkodLSUomnmBgLXJxOJ3w+H1wuF+x2u2pyCQ/Q9Mh78ALSLHAmtY0JKDh79iyVQNEa8lQCONEABrW+xRJaFc0RNomB3E9O+kXEU9YK8OTaTRI/SEWvzMxMtLe3IzU1Ff39/aqZtEr805vpeRFxaFnahhy4F0Ut4r2ZK4X1ybVjqUQjZ2oHHCXFAD00lnXr1iE/Px89PT0wGAxob2+n3EQtSTaA1Guan5+PNWvW0MP+66+/juPHjyM/Px+BQAAGgwEVFRU4ffo0/uEf/gFf//rXKYXI7XajpaWF8sdZr+DnPvc5vPPOOzAYDPD7/XA4HMjKysKFCxck48W2lcxNtiBJQUFBRLlf4PpaazKZaAJgRkYGHVMRp5v12JJQv6huvGg+L8Q7c6tZAnjewSZHqFcSeJdb7OW8I1arFa2trVSO6Pz587S+uN/vx8mTJ2l2ND/pHA4HJicnJSfLqqoqbNu2DW1tbQgEApTfxvPoRJIXcp7U8fFxAMD09HREFQ4RWALEXgyfb16Un5TIJOEaURY9uQ47brW1tVReh00e4jdJsuGR0/Ojjz6Kzs5O3cklWjyNrOeErQZCPks8vCRkNj09DQD44IMPaNUn0fgTTx2wMFnrWvoWS4iYnyOi6ihavZZsrWkt3mi+3TwQePXVV/HJJ58AAK2I5PP5cO+998qCWiX+KXm3lYSvF8rMZnMEh5aNFGh9L2L1qotMi0c43l5jUb/5A45cCF7vs7Pb7di5cyd+/OMfo7y8HF6vVwiulYyVXxseHsbatWuxevVqjI+P44UXXqDaxQ888ACWLVuGrq4uOBwOfPzxx/j1r3+NZ555BlNTUzQEzpYdJoBwYmIC4XCYRsEmJydRUFAAl8tFI1vE6WG1WiVrKilI0tnZiVdffRXHjh2LKOLBrrWsg4TMt7a2NsrLZ98trc+eH8tbIdKw0JYAnnewyW34vMC7lsQQ0bUIEMvIyIDRaMTExAStL3733XdjeHgYFotFUsOWzVAkvz9y5AiVn/D5fGhqaqLZh5cuXcJ9990n5NEBoFJLwHWwmJOTg2AwSEHp9u3bsXnzZrS3tyMzMxOhUAirVq2S5YeJTqTs9a1WK5555hlUVlbC7/fj6aefhtvtRllZWQQ/jW2v2+3GSy+9BKPRSJOHRKEcdmEqLy/HypUrcfDgQdVNlQcy7HVEcjxatRYBUBmr1NRU2Gw2WlfZbrdj+/btEeMDSD3ZcgBHK2BQ6ttCcO34ORKLDi77LrD9iQZwk0z3vXv3IhAIoLCwEKFQCH/2Z38WQd3Q0qZY2hIvIxEK1vQCSb2buZZ3RYvXPBbPusi09FspBK/Xampq8MUvfpHSbABx5R258eLl1zZs2AC73Q6fzyfULt62bRuCwSAWL16MixcvYnh4mPZl9erVKCoqgsPhwPj4OJxOJ/r7+3Hu3DkkJSVh0aJFyMzMxNKlSzE6OoqqqioEg0EcOHAAV69ehc/niwCHwPwzys7ORigUiijiAUCy1vJziIBf4tFkK9tF++zj/c7cipYAnne4iU6uci8+u+g5nU4cOnRIMhH5axEwVVVVBZfLJcnQZjMWWY8Y4cQA84C1srJSIj/hcDgwNjaGwsJCDA0NYc2aNRGlHcm/yWb58ccfUx4dCftPTk6iqKgIwLw0TUNDA3bt2kV5odu3b9fsseJ5ioQHCgBPP/009u3bh9TUVAwODqK+vl443gCwZ88e9Pf3Y2ZmBvn5+RQYi0I5ajI4vMmBByU5Hi2ek8rKSmzevBldXV2orq6Gz+dDMBjE1NQUysrK4PV6EQgEEAgE6LVYrT52E4iWZ6jUt4Xi2onmSCw6uErahGrAitXFJQep9vZ2DA4OYmRkBF/+8pcVQadcm4jpacuNSorQCyT1PB89QFuL5y9azzppi9qBSnS/eAEXs/k6zUYuEiOnT0vuL5JfE7XR4XAgLS0NKSkpCAQCsFgsWL16NbZs2SLx5pN3ccmSJRgaGoLBYEBmZibC4TBSU1Nx9epVfOELX0BjYyMGBgYAAKmpqTAYDBgdHUV1dXXEuBmNRlgsFkxNTUWUC5YbSzIvCgoKcObMGaSmRsKpWKIqtyPgJJYAngkTZraLfjYajTSMPTIyIsmmFoUHec8cn6HNy+cQT2JBQQHef/99TE1Nob+/H/fffz8FicQjmpGRgdraWjz77LMwmUyKFTNYHl1HRwcMBgPMZrPkZNvX14dQKIS7775blo9DTG5hF4FRt9uNlJQUhMNhhMNh2WuSz5Iw/ZNPPgmr1RoBalnKAbswqW00Sny07OxsyrtSChXJyfzs2LEDLS0taG5uBjAPCj772c9Kyqiy48Nr9bHUByWeIa+QoKVvSl7qWBd2fnOIdrOIJbGH18UFgA8//BBHjhyh5V43btwYU1/1tOVGeUajAVdan89ChOVFpgbStRyoYgHEWtsRCAQQCoUkMm7suPT19cHpdFI5L1EFLF5+TdRGo9GIxYsXY8mSJcjPz5eAVHZ/IAfhbdu2YWpqCn/4wx+QlJSErKwsfP7zn8fg4CC2b98Ou90Ok8lED8aixFHSf+LwyM/PR2NjoyQJSO6QSPbDjo4OJCcno6qqSrMyy51uCeB5h5uc4K3Sz21tbWhubo4IW4gWSi3kdwAUAJKJnJSUhMzMTFy8eBGtra1oamrCtm3b8Pzzz6OlpQWzs7P47Gc/CyDSkwUgglNZWVmJoqIifPjhh2hvb4fH48F9991HT7Z+vx+ZmZmynEQR4OJ/J9KhJItROBzGpk2bZKVy2M199erVknJtpG1dXV1YvHix8PtqG40SeFDi92nd3N9++23Kj0pLS0N9fT1CoRBNkuITIYDIMqtK4XHW28GDmpvBtWMtVi+fGuBWum5fXx/dMMlBigDQlJQUGAwGZGVlxdQXre/BjQJsxBbKK6TVyx7LM1fzErJeb149IZ791nJYIOMh4s0D1+u4t7e3IycnBx6PR/d7QMDf1NQU8vLykJeXh6KiIqqgIeLJ33PPPbDZbLh8+TKWLl2KpUuXwuv1SnQyycFYy6FcKQlIbrzU9JMTJrYE8LzDjd8s+CQJ/udAIICHHnpIyGcTbTyiScguqCTb3W63o7GxkYZ+X331VRw+fBjp6ekwGAxwOBzUszY5OYmsrCx0d3fjww8/lGSvk9P2J598grm5OWzbto2Swdkwzd/8zd9IEhVY2Quek6jmveEXI37R4xMjRCa3uRNOq9PpxLlz52AwGPD4449TTT2tpgQe1P6mFpY8dOgQhoeHKfgpLS3F4cOHqSYpG5pjEyFEYF4uPG4wGDA0NISysjIhR+tGc+3Y/ot0W0XARC0xj5er0gIwiouLI7hyrJeH1yNUMj5kz3O4tbQlXuBeSVJN7/f1Pmu1dyUenl1+rRR5CYuL5RVG4kVp0HJYYMdDlMUeCARgNpsRDAbh9Xqxb9++CD64WntJO0pLSwEAaWlpVEGDdX5YrVbKk2epXG63G/X19cIkKtG7KxeZU2svP16BQEC1MEjCIi0BPO9w4ze90tJSySQUJU3ILczsBCYLz549eyKSSFjP5szMDC5fvowzZ84gFArRReXZZ5/F3Nwc2tvbkZycDKvVSqsbTUxM0DrgH330kaT+LQB88skn+M///E8EAgEMDg5SXqmIg0mI6vyJl/282qldafE2myMTI+RMtECSrHHSprvuuguDg4Noa2vTBDz5BTQeoTn22qysU25uLiorK/G1r30Ne/bsoZJWRUVF1GMjt0Cz7STglBWQ/uCDDxAOh6kQMw9qtLR/ITxkIt3WyspKVa8ID+pYuaqmpqYIoWmlPonmopqXhzdRyF6vxzJe4F4UEVGrzy73ff47WgGb0rsSD88uD3YARFyzqqpKqDAC6OMrK1GpiouLkZOTg9bWVklijGg8SN9FB6f8/Hx0dnbSZDYS8eATO9W8qr291yXBCgoK0NHRgQ8//JCuA11dXZJyk9EkUalF5pTau5CRkzvJEsDzNjU9Cyy76b355puKdaLlPCCsriXZZF966SUqis5z74hn8+/+7u/wwQcfIDU1Fe+//z4lfz/11FP4+7//eyosXFRUhKeffhrT09NYvHgxsrOzkZGRgcHBQXp9slkbDAYqteT1etHW1oaHHnpIsmCwCTtyGdtaFxjCO5UL0wP6PTaszc7OIjk5GampqfD7/fjMZz5DF3SRaQlPazWl94gNUQFSqZETJ07A6XQiPz8fDocDycnJaG5ulujfKSUn8AeU5ORk1NbWRtQ5vhWNBSZOpxO7du3C4OCgcC4QIzy6goKCiCiA6IAhei4s/1ULyGavwYbsh4aGUFhYGFEoQIvFA9yz4yeXiKb1+2pUIL2AFFCmhOjhm6olCBJVEFLVTZTIqDYmxItNIhINDQ1488036X22bt2KU6dOob+/H9PT0/D7/cJrqSmasHqYdrsd7777Lnp750tRrl27ViI3JKoSx3tVm5qaqKeXhPCPHDkCQOr5VTvoyM0Tp9OJtLS0iAIkfX3KpUVF92QP4BaLRXbOJuy6JYDnbWh6Q0Fk0yMLw8DAAPUIAtrCrXwlFrJQ9vf3U94iC97M5vn61GlpaZibm8Ps7CxmZmaQnZ2Njo4OtLS0wGq1SkJLWVlZyMrKwvj4OBYvXow1a9YgIyOD1icuKiqC2WzGzp07ceHCBXi9XixfvpxqhLILBrt4u1wuPProo9iyZQuKioqEnES5/pMw/cjICAwGA7Zu3QpAKh00OTlJk2rYEppajPCcAoEAPvOZz+A73/kOHnnkEdmFjX0WmZmZdCMQbVDRJjcQYzdgPnmMl4ginwOuJ3mRBV8pOYjNuif1lknbbgXwyWb1s2Ft0l+LxYKxsbGIuWA0GiUJcSSs2trainA4DL/fj8OHDwMAXnzxxYjnxteNfvXVV+F0OrFkyRJ861vfknCEWZM7lGzduhUWi4XWuQ6Hw5JCATfS2PdKLhFN6/fVqEBqgFRkItAYTeidX1flrsmGl0WePrXEs9/97neYnp7G7OwshoeHkZaWRr2J6enpGB4ehtVqxfDwsGwkhT9MHTp0iEaSiouLqR4mmfNsQY4//vGPmJ6extTUFJYsWYL/9//+HyYmJiSJPD6fjzoZiouLJZ5er9eLTZs20f6yCTxKe5PcczUajbRmu8FgQHNzs6QAhJp0HH9PAmTdbjctxczP2YRJLQE8b0PTGwriQ+RyIUGt9wOuL4yi+rTs90i928HBQeTk5ODMmTNISkrCjh07kJubS0/pPT098Hg8qKurQ3d3N7797W9jw4YNOHPmDJqbmyUVdaqqqrBv3z6hhAfbBjZDf9++ffRzfKUk4kkibTYajVSmAwCcTic8Hg+Ghobw/PPPY/v27TTLs729HW63GwaDQVJCU6sFAgFYrVaUlpYiFAqhqqoKgUBAFnjxgNpisQgXUC2brdp7JNqAWTBFANWJEycoiAgEAjh48CAMBgP1XCiFrwhVobKyUlb2ibd4JH5o/b7ZHJm8wCo2sBsamQvZ2dk0wmC32+mBB5iXEMvIyMClS5dQWFhIywmyHiI+vF9ZWQmn00mfV0tLC7761a9GHHJYDicBxHa7HU6nk5bZXLRoEWw2G0pLS6MKI8eDeyh6r2LxJrJhUuJFZSsgRRM6Z9eS48ePy1ZJ02JqNBM+vMx7B1lPN2vEi52VlYXz588jPT0dZ86cwbp166j30GazUW42KeQhMjJ2RIh9z549+NnPfiYsckEoVKQgR0FBASYmJjA7O4u2tjaMjY1h8eLFVH6osbFR4uHcvHkzGhoasHr1aupFXL16Nc6dO6crxC33XAOBADIzM2E2m5GamhqRy6BXdL+4uBgWiwUdHR2UJhAN/eJOsgTwvA1NLw+FXcjGx8fx8ssv61qE+fvJVWJhzeVyoaOjAxaLBV1dXcjKyoLNZsP09DQKCgrw+9//HleuXMHp06dx6tQpFBUVb8s0PAAArvpJREFUUX3P6upqbNiwAa+++io6OjrgcrlQVVWF06dPS07iWgSzDx06RDP0+bAeIfwTEJmVlQWPx0N5oCT8m5aWhvPnzyM1NRV/+MMfsGHDBupxzcrKQjgcRnJyMpKTk7U8voixJW0rKSlRPRTwm2tDQ4OwpJ2WzVbLe0Q2YDkgy2+S3//+92l2Kqk4pSaZRDZmAELZJ9ZEWadaSprKfV/LwYsFIVr4Y9/73vdw+PBh5Obm4syZM+jq6oLNZsPY2BiqqqrQ09ODlStXApivHrN37156iCAhTdby8/NhsVhw8uRJpKamIjk5GV1dXZLx4TmcU1NTyM/Ph9vtloBQl8tFf6+XwxZPOSX+kKj3OnpC/rHw9nw+H/bu3SvhmfPebLXvy9FMlEoXk/8rhXhJ4tnIyAgFecFgEGvWrIHf76fexJ07d1I+plqIeHJyEn6/H3fddZewyAVbXjIlJQWZmZmYmJhAXl4eXC4XUlNTkZSUhEAggJKSEoyNjaGtrQ1dXV2YnZ0FAHR1dSEQCEgoYHv27MHGjRtRV1enmcvJO1RIgQwC8D0eD4D59Z7PZdAjus9TDdiM/4SJLQE8b0PTwn0RfYcACL2LsNz95MK6fr+f1u/Nzs5GTk4Orl27hrNnzyInJ4f+zuv1wmQywev14t5774XBYKA8QgKcbDYbOjo6cOzYMRgMBvzyl7/Ez372M5jNZqEmG99uNkOfD+sBoJ6k/v5+ZGZm4v7770d/fz8yMjKQnp6O3t5ePProo2hra0NKSgqSkpLw9ttvU9B57do1pKSkYHZ2FrW1tZozjEUWDAbh8XhkQ+ciM5lMwv5rBZVa3yNRKI4Af/Lf8ePH4XA4MDc3h4sXL0pKOLIbKbsJs79TC4GJ2rFr1y6EQiHNQKizszMm7xW5v0gCBwAtgJCfn4+BgQEsWrQIJSUl8Hg81Du9atUqCphJaUE2jNfY2CgJ79fU1OCee+7BtWvXaDIeX9OcVx4gGfCiYg7k3kreNKW+L1Rd8livRcLAhDPJUzqiuQ+5JuHubty4UZFXrbVQgNmsXLqY3FspxEv6tXLlSjz33HMIh8PIyMjAZz/7Wfh8PtpGES1D1E6SQX7kyBFcvnw5QlqJ5XyHw2HMzc0hNTUVZrMZDQ0N2LNnDzweD3Jzc7Fo0SIsX74c5eXlWLduHU6ePIn+/n4AoO9uX1+fhPfc1dUlkUpSM56qw0ZKGhoaqPQY6X8siXEs1UDvvLkTLQE8b1PTc+LnvxdtmS+tXJuVK1fS+r2Dg4O4evUqJiYmsHz5cuTm5uLP/uzPUFpaiqamJgwPD2Px4sV00WO9mIQrmJOTg+LiYpw5cwZpaWno7+9HMBiknCF2MXa5XJIQvFJYDwAyMzPR29uL5ORkBINB9Pf3Y+nSpZicnKQb/Je//GX09vaiq6sLubm58Pl8KCwsRH9/PxYvXowHH3xQtmqR3HixXFSyWSqFzonJba6i5yUiyYsOD0obJzECZJWKCwDz2pJmsxkzMzOS8SCeo9bWVolkEnA921dLCIwF1KwnTwsQEnmv9HouWE/V7OwsXnnlFRQVFVHwT7xQAFBaWoqsrCx4vV6Ul5dj69attMSryWSiCXJzc3M04Yfw8LZt2yYpBxsIBPDcc89RCghf05xXHuAPZHIJE3q8l/HO+I23IL0apSOaa7PXXL16NbKysmTBtygJRRT+J3OsqKhIWLqYvbdaiJcA2Pb2djgcDlRVVaGmpgY1NTUR85iNLBDqBQmjkwRKoipB6CEkmgDMaycTaoDJZMLHH3+MpKQkXL58GePj4xJpOfa7hK4ikp0jazz5t54DjVykhJeuqqmpiekdYO8Vj4TOO8ESwDNhESaagLF4HvhT/fr162Gz2eByueD3+xEIBJCSkoL09HTk5+dTLTdS8uy1116D0+nE5OSkpI3sadblcmH58uWYm5uj3lLCkSMLlcvlwje/+U309/cjJycHv/rVryi4Yzdc9h719fX4/e9/T8PkZrMZOTk5MBgMKC0tRX19Pex2O+X5kYXH6XTi7rvvppn15KTOLlCiELAoVMwm8KiFjkUZ9lqes5ZNXi2z9amn5muE/+pXv0JBQYEEPJKNlPfUkevu3LkT+/fvh9frxeDgIL785S8Ls33VQmB8aJ/dBNSAEO+9iiZ7nmz0DocDfr8fx48fx65du+jhR+6gw7b15MmTAEB1ULOyspCTkwOTyQSfz4d//ud/xtjYGMxmM/bt20fBq+i5sV4o4LryAN8vfs7LeW7V+i6nRRutN5EHceT30axDaoetaK4tep5y4FbkoeSpE36/PyLpixwwRM+ssbERU1NTcLvdsNvtsu94RkYGsrKykJGRQb8rWnecTielCRUWFgIAWlpa8Pbbb0sy49lDC/tdt9uNzMxM2bFi3yGSUBQMBpGVlRUxt/k1XunALZKMkouUAJHSVbGAQz0JnQmbtwTwTJiqxep54E/199xzD5555hn80z/9E9577z1kZ2cjGAxiYmICZ8+exV/+5V/CarWivLwc69evp5WKjhw5ItkAyUJG+KQEzAHSEztZqNra2qhsyPnz5/HDH/6Qlsgki/zzzz8Pt9uNsrIy1NfX45577sFXv/pV6s2cmJiAxWLBb37zG5w8eRLHjx+nYu5kTJQ8qDt37qQEfdJHdjz5zTYQCGj2QIuE8OU8mbxpCZOqAQFgPlTt8XioZ4SvMy/inPb19VF+rclkwtKlSyWgj1TLIpuvWn/YTZVsXFqM915FS4uorKyE3W6nfEreE8X2GwB6enqoZ52VEFq2bBk6OjrwhS98AYsXL0ZNTQ1aWlqQmZlJ9Wf/8z//E4sWLaJZv/xzY/vEKw+ojYUSx1DO5ABNNGsH76Hk36VovElyh61o9ELl+iw3X0Ueyra2NkmEgk1ycTqd+OlPf4rR0VGcPHkyIlnM5/PhzJkzmJqaimiTXNRELgrS0tKCo0ePIi8vj1KchoeHcffdd6O5uRnHjh3D0qVLcfXqVQwMDEiAJ1kXMjMzMTw8jC984Qs0EXJwcBBVVVURc8nlcuFHP/oRWltb4ff7kZOTgwcffBCPPPKIBITya7zoQCPyMrJrFR8pAZRVAfQelNh7aYlKJSwBPBOmweLJ3ZqcnERTUxMVcTeb57MMlyxZAp/Ph7GxMfh8PnpiXLlyJWZmZjA1NYW0tDTJtUTZoMQI34b3ZGZkZGBoaIiGMgkYdjqd+OEPf4gTJ04gOTkZDocDp06dwpo1a/DII4/Q0NKrr76Ko0ePIhwOw2q1CsXcRR7jvr4+9PT04J133sH09DQVg+fHUxQO1BoCYr1bJAFKrrIOb1rCpPxngPlEGQLwiYwW6zHkhfgDgUDEsyouLkZFRQX6+/uRnJyM6upqulERMN3b24uPP/44ooSrFoDAV4SR+3y0NBPRdZSSDQjgOX36NE6fPg0AKCwsxJo1aySSUUQmjPDovv71r8Pn88HpdEq8+qFQiIJl0XMTlXLV0gc1jqEWI14+UsdbzzX45xFvDil7vWj0QpXaLUdP4d8LktQiKuCxZMkStLe3A0CEIgaZ17/+9a8xNjaGz3zmMzh79ixNruTLHCvNbZfLhR07dqCnpwc9PT0oLi5GQUEB8vPzsWnTJvziF7+A2Wym9BX+EMLSbEhiWllZGYB5CgjxsrLjsWvXLrz//vu4cuUKXdv379+PgwcPIj09HZs3b5asVUoHmszMTIyMjMBsNtN3TJTwqnY4IB5Yvaou/OEuWo70nWQJ4HkHWbQhr1i5W+yJm13g3W43mpqacPHiRSxduhQ//elPEQ6HYTAYqJD86tWrYTKZMDAwAIvFgmAwSEGkkveD92z84Ac/wMGDBzE9PY2cnBzcdddduOuuu5CVlUUze8+ePYvU1FRMTk5ienoaQ0NDePPNN3Hq1Cl8/vOfx44dO/DUU09h/fr1+NGPfgSPx4OioqIICRI+fEfCUOfOncPo6CiSk5ORkpKCy5cvo7q6OoJrFi34EfHFRJV1RCFTLfflw9h8pZu6ujqhx1DLu7NlyxZs3LgxIuTGAxe+hCsPELQmb8hZLDwv1thkA348SZuSkpLg8/mwfPlyDA8PY+3atRLwKKJkkPEHrnv1iSQTv7ny3ka9HtzKykohx1DPOkLqeHd0dMBms+kWpeefRzw5pOy6xicW6slMVzKRx5d/L+QKeJCQPMn2Zo1ECVJSUpCcnIyLFy/i2rVraG5uxsGDByXhXrWoSVtbG4aHh3HXXXdhZGQEf/7nf44HHniACrl7PB5MTExgyZIl+K//9b9GHELYkHhzczN6e3sxPj6OiYkJoZe1r29e5mnp0qXo7u7G3NwcxsbGKIVpdnY2QpVB1H8yr3t6ejA4OIhPPvmEvmNq65kckO3o6FAs9CAyOQqHlgP/nWoJ4HmHWCwhr1g9QeyJeNmyZRTslZSU0NAfOW0SD0t9fT0Nr1itVtjtdnR0dODHP/4xqqursWXLFkUSP9tWAr4uX76MmZkZLF68GCMjIzAajcjKysKmTZuwevVq7NmzByMjIwiFQrh69Srm5uYwMTGB/v5+7N+/n4K2mpoaVFdXU7K+yWSSHee6ujoJ9yctLQ1XrlzBXXfdhe9///vCjFKt4CeeGb9ajbSNzc4mWdJyMlpy744WDwMPXPiSriJPIvuOxzvhRc34ZyJ6LoSHS6rEBINBLF++HBs2bIjwnCtdm82iJRQT1mL1EMptqHqLU+Tl5aGkpAShUEjYTi1G+q7EedTyfT5xTo1vG2uCiBxXlr0eX8CDRAWKi4uFxQmA61GC3t5ezM7OIj09HZOTkygoKEBfXx/S0tIkPG+lNWXdunWw2WwYHBzEihUraIEKh8MBt9uNmpoafPDBBzAYDGhra8P9998fcYAg77HD4UB5eTml+4hCziTBzu12Iz09HcuWLUMoFMJnP/vZiMx29vkRygyv/UsOvvfee6/kHdNziCTPqaRkvtBDd3c37Ha75oMSfy+tB/471RLA8w6xeGxCsYSe2FN9bm5uRCUOszlSiJtYeXk55QIBwP79+7FixQqhtI5oYwwGg7Ts5LVr15CdnY0rV65gyZIlOHLkCHp7e3Hu3Dk0NDRgy5YtCAaDePfdd9Ha2gqfz4eJiQlMT09Tb+uhQ4fg8XhQXV0tPM2z4wxcF6rPzc3F6OgoCgoKqHeSbOZ6EzJE/RRxueQq62i5nqgtpI9Go5FmZ5MsafZZ8s9fBKK0eBh44ALIA1nRO85qhC40QJcbQ378CA/XZrPhmWeegcfjkdVQ1JItK6flGA/QzT87vesIARkkDBlNG9jklZGREeTl5QkVE9S+L5cUx0dKiHh7PEL6Wriy7HMia9r4+DgqKytl10SzeV6i6OzZswgGg8jLy8Pk5CS6u7sxOTkJs3leTo7wvNmx4A8SgUAAr7zyCnp6elBaWkopOqTtra2tSE9Px9q1a9HS0gK32x1R1YoN1589exZf+cpX8LWvfU0xaWj9+vXYsWMHhoeHsXLlSjz//PMYHx8HIKWFEO8hKzC/Y8cOyv0uLS2lZUCjfcfYZ1BbW4tgMCgpSpLwVsbXEsDzDrGb7flha1HzlTiIiQAKWaT27t2L3bt3Y3Z2FpcvX8a//Mu/YM2aNdi2bRuysrLo53kdxs7OThw+fBjp6ekwGo1YtmwZli5dipmZGYyOjgK4Hr4LBAL0VFpTU4O9e/fiueeew/T0NNLT0wFIk4MARCx0Im5RUVER2traUFBQgNdee43yu4xGI44fPx7h8QPUS/CJAIAcP1Ru81K7ntlsllS74Ss76RVnF92PeBjkOIoi4CJ3CJJ7x+MVPtfaJ9a7VVlZKfSAEx5udna2rCdES7YsoSKItBxjjVSITO86woZhlUzpoMUmr0SjsRoNWNbTR6W2m83yXFn2e2SMXnvtNfyv//W/YDAY8OUvfxk7duyI4EQTGxgYwJUrV2C1WnH58mV84QtfwIYNG2gVNsLzZtvJK2bwXFD+Z2CeF280GjE0NIT09PQIubO+vj50dHTQcP3w8DBGRkawZ88eWYqH2WzGww8/jHvuuSeiwpzo+fEC87wkUixrEWkPX0Qllsx0rQf+O9USwPMOsYXYhOSMBSskazvaLFnS9i1btqCzsxNHjx7F6OgoRkdH8f777yMYDGJqaoouPrwOIzAPlL70pS+hu7sbubm5tGpHbW0tfvOb36C3txeLFi2SvSdZPADQ8AkA/M//+T8jADQ/zn6/XzIWvGi3yOMHqMt9yIFM0SavBXiJrsdXuyFUhaqqKtlEIa0m0gWUex+0JsfE4x2Phb4gescBSMDo+vXrNYMaFsh2d3cLPfyiTGmefxfPuR7tGCsleKmF71mqDi9aruV5aQGS/HX0KEmwmfGi97iyspLy21mtTlGxhCNHjsDr9cJgMMDhcEjAHR8R2bt3LzweD2ZmZlBdXY1HH30UmZmZFHSK5JzYdYXnS4t+JvrJLpcLjz76KDo7OyU8WNKHnJwcSrvJz8/H3NycJqBvt9tVqyWxyYcA6FrMtjWWtYgYmSvRFFERXUvLgf9OtQTwvIPsRnh+eLACgIY8Y8mSZUNL58+fx/j4ODIzM2kGZUdHBz788MOIrOrKykq6iNjtdoyNjaGkpATd3d0IBoO4dOkSTp8+jZSUFDz++ONUGonck108CKCbmZnB7Ows8vPzhe1nF7Cnn34ahw4dgsViwZUrV9DW1iapvCTn8VNb+JQ2R61Z3GrXY3mcRAlgamoKR44ciUpcHZh/P1paWrBnzx6aMLZt2zbhphFNckws73issmEi7xYAWK1W7N+/H+FwGO+++y6eeuopWQ1Xdvx5IEskvniKilYtx3gZSythf5YzNY+j2t/Zd5NNtgLUIwP890UgQO656/Gm5uTkSKrrqL07oj4DgMFgQGpqKqanp2G1WmE0GoVJKuRAXFNTA5fLhaSkJJoxX1tbGxEJAiKTD/kykUo/l5eXY8uWLdiyZQsdR7YPbrcbO3fuxPDwMDIzM3Hy5Mm4SQqRdZgVmAfim2jG3+9mHmDvBEsAz4TF1UjGIpt0QhYFPktWa+YomcSE/2O1WjE2Nobq6mrk5OTgyJEjAID29na6CJKsan7TampqwoEDB3Dt2jUMDg7CbrcjFApRQfsPP/wQf/EXf0HvzW5AlZWVqK2txYEDB2AwGHD48GEqgi5aZDo7O9HS0kK5oV6vF3v27MHHH3+MrVu3Knr8tCx8os0xFi4vfz0S5iZjPjU1heLiYgrq9S6ohKtFPDVJSUlITk7Gk08+KUy0ipWXrNficT/+Ha+srEQwGMQ777yD5ORkHDlyBPX19UIh7ebmZurZfPbZZ2m2OgGyXq+XSpCxZjKZkJubi0uXLsVlHHhTEufWAtDVPI5qf5fbxPVwMZWAZCzPnbRdqboOy712uVxU8kjU54cffhinTp1CVlYWvv/972NgYCAiSaWyspIWzejp6cHdd98Nj8dDIzHsoVopo9pkMkWsM2o/k7H0+XwYHx+XeOHvuecenDhxgo4lz+OPxcxmcwQlhdf3jafdzAPsnWAJ4JmwmEzkpbHb7ZQvySed8CBQTW6CncQ5OTm4dOkSgsEg8vPz8aMf/Qjj4+N0gnu9XmFJRXYD2LhxIxwOB7Kzs3HmzBlcuXIFRqMRHo8HaWlpaG9vp6BKlKFcX19P7+d2u2lWtlw/ZmdnkZKSgpSUFMzNzcFiseD06dM4c+YMwuFwRCUQNpkkGosnl5d/XoT/pUdcnReyJlytubk5TE9PAwA++ugjXLhwAVu2bJGMX7SARI+x14jH/USbdVZWFtLT0ykwINm/rNeutbUVp0+fxuzsLAUxP//5zzVJGomSyuK10cklsekBamoeJKW/K23i/PPSI4Gk57krGUtvkauuw1IF2HKyIl5iQ0ODRFpp/fr1Effs7OyEw+FAWloahoaGMDMzg9zcXABAcnIycnNz8Yc//AFJSUlwuVyorKyknkr+PamqqorwLgNSb7aSh5gFmLwHVHRIipfx+r63Erhjx8HpdOLQoUOaCzfcKZYAngmL2uR4SpOTk5icnER2drZEagi4vpAdP35ccpLfuHEjrFarbKZyTk4OHA4H0tPTUVtbS5N7RB4mpYUyJycHoVAI58+fR35+Pn74wx8iFArhZz/7GcrLy+H1eumiK+obcF2DtKSkBMFgUFY2gxDMDx48iOTkZFgsFoyMjODixYsIhULIz8+XVAIRZe/ylY3UTG4TjxaksRuP3vCTKJmBSMCkpaVhcnISSUlJSEpKotp9nZ2dkoNDNIBEq4muEY/78Zs1m2hQUlKCw4cP0wonX/va19Db24vc3Fxcu3YNc3NzyMjIkAADXvKHT0hTEgiPFZxrTWJTMzUPktzflUCu3MFIjmtJTO65t7S0YHh4mMpcaTXijRNJibHtPHToEJqbmyNkk1jjpZXq6uokSSpFRUVU+3h0dBQGgwHp6ekwmUx44oknsHLlSgSDQXzyyScIh8Pw+/341a9+hXPnzqkKyYvGRgSO2TWZTxSNZ/hbS8LZjYqG6DG5g8atBI5vti0o8Ny9ezf27t2L7u5uLFq0CDU1NfjJT35Ca3En7NNtosk/Pj6OI0eOCEtcEvP5fDh37hz1AM3OzuL1119HOBwWejUIz212dhZGo1GSXGA2m1VDLmw7u7q6kJmZScu6EbDLcpuMRiMOHToEp9NJNwA2i5I95bO8z3A4jGAwSO9rNpuxe/du1NfXAwCys7PR2NiIUCiE2dlZnD9/Hjk5OTTRis/etdlsmutks8Zv4vEK/ch5P7RuDoFAAA0NDRgdHcX58+fh9Xpx5coVXL16FYsWLUJJSQkFVCx4EPE/47HxiK7Be4DicT/CUSPz44UXXkBfXx9aW1vpO+hyuXD33XfD6/UiPT2d6jgC8/W7e3p6AABvvvlmREKanEB4PJ67UhKbGqDVCnqVPicHcnldRzWupcvlomsEX02LANcf//jHGBwcxC9/+UsJ11utzcB1qo1cgovZbMZDDz2EkydPSpKM1Mab18YlXsva2lp88MEHAOZ5oYRDTyI1mzdvRmtrK1JSUmgWupbyu7y3bteuXQiFQpL3h+ceNzc30+cQrwRWNXk3Psy/0LxmPSZ30LiVwPHNtgUFnseOHcN3v/tdrF27FtPT0/jhD3+Ihx56CGfOnMGSJUsW8tYJW2CTm/xysim8HqHT6aSZzYWFhZiYmBBOULNZmrDh8XhQX18vEZ5XC7mwizlboYQFr7znhJxWgXnJpGAwSMEge8qX432y7Seg0eFwICkpCTabDX19fcjOzsaGDRuod4s9Kefn59OqJc3NzcKqNFoX+GhAk5brq3lHRKChr68PU1NT+NznPkczZfPz82kixMsvv6wpUYNPlIhm49HjudPzWTmxcvK+krrsKSkpcDgc2LZtG00kGRgYAHA9g9/lcuGb3/wmBgcHYTabYbPZhAlp7PVJuFnPc5d73nIgU82DqRX0qn1OdH+RrmNDQ4Ms19Lv99MxtNlseOWVVyKe5aFDhzA4OIjc3Fz09/fjrbfewne+8x3VNkdb431ycpLKbWkdb2Kk7XLVvshBRxT+V3tu7HtusViEEl7smmyz2agWMpmr5ODOSyTFY82SC/PfaoCOHDRYh8atBI5vti0o8Dx48KDk5z179mDZsmXo6OhIqPh/ik1u8hMjnhiiXyanRwgA9fX1EbWFea4WG04vLy+X8GW0bK78Yk6+J9pIScKC3W5HOBxGTU0N/uRP/gR79uyBy+VCR0eHxEtpNkfyPuU2eDZZp7S0FFlZWfB6vUJPUk9PD5566imkpKRIPMdaqv2I7quHCyeSw4rWOyLaRElbSKYs68ngwcNCcqS0eu7UPisqkaoEpOrr6/H73/8eycnJSE5ORlZWFvWU8V62trY2Cog8Hg8sFgtNSCOgg20HfxDQApa1gL94eJO1eJJ5qoXo/ixXGJjXdSTePBHYYkHl4OAgnVvssyTVe4hkz9GjR+Hz+VQ1dPXUeCfeypKSkgiwRkAV68WVe8fYCI+cV1Yt/C9ncvQF/v0hazIP9FtaWqjn2GazUc+x1gIVbKRL9O7eSB5prCZ3aIqHR/jTbjeU40nEbC0Wi/Dv165dw7Vr1+jPJIs5YbeWiSY/AAkYfeaZZ+ji6XA4aL1twl0kHkcCKOQWOzkAw3pQtfLb+M2UN9aL63K5MDY2hpaWFnR3d2NsbAxVVVU4ceIEqqqqJACzqKgINpsNHo+HauiRyiP8PdlNw2QyyQLg8fFxGAwGTE5OIiUlhbYvmnrCWsaXHYNdu3bhd7/7HcxmM6amphSBtJx3hAUQVVVV1BNnNBpldTlJOwl4cLlcshypeCTU6N0ERACMB+lEIF4JcNXU1OCrX/2qJnFpHhBdu3YNmZmZ2LZtG63WQkBmW1ubhB6iJbQKKIPEaDdKrR5i9nNWq1XTgaq4OFLXkbRPBLbYkpA2m41Scthr2+12vPHGG3jrrbdw9OhRlJaWyo4FAKqzabfbMTU1hbNnzyIvL08xKZD0VeSVBSCsziPy8gHzHlYtvMFoDg3ETCZTBI1JJHpP6rNXVFRgeHhYAvLb2tpgt9s1eTDZZy530IslEexmGDv+iWz363bDgOfs7CyefPJJ/Nf/+l/x2c9+VviZ3bt3Y+fOnTeqSQmL0uRCqHInUb7e9v/9v/+XXkfO4yjKCJSbwCICvN5Jzib2ZGZm4sEHH8QHH3wAu91OE0EIsJqampIIWJMSiJmZmbh06VJE5RG2TTwtQI4TVlRUBKPRiPHxceTl5aGoqIiOsSjUqmai8RUBo76+PoyMjGB2dhYXLlxAcnKy7GYqB2h5AEEqovBJU3IVTQh4UOJI8YBlfHwcPp9P80Ier+QkXrO2rq5O00GIcD6NRqOslwu4Doj27NmDPXv2wO12w+v1oqOjg/b9k08+QUNDA8LhMHw+HwBoqtFNTG4z1+r55seEBSZqoJV9h0jFGDUvKQkls7qOSh5au92OV155Bb/73e/wJ3/yJ7JeQrvdju985zvw+XxCTilZH9xuN8bGxjA9PQ2/34+lS5diZGQEc3NziiUW+YMV65UVeXFJ/6P1sPKmlz7Dg1y+stFTTz2FyspKZGRk0O+vXr06AuQD2jyYIpqVWvQqWuDGOi5iqXikx27lhKgbbTcMeH73u9/FH//4R3z00Ueyn/nBD36A733ve/Tn8fFxFBUV3YjmJUyjkQkrAntyGy5fb3t8fJx6SXkTZQSePHlSkqUqSlrhAVxfXx8FkadPn1YN15LPu91uDA8PAwD1XpaXl9P+8gsV6829ePEiXC4X9Va2t7fT+wIQJiwRryBpA7luIBCA1WpFaWkpQqEQvScZY7VqP3Km5jEoLi5GXl4ekpOTsWLFCthsNknZPd7YzUEOQJCKKHpKHprNyhwpfhN/+eWXdQHIeCUn8Zq1fDKI0kGouLhY1svFmt1ux7p16/Dyyy9jamoKaWlpyMzMpPNkYGAAXq8XhYWFyM3NlXCgtZhcREFUCELL4Y3tI5mXamUlyT21erPIAUWL+Xw+6h32+XyKYU85YEPWBxIBWLRoEebm5uDxeFBYWAifz4d7771XlRqiFAIXeXEBeY66Em2G71s09Bke5LKVjUg/CwoKJJEHAHjjjTciqADx9GDG4sUlYxOrekg097yVE6JutN0Q4PlXf/VXeO+993D8+HHYbDbZz6Wnp9Oa2Am79UzkaSRhIn5hAUAXRMJtJNxJpXAauQ7xdhUUFEQkmmhZrIiXtb29HbOzswgGgzh58qSsXmhx8fXSg0uXLoXb7cajjz4KAIpcKtabSxLmUlJSqPeJAGcANHQMQDIOogQFdsxESVDRntBZwMYb2awaGhoAgG5SWhdIOQBBKqCISh5qaasSYMnOzqZjqAdAxiNkx3J2KysrIzRrWRMBXQCyXi7esrKyYLFYKPAsKCjAQw89hEOHDmHPnj1IT0+n4DcaPiy/mRPPd3Z2NoaGhiSFIOSss7OTHixYAAYo8171ekn1Gs9FJokvcpQTEbAh87y/vx8pKSlITU1FSkoK8vLyMDc3B5vNhrGxMTrn1cLg/D3kvLiigz7pkxxthl+nt27disbGRpw6dQqFhYX0+3LroBzIZeex2+3GL37xC5SVlUWAKbPZLFwv5QCj1pK48TLyPug5CMdin5aEqBtpCwo85+bm8MQTT+DXv/41jh49qlqTNWG3tmlJJpHj7egJp7HeLhEfitc2FE1g4mXNyspCS0sLzp8/j5GREYnOJm9f+9rX4PV68fHHH9PM2eLiYsVNhNynqKgIHR0dSE1NhdFoxN133w2DwQC73S7xHACggHbfvn2w2+1wOByYnJykNdCV+hjraZ8YX1ZTrqZ8NABAdAipq6tDXV0dioqKVK+rxM3lLVoAGU8Qr+Uacu2U83LxVlRUhPvvv5/WziYbF5knTqczAvzKmZaQq9FoxNjYGPx+P3JyctDQ0KDq7dy7dy/6+/vhcrlgMpkoAFPivSp5SWPtAzEy9p988gkGBgawZ88eHDx4UJixLWds1GZsbAxf+9rXsHLlSvo+G41GtLW1xSSfw3txleggJNoiGld+nSagc3Z2VvUQIZq75JBKKh3t3bsXf/u3f4tAIACPx4MXX3xRqMGsZnz/RNSbhUjGYaNqeg7C0ZoSDe1OTTZaUOD53e9+F83NzfjNb36DrKwsGsI0Go1YtGjRQt46YTGY3GRQSiZhF1ky0XJyciQ6lHrCaUp8KPJ3tY2+vLwcJ06cwMzMDILBIKampmj5Sj6sSEIv58+fx5UrVzA3N4eRkREkJSUBgDB85vP54Ha7sWTJEgwNDcFgMOALX/gCBgcH8eSTT9LycaznwG63o7Ozk3o/p6amEAqF4Pf7I2qgq/VRjack9xx571tnZydee+01SVhVRF/QY0qHEDV9RD3cy1gAZDxAvNZryLVTiatIjHCDibA4CwL19p/3vsjRNXh6jJqRZK/a2lo4HA5kZGTQtQGQ0nDY8HA0lIdo3pHt27dTDdmZmRlasczlckWADrksaxKBWLVqlUSNgWiElpaW0s+oJTpqMbWx4Q8zZFyNRiMNlefm5sLn86GwsBBDQ0NYs2aN6uGEfad9Pl/EIXXlypVITk6mnnpWlUGPqfVvoZJx2DlzIzieLNC1WCyUM38nJxstKPD8xS9+AQD44he/KPn9a6+9hm3bti3krRMWpamdsrVIbRQXz2ss7t+/H+FwWKJDqRSSF0267OxsNDQ06F4cyH1WrlwJj8eD6elpSuOQKwGYmZkJv98Po9GIoaEhLFmyBF6vF8nJyRHhM1ZLcHZ2FqtWrUJZWRm8Xi9Wr16Nmpoa1NTUSPrJenwJ+KqpqUFLSwsqKyvhdDqxceNGTX1U4ykpcbr4DQtABFdR6+lfbUPVCyy0fF7kEf00LNiidvJeLpGRMSGcY55zq6f/7KFQSStVRPXQKvReVVWFYDBIQR3Le+XXDa2ST6I+6AGrgUAA4XAYAHDhwgWMjo6iqqoKNpsN27dvV/TAitYtFnTyGqFkPABQIKikJCFnat580XrsdDqxZMkSutZlZ2dj2bJlSEtLox5xPZFH0VizlbjUVBnU+qekxRsLD1ttXbqRawY5+JD1mCSg3cnJRgseak/Yp8vUJgM7YeU8LWazGRs3bsQ777yDubk5HDhwAI888ggefvhhyTWUvC/RZNTyZjbPCx13dnbSxS0rKyuif+yJdPny5cjKysKSJUuQn5+PxYsXY2pqKsKzy2ehBgIB/O///b8j7k/GtLj4uqwQ2UzKy8vx9a9/HR6PhyaY8AL0as9JxFMCoJgYIgL/clxFJXM4HGhsbEQ4HMaqVaviIvSuttneCV4CftOU82xF46Uh1xJRWPg5zL8jWoTeSYSCaI6yoE4UHhZJPslVBZI7OGkBq8XFxcjPz0dycjIKCwtx5coVLFu2jCbuEZOL1pD28+PN6qwSjdBvfOMbstrFegCGFm82aRNJcnS73ejv78fixYuxadMmeL1ePPHEExHaqFpNNNZm8/VKXDfCU6iXRhPvNSIe4XC+FCq778TCM/+0WqJWe8IkpmcyKJ0as7KykJqaCq/Xi+npaezZsyeiwoac94WcDg8fPoylS5ciEAhoLhsp8oaxiyQQmX0vCr2w/yeeBDZMUlwcqSVYVFQk+WxDQwPNpmWBNb+ZsJWZtGpSKvGURNnWIm8Jew+94WqXy4Vvf/vbOH/+PB2TeJzY1TbbG+kliGbDifU7gBjgadVh1XIPJQoLa+w7Iscn5OkewHVKCeudVdLd5UO7alWB5N4REYWG/bmxsREAMDIygrGxMcmcYdvHloNkC0WI7iHSCAWk7ymRY4smm5mfp0o0KJIcSSrB9fbOy63FksgiN9bx8BgSeoacFq8W4C133XitEbGAWPZZyQH4hUim+zRYAnjeoSa3gMVrMlRWVuL+++/HoUOHqPfgxz/+sSSsR0pmdnd3A7gOCNva2jA2NoalS5dSYMpvAKK+yG3KrIe1s7MT69evR11dHQ0RHT9+nLZZdH1RmIQAWpaf19d3XZKpo6MDY2NjACDMzGc5UWxlJrmNSQSoyXMCgJ6eHkmt+vLycly5cgXp6en4/Oc/r/q89G4kbW1t8Hq9yMrKQiAQgMFgELZbbXPR25Yb5SWIZsOJx3fkEnFYz1Y8OJFKVW20VpIR0T3sdntEljMfvRBJsRFjQYOSZqUIkJG28Ic+llv84osvRswZAJLvbtq0SXgQlOMri+SD2PEihQU++OAD3HPPPYrPSutz5CNELLAm3tVo5NZEpmdtiCbpS2kuRwNw47lGRAtiRRG7hUwW/bRZAnjegaa2QcYyGdiF5/vf/z4++eQTDA8PY2ZmBjabTRIOJsLrVquV8iNZ2Y5AIICcnBzU1tZGbAAiD5FSSIvlZALzmolFRUVoamqiXNRNmzZh9+7dEX0XhUkAUL4T+3nidcjPz0c4HIbJZILD4cDMzExEWFOrjAy/qRKeFvnczp070dXVJZGLqqurw7/927/h0qVL+P73v4/29nZh36INI61btw7Lly9Hf38/PvOZz2DXrl3C7+sNtauZnoNRLCGyaDaceHwHgOJ4RbOpyrVLNM/1cBwJCGbpHm63G0888QS9HlFLYKMXdXV1stELtn+8nI9SX/v6+nD69Gn09c3XZvd4PJicnERZWVlEn4HrawbJumcPjFNTU/SgxN5XbhztdnsEb5I/GP7lX/4lenp6YDAY8PWvf104F7U+Rzl+rslkwmOPPQbgxkkTsRZrYiCgzPfXamazOaLiUrQmd+BSWlfkNHCrqqruSJApsgTwvANtocKVZOE5ffo0DAYDvvWtb2HFihUoKyuDw+HA4OAgKioqMD4+js7OTknCRH19vYSHtH37dqxcuRLt7e2Seub8qb+yshKnT5+GxWLB8PAw8vPzheLKPCezq6sLbW1tcDgcuHz5MsLhMA4ePIj6+npaE10uTGI0GmUX2K997Ws0U91ut2NychIZGRkwmUzweDyS0J5SdjF7/87OTpw4cQKXL19GMBgEALz44oswm83o7OykCU79/f30On/3d3+HoaEh+mwcDkfEc44ljCTy9NwoaRAtB6NYeV7R8ghj/Y5awQw+7E6AjVLftLbL5/NFFDlQ8jLK0T0I5YSA0uHhYc3RCxEY0fJOGY1GDA4OwuVyISsri0ZR3G431q5dK6m+RSITaWlpaG1txfr16yUHRp/Phw0bNkTMST3Pl50Lhw4dwsDAAJKTkzE1NSWci1pMjp9L5I5Y6kQ0CT8kIgREB1z5faWlpQWhUEi1prycNznaQzJRgSAHi1g5nqzOKKDMdSbjEG2y5p1iCeB5B9pChSuJ14F4K3t7e7F+/Xp4vV48/PDD2LhxIw4fPkx1PFn+U1FREV2cyMJBMjS3bdtGE26Il4Wc+tvb2+FyuQAAy5cvx+7duzE+Po5gMIimpiZJ2Uaek7lu3Tr85je/QUdHBwwGAwwGA72/nA4pAbE8cGd1MO12O7Zv345gMIiXXnoJZWVl8Hg8ePTRR7Fy5Uo6VnLeC+B66C8zMxNzc3Po7OzExMQEBdik6hEBojMzMwiHwwgGg+jr60M4HKZajBkZGaiqqop4zrEeQFhPj9zGEU2oPR4Wa9+0elb5zVAvTYX/jpbx4r12asBaS7v4sDkAVW1DHgST8DnPb8zPz8fVq1eF0QtWigi4XkaXj8CI2sv2JxAIoKioCDMzM1SmbO3atWhvb0d/f7+EImM0GuF2u6kH8t1336VFEwj/c9++fRFlXfW8E7yAe1FREXp6epCWliaci6I+yY03y88l5Wm7urrQ39+P2traqN53PiJUW1uL+vp6XQCU3VdycnKwY8cODA8Pw2az4Y033lDMppebr2o0Kj3X0mMEhPNgXsu1i4vlC0skbN4SwPMOtGg2SC1WXFwMg8GAQCCArKws+Hw+rF27ltYTJ5sq4YBt27YNb7/9dgR3kuVKDg8PIz09HTU1NfQe7Km/oKAALpcLq1atQlpaGtxuN95++224XC4MDg7innvuQWtrK+rq6oSaic899xwAYGhoiApzixYXPkzC6rKNj49HVAYB5jPU+/v76YbQ2dmJgwcPwmq14nOf+xzS0tIk/Fa2DN3p06fR39+PS5cuISUlBXNzc0hKSkIoFMKSJUskG09NTQ0+/PBDGAwGHD58GA0NDVi1ahWAeWWJxx57TFjN5kZwoW5W5mY87qvmWVUKSyt9R43npaXdejdXtXaR6xFwoLXsptx1WX7j9u3bcebMGezZswcul4sCLyJFRA6Dq1atklVHYE007sXFxbj33nupksqVK1dw9OhRzMzMIBQKwel00jEKBALIzMykXlAyB1988UXs3bsXv/rVr1BQUEC9iWwkRou3XUSf+Pd//3d8+OGHyM/PF6pWiKrCiXiwZrO05CaRZ7PZbDh37hy6u7tRXV2t+31nI0IzMzM4ePAgTU7S6jFk95WOjg689957NNu/ra1NEXiy89VqtWJ8fBwul0viOdeqDKDHwy/Hcf7JT36Cjo4OunazFa+08FLZUH+icE6kJYDnHWpaFtBorrlr1y64XC54vV4sX74cGzZskEw8dtJmZWVFcCcJWGFDX2NjYxKOFnvqd7lcWL58OdLS0mC32/H666/j+PHjMJvNGB0dxQcffID09HQ0Nzdj9+7dEdwyu92Ov//7v49YgNT080jC0fDwML773e9idHQUAGhlEABUULu3txdr167FwYMHkZOTg/379+PXv/41DAYD7rnnHuTm5qKvrw+jo6P4xS9+Abvdjr6+Pho2TE5OxvT0NBYtWgSj0YgHHngAJ06coAB+/fr1cDqdKC8vp5nEWg4W8TyAyC328bqH3jD+Qh2uWNML/rSEE7V6J+Nd95lPhomm7KZcH4D5Q9jHH3+McDhMiyg4HA5cuHCBlj1NSkpSHEfyDoyPj0vGnYBDstk3NzcjLS0NR48eRU5ODi5fvkwpPj7ffK32srIyfPLJJwiHwwiFQhSEdnZ2wuPxwOPxoLa2lq4xLLdaz1iyGcx/8Rd/IfsdctjOzMzE6dOnhVXh+DEmHkGShW8wGFBYWCiRsNJqxcXXVTpIWVY5qS0lI+0yGo345S9/GZHtr/Q9dl1/4YUXAABTU1MoLS3VpQygx8MvmotkXpeUlKC/vx/d3d2YnJykWs5KyXHk2vEM9d+OlgCeCYurVVVVYd++fcLTnmhD4rmThJPJZmjyIT/+1E/CfOPj43jhhReQn5+P/v5+LFq0CKmpqUhLS9O1gGpZuEjCkcViwenTp5GTkwOfz0crg5hMJkmSyIYNG3Du3Dl0dHQgHA4jJSUFs7OzOH36NOx2OzIyMjA2NoZAIEA34+XLlyMYDGLVqlU4c+YMQqEQ8vPz8cADD2BoaIhuvmfOnIHP50NLSwutfKT1YBGvA4jSmMV6j2j5mgtxuGJNr1dVK1BVajfPDdZT91kJvMcbqLN9cDgc6OrqQlJSElJSUnDkyBG4XC74/X6Ew2EMDw/DaDRibm5OOI582JPQdNhQM/n3xo0bYbfb4XK5UFxcjPT0dHz2s59FVlYWXn75Zfr+1NfXo7u7G0uXLkU4HEYgEEAgEIg4LO7bt48mHQHXudVqfdc7lqQWfEdHB8xmM5KSknD33XcL3xP+ObJybB6PB21tbTCZTLqeodl8XaUjGAzi8OHDMR1q5LL91dqQnZ2Ns2fP4uLFixgbG0Nubi7S0tJU1RBE19Li4RfNRXZeb968GZWVldi3bx8KCgrQ0dGBM2fOUKkvvddO2LwlgGfC4m6iLE9i/IKgpE9IpE+UOE/8gky4NXfffTfS09PR0tICYJ7TyQtvi3g87OKmVAaOTaxYvnw5zOZ5TT/iFfH5fJLPkzrHnZ2daG5uxpEjR3Dt2jUYDAaUlZWhu7ubJj4Fg0HMzMwgOTkZa9asQXp6Oq5duwaj0Qiz2Yzx8XHU1dUhGAxieHgY+/bto5slKeV3M2oALxTQu9kLebykx+IR/mfHgq/7rNYHLd5WtWvpfa+Id5Z4j6amppCSkgKDwYBLly7hgQcewMjICP76r/8apaWlkrnJrgts2JNkzmdnZ9NQM8uVrqiowHe+8x28++676O3tRXp6OjwejySyUllZierqaurh5Q/Cq1evxoYNG/DRRx8JIy9qpmcu+Hw+tLW1wWw2o6RkvhZ8Xl6eEPiJniORYyP83ObmZpw8eVK3nBI50APzFdVIolG0prQPyJnRaMTAwABcLheMRiPy8vI00z70mNJcFDlI2CTOHTt2wGq1yhY2uVn0ok+TJYBnwm6oyZU7FOkTGo1G9PT0ABBntoquxXJrTCYTXTyzs7MjtARfffVVtLa24uLFi5THoxbiEkkgier9ipJEqqqqqKe2s7NT4lmoqqqi2f8AsGTJEly6dAnT09O4evUqZmZmMDg4SMt39vX1YXBwEPn5+TTBiIhFa63H/Wkxovcqqqu90BZP6THRhqZXPibazOrOzs6ICld63wc9nmeRl/LFF19EKBTC7t274XA4kJKSgnA4jC9+8YsSYCGq+kOAKwGF5H0mlcDYTG+3241QKASv14uKigphmFbu0MD/rqGhAWNjYwiHwygvL4+papTSmDqdTvh8PqSlpWHVqlWy3j3Rc6yqqsJTTz2FQ4cOobm5WagbHE1b+RrtN2L9CAQCsNlsmJmZgd/vR1FRkSLojPaArXZo5Oc18SqbTCacPHkSpaWlsvPoRtB8Pu2WAJ4Ju2GmtHHx5PKenh48//zzVBKITTwAEOGpJL8n2fAHDx5EY2MjlUb6q7/6K7z//vsoKCgAMC+A7nQ6cfnyZYyMjODAgQNYv369IoFd1H5SBpOvny0iy/t8PrqgsZ4FAl4HBgbwyCOP4LXXXsPx48dRWFhIpZn8fj/m5ubg8Xjw+9//HlNTU+jv78fMzAzuuusu6hUAQCVxCgoKsH//frS2tqK6uppqfH6azOfzoampCS6XK2r+WizGcu/YBJVojeXmRUsf0JtZbbVaMTk5SRPdCB1Dr2n1PJMM6dbWVni9Xjz44IMUfI6PjyMUCmHRokVISUnBf/tv/4166UX3IaDR6/Vi8+bN9BAFzBd+CAaDWL9+PdavXy8JDxMtYOLR3Lp1a0SRBdGhgf2dz+fDm2++CQDIy8vD1q1bI6IypL3RAgw9SV0+nw979+4VPkez2YyHHnoIH3/8sWo5VD3timeUQSmZh/y+uLiYJooSXq2Wd1w0h7SoBLDPWumzrFeZrxQnsoWm+XzaLQE8E3bDTGkxIxsqAZQ/+9nP0NPTQ0NOJPGgs7MTv/3tbyWhN3ItABIhaGCek9XZ2Ym2tjZcu3YNvb29EimlixcvYnZ2FoFAAFNTUygoKJAV7xa1HxDL2vD9Yfll/II0Pj6OPXv20M05KysLixcvxvj4OIB5L8Ds7CwWLVqEa9euwe124+rVq8jMzITf70deXh4FnTt37oTD4UAoFMLly5fh9XoxMzODAwcOYMuWLaplR29GiF7J2BCXx+PBwMDADc0SZbl3NptNogcZi6lt7Gp8TLVnwwJm4kW/9957MTo6GgH0tFpxsXoxAAKO9u/fT71WbKZ1Z2cnUlJSkJ6ejuTkZKxcuTKCGsInOvHePwJs9+/fD6/Xi5ycHDz88MNoaGiQfE5E41FL9mDbwYJCIr/EJzXF4hXkk8TUkrpIFIWn1RDj15xYOJrxDhfLgUQ16bpoeZp6vfN6kv5EEa6E6bME8EzYDTO1xcxsNtMM1/Lycpw9exaBQABms5kmHgCQZByS0Bu5ligbHgCSk5NhsVgwOzuL+vp62O12fOtb38LRo0cRCASQlpaGy5cvIzMzk7bH7/dLFkCW10nqtquBaQCU+E8kOcjmIpLtIGUCN23ahNbWVgwNDWFychJzc3O4du0aFi1ahNzcXAwMDCAtLQ2f+9zn8LWvfQ2AFKQBwJ/+6Z/i0qVLmp9PrKLrt6MFAgHk5eWhpKSEcvH0Jm6ITGkuxOM5sIB56dKlAIDz58/DZrOpitRHY2xo3eFwwOv1wmQywWKx4Nvf/jYFSZWVldi8eTOdEwAksjki8AFAElEg0j/Xrl3D1NQUrl27hq6uLgQCAQkvW4nGI+dR5CWN2GfEelHZtSgar2A0SWLsO0PoBryRaAqh80RjBHzrSebhv8t/h10n2XVQtH5qrfAjN4fkCiH4/X5hslM8kv4Sps8SwDNhN8y0hAnZxeTrX/861QElfwOuh5DY0Bu5llw2PNnsKioqqCZoTU0NHn30URw8eBAGgwF33XUXQqEQKioqcPbsWTQ0NCApKUlCIufrtm/dulXIPyQbcXNzM/r7+3Hx4kUYjUYqyUHGgQfRFRUVCAQCOHXqFEKhEILBIJVSys/Px4oVK+B0OrFixQqkpqYiKSkJ//AP/4C3334bmzZtkoylzWbDgw8+iO7ublitVlXAcbOTeETGApWKioqoKrLEYsXF82LQTqcTY2NjkucXa8hdbi7E4zmwgNntdgOYT7ALhUIRtBCtXm4Rb9lsNtO61C6XCx6PBzU1NRgcHMTSpUtRXV0t8cyZzfPZ02wkwGAwYGhoSFLekoAPOc3OiooKXLx4EWlpaUhPT1csxyo6MMr1jx13kSyZkiqHHq8gy9XUmiSmlztIhOUrKio002xiOfRooVKxCVBEmijaMRSNB3kXh4eHaYInSTj95je/SeWdWEH7RDLQjbcE8EzYDTW1U6OWxVXp73a7XZgNv2PHjojfmc1m7N69G/X19QBAS/05nU4MDAzA6/VSQXiyybJ1251OJ5qamjA2NgaLxUL5h7wns6amBk6nExkZGZITOBu6JJVCAODxxx+Hx+PB7OwsrFYr+vr6MDs7C7PZjGeeeQavvPIK2tvbEQqF0NHRgezsbHR0dODatWuora1Fd3c3QqEQDhw4gMzMTOTm5iIUCklE+kV2Ky7AZvN8gkc86i7zpgVwkfeRJG5oEbDWanJzIR7PgQDm3t5e6gUkkQQ2QQbQXgFJ1C62LrXJZMKVK1fgcrnw5S9/WTapjY1s5OTk4IMPPkA4HIbH44ngn8p5xHbs2IGNGzfiwoULWLFihVCUnb0ff2DUmo3MPyP+ZxLaVjI2Qz8QCMBoNMpyNdVMq9dNVEpXjWYDqFcQUporWqhU/DzSqjlMTC45lfyNrZGem5tLObOHDh3C4OCgUNBeL6BPWOyWAJ4Ju2mmJFOjBk61/N3n80kyUOXCJ+yCTBbHPXv2ID09PaLWLrs5WSwWmoxEhNsBqQDxxYsX4XQ6UVVVhYyMDFneVUZGBoqKitDQ0ACXy4XMzExcvXoVKSkpMJvNuOuuu5CWlgZgHpiOjo7CZrPhww8/hMfjQVFRESYmJiho3bNnD0ZHR9HR0YHFixdj06ZNqoBJbQG+GfzPhRJj1uPZMZuvJ25EAwZvhvi9yDsnki2rq6vT7F0VtcvhcGBsbIzWYjebzbBarWhoaNBUqaajowPJycmora3F4OBghByY0WiUBeEnTpxAb28v3G43jWLIGXtgjHc2shLPk81ad7vdyMzMhNVqRSgUkuVqst+90fNN7nChZa6o0Uf6+voi6ApKazNvau3o65PWSL/77rtpMum6detgs9lkBe0TYfQbawngmbCbYgvBJ2QXakC7J4c1FmQ4nc6IWrvs5sRv4jw4dTqdMBqNyMjIQEZGBhoaGjAwMEDvxYcu29raaI31QCCA5cuXY8WKFTh58iQ+/vhjLFq0CK+99hoaGxuxevVqSjcIBoM0y7KyshKVlZU4ePAgOjs7UVhYiImJiQgurNy4yS3AN4v/uVDhf73XjRaU3Ezxe5G3juc7AvrCxfyhzmg0ory8HIFAgNZiHxsbU+XCkvFkE2FEcmC8ti65nt7np9WLrHfc1dpB/m4wGNDT0wOTyQS3241169bB6/XKcjVjnW/RUlT49a2vL7JSlBIHUjRHtJYDVTO1sSZefmBexzk7O1uS1KlX0D5hC2cJ4Jmwm2LxBhQk05UstFu2bIn6+mogg92cRJ/jw0okU/7MmTPUS6OUvAAABoMB3/rWt/CP//iPWLRoEUKhEMLhMI4cOYLHHntM1ptFftfY2Ihr165haGgI1dXVqK+vF4Y9tW5w/PPia1gvlC1U+D+a60YDBm8Eb1aPZ4zvNzmo6PFyi4BEXV0dLS/JcvjUPMlsBTLWi8pzLdmkoWhKhi5UOFXtPSJ/b21thcFggMFgQHJyMurr62G1WmXbEovqAekvoReRdYH8Xs3IZ9jkJ61jLZojIu6sUnEOOdOSnEqeMSkswCczfeMb31C8x62m6nG7WgJ4JuymmFJGYjQTn+c0bdy4MSbAohVkKIXwH3roIZw8eRIHDhwAADQ3N0v4oW1tbRGnfx5Qnjx5Ej09PUhOTkZaWhoMBoPsfUlIz2Kx4LHHHkNSUhKA+TC+XMYs2RRycnLQ0dGBzs5OIReMfV5smcKF9n4uFGDQc91YNqOF5s3q9YzJ9VuPl7uvT6ptGggEKIDUwoVV4ukB2jP+9ZYMXYhwqpZDKluxjCQQKnFSgfioHvAAUo/WJQsW2UpRSnNA7lr82sFqGusxLXOW9ciLkpmU+k/GiqyhpApdwuJvCeCZsJtiokUknuHcrKysm04YN5sj6yhbLBZFrxC/OTY0NKCkpASHDx/G+Pg4qqqqaNiM1xwkPLL29nacOHECV65cQWFhIVwul6ynjSQ4EXC8d+9e2YQQkTfhRmS/LxT/Sst1Y30nFwo4E9PqidZCp1C7NnnOctqm5LClxIXVq5koAkQE9LpcLs0lQ/VYNJxctbEWeXbVrik3BnqqUCl5TkXPgnyH59aqgXul58qCbzVNYzXT4xBQSgoUlUuuq6sT6kAnPJ/xtwTwTNhNM34RiSUsKeI06QUsCxFmIRUvenuvi2G3tbVpypBmE2tWrFghyRIWhTuJhqnJZKKZ9nxyFN9P0kaHw4GysjKJTA5vvDfhVsp+XyiLR6g8GuCspcqL2WyO8CaJPNHRgmc5rxsr1cTLM7GASRTi1Tqe7OfZnxdC0F+NG07aoTXrWgmA6T20iLzFejLilTynokMLmyilh4up9lzN5utKBjfywMoehIi3lejG8kVIALEOtBYPccL0WQJ4JuyWsVjCkmazWSiZpNWUNoxYFhuR58JkMkV4hUT34MNdrHdHxJsiGqaDg4NISUlBXl4e7r//fklyFB+qBICzZ8/C6/Wir68Pq1atuml8uVvRFjpULjI9VV60eKKjBc9yz5kkcfT2zlf14UOnSiFereMp11cl0BuPsV6/fr3Em6i3OhFPQ4g3uCIJiWoZ8cSU5ir/LABErClauZhanmu0cyke6y/rbc3MzMTY2BhKSqT6ycB8hAmI1IEm7UgU2IiPJYBnwm4ZixXQxBKSlduc9S42okWSbxffT0D/Ji36m9k8r3nZ2NiIvLw8FBUVobGxESaTicpKsf3s6upCOBxGKBSC1+uF3W7XXAt9ocLft5otJMiWS9wRVV1RApBynmii1wlAWORAa//lQuFKoVOltmoZT7nvs6BXb1/U7uN0OqknkXgTAWjiQBNbqBKrxNh5L5cRz5vcXBWtQ7Ec/LXwL/XOpXiAPd7b6nK5YLFY4PV6sXnzZmzcuBGHDx+m73FjY6PQ06uVD58wdUsAz4TdUnazAA0P5MimrVVKBNCvDUn+JirpB8xzudavX4+6ujq6wbC6pCRsT4TVfT4fmpqa8J//+Z9YunQppqenFTPpKyoqMDo6imPHjqGwsBBJSUkxe5BuR1uId1KOX0eSG0ZGRgBAAq70ZPUSqS9yLYvFgry8PM0HCzVTCp2qZZ1rGU+5vsb7IMDeh+jyst7EyspKTRxoYlo8srygvFw/5A6x8ew//ywW8uAfjecyFqoLez/2ORPKExl74kVW8/Rq5cMnTN0SwDNhN81uJb6MaNMmC55WKZFoF0myKJJsSgDYuXMnXeA2b95MqyqxAJIXVu/r65OIeefk5Egy6cmiym4ufr+fVnSJhwcpYdpM9K4AoOFrALTqih7QQTZ/cpjJzMxER0cHioqKMDg4iIGBgbhl6ooOa/v378frr7+OiYkJ2O12Yda5FuCl1Nd4HgTk5j3xJprN0gRBOQ402ycljywrKD8yMoK8vDxJSV7+c/Hgiuodj4Xw6vOax7HyjNXuyScOPfXUU5IqUyaTSTIPtGTda30XEqZuCeCZsJtiN4ovowfc8pu2HikRIHoOE/FeEgDY1NQEl8uF2dlZAEBXVxfa2tokQIX/mSzuFosFIyMjyMrKQk1NDUKhECwWiwQ4s5uL2WwWlhi9mXYrHUgWyuTeFdYrw4JOYiJgwI8X63F0uVzIz8+Hw+FAcnJyXL00PGhramrCO++8A6/XSzmDhJfMAxA14CXXV1F/RRbNvAfEHj82QVBLpv7WrVvR09MjLPFKDhzkQCCXma73EHsrzhl2XAivUm/JWb0eXr5cMfFek++L+LpaqCPE1N6FhGmzBPBM2E2xeGQLy5nSKZvcW2kR40GBnMdG5ImJhsNEEkOIZ9LlcqGwsBAejwcAUFFREVFqjv+Z9PXChQsYGBhAamoqOjo6sHnzZjQ0NCiG9G4lvubNJPDfyM1b7l3RW7JUpG7Aeuv/5m/+BsFgEC+99NKCeGnYw1pXVxeSk5ORmpqKoaEh3HfffTRxjgcgasBLzrS8H7G8Q6K5wANspUx9p9OJpqYmhEIhnDx5MqJePRvdsNlstOIYD2D0HGKj7W8833e15EjCq9Qq+M+anvWJ3JNNHCIV25T2HCXqCN+WOyWxciEtATwTdlNsobKFlU7ZWjNUlRYXtUVezyLJZ5gTDyvhIJHymmTj4tvE/tzX14fTp0/jj3/8I/x+P4xGI5YvX44tW7Z8qkSQF/JAomQ3A/DKgRw5L5+cmDub8PDhhx9KvPXZ2dmorKyU8HwXwktD5vO5c+dgNptRXV1NVRbYZCkCQMbGxmSBlxIg0vJ+LMQ7RL6vlgRI+lZQUIADBw6gq6sLq1evjvCuaaEa8BxuOZPT9SQhZwDCw3O83ne5aynxKhdqbrH33Lx5cwTwV9pz5PYktYIHovFIAFNlSwDPhN0UW6iTo9IpG4DmDUlucYnnpsbLJfEhfR4w8m3ifzYYDJiYmEB6ejquXLmCnJwczTWabxW7GfJFwK0f2pRrn9FoRFpaGj744AMkJyejvb09gpN8o7w0GRkZuOuuu1BYWIjnnnsOJpNJmCxFAIgIeKkBIqX3g410RPsORQN6eTBJNCIBSMAguUZxcbGqTBGr4atUepRoUl68eFGi60lKCLM88R07dgi9kfFcx/hxYcEzv54txBxSetfV5oHo71o97KwyQEJySd0SwDNhN80WIsSrdMoGtJHItV5fSYMzmmux4vBs9rqSsffetWsXXC4XRkdHkZubi507d37qFr2bFcq6EaHNWNtHJLAqKiroe/fqq6/C7XZjamoKGzZsgNfrxbZt2xAKhSSesoWmU5DM4KqqKrjdbgwMDKCtrY16OoHIZCm56ygBIrn3Qw/PUs5iAb3s+LJ8QXIAMBqNut4ZLcDQ5/Nh165dOHbsGMxmM9LT07Fx40YJ9YHwxB0OB61XznsjYz3gKXkK5cDzQs4hFlyzP5N/s20QqQawn1d7Dnw/6urqbkrE5tNmCeCZsNvK1IALTyK3Wq0R4Rg91+ezwvVUOpE7Ye/cuZMCDNZLwZto8d63b5+sh0H0/VsxJLTQIEnunloB782iA8i1o6ysDB6PB4ODg6ioqMDhw4fhdrsVPWXxNhZ8kApKpDQsANlkKaXryAEi0fshx7P8+OOPNYd4+efKlx/l3xEAwgOi2RxZIpOnRKhpQGoZB5GKxeHDh1FTU4Pi4mJUVFSgv78fs7OzCIVCESV643XAk7uW0jxZaI5/tDxgpcpgoufA9wOIXgv1TrIE8EzYbWdKwMVsvk4iz8nJEfKwtF6feBwOHz6M/Px8ANBddo5va2dnJw4cOIDZ2Vn09/djy5YtshuUaPGuqqoSAk5R5nO0HodbFbDGaloBbzy93lqNeBQrKipogpCIzwZAWL1IzuLVbhZ8kApKejydouvoaRPrEc7NzaXcbqfTiV27diEUCgnfczmtR7nyo8T8fj+ampoUD4j8+6RHA1LJs0tC+uPj47Db7QgEAsjJyUFtbS19N6qqqrBjxw5s2bIF586dw759+yIyyuN5wBNdSwm0LSSlJloeMCAOkyu9j6KoFXvguJ3Wx3haAngm7I4zsliIeFh6FgriccjPz6c10YHrPFK1TS8e/eDDryITgcxoPQ6JsnHaK0/F04xGY0T1ITmP+c2iDLAHMjVZKC3Xidays7OxbNkyuN1umuzDgy4lrUcWPMsBE4PBgPb2dgCIOCDKhXCVNCC1hH1FGqB2ux3f//73qZebfeas5/XcuXOqSTPRmNI1lEDbQlJq+AOEiFJFuNEOhwNVVVWKWe9qjgxRP6Lpz+16oBdZAngm7LY0LQsiv/HoPXUT3cypqSlUVlbS8pR8hqse7brKykps3ryZgsl4JAeJFtRoPQ63Spj5Zhu7GYkqT4nCdtEa4coRGaL169cL20F+vtmUgYUEFXLGe4RJoh4vqUa803Jaj1VVVbIAnh0vh8OBcDgMg8EgaYdcRaq+vj4UFRUJNSC1HgDI/VkpKiL/s2PHjrgnzaiZlmvcTNoMWd9feOEFWCwWNDY2wm630wpvbW1tCIfDKCsrAxCbDnOsfbzTDvQJ4Jmw2860Log8D0vPRGfBQH5+Pl3UgOtajKJNT83MZrPiJsKaKPwq+rzIMxpLSDPBYZKaXOg9XhsJARwFBQU4cuQILl26hBMnTijKgUVLGYiX3WjAIZeoB0Rqo5KDgs1mw7lz59Dd3Y3q6uqIZCHR/CDzqKysDGVlZejt7ZUcEEU8UTXqjdYDAOmjSAOU9TbL8U7Zn+Nx6IjlGvEGWiLJo+zsbLhcLrjdbrS3t8Pr9aKpqQmBQABdXV0A5pVA2EPHzdLovNMO9AngmbDbzvRM4mg3SHIPu90Ot9stqcnMXjOahexGAYdo+n4zvFm3kmmtny3nBY3G4kUNEVldXR2ASJ3HeJker28sHmK1sC77MzmIHThwAKmpqbBarcIa9krzIyMjQ1iYgZ+TgFTCTVQHXOs8ZvsYjRRVNPdUsliuEU+gpaQjarFY0N7ejtnZWZw6dQq7du1CY2MjTbwCIKEpqQF4ufvHuh7eaQf6BPBM2G1nsU5iLQuJns0iXvwp0aleCwjU6hnVajcjfHYrmJ762fHcSOJFDVHqS7SUDqW5ogcIxcMDpvW9NJulfEuv14uBgQHVzHd+HolAJD8nAfUsZz2HOaU+6j1wx3qAjOUaeuaH2jvGFijguZkNDQ24cOECenp6UFhYiLGxMQQCAZp4BaiL6ysliLK8Wzacr9futAN9Angm7LazaCaxUplNflEi113IhUK0+ImyaLVstmyIzmKxwGg0xrWtd4rp9dLE05sYKzWEt1g9TnLJOdGGc290qJGtua2WwU4s2sOmlgpE8TjM6T3syN0z2jr3esxs1laZSelAwidbAZBUwXK5XGhqakJaWhpyc3ORm5sroSZoUQtRSxDt6+uD0+mE2+2mEYkXX3wx6jG53QEnsQTwTNhtaXomsVKZTT7zlF8E1SqQRGv8Rvzhhx9qllnijSzyRG/01Vdfve3J6wthWjf2eHkTRRavzUmtL1o8mSQ5p6amRqhNqQcI3ehQI+tFFskNAZFavNEeaLVUIIpnn2I5mNyoJBet40LWQZH+KUt3AqSyXbzUnc1mw7Zt23RryaoliJJwfkdHB/Lz8zE2Nnbb8zPjYQngmbA73liQx5fZZDdA/iTMVgKJxpQ2d34jJjqh0VogEEAoFNKVYZ8wqemhNkQrVXWjQm1KfVEDH6R/JSUluHjxIo4cOYL09PQIbUq9IeSbEWr87W9/G+ExU6oypBf4630XYn0HYj2Y6GlvLG3Vk1Alp3/KrpG8bFdfX6TUndxarURhUksQNZvNaGxsBABaROR252fGwxLAM2F3vPELmBynhw1Zj4yMRFQC0WPs5i6qniTiisUis3SnkdcXyvRQG/SMtdZKKmrX0AME5PqiBgrY/q1duxZDQ0MoKysT8of1ACG9UYpYQaqcxyyeYX+9XEalNUHuO/GS7CJAKxqvvpY1UE6sX83jLqd/qnRYKS4uRnl5OcLhMKxWKxoaGmRBp6gf7LuodiCy2+148cUX0dnZqTrOCZu3BPBM2B1vWr0t5HOHDh1Cc3Mz9R7ypfVYk9sY2BCSXPUkfiPWKrMUSx8TFrtFM9YisANoF6Z3uVwRpVsXCizp8QgthMUrHKzkMYt3YphWeTRC93nnnXfgcDhQXV0t2794VR8DoDmZhm+r1hKgorbKjQv/Lm/fvl2ofwrIH1Z4etGePXuEQF7tkKEH2LOyWQkqk7IlgGfCEgZ9GbEPPfQQPv7444jEBN5LobQxRCORw4aRiMXDw5Ww+JvesRaBPa2eN1HpVjmeota2q4ElPR6heBgLAOLlkZTrZ7wPaVrfBRJWfuedd+D1emEymeB0Omn/eBCk5/3g1THYdamurk5V8kmurVpLgIraSsT6+bby73IgEFB9HiKASOhFBQUFsod7pUOWHmB/o5PjPu2WAJ4JS5hOYzcmUlpP5LlUWozINfRI5PChOACqmbgJ+3SYHNjR4nkT8dmUeIpa27MQIXI9Jqc0sX37duG4RBN2VvKY3ej5ZDbPyzw5HA6YTCZcvnwZ9913H4qLrxckYGV7WNAkVxpS5Ann1yVAv4eXtJUNgStFfrSG1sfHxyPeZZZ7KTIlHU+1w73SIUMPmExQmfRZAngmLGFRGFkISWk90eKmJWSpRyKHXQhJ5Y2KiorECfs2MX5z1ep5I3w2ALR0ayAQ+FR7YJSUJkQeMDXv1K1SB1utHZWVlaiurobT6cR9992HxsZGmM3zBQlEsj3s4fXll1+O4AeLPOH8ulRZWRmVTJceSSqld5k/UBPOLXmXASiKucsBRK2HezlQq0eGjoT21eShEjZvCeCZsITFYEqLmx7uqNZQHNkwKioqACAuYuIJu3VNy7shes9cLhcyMzPhcrk+FZm2SmFkkdIEPy5K3imtIVOXy0WBg0gEXCt4lfuc1lK+ojVDTranqqoK2dnZlOrD9r2vrw/Dw8PIzs7G0NCQxHsoAknseBFPsxLXUxT5UTromM1m+P1+HDp0CKWlpbRf7LNzu9144oknqOcUUOc5Kx3wyeG+qKhINyjkeaJKMnRK8lC3yqHnVrIE8ExYwmI0Jc9lPEN2/KYERMfhS9jtZ+x7RjbBsbExWCwWYTlI8jn+/bkZm6QIkGlVmiCmBD60hExdLhe++c1vYnBwEDabDW+88YYEfGoFr0qfUwPHvKQPa2azvGyPnGfOaDTC5/PB7/cjJyeHZnargSRWlD0vL08xWY2N/JBIDFuCUjTGpFRlVVUV7r333gjqBMsV1VJ6Vg6si6gaov6SbHQRR1WrDJ3cs71RuqifNksAz4QlLE52I3hhonBswhLGGisTREo78ibaEAHtWfQL0V4+8URPgo9SdMFoNKp6f9va2jA4OIjc3FwMDg6ira1NAjy18v2UPicHjl0uF55++mm43W5UVVXRqmS8Edke0eFW5JkLBALIy8tDSUkJQqGQpjaymfUdHR2akh61GhnjrKws9Pf3Y25uTpY6QUxruJtfF7UUBfH5fNi5cydNkNq8eXPE2Gvlbsp9LpF0JLYE8ExYwhKWsNvItGyWcvJNeiRyFrq9cgc5UZY2+ZnPxtbq/V23bh1sNhv1eK5bt05TG7X2hfRHxE19+umnsW/fPqSkpMDtditWJZMbEzaDmzy7yspKlJeXU68xaYsSEGeBns1mQygU0kTV6OuT1rEXASwyxv39/TCbzUhKSpKlTrD95UG1Wu10EvpXomqQNnd1dWF2dhYA0NXVFdFuPXQp0ee0HHruREsAz4QlLGEJ+xSZlhC52mYpB5D0SOToaZ+Sad3cybV5zUk2412uypKS9xeY9ya+8cYbshxPpXAuH6pV6ouIm+p2u5GamopwOIxwOKw6XiKTkzcSAV0CxJcsWYL169fL9lON48nfXw2Ys2PMcjzVrs2Gu0+fPo0nn3wSACIoAHySEuGMylE1iouLUVFRQUP/chQBrZEskddVy6HnTrQE8ExYwhKWsE+JaQ2Rq5kcQJKrEhNL+6LZtOWM99S2tbUphjL1yNzY7XZhUpFcG5VCtVo5tcRLOzg4iHA4jE2bNumuSkbaJnp2vFYmGb+CggIcOXIEo6OjOHHiRAQw0wuQeMBKPOj8ddTGWGSsF3ZwcBBerxeFhYW0PyIOLZ+kJOdN3bFjB7Zs2QJAzPGMxbQeeu5ESwDPhCUsYQn7lJhSiJz8rrOzU1MVFRHA4CVyRNqQvC2EuLuc8UBy3bp1tJiDWpUlvQlTap5bLaFa9lo7d+6kyTcsQI0X+KmsrERFRYVigo9I29LpdGLXrl0IhUJRcXv5Upjx5gmTZ3jo0CHs2bMH6enpEo1PuXKforEUJXEtFJ0koe0pbwngmbCEJSxhN9iizR6X28zY3wGIGvyRTV5OG1LUDz70vZCbrQhI6qmypNW0eG61hmp9Ph/27t2L9957D0lJSejv75fwOLWAH63vy+TkJILBICYnJ2WvsX37dgwMDFD5N4vFIky+0WJqVZDidfAwm69XjHM6nRKNT63lPm90hnksh57b3RLAM2EJS1jCbqDFsgHKbWasLqPJZIoJ/JnNZlltSN54D6eW8oaxGg8kowGWaqbFc6vFW0medWtrK8bGxmAymZCcnKyrLWz1IbvdLqw5DgCdnZ04cuQIZmdnceTIEZocRniovMA7kX/jK0PpeV/4cQLiV+eeN9G7z8stKZX7vBkZ5gvxbt4OlgCeCUtYwhJ2Ay3WDVAuiYHVKYwV/MWSxX0rbbbx8iwbjUZh9Rw1byV51mVlZXC73cjJyUF1dTUqKys1tY2tPpSbm4szZ87A4XDAbrejsbFRlS9JgG9HRwcuXryIqqoqWv+d5X9G+77w4xRtFSSRiQT9+XdLTzhbb+g7Ify+cJYAnglLWMISdgMt3twvOR3MWDbLWGVkbqaxnL+mpqYIXqXad0iolk2WUcqcV7seedYPP/ww9VYC2jRT+/r6aO3ygYEBpKWlwe/34/DhwwDmy2aS71VWVmLz5s20vwQA9vb2wmazoaOjA8ePH4fdbo/Qw9RyWBABMbnnH+t7oCboz7Zb6/un57MJ4feFtQTwTFjCEpawG2h6wZqa50UPkI217KNcf6LhUC4EWGUBQ1paGv7whz8IeZWi74iq9VRVValWzxHpiqrxDrVU5AHmn215eTkAoLS0FNeuXUNLSwtMJhNGRkYk3yOhf35cSTKRxWJBVVUVwuGw5gxrUfUfq9UqCfdHC1rZ3wGQyFKxgv79/f1466238J3vfCdmDq8oWiB6DxPC7wtrCeCZsIQlLGE32LRulrHU947mWnKfA7SVZ9UaPtZy/WjAKQsYHA4HwuEw0tLSNH1HrloP0cgkUkVspr+oLyLeK887VDosKGmydnZ24vTp0xgbG0N2drai51IumUirkDmbib9s2TIqUH/gwAF0dXVh9erVmr2/ShJgVqsVk5OTeP/99xEOh7F582Y8/vjjVGweAI4dOwafzxdXz6PSfEhkpC+sJYBnwhKWsITdoqbV86IFyGq9Fv85rfJMWoEtf/2Wlha8/fbbtAa53vKdvJwPAQxVVVUoKytDb28vDT2LTGu1nnA4jFOnTsHj8dB2isaUvZ5cmUe5w4LcGBKQ+9prr2FiYgIWiwVms1nWcym6jhz3Ug7gd3Z24sCBA5idncXFixexatUqOBwOzM7OypbSFF1LTQKsq6sLPp8PXq8X4XAYBw8eRH19Pd544w289dZbOHbsGO6++276Lippc+oxpflwK1JIbidLAM+EJSxhCbtFLZ6el2gThgBt8kxagS17favViubmZhw7dgz5+fn0OlrvyVer2bJliyS0Ta6nlacqqtZDqgtZrVYcO3YMpaWlESCTH9P169ejv79fUjtd5KnmfycC/QRoEb5nYWEhhoeHkZ+fL/sMWS/u+++/j8LCQnz7298WlhSV8z4Hg0HJZ5OSkpCRkQGj0UjBN++pFYFmNQmwiooKDA4OoqenB6mpqTAYDADmxea/853vwOfz0THhM/NjAYRq8+FWSpK73SwBPBOWsIQl7Ba1eHpeok0YArRJ5OgByXV1dfTfu3fvhtFoxNDQEBUF13pPArBycnJoCLiiooJKHGkFD0qfU/KIms1miZQVAJpF3t/fj9raWjidThw6dAgPPfSQalvY2t52u10CtLZv3075nqyOJZ9t7/P5MD4+DoPBgP/4j//A1atXsWPHDpw5cwa7d+8WchlzcnLQ2tqKf/3Xf0Vvby8F2rW1tejt7UVubi4mJiZQVVUFl8uF+vp6rFu3TlKhSO7gIffesb/z+/1IT0+H2+1GVVUV9U6z45uZmYk9e/ZoOoxonS/kPYx31aKEKVsCeCYsYQlL2C1s8fS8yF1LVNGF/Vy8Mtx5r9jWrVvh8/ng8/mQk5ODhoYGITBRA4WkEo/NZtPMQdQKUJQ8oryUVV1dHZxOJ4xGIw3NA0BzczOVulJqD1vbe+PGjRKgxWukAuJSqSRRyuFw4MqVK0hKSsLU1BQcDkcEWCP81ffeew9jY2O4cOEC0tPT8eCDD0rKTrLJReXl5Vi3bl1Epr/SwUP03rG/M5vN+PnPfy6kHhBlgpKSEloOU+4wEi2POZoypQmL3hLAM2EJS1jCbkPTk8EeL+kYNZDMe8V6enqQl5eHkpIShEIhXdcin3nqqafQ0tKC119/HS6XC8B1b6mWEL2WPsu1he9PMBjEyMgI+vv7MTs7i+zsbExMTGDNmjWy7SHPaXx8HL2987W9XS4XhoeHI4AW2w5RZjwAmtF/+fJlJCcnY3p6GikpKaiqqhKGk7ds2YLW1lZa+jMcDqO3txerV6+WeAJZ0Csn4UWqXkVjosQot9tNeab9/f148cUXYbVaZd/paHnMiaz1G2sJ4JmwhCUsYbeZ6QFWaptwPIEp7xVja61rzbZm20W8kCdOnMDExASsVivKysrg9Xo1heitVquuULhaf7KyspCXlwez2YzTp0/jM5/5DDo7OymQ49vDc1StVitcLhfcbjd+9atfoaysDE888YQwFKzEnWxtbUV6ejosFgvC4TD++q//WlaOqLKyEtXV1Thw4AAAoLa2FvX19RH35MG3nHdTLRFN7UDES2LNzMwgKSkJAJCVlSVbmUhpTKL9XMIWxhLAM2EJS1jCbjPT49FR24Tj6R0SheOj4bCyUj+Ef2i32+F2u1FfX08TcoBIDiTbZ6LdqSUUrqU/AFBeXg6n04nly5dTeSC5Mpfs2JLQ9rlz5/C3f/u3CAQC8Hg8qK+vj/AEisaOXG/79u2oq6tDc3MzTd6RA52kD2zpz6KiIlWdT7nnJveuiPRA5YApew2Xy4X7778fly5dkigTyIHXaHnMcuOrZInKRtFbAngmLGEJS9htZno8OjyHsa+vD36/n3IZ4+0d4j1naiF10QbPS/2sXbuWJsSQ/gPykkykz4cOHUJzczPsdrtmUM0Ln8slzYgy5Pnvjo+PS8LpBFglJyfT0Df5nqjeOrlGS0sLDh8+DJfLBYvFgsbGRuzevVtyLxEAZ9tUWVkJv9+Pp59+GhcvXsRdd92FZ599VrYsp+i5id4V1oOZmZlJa86znmZ2HNlrlJeXRwjwq3ngo00oYw8zpNKV6PmSzyYqG0VvCeCZsIQlLGG3men1JJK/y1Xw0euVjJc3SMsGn5ycjK985SsIhUJob2/Hyy+/DKvVihUrVqC1tZVqefKg0mw246GHHqKhfq31u9nQOIAIeR+lBC7Rd61WqySczpe+LCoqisiUJ1JLe/fuxYEDBzA5OYmUlBQYjUaaaPXiiy+iqqpKUpmJgFICJvk2EU5lOBzG6dOnAQA///nPNT9D0XvHclEJMO7p6cHg4CD++Z//GSdPnowYR1YpgAe+C8XPZA8z/f392LhxI06cOCF89xIc0dgsATwTlrCEJew2NL3Z8EoVfPTUfo+nN0hug2fBWUlJCU6ePImuri709/ejpqYG7733HqamphAMBnHhwgXU1dUJQaVegM62p6urC+FwmPJESXKP3LX47wJARUUF3G43srOzJd5YtvQl+V5JSQn6+/spXzQYDKK1tRXhcBgpKSmYnJzExMQEioqKMDY2Rseqr68PTqcTbrdbAkrJ33gh9+TkZMzMzCAtLQ1ut1s3qOLfO96DuXXrVjQ2NsLr9SI9PR1XrlyBwWBARUUFBdSEJyqiPxiNRhgMBjgcDmHClJLpORANDw/LgssERzQ2SwDPhCUsYQlLmOYKPmoWT2+Q3AbPgrPx8XG8/PLLFJg5nU6Ew2Earg6FQhIxdDXpKD3tOXXqFI4dOwabzQZAudoS+92KigoAkJUGkkvkIXzRoqIiNDU1wev1wu/3w2Kx4E/+5E8wNTUV8dyKi4thsVjQ0dGB/Px8CSjl2zQ5Ofn/t/f+0VHVd/7/M2AC2pDJTMAkTEIcYg1pOhg3Ngi7QvEHCm5bN91aa7ettmtjV1m6erbodj/JEtdSq0tl2Z6a3dPCntNGqz2pxSoaRNBtsQZTBsdhoJAOCRkyETLDDKOFBHK/f/C91zt37s/JzGSSPB/n5NQkd+593/fckue8fjxfCIfDOHXqFOx2O5xOp+rkJSsoxX1fXx/y8vIkI/wVK1Zg3rx50l4A2sMDRHulffv2YXR0FIsWLTK9DqMPRMpI8w033IAjR45o2kNxslHqUHgSQghJqvVU1ieaJZ3RIL0/8KI4i0QiCcLs5ptvxosvvohXXnkFY2NjcLlciMfjUkRyPNFY+XpisRgGBwdRU1ODeDyOw4cPGwpuuWE5YG4+vVb6OhgM4sYbb8ShQ4fwla98RWoOUnu9aDYvjiWVC3hlg9Jdd92FwcFBbN++HfF4XHPykhWUQlpphF9cXGxqYEFfX58ULc7Pz7f0wcao8amqqioh0mwkLq1mFMhHUHgSQggBkJ4/pumKBskFgZ6Fjtr1li1bhs985jPo6OhIiACmIxor7pFYryiKObk1lFIwqRmWy4Wzx+PR7fjWS19fd911aGpqks6lhsvlwqZNm3QFvMjy5cvh8XgwMjJiqenKyv6pPR9yEahsKJLfd11dHfr7+wFcLFUw+8FGq/FJ2VAkf9YoLjNDVoTnj370IzzxxBMIhUK4+uqrsWXLFmm8GCGEkOyRDRuY8f7BHq/Bu91ux2233YZly5Yl3atYTuBwOEynkcWucuCjaKV8ylBzczNcLleSoFKaw6tF29Q6vo3Enpp4UzYRrVu3DgDSUlIgirt0PTtqazHznoslFmJ018qoS7U9e/PNNxMaikTbK6bQM0vGhecvfvELPPjgg3j66aexZMkSPPXUU7jllltw+PBhXH755Zm+PCGEkP+fyWIDYzUyqefrqPy+ubkZbW1tCIfDptLIYlRMNFgX6yx7e3tRXl6O3t5eHD9+HC6XK+F6aubwyppOpWelw+FIOEZP6CnvTd5EtG/fPrzzzjtYuHCh5EyQakmBlrCVd8fr7V0qjVvySUxqkdHly5ebvhflfYnnVOPMmTOT4v8fk52MC89Nmzbh3nvvxT333AMAePrpp/HSSy/hpz/9KR5++OGEY8+dO4dz585J38disUwvjxBCpg2TxQbGSp2oVTEdjUYRj8dNp5HFukLRV9Pn86GpqQlOp1MSo52dnUnRNzVzeNHYXq07WulZCZirR5Wbs4tNRMXFxRgeHsbixYvHXVIgvx+t7nit9RiZxctRvuc2m83S+2pmIpLSC7W5uTmhoWjOnDmT4v8fk52MCs+RkRH09PTgkUcekX42Y8YM3HTTTZJ3l5yNGzdiw4YNmVwSIYRMW8bb+DOeVKuR8bocK3WiVsW01T1QqysU0+2inZOa7ZDyOmppYb37VJvFbpSeFtProVAIRUVFlp0J9N5fZXd8KBRKGjWaaumA2l7I31ejsaZG0Vjx90ov1Gg0mtBQBGg3NpH0kVHheerUKVy4cAGlpaUJPy8tLcWhQ4eSjn/kkUfw4IMPSt/HYjFUVlZmcomEEDJtGE/jz3jS9HJhUFhYiDlz5kjz1LXOo0xb6wkiK2LB6h5o1RW63W40NDRoXtfsdbRqL83cl1J0A5CaiKw6E5iZCCR2x4dCIUQiEWzbtg2vvPKKJPSUpQOFhYXweDymbZmUeyEfaypeS1m7Ku6DXjRWywtVXv8qQpukzJNTXe2zZs3CrFmzJnoZhBAyZUm18Wc8aXq5MDh+/DguvfRSrFy5Ej09PfB6vboNHWYEkVWxYHUP1OoKzVw3lb2Wi2yj86uJU7PXVIp5M++v2B3f1dWFbdu24eTJk1LT1aZNmxLW43K5EI1GcezYMQSDQWzevBmtra2mPkyIeyeONRWvdeDAAdXaVT2vUuU+yb1QxVpPrbpgzmPPDBkVnnPnzsXMmTMxNDSU8POhoSGUlZVl8tKEEELSyHjS9HJhMH/+fESjUbz++uuYPXs2Ojo6MHv27KTRkyJmBNF4u+hTJd3XVRPZVq2kUr2O2ffXbr84avSVV16B1+tNEHr19fUJPqePPvoo8vPzAVwsS1Dr5jeKesuvpVW7Ko/Giun9WCyGSCQi/V7pV2p0/cnSiDcZyajwLCgoQENDA3bt2oXbb78dADA2NoZdu3bhgQceyOSlCSGEpJHxpOmVwqCwsBDBYFCaow5AGpmoVyvpdDoTBEUqZDuKJW+2MUp9pxJVTkX8ql1HLhqN9kb5fipN6UVxqayNtdls8Hg8uvZSal3s69atQzgcxocffqhZuypGY8UGInGalSgY5fukrJ/1er0JjV+RSARdXV3w+/0Z8TKd7mQ81f7ggw/ia1/7Gq699lo0NjbiqaeewgcffCB1uRNCCJkcjCfCJzcxl3c8mxkfuX79ek1BYYVsR7Hkta1DQ0MoLS3VtTfK1gxwvVGkZjvH9UzpxXPJa2MrKyul91zNXkrrvYlEInj22WcBABUVFao1nvJrFhUVIRgM6op35YcZZad7e3u79J4BSGl0LNEm48Lzi1/8Ik6ePImWlhaEQiHU19fjlVdeSWo4IoQQMrWRCxtl6tOo3s+MoAD0I5rpspNSu4baz8TrFRYWoqenRxI7WteVi2wr17ZKKtFrLWFoFBkVa2PlUUY1eymtLn5xD10uF4LBIABI5Qdqe2FGvMvvPxaLYcuWLdJ1u7u7pesBF0eIanXTk9TISnPRAw88wNQ6IYQQCaVoMfrDbkZQGEU0q6qq4HQ6DTut9cSd2jUA9ZpBcc1+vx8VFRWm7Y1efvll1XtIZ8TWavTazKxzrXQ5kBxlFH8mHmOz2VBYWIhAIJCwR3pTlJTjLtXqObXuUV4SID+/fPRpbW0tRWcGyKmudkIIIUQNM4LC6/UaRhbPnj2r2WkNGIs7NQEWi8VUrytfMwAcPnwYjY2NukJGLyqb6QEAepFcm82mOutcvldimlpt7/RKJoDkEaTK1ynX5fV6k8ZditFVK6Ja7fy0VMosFJ6EEEImBXpWN5FIBJ2dnejv70d/fz9Wr16dFFkUhZtap7XyGC1xpzZhZ9u2bdJ1V65cmdRRDXwUEd2/f79upFIvspvJGlDliE/RckguJOWTldTS42KaWmvvtEomACSk06PRaMLazAjJM2fOwOPxJIlFM6UJatF3Cs7MQeFJCCFTjKnuP6gWlezr60MwGJSm0jQ1Nak2lSg7rZXizUjcKSNi8useOnQIZ86cSWqAshKp1Iu4GUXjtN53M8+DuMaSkhLs2LEDPp8PFRUVCdOHotFogr2Tcq/kaWotYay2v6dPn1ZNs+vhdrulcZfV1dXYuXNnkiUXLZFyEwpPQgiZQkyFP7ZGQklNyMkFTUNDgzTWUo6y09rqGEv5MfKfy2sX5TZRosC0Eqk0Y6yu1VSl1RWuTIer2TqJaxQn/1RXV2NwcBAOh8PQccBMmlrLGB/QTrPrIb6Xag1CysYkzl7PLSg8CSFkCjHZ/9gaCedIJIJYLCaNZXQ4HLDZbJaaSpRTiNSOsVoj6PV60dHRgcHBQQwODiak+s2ubTwfGrTed+XM87a2NsTjccMazGAwiPLyctTV1WHhwoVYtmyZKSGstnd6xvhiul6eZjcbsddqEDJqTCITC4UnIYRMIoz+KE/0H9vxpvn1hLNcwJSUlKCwsBDhcBjt7e2m7H3Gi9a9ibWLw8PDWLZsGfx+P5YuXZowktHM2sbzoUHrfZd31guCgKGhIVx11VWaNZjLly+H2+3G3r170drait/85jeoqKjAM888o9u1rrVPAHTN2NVqZq2Kb7loVvv5VC47mYxQeBJCyCTBTERsIv/YpiPNryec5cLM5/MB0J54lG7MWjWJndZPPPEEnE6nrmG8kvF8aNB63+12O5qbm9HW1oZQKIRIJGJYS2m32xGPxxEKhTBv3jwMDAygu7sbxcXFlkZNirZJgUBA04xdrWY2VfGtZkOlJ/inei10rkLhSQghkwSzf5Sz1ZWr/MOdjjS/nnCWC7O6ujqcPXsWHo8H8+fP1/TkTBdG92a329HU1ASfz4fi4mK89dZbqKmpMbUPcsuiNWvWALg46UceMTWD1vsejUYRj8dRU1ODQCBgyhS9sbERFRUVGBgYQEVFBWpqaqTIZXl5OXp6euD1epPKFrQ+HADaZuxaNbNWxLfVZ28q1EJPVig8CSFkkjDRaXQ5an+407U+LQElF6ViSlbPkzMd6PlYKnG73WhoaLBkGK82VlOcmqPs0lauyWykTv6+6JmiK0diPvPMM+ju7kZNTQ2effZZ+P1+BINBHDx4EDNmzEBnZ2dSg5byw4F4H2rX1ZrNnkrE3uqzN9lroSczFJ6EEDJJSGcaPRO1mPX19WlP8yvXKX6JTSl6npzjvVezHeEiSmGsd6xIX18f/H4/RkdH0d/fj+rqat0yAjW/TbXufK11aa1H7YOEy+WCy+VKaACKRqO45JJLUF9fj2AwqBr5lV/r9OnT6O7uTjLO14s4mo3YK99XK89eLn2Im25QeBJCyCQiHWn0dKQZtUYcpjPNr7dOM56cRucwQimulT6Wahjdv1Is2Ww2DA0NSfcRDAZx6aWXoqysTIp42mw2yRxdzW+zoaFB877k19Nbu14EUC7SxHNoWSzJ9yASiaC9vR1+vx+vvPIKWlpapGjueCOOqcyOV66RjUcTA4UnIYRMM9LxRz8V78V0rtNut2PdunVwu90oKyvTtPvJRKe4FkaRVbX54tFoFKWlpaiursbAwAAGBgbw4Ycf4uTJk9iwYQM+8YlPJE0PUvptat2XFdGtd69KkSbuq9lobjAYlNa7adMmSXBbNY1Xnjsd9cQUnNmHwpMQQqYZ400zin/0tUYcZmKdTqczYRSlPJrmcDjwiU98QlVEZKJTXA0zKXBxvvjo6CiOHDmCm2++GZ/4xCfgcDgQDodhs9lw5MgRlJaWIhQKIR6PIxqNJkVdlX6bWvdlRpxpGbsbNQCZrS11OBzo6elBWVkZhoaG0NXVhcbGRtUPLlZKIuQ2UaKXK5kcUHgSQsg0Y7xpxmzVx8n9GTs7OxNGUcqjafv27UM4HMZTTz0lpXLNCiozaxBFkdoscBGzKfCxsTGEw2FcuHABW7dulcZSOhwO3HPPPfjOd74jdZI3NjaiuLg4aa/t9o/8Nsfj6apn7J4O7HY7WlpaAABDQ0MIh8Po6OjAK6+8Io3ilJvGWymJkNtEKb1cSW5D4UkIIdOQ8aQZs1kfZ7dfNGcPBoNJIzIdDgf27duHsbEx7Nu3D21tbdi0aRMAJKW05YJKaXCejolCaiMnlVFGt9uNxsZGvPbaaygvL8epU6cQjUZRV1eHYDCIoqIiqZO8sbFREtF6s9vlTUdWO8Sz0dntcrmwadMmdHV1oaOjAy6XS5o4JY/WGg0OULsH0SZKzZie5C4UnoQQQiyTzfo4tcidGE0Lh8PYt28f5s+fj3A4LM3uFo3c+/v70dTUJPlNqhmca9kWiZgRaMrorFoK3G6349///d9RUFAgRfwAJIz+FDvJledO1ZNS77XjiVxbSYvb7XasWrUK+/fvl1Lj99xzDwYHBxO63dXWonZvAExbXJHcg8KTEEJIzmAmcgdASns/9dRTUrpVbFJRjk6Uk8r0I7MCzUwKXIwAyu2G2tracPz4caxbtw5tbW2W092pRAvF9epFRLVem4pTgDw1PjQ0hO985zsoLS3F/v37pderrUV5b16vN2FCkZHFFck9KDwJIYTkBGYid2rHyIWc3W6H2+3G6tWrpVS72+2WriFvSpk3b56UxjcSlFZKC4wilPLf9/X1IRQK4b333kM0GkUgEMD27duTop5a+6UX+TM7YlWrA18r0hiLxZKErvg7vf0RU+N2ux3vvvtuUjmCci2RSASxWAxOp1N6jwBYtrgiuQWFJyGEkJzATEpby7heWfvY2tqqWRcpb0q5/PLLsXbtWlMm7JmIqFVVVSE/Px/RaBRz5szB8PAwuru7DYWnsmTg5ptvxpo1axLuYzw1nPJmqZ6eHnR1dSU0BcnFoDhFSkvgKgWymclOyvsT3yMgtZGaJHeg8CSEEJITmElpW0l7G0XexK7qoqKiCUvT2u12tLW1IRAIYHh4GAsWLEBjY6Ph6/bu3Ys9e/Zg4cKFCV30atFdtb0yqtGsqqqC0+nEjh07MDIygkceeQQffvghKioqAAAPPfQQioqKTDUGqU1/Eic72Ww21Zn08nMq3yMav09uKDwJIYTkBGZS2ql21MuFVrbsoCKRiFRvqhdRra+vx/bt25O62bUIBAJobW3F4cOHcfDgQcydOzchbQ18lPYWG56U6zKTgm9qaoLH48Hg4CD6+vpQWFiIEydOwO12J92P1n4qRenx48dRVFSE4uJiFBcX606m0jO0p+CcvFB4EkIIyRnMiAqrwkMUWmJHdUtLiyXxmsqsd3FK0UsvvYTR0VHceuut2Lhxo+br1brZteju7kYoFMIVV1yBUCiERYsWYXh4WDXt3dzcnNCMI963PI3u9Xqlrn85brcbLpcLf/zjH1FcXAwAuPbaa9HS0pJUvqC1n8ohAPKO/zVr1miuI5uWXSS7UHgSQgiZUiiFotboRi1vT7nICQQCCV3zZruo+/r64PF4cPLkSZw/fx47duzAXXfdpSrwrNLY2IiKigoMDAyguroa3/ve9wBANe3d3d2dlAaXp9EBoLOzUzUiqzSALy0tTZi3rjxWqyte3LNYLIYtW7bA6XTC7/fj4x//OEpKSrB7927VdTCyOTWh8CSEEDIlEFPb8qja+vXrYbPZIAgCTpw4keD3qVWHKKZ8I5EI2trasHPnTpSVlWFkZARtbW2Ix+OGNkI2mw2XXnopzp8/j/z8fOTn5+PMmTO604/M4nK5VI3mReQp6sbGRuzfvz/JA7WpqQk+nw/V1dUIBoOajUdK+6fxWC6Ja/P7/RgaGsL27dtRWFiI8vJyLFq0SHcdeqQSkSYTB4UnIYSQSY8odHp6etDf34+VK1cm+D6Ojo6ipKQEl19+eVIntVZzTF9fH8LhMMrKyhAKhSTRajQpR5wjDwALFiyQLJ527txpaFZvFq3UvFqKWvl9JBIBAGliklGdqxXLJfH8XV1d8Pv9CXtVX1+P9evXJ00xcrlcUqmAVRN7tQ8aFJ+5DYUnIYSQSY8oHisqKvDHP/4Rhw4dwnXXXQfgou9jTU0NCgoKcNddd2HVqlWadYii+BE9JEVx53a7sW7dOjz77LOGTUniWuTXLC8vl9LMoiAWu8LTLZSUQlH+vZZNkZaw1Iskqgl2AFI97dDQEAAkCH35FKPe3t6k8gUApqLCWh80ODYz96HwJIQQMumR1y0WFBTA6XSiubkZxcXFkqisra1NEp2A+mQkuTh76KGHJHEm1lHqCSO5kBWvCUCzySYbUTpRRMrN30WbIiBZ7FmZTy8X4qIYFQW7mtDXahyyMhFJvE51dTX6+/vR29uLhoYGzQ8DTMfnDhSehBBCJj3KusXh4WFEo1G4XC5T3dFy03U1cWa24UXZUCO/prgOeZNNOqN0ZuotnU6nKfN3K/Ppldc0EvpaWDG8l4ve1atXo6mpSTdya3XEp9GektSh8CSEEDIlcLvdaGhoSEqFm+mO1hNn8hGUeiLESOCI64hEImn3EdW7tlzQBQIBfPazn5WEmpbYS9Wo34wNktZarfirWrFbSnWC03gEK9GGwpMQQsiUYDzej8pJOWvXrkVRUZE0Wef06dNob2/XFSGibVNhYSH8fr+qwNGLiKodZ/Y+9MSVfD692E1eW1sLt9ud5LMZi8UQiUTGtZdyga1Wr6m1Vrv94jhTsVs/XX6uqQ4MGM/IUaINhSchhJBJi1Kgper9qBQn4uhJMeJVUFCAYDCIRYsWaYoQm82GoaEh9PT0oKKiAjabLWmtZiJoWmMmzdaVqk36UXaTKzvNxe7wLVu2JKwtVaGld69yIexwOKR9Et0Aent7sX///rRFGFMV0dmacDXdoPAkhBAyIYy3fi6dqVA1ceLxeKTJOq+99hrOnz+PwcFBrF69WlWERKNRlJaWorq6GvF4HNFoNOH3ZiNo8uP8fr8p71AjcaXsJleWIhQVFSEYDKYtuqd3r2JkUzTmb29vT5iopDXz3cqzko4PJOOJ+hJtKDwJIYRknXSIxnSnQpXiRIx49fT0YObMmbj++usxMDCApqYm1etUVVWhtrZWaqyx2WxSqhkAYrGYau2oiCiWbDabFGlzOBySd6jf70dXV1dSw45cZMmnMandn5nRluON7kUiEQSDQRQUFCAQCCT5pgIXRXo8Hk+IvmqtQc8v1Kx5/Xg+kFBwphcKT0IIIVknHaIxVbFkNnomCjW5SXlDQ4OUhtc6XhSPYtrY6XQCgBRRVPPO1Eqvi+cR6zM7OjoS0tBGIsts5E/NUiqVKUvijPodO3bgwoULWLJkCe68807J4xNAkriWT1RSE8Z6fqFGzVSszcw9KDwJIYRknXRE2MymQuXiC4Dl+smioiKsW7fOdDNQfX29lKZ3Op3w+XwAPpoUJLdnElGKpWg0KkUvteoztWyPxPPJxa+ZyJ+8KchKxFB+7319ffD5fBgbG0NeXh6CwSA2b96MeDyeIMDFvT9+/LjqGuTo+YXqNVOxNjM3ofAkhBCSddJVP2fGV1MuotasWWO6fjLVZqD169cniJ+6ujoA0B1PadQcpFWfqXyd3JezsLDQ1IhPJcoaU7X0vta9Nzc3o66uDv39/QAAp9MprUEuwHt7e3Hw4EH88pe/RDgcRm1trW60Vs8vVKuZysyzRZ/O7EPhSQghZELIRv2c0uLo+uuvR2FhIQKBQEL9pJowS6UZSNktLo+0er1ezXWaaQ7SSoXLfy5fyx//+EdccsklmnWWWijtl5Tpfb17j0ajaG1tRVNTEwCgsrJSirrKBbjT6URHRwfeeOMNlJWVSeeSNxMpxby8ftXMfhk9W/TpnBgoPAkhhFgiF6JEZtcgtzgqKyvDiy++iHA4DIfDYTh73WzKVus4ufiJRCJ4+eWXdUWOWSGu5ikqF2WiaAyHw7Db7SgrK0Nzc7OpUgRxDXrpfaN7t9vtWL58uXSMUjCL05v+4z/+A2VlZQiFQpKnqIjZyUmZ6rwnmYPCkxBCiGlyYfyglTXILY6CwaAUeQsEAjh8+LBujafZlK2Z47REjtk9kd+zXgpdTTQGg8EkayejvVRL78u79JXX07sHpUAU77u2thbAxYlTLS0tCcfYbDYpMm0lWmsF1oJODBSehBBCdFE2j0z0+EGrM71FiyMxKhgIBAxTyCLKqGWqqV01kWNlT+QlA6FQCGVlZZo1o3o1oVb2UqtLX7nWdHtkikbyYmRaL1orf43VDzXpqjMm1qDwJIQQoola88hEjx/Ui1RppY3lqV6jFLKaiBmvcFYTOR6Px3DEpohyKtLGjRulvTBjj6QnzPXeT3EP5V366UpLawlW8VkxitaKjOe9yUadMUmEwpMQQogmas0j2Rw/qCYCtUSVXtpYvk69aKDWOcYT6VUKYRGjEZtylFORAOiaxYv7ZLTGdAlUPaxGI/WM5NXOw1rNyQWFJyGEEE20mkfSmVrVwmokS0+ABAIBdHd3o7GxES6XS3MtWufQSpXr3Y/R+o1GbMpRTkVKZz2i1vupvL9UPnCkEo1Uu5aZ2e/i+xaLxRCJRAyj2GRioPAkhBCiSTrr4KwKVr2GHDURohUpCwQC+NKXvoSBgQFUVFTgmWeegcvlUl2LXoe6MmVvJKiMInFWxeT111+Pj3/847jhhhvG1dBlRoTpRY+tkGo0UnktM7Wo4oSpLVu2qE5/om1SbkDhSQghRJeJqoPTEoFaIkQrUvbcc8+hv78fpaWlGBgYQHd3N1wul+o19YS2fB/M1DyaqZ9sbm6WIrF6IlAcQwlc9AM1mqQkvk4pHoFkwSzuqfxcXq8XPT090vpTTV+biUZaPY/WXhYVFUkeofLhAKka6ZPMQOFJCCEkJ9ESgUZTfpQ1n++++y4AYGhoCAsWLEBjY6PhdY2EiZmaRy0hLI+aipE4ve56+RhK4KLo1Zu4JH+dUhwDSPiZ1+tN8hcFgM7OTvT396O/vx+rV6/WjcYadfurRSP1pkBpiX69yHskEkEsFoPT6UQwGEwYDiAOC9CbHEWyB4UnIYSQnEVNBJpN/4vC66qrrgIArFixAnfccQdcLhcikYg0ScjtdqfdDki0IJJHJfXGd+pF4qqqqhLGUM6fP181gqcUbVriWP4zAKriNBgMYuXKlejt7UVTU5NhVNXv98PhcKClpUU1mjw4OIhAIKAbdRQjux6PB/Pnz8djjz2WcC69WlRxX51OJ9auXYuioiJs3rxZ8gFV82tl3efEQOFJCCFk0mE1Krl48WJ885vflASaPHW9evVqtLa2piQ+9cRTPB6H0+mU5pArI5CA9rxx5XW0xlAaeYKqiWNlraqeOG1oaIDb7VZdVyQSQVdXFw4cOICTJ0+ip6cHALBp06akqLM4fhOAZj3r3r170dnZiVgshnfeeQfhcBg//vGPNcsiROT7GgwGcebMGWzduhVDQ0MoLS1Fc3Nz0jk4LnPioPAkhBAyJdESXsrUtc/nM6z7U0bHtKJlXq8XL730Es6cOYN4PJ4Q4VPWOwJAc3Mzjh8/bupetMZQ2u3aPptaEWP5z4zEqV6U0e/3Y2BgAMPDw1IkVr6Xck9OALjrrruwatUqVcHe0dGBU6dOYXR0FDNmzEBPTw/a2toShKwayn2Vz4DPz89XdQugBdPEQeFJCCFkyqImvJSp67q6OsMaRqWJvlaX9JkzZzA8PIxz587hwoULOHHiBK6//voESyJ5vaMoQMX6QzORN3mZgPyeUvXZNCNOlcgF5ejoKFwuF/Ly8pKimfJ11dbWqopO8XxizeqRI0eQl5cHp9OZJGS11i8KZaMZ8GrrYt1ndqHwJIQQMq1Qpq6NajyV0bHu7m7NaNmcOXNQUlKCc+fO4ZJLLsHXv/71hBpJZfe1z+cDcDG13dPTA6/XmxDZVBIIBPCv//qv6O7uxowZMxLKBDIx/lErsqssY9CaeW92XaK1FADU1NQgLy8P8XgcDocjwVhfr/lIjETrzYC3ui6Sfig8CSGETBvkwkVP4MlRRscaGxs1Jx+53W7cdttt8Pl8qKurU23MkZ+vrq4OZ8+exe7duwFc7CbXEsKRSARtbW147bXXcO7cOTgcjoQyAWWUUkukaTU/qV1Pqw7SjHCTX9/MlCX5+U6fPo22tjaEw2G0t7drWkGl2ngmHkvBmX0oPAkhhEwLUm0oURMzel6fra2tusJH+Xqv1yutKRgMaqaW+/r6EA6HUV5ejqNHj+Ls2bOaaWKte1U2+5SWlkrNT8prGtVB6gm3VCcWyWtDlTWyQHIHvtb+WhWU7HDPHhSehBBCcopMiYDxNJQoxYyeuNHqdleb2d7X14fKyko0NDQY1huK6eiRkRGMjo7Cbrdj9uzZpu8VALq6uuD3+1FYWGhoEG+z2VBYWChZEmmtS+390ps6Zea9NWMFZVSXafZa7HDPLhSehBBCcoZMigArDSVm09FmMDNBSKtGUrmWNWvW4OMf/zi2b98Ol8ulGSFV3qvNZkuIdI6MjKCiogLhcBhlZWUJdZTiNdvb2xEKhZCfn48777zTUjpea7a9mfdWvF+1PTGbRrfyHLHDPbtQeBJCCMkZMiEC5JEvM8LFSjo61XsCEtPG0WhUtQ5SbS0ul0sSnWanJim70FesWIGlS5eivb0dgUAAmzdvlsZwAsCrr76Kd955B6dOncLg4CCeeOIJ/Nd//ZfpdLzdnjwO1MyYUSPBaCaNLvqL+v1+U2My2eGeXSg8CSGE5AzpFgFqQsao0UUUU2bS0XrXFUWfXtpYnPijjDjqrSUYDErTebQah5Rpb5vNJl0vHA5j7969ePfdd9Hd3Q0AGBgYwMmTJxEOh3HgwAGMjY1hdHQUZ8+eRX5+Prq7u1U77rXS8WLEVD4O1Mx7O94PHoFAAG1tbQiFQohEIgC0DetF2OGeXSg8CSGE5AzpFgF9fX1STaPf75eijXrnFwWS3+9HRUUF4vG4oXiRoyZ21e6pubk5qXNbK2V+4MABqUZy8eLFqp3vRn6jYgSyo6MDLpcLHo8Ho6OjyM/Px+joKILBIC677DJEIhEsWLAAp06dwmWXXYY5c+ZgxowZqvfZ3t6OcDgMh8OB5uZm3RrP+vp6ycdUC60Uvdn0eltbG3bu3ImysjLMmzdP07BeCTvcsweFJyGEkJwinSLAZrNhaGgIPT09qKioAGDNkieVGk8t0aV8fTQaTercVluLKFABSCMgtbree3t7UVJSgp6eHrz++usJojsajWLVqlWSFVR9fT0WLVqUMLfd6/XCZrPhzJkzcLlccLvdGBgYQF1dXdLoTHn6PhgMJkwI0otuvvzyy9L+NDU1JYhoPVslo3IHsetfbh5vRnSS7ELhSQghZMoSjUZRWlqK6upqxONxHD58OGOWPCJmywXMHicK1JqamgSBp4wEVlVVwel0SjPof/vb3yIYDCIUCqGiogI2my1J2AEfpeI3b96Myy67DKtXr8Zf/dVf4YYbbkBxcbFmtFE5qvLw4cPo6enBDTfcAJfLpRrdlIvjHTt2wOfzoaGhIckjVIzuyiOY4uvNmNDrmceTiYXCkxBCyJRFFCPiyEY98/d0YbZcwOxxVjrEm5qa4PP5pOMLCwuxYsUKRCIRdHd3o7i4WNUayuPxIBgMoq6uDsFgEA0NDdJ8dT3xtmbNGpw5cwa//OUv8a1vfQujo6OoqanB888/j+LiYim6Ka5RvJeenh4A0KyfFRuEQqGQFMG86qqrEIvFEIlENNe0Zs0arFmzxnAalfw6rO3MLhSehBBCpixWzN/TfV2z5vRm6g/Ndoi73W7JE7Surg7AxYabcDiMjo4OqdFHK3pp1OwkIhe+hYWF8Hq9GBkZwcyZM3H8+HF0d3ejpqYmaY1VVVW4/vrrpXGhw8PDCR8AIpEI9u7di46ODkQiEUQiEcybNw9XXXUVioqKsGXLFtUSCaUQV5YFyI+TR3vp35l9KDwJIYRkhFyJJlkxf1eSC/eg1SEuire6ujpJSKml0ru6uqSGIrlIDQQCkph1uVymmp1E5HWsgUAAV1xxBf70pz9hdHQUlZWVaGxsRHFxccIabTYbNmzYIJUCrFy5EmvXrpWik5FIBBs2bMCvfvUrhMNhXHnllSgvL8fXvvY1lJeXY8uWLZolEma64ZXidM2aNfTvnAAoPAkhhKSdqTANJlfuQU1UGdkDyacEycsLnE4nYrEYPB4P7rvvPgwMDKCiogLPPPOMZrNTJBKRajVFkagUvuvWrcPBgwcRCoWkGk/Rzkjk+PHj8Pl8GBsbA3DRx7SoqCihE97n82HmzJm45JJLMDAwgAULFqCxsREAdKcopWLVBFibhETSA4UnIYSQtJNr02BSiVx6vd6UfTzTuQ41UdXX15dQk6m0iQKSJyMdP34cnZ2d2LJlC86dO4f+/n6Ulpaiv78fzz33HO644w7VWlIxSjk2NoZPfepTeOyxx1BcXJywxuLiYtx2220J99nV1YVAICCtEQDq6urQ398v/bdc7FVVVUm/Ly4uxqWXXoqRkRFs3rwZAHSnKJkpoVDuo9vthtvtnvCI9nSDwpMQQkjayaVpMKlELiORCDo7O9Hf34/+/n6sXr067Wb2emMy5WiJKrWRmFpp5Gg0iqKiIgSDQakDvaSkBENDQwCAPXv2IBKJJK3J4/HA5/NhdHQUkUgEr732GmbNmoV77rknSfiK61JOWwIumriLQq+pqQkAkhqA7HY7Wltb0dTUhCNHjkhjQcXrx+NxhEIhbN68GZs2bVIVn6nsIwVndqHwJIQQknZyaRpMKtFXMaK4cuVKHDp0SLNZJdV1+P1+tLW1IR6PmxLDanWqaiMxjdLI4s+uvvpqbNy4Ea+++ir27NkjNQIdP34cwMVor9vtlqKQR44cwfnz51FVVYVwOKx5fvl9il3xShN35fQj5X0uX74cbrcbR44ckZqk3n//fbz55psoKytDOBxOOfosL0PweDwT/mxORyg8CSGEZIRcmQaTSvRV3uV99uxZbN++HUeOHBlXnad8HQ6HA+Fw2NQscS2U+2smjaz8MCCm00XR2tHRgd27dwMAVq9ejdbWVrS2tuLmm2/Gz3/+c3zwwQcJ0Uu1Dxby+6ytrcWqVasAwJTQk5ci6BnJjyf6LI88O51O3HzzzZgzZ45pCyYyPvIEQRAmehFaxGIxaWpEUVHRRC+HEELIJCWV2kqxTlHsCA8Gg/jud79rOOtd79rAR4bt8nGWqQha5T2l2oEvvi4Wi+HRRx/FsWPHAABXXHEFnnjiCel+rZxf3pBUWVlp6l6NSiLSdb8ejwePPfYYSkpKsGvXLoyMjGD27NmS0Kb4tI4VvcaIJyGEkClPqtHX8vJySXSmUquqJqZEIZdKKYIotrSEq5qFkBkje1HI6TX/WN1D0Ty+sLDQVHTXqJlLfn0tkWrmfuUm9qOjo5g5cybGxsbg8/kmvAluOpAR4Xns2DE8+uijeP311xEKhTB//nz83d/9Hb773e+ioKAgE5ckhBBC0oYyHSv3m7SCXn2pVSGnNG1XE3PK6OqGDRskyyOjaJ68uQdIbv5J9b4DgQAcDoeueLfazKW2r4A5Q3ixPtbr9SaUFiiFNskMGRGehw4dwtjYGNrb23HllVfivffew7333osPPvgATz75ZCYuSQghZAqTbSN3ubAJBoMJfpNWSLW7X+1+jcScMgp4zTXX4IUXXsCMGTPQ39+PpqYm3cYe4KPmHr11WL3v2tpaww5+eTNXb28vmpqadK+nZTGlJvLV7kHexKT0KCWZJSPC89Zbb8Wtt94qfb9w4UIcPnwYP/7xjyk8CSGEWGIijNzTZQeVSne/6J2pjFQaiTn5GE2/348DBw5geHgYl1xyCebOnWt57WrrAGDqXqzet/zeGhoaJBcBLeFrxmJKb6a9/NwUnNklazWe0WgUDodD95hz587h3Llz0vexWCzTyyKEEJLjTIQZfTrtoKym1L1er2TYLo9UGq1J2TUfCoVQXV2NEydO4FOf+pRlSyj5OgKBABYuXIg//elPUpRVTcQpo4pa9608Xu3ejD5wGFlMARfHhfr9ftWShFyYSjUdyYrwPHr0KLZs2WIY7dy4cSM2bNiQjSURQgiZJEyUGX2u2EHJ0VuTXHiJzUcFBQW45ppr0NLSkvK9XLhwAadPn8ZPf/pTnD59WkqHpyriAoFAgjWSvDFK/rpUPnDIG6XUTOzlzgK5NFlrOmFJeD788MN4/PHHdY/x+/1YtGiR9H0wGMStt96KL3zhC7j33nt1X/vII4/gwQcflL6PxWKorKy0skRCCCFTjFwyo083apFCt9uN1atXSyluK5FKuXhTRv+0fDS10tniOn7/+98DAM6fP4/h4WHs3r0bt99+e0oiLhKJoK2tDTt37kRZWRmAi5HVoqIiXT9Qqx84jEzsc2my1nTDko/nyZMnMTw8rHvMwoULpc71EydO4NOf/jSuu+46bNu2DTNmzLC0OPp4EkIImWoYWSLJj0mH0DaqczTyzvR6vWhvb8cbb7yBuXPnori4GG1tbVITkpWIp8fjQWtrK4LBIEKhEFasWIF58+appu/Hsw9m1pTthrWpTMZ8POfNm4d58+aZOlbsTmtoaMDWrVsti05CCCFkqmHGEglIb5pfLyJpFK0Uu78rKysT0uPyKKyZiLRcbNfW1gK4GFH927/9W2zbtk33+qmIcTNrysVSiulARmo8g8EgPv3pT6OqqgpPPvkkTp48Kf1ODK0TQggh0w2r/pbpQC+tbLPZUFhYiEAgoDuK0uVyYdOmTZpCzqiRSB59lHfjA8D//d//Gaa8U2kGorDMTTIiPHfu3ImjR4/i6NGjqKioSPhdDk/oJIQQQjKKUugZ+VvKSTU1rBX9i0QiaG9vRzgchsPhQHNzs6FFkl40U8+jUx5VjUajCWNHzdTvptIMxFR6bpIR4Xn33Xfj7rvvzsSpCSGEkEmJmtATm1/MvFbs0nY4HGhpaTH9WkBdNMobcILBIKLRqKX7Edcl9/pct25dkpA2auQxE5nUO4eawKRdUu7CWe2EEEJIFhiP0Ovr64Pf70cwGERPTw8AYNOmTeMSU2pizmqUUO71eezYMQwMDCAajSYY36fDlUAvaqsmMGmXlLtQeBJCCCFZwKyFj5r4q6qqgsPhQE9PD8rKyhAOhzXFlJF4lP9eabk0nijhuXPn8Pbbb2P27NlJIzozVW+pJTDNiGp5w5O85pTp+cxC4UkIIYRkAbPd32riz263o6WlBQCkznI14WrGHkn5e7HeUj5yUy1KaOQ5arPZcODAgXRumeF9aYl5tSlGygan9vZ2yWC+tLRUKl3QsnYi6YHCkxBCCMkSRpE/vRSxUWe50euNfm9UR6kUfuL5xLpOm82GzZs3p2R8b4TWuvXEvHyvlaK6u7tbsrTq6elBdXU1fD4fAKCuro7p+QxC4UkIIYTkCONtxDF6vdbvxWimVpe9Uvh5vV50dnZKIlOs52xtbTWVqrZaSyquW2yustlspvdE7b4bGxuxf/9++P1+VFRUIB6Po66uDmfPnpXuidOMMoOlyUXZhpOLCCGETEX0hNd4bYCs1HiambUuTi/q7OyUvEdvvfVWtLS0YGxsDDNmzMD//M//SPWcZtaXSi2p1oz3VPdFWeOpjNiKYpoYk7HJRYQQQggZH3qG6mL0bjyCx+j1yt/rpd/lay0pKZGmLW3fvh1jY2OW1iUKvVgsllLHeTQaRTweV530ZAblfSu/93g8CAaDqKurQzAYZKo9Q1B4EkIIIVlELvT8fj/a2toQj8fT1tCSahpbLT0vX6u8BjIQCKCxsRHvv/++qXpOuYB1Op1wOp1JE5uM1m3WFSDVvUjl/MQ6FJ6EEEJIFpELHIfDoTmvPRVSSUfrNejI11pXVwfgYte31alLcgEbDAaxdu1aFBUVmU73G61TDeU577zzThw+fBg1NTXSvSkjoOP1GyXGUHgSQgghWUQucGw2G9rb29MSZYtEImhra8POnTtRVlYGAJKQNYr8aaXnlWs9ePAgQqEQbrjhBktTl2KxWMJ8+srKyoTXmzV8t1KGID/ngQMH8NJLL2F4eBgAUF9fj8WLFycJXM53zzwUnoQQQkiWkQucdEXZ+vr6EA6HUVZWhlAoBLfbLRmnj8cYXjx2w4YN2LFjB4CLE4vMNN9o1Yi2t7cnrCMTaW75OfPz8zE8PIw5c+agv78fgiBI3fnyyCvJPBSehBBCyASSrihbVVUVamtrAVw0dm9paYHdbjc0hjdDX18ffD6f1FDk8/lMnUerRlS5jkykueXnBID77rsP/f39sNvtyMvLg9PpRGdnJw3jswyFJyGEEJIjjMdKSUu8jTeaKKbKq6ur0d/fDwCmfS61akRT8ShVW5fRXsnP+cwzz6C7u1uq8YzFYtiyZQvnuWcZ+ngSQgghOYBeSjzT3p5m1uR0OnHzzTdjzpw5cLvduh6hWvPP5f89HpE33vKBdJ2DXIQ+noQQQsgkQ6vBJh0CKdV0vrIb3el0SrPdlYjrlM8/Fzvr5a8xY2pvZV2pRivZxT4xzJjoBRBCCCHko7S0MhWtJrImek1qiOssLCzEwMAA8vPz0dPTA6/Xq3sNUbA+9thjePzxxxGJRNK6Lj3sdjvq6+spOrMII56EEEJIDpCpGk0rKCOPVqKC8nnqZWVl8Hg8mDlzJjo7O5NS8/LrpBK9HE+0crxlC2R8UHgSQgghOYJaSjxbKWGtlL6VNP2aNWuwZs0anDlzBk899ZQUldQawymODE1FWKdSPsC6zomHwpMQQgjJccyIrPFG8sZTN6kmJhsaGgzHcPb29iIajWat1jIdtaFkfFB4EkIIIZMcZfd5U1MTKisrTY+0BLRT+mYErRUxqXYdPWFt5vpmRbfatZl6zy60UyKEEEImOR6PB4899hhKSkqwe/dulJeX4+zZswmd5WZElVKEmU1NW01hmxV7Zs47nmsDYOo9DdBOiRBCCJmiqIk2MZLX09MDAJg3bx7eeustKbpnNqWsjDzKI5l+vx9dXV1YtWrVuOtQldfREqJmUuNW0+fya6djqhOxBoUnIYQQMknQawBav349vF4vOjs7EQgEUFFRgXg8jtra2pQ74eWd6kNDQ+jo6MD+/ftVI4Nmm30ikYhkseR2uwFoRx3NdPTL1+hwOGCz2SzfXzYcA8hFKDwJIYSQSYJedM9ut2P58uVwu91J04NSjeKJgrarqwsdHR1wuVzjigxGIhFs2LABO3bsAACsXr0aTU1Nmsb5fX19aG5u1r0Pu92O5uZmtLW1IRwOo729PUkYa0VUaSKffSg8CSGEkEmCmQhdqlOKtLDb7Vi1ahX2798/7shgX18ffD4fxsbGAAA+nw9NTU2qDT9Wai+j0Sji8biqMDY6V7r3i+hD4UkIIYRMEjIZodNr+EnXdauqqlBXV4f+/n4AQF1dHdxutxSlFc8tr73Uqy2Vn1dLkNNCKbdgVzshhBAyzcmmsbqyxlOtS11eqxoMBlFYWIj6+nq0trZatlSiaXzmYVc7IYQQQkyTzaigWIuqhlwklpSUYNGiRfB6vYhGoxgcHERTU5Pma7VS5maitfTyzB4UnoQQQsg0J1e6u0UBLPqRzpkzB6dPn0ZxcTFmzJgBIDWRaGRQz4ho9qDwJIQQQqYA44najbeGM10RQ6UfqdvtxunTpzF37lxcd911qKysTLtIZA1odqHwJIQQQiY56YjapdrdLV5b9NFsaWmBy+WyfB5xDXI/0mAwiL/+679GU1OT1ICUbpGYK9He6QKFJyGEEDLJMSvIMlHL2NfXB7/fj2AwKEUqN23aNC7vULkfqSgERW/SdItEvWgvaz/TD4UnIYQQMskxE7XLRC1jJBJBLBbDxz72MYRCIZSVlSEcDicJ3/HUZSrXbWQonwpq0V7WfmYGCk9CCCFkkmOmRlMrKqonCo1+J+9AX758OT744IOkEZ3jFXDKdUejUdTX11vboBRg7WdmoPAkhBBCpgBGNZpqUVE9UWgkGOXCLBgMYu3atSgqKkoSqeMVcBNVg8naz8xA4UkIIYRMA9SiovIJQUpRaCQYlcKssrIS0Wg06brjFXATNU+dc9wzA4UnIYQQMk1QRkX1RKH4O7Fb3WazJZ1LFGY2mw3t7e2q0dF0CLiJmqfOOe7pZ8ZEL4AQQgghE4MoCr/73e8mpdLtdjuam5vhcDgQDofR3t6OSCSS9Pr6+npEo9Gk6KjacemeLe/xeJLWRHIbRjwJIYSQaYayaUhLEEajUcTjcbhcLt36zFTT6anaFbHjfPJC4UkIIYRMI6yINj1BqRSNVtPp4xGP7DifvFB4EkIIIdMIK6JNS1Bqicbx2CRZEY/sOJ+8UHgSQggh0wirok1NUKYj4jge8ciO88kLhSchhBAyjUiHaEtHxNHKOtRqQZWCWH4MAIrSHCVPEARhohehRSwWg81mQzQaRVFR0UQvhxBCCJk0ZHrOuHh+8e+0+L/pvp6Ryb3SzsnpdAIAgsEgG4+yhBW9xognIYQQMsXIRte3eL7HH38cfr8fQ0NDKC0tRW1tbVqvpzfqU7zHwsJChMNhuFwu+Hw+AEBdXR0bj3IQ+ngSQgghUww1sZbJ6xQWFmJgYACFhYVpv15VVRWcTid8Ph+cTidsNhs8Hg+8Xq90j+FwGA6HA8FgEHV1dairq5Minmw8yi0Y8SSEEEKmGNnq+pZPN6qoqEA8HkdtbW3Grnf27Fls3rwZwWAQTqdTmhNfW1uL5uZmKdUPsMYzV2GNJyGEEDIFyXSNp/I6marx9Hg8eOyxx6SoJwAporl27VoUFRVRYE4wrPEkhBBCpjnZmjOe6evIo7d1dXUAPmoccrvdFJyTDEY8CSGEEJLT0Copt2HEkxBCCCFTBmVUlYJz8sKudkIIIYQQkhUoPAkhhBBCSFag8CSEEEIIIVmBwpMQQgghhGQFCk9CCCGEEJIVKDwJIYQQQkhWoPAkhBBCCCFZgcKTEEIIIYRkBQpPQgghhBCSFSg8CSGEEEJIVqDwJIQQQgghWYHCkxBCCCGEZAUKT0IIIYQQkhUoPAkhhBBCSFag8CSEEEIIIVmBwpMQQgghhGQFCk9CCCGEEJIVKDwJIYQQQkhWoPAkhBBCCCFZIePC89y5c6ivr0deXh48Hk+mL0cIIYQQQnKUjAvP73znO5g/f36mL0MIIYQQQnKcjArPHTt2oKurC08++WQmL0MIIYQQQiYBl2TqxENDQ7j33nvxwgsv4LLLLjP1mnPnzuHcuXPS97FYLFPLI4QQQgghWSYjwlMQBNx999247777cO211+LYsWOmXrdx40Zs2LAh6ecUoIQQQgghuYmo0wRBMD5YsMD69esFALpffr9f2Lx5s/CXf/mXwvnz5wVBEIRAICAAEPbv3697/rNnzwrRaFT6OnjwoOH1+MUvfvGLX/ziF7/4NfFfx48fN9SSeYIpeXqRkydPYnh4WPeYhQsX4o477sCLL76IvLw86ecXLlzAzJkz8eUvfxn/+7//a+p6Y2NjOHHiBObMmZNwLpFYLIbKykocP34cRUVFZm+DqMC9TB/cy/TAfUwf3Mv0wb1MH9zL9DHReykIAs6cOYP58+djxgz99iFLwtMs/f39CenxEydO4JZbbsEvf/lLLFmyBBUVFWm5TiwWg81mQzQa5UM7TriX6YN7mR64j+mDe5k+uJfpg3uZPibTXmakxnPBggUJ3xcWFgIAqqur0yY6CSGEEELI5IKTiwghhBBCSFbImJ2SnCuuuMJcp5NFZs2ahdbWVsyaNSvt555ucC/TB/cyPXAf0wf3Mn1wL9MH9zJ9TKa9zEiNJyGEEEIIIUqYaieEEEIIIVmBwpMQQgghhGQFCk9CCCGEEJIVKDwJIYQQQkhWoPAkhBBCCCFZYVIJzz179iAvL0/1a9++fZqv+/SnP510/H333ZfFleceV1xxRdKefP/739d9zdmzZ3H//fejpKQEhYWF+PznP4+hoaEsrTg3OXbsGL7xjW/A5XLh0ksvRXV1NVpbWzEyMqL7Oj6TF/nRj36EK664ArNnz8aSJUvQ3d2te/zzzz+PRYsWYfbs2XC73Xj55ZeztNLcZePGjfjUpz6FOXPm4PLLL8ftt9+Ow4cP675m27ZtSc/f7Nmzs7Ti3OXf/u3fkvZl0aJFuq/hM6mO2t+YvLw83H///arH85n8iDfffBOf+cxnMH/+fOTl5eGFF15I+L0gCGhpaUF5eTkuvfRS3HTTTThy5Ijhea3+e5spJpXwXLZsGQYHBxO+/v7v/x4ulwvXXnut7mvvvffehNf94Ac/yNKqc5e2traEPVm7dq3u8f/0T/+EF198Ec8//zzeeOMNnDhxAk1NTVlabW5y6NAhjI2Nob29HT6fDz/84Q/x9NNP41/+5V8MXzvdn8lf/OIXePDBB9Ha2oo//OEPuPrqq3HLLbfg/fffVz1+7969+NKXvoRvfOMb2L9/P26//XbcfvvteO+997K88tzijTfewP3334/f//732LlzJ0ZHR7Fq1Sp88MEHuq8rKipKeP76+vqytOLcpq6uLmFffvvb32oey2dSm3379iXs486dOwEAX/jCFzRfw2fyIh988AGuvvpq/OhHP1L9/Q9+8AP853/+J55++mm8/fbb+NjHPoZbbrkFZ8+e1Tyn1X9vM4owiRkZGRHmzZsntLW16R63YsUKYd26ddlZ1CShqqpK+OEPf2j6+NOnTwv5+fnC888/L/3M7/cLAIS33norAyucvPzgBz8QXC6X7jF8JgWhsbFRuP/++6XvL1y4IMyfP1/YuHGj6vF33HGHcNtttyX8bMmSJUJzc3NG1znZeP/99wUAwhtvvKF5zNatWwWbzZa9RU0SWltbhauvvtr08XwmzbNu3TqhurpaGBsbU/09n0l1AAi/+tWvpO/HxsaEsrIy4YknnpB+dvr0aWHWrFnCM888o3keq//eZpJJFfFUsn37dgwPD+Oee+4xPPbnP/855s6di09+8pN45JFH8OGHH2ZhhbnN97//fZSUlOCaa67BE088gfPnz2se29PTg9HRUdx0003SzxYtWoQFCxbgrbfeysZyJw3RaBQOh8PwuOn8TI6MjKCnpyfheZoxYwZuuukmzefprbfeSjgeAG655RY+fwqi0SgAGD6D8XgcVVVVqKysxOc+9zn4fL5sLC/nOXLkCObPn4+FCxfiy1/+Mvr7+zWP5TNpjpGREfzsZz/D17/+deTl5Wkex2fSmEAggFAolPDc2Ww2LFmyRPO5S+Xf20ySlZGZmeInP/kJbrnlFlRUVOged9ddd6Gqqgrz58/Hu+++i/Xr1+Pw4cPo7OzM0kpzj3/8x3/EX/zFX8DhcGDv3r145JFHMDg4iE2bNqkeHwqFUFBQgOLi4oSfl5aWIhQKZWHFk4OjR49iy5YtePLJJ3WPm+7P5KlTp3DhwgWUlpYm/Ly0tBSHDh1SfU0oFFI9ns/fR4yNjeHb3/42/vIv/xKf/OQnNY+rqanBT3/6UyxevBjRaBRPPvkkli1bBp/PZ/jv6VRmyZIl2LZtG2pqajA4OIgNGzbg+uuvx3vvvYc5c+YkHc9n0hwvvPACTp8+jbvvvlvzGD6T5hCfLSvPXSr/3maSnBCeDz/8MB5//HHdY/x+f0KR98DAAF599VU899xzhuf/5je/Kf232+1GeXk5brzxRvT29qK6ujr1hecYVvbxwQcflH62ePFiFBQUoLm5GRs3bpwUs14zTSrPZDAYxK233oovfOELuPfee3VfO12eSZJd7r//frz33nu6dYkAsHTpUixdulT6ftmyZaitrUV7ezseffTRTC8zZ1m9erX034sXL8aSJUtQVVWF5557Dt/4xjcmcGWTm5/85CdYvXo15s+fr3kMn8npQ04Iz4ceekj3kxAALFy4MOH7rVu3oqSkBJ/97GctX2/JkiUALkanptIf+VT2UWTJkiU4f/48jh07hpqamqTfl5WVYWRkBKdPn06Ieg4NDaGsrGw8y85JrO7liRMnsHLlSixbtgz//d//bfl6U/WZ1GLu3LmYOXNmkiuC3vNUVlZm6fjpxgMPPIDf/OY3ePPNNy1HiPLz83HNNdfg6NGjGVrd5KS4uBhXXXWV5r7wmTSmr68Pr732muVsDp9JdcRna2hoCOXl5dLPh4aGUF9fr/qaVP69zSQ5ITznzZuHefPmmT5eEARs3boVX/3qV5Gfn2/5eh6PBwAS3rSpgNV9lOPxeDBjxgxcfvnlqr9vaGhAfn4+du3ahc9//vMAgMOHD6O/vz/hU+pUwcpeBoNBrFy5Eg0NDdi6dStmzLBeOj1Vn0ktCgoK0NDQgF27duH2228HcDFNvGvXLjzwwAOqr1m6dCl27dqFb3/729LPdu7cOSWfPysIgoC1a9fiV7/6Ffbs2QOXy2X5HBcuXIDX68WaNWsysMLJSzweR29vL77yla+o/p7PpDFbt27F5Zdfjttuu83S6/hMquNyuVBWVoZdu3ZJQjMWi+Htt9/Gt771LdXXpPLvbUbJejtTGnjttdcEAILf70/63cDAgFBTUyO8/fbbgiAIwtGjR4W2tjbhnXfeEQKBgPDrX/9aWLhwobB8+fJsLztn2Lt3r/DDH/5Q8Hg8Qm9vr/Czn/1MmDdvnvDVr35VOka5j4IgCPfdd5+wYMEC4fXXXxfeeecdYenSpcLSpUsn4hZyhoGBAeHKK68UbrzxRmFgYEAYHByUvuTH8JlM5tlnnxVmzZolbNu2TTh48KDwzW9+UyguLhZCoZAgCILwla98RXj44Yel43/3u98Jl1xyifDkk08Kfr9faG1tFfLz8wWv1ztRt5ATfOtb3xJsNpuwZ8+ehOfvww8/lI5R7uWGDRuEV199Vejt7RV6enqEO++8U5g9e7bg8/km4hZyhoceekjYs2ePEAgEhN/97nfCTTfdJMydO1d4//33BUHgM2mVCxcuCAsWLBDWr1+f9Ds+k9qcOXNG2L9/v7B//34BgLBp0yZh//79Ql9fnyAIgvD9739fKC4uFn79618L7777rvC5z31OcLlcwp///GfpHDfccIOwZcsW6Xujf2+zyaQUnl/60peEZcuWqf4uEAgIAITdu3cLgiAI/f39wvLlywWHwyHMmjVLuPLKK4V//ud/FqLRaBZXnFv09PQIS5YsEWw2mzB79myhtrZW+N73viecPXtWOka5j4IgCH/+85+Ff/iHfxDsdrtw2WWXCX/zN3+TILCmI1u3bhUAqH6J8JnUZsuWLcKCBQuEgoICobGxUfj9738v/W7FihXC1772tYTjn3vuOeGqq64SCgoKhLq6OuGll17K8opzD63nb+vWrdIxyr389re/Le17aWmpsGbNGuEPf/hD9hefY3zxi18UysvLhYKCAsHpdApf/OIXhaNHj0q/5zNpjVdffVUAIBw+fDjpd3wmtdm9e7fq/6fF/RobGxP+3//7f0Jpaakwa9Ys4cYbb0za46qqKqG1tTXhZ3r/3maTPEEQhCwGWAkhhBBCyDRlUvt4EkIIIYSQyQOFJyGEEEIIyQoUnoQQQgghJCtQeBJCCCGEkKxA4UkIIYQQQrIChSchhBBCCMkKFJ6EEEIIISQrUHgSQgghhJCsQOFJCCGEEEKyAoUnIYQQQgjJChSehBBCCCEkK/x/Hfw2bzlqTkUAAAAASUVORK5CYII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Notebook</a:t>
            </a:r>
          </a:p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colab.research.google.com/drive/1ilevBaYBE8NiBcYsqU3gRgU60QytM68M?usp=sharing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</TotalTime>
  <Words>2386</Words>
  <Application>Microsoft Office PowerPoint</Application>
  <PresentationFormat>Widescreen</PresentationFormat>
  <Paragraphs>157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Unit-2</vt:lpstr>
      <vt:lpstr>Introduction to Autoencoders</vt:lpstr>
      <vt:lpstr>Introduction to Autoencoders</vt:lpstr>
      <vt:lpstr>Autoencoder Architecture</vt:lpstr>
      <vt:lpstr>Code Example</vt:lpstr>
      <vt:lpstr>PowerPoint Presentation</vt:lpstr>
      <vt:lpstr>Transpose 2D Convolution</vt:lpstr>
      <vt:lpstr>PowerPoint Presentation</vt:lpstr>
      <vt:lpstr>Visualizing the Latent Space</vt:lpstr>
      <vt:lpstr>Visualizing the Latent Space – colored by clothing label</vt:lpstr>
      <vt:lpstr>Generating New Images</vt:lpstr>
      <vt:lpstr>A grid of decoded embeddings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Problems/Disadvantages of Autoencoders</vt:lpstr>
      <vt:lpstr>PowerPoint Presentation</vt:lpstr>
      <vt:lpstr>Analogy for Variational Autoencoder</vt:lpstr>
      <vt:lpstr>Analogy for Variational Autoencoder</vt:lpstr>
      <vt:lpstr>Analogy for Variational Autoencoder</vt:lpstr>
      <vt:lpstr>What do we need to change?</vt:lpstr>
      <vt:lpstr>The Encoder</vt:lpstr>
      <vt:lpstr>PowerPoint Presentation</vt:lpstr>
      <vt:lpstr>Key points about multivariate distribution:</vt:lpstr>
      <vt:lpstr>The Encoder</vt:lpstr>
      <vt:lpstr>The Encoder</vt:lpstr>
      <vt:lpstr>The Decoder</vt:lpstr>
      <vt:lpstr>Overall Architecture</vt:lpstr>
      <vt:lpstr>Why does this small change to the encoder help?</vt:lpstr>
      <vt:lpstr>The Loss Function</vt:lpstr>
      <vt:lpstr>Generative Adversarial Networks</vt:lpstr>
      <vt:lpstr>GAN</vt:lpstr>
      <vt:lpstr>GAN</vt:lpstr>
      <vt:lpstr>Deep Convolutional GAN (DCGAN)</vt:lpstr>
      <vt:lpstr>Deep Convolutional GAN (DCGAN)</vt:lpstr>
      <vt:lpstr>Upsampling Versus Conv2DTranspose</vt:lpstr>
      <vt:lpstr>PowerPoint Presentation</vt:lpstr>
      <vt:lpstr>DCGAN Training Process</vt:lpstr>
      <vt:lpstr>Analysis of DCGAN</vt:lpstr>
      <vt:lpstr>Wasserstein GAN (WGAN)</vt:lpstr>
      <vt:lpstr>WGAN</vt:lpstr>
      <vt:lpstr>Advantages</vt:lpstr>
      <vt:lpstr>Wasserstein distance</vt:lpstr>
      <vt:lpstr>Conditional GAN (CGAN)</vt:lpstr>
      <vt:lpstr>CGAN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198</cp:revision>
  <dcterms:created xsi:type="dcterms:W3CDTF">2024-08-12T12:15:15Z</dcterms:created>
  <dcterms:modified xsi:type="dcterms:W3CDTF">2024-08-20T07:42:11Z</dcterms:modified>
</cp:coreProperties>
</file>