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1" r:id="rId3"/>
    <p:sldId id="400" r:id="rId4"/>
    <p:sldId id="397" r:id="rId5"/>
    <p:sldId id="401" r:id="rId6"/>
    <p:sldId id="398" r:id="rId7"/>
    <p:sldId id="399"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3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4F1"/>
    <a:srgbClr val="AFC3CF"/>
    <a:srgbClr val="BFFFBF"/>
    <a:srgbClr val="FBE5D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97" autoAdjust="0"/>
  </p:normalViewPr>
  <p:slideViewPr>
    <p:cSldViewPr snapToGrid="0">
      <p:cViewPr varScale="1">
        <p:scale>
          <a:sx n="83" d="100"/>
          <a:sy n="83" d="100"/>
        </p:scale>
        <p:origin x="6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8302-2F10-42C5-AE13-76979E4C1651}" type="datetimeFigureOut">
              <a:rPr lang="en-AE" smtClean="0"/>
              <a:t>28/01/2025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99F5-0C1A-4708-916B-EA9F4A9087F7}" type="slidenum">
              <a:rPr lang="en-AE" smtClean="0"/>
              <a:t>‹#›</a:t>
            </a:fld>
            <a:endParaRPr lang="en-AE"/>
          </a:p>
        </p:txBody>
      </p:sp>
    </p:spTree>
    <p:extLst>
      <p:ext uri="{BB962C8B-B14F-4D97-AF65-F5344CB8AC3E}">
        <p14:creationId xmlns:p14="http://schemas.microsoft.com/office/powerpoint/2010/main" val="258175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6FF2-637B-295F-2A07-A6A75A038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48B4792-AE32-E1CC-1D6B-A3853CDA0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936A9DA-9CFB-4A4B-1169-E0B38BA37068}"/>
              </a:ext>
            </a:extLst>
          </p:cNvPr>
          <p:cNvSpPr>
            <a:spLocks noGrp="1"/>
          </p:cNvSpPr>
          <p:nvPr>
            <p:ph type="dt" sz="half" idx="10"/>
          </p:nvPr>
        </p:nvSpPr>
        <p:spPr/>
        <p:txBody>
          <a:bodyPr/>
          <a:lstStyle/>
          <a:p>
            <a:fld id="{7DDAB2AE-A841-4DF8-AC0A-20721B0E655B}" type="datetime1">
              <a:rPr lang="en-AE" smtClean="0"/>
              <a:t>28/01/2025</a:t>
            </a:fld>
            <a:endParaRPr lang="en-AE"/>
          </a:p>
        </p:txBody>
      </p:sp>
      <p:sp>
        <p:nvSpPr>
          <p:cNvPr id="5" name="Footer Placeholder 4">
            <a:extLst>
              <a:ext uri="{FF2B5EF4-FFF2-40B4-BE49-F238E27FC236}">
                <a16:creationId xmlns:a16="http://schemas.microsoft.com/office/drawing/2014/main" id="{D2EDDFF3-F6B0-2C76-4C67-7F40A8EFD90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2C96F739-2C3B-2B15-44D4-0298C28A5705}"/>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15586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59A8-3A40-4241-E8B8-756CFBB922E3}"/>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8373147-C128-FDAC-2FA6-AB63B49BD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150047A-0805-4909-4DBA-10577519207D}"/>
              </a:ext>
            </a:extLst>
          </p:cNvPr>
          <p:cNvSpPr>
            <a:spLocks noGrp="1"/>
          </p:cNvSpPr>
          <p:nvPr>
            <p:ph type="dt" sz="half" idx="10"/>
          </p:nvPr>
        </p:nvSpPr>
        <p:spPr/>
        <p:txBody>
          <a:bodyPr/>
          <a:lstStyle/>
          <a:p>
            <a:fld id="{2CF0F6C0-EC62-4BD8-A60D-1EDD7C5442D8}" type="datetime1">
              <a:rPr lang="en-AE" smtClean="0"/>
              <a:t>28/01/2025</a:t>
            </a:fld>
            <a:endParaRPr lang="en-AE"/>
          </a:p>
        </p:txBody>
      </p:sp>
      <p:sp>
        <p:nvSpPr>
          <p:cNvPr id="5" name="Footer Placeholder 4">
            <a:extLst>
              <a:ext uri="{FF2B5EF4-FFF2-40B4-BE49-F238E27FC236}">
                <a16:creationId xmlns:a16="http://schemas.microsoft.com/office/drawing/2014/main" id="{55BB5FFC-F213-1024-D1BB-CD45FE0344C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7BD67A58-0B73-84E9-10E7-B39B0BD060EB}"/>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518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51A65-8389-3BF9-1EBB-B7AD813C4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F2FD7F-841A-50F4-928A-94CCAEB1A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857125-68E5-893E-243C-B90EBC16D183}"/>
              </a:ext>
            </a:extLst>
          </p:cNvPr>
          <p:cNvSpPr>
            <a:spLocks noGrp="1"/>
          </p:cNvSpPr>
          <p:nvPr>
            <p:ph type="dt" sz="half" idx="10"/>
          </p:nvPr>
        </p:nvSpPr>
        <p:spPr/>
        <p:txBody>
          <a:bodyPr/>
          <a:lstStyle/>
          <a:p>
            <a:fld id="{5148B75F-E675-473F-9156-E69E38881D93}" type="datetime1">
              <a:rPr lang="en-AE" smtClean="0"/>
              <a:t>28/01/2025</a:t>
            </a:fld>
            <a:endParaRPr lang="en-AE"/>
          </a:p>
        </p:txBody>
      </p:sp>
      <p:sp>
        <p:nvSpPr>
          <p:cNvPr id="5" name="Footer Placeholder 4">
            <a:extLst>
              <a:ext uri="{FF2B5EF4-FFF2-40B4-BE49-F238E27FC236}">
                <a16:creationId xmlns:a16="http://schemas.microsoft.com/office/drawing/2014/main" id="{4D27DAA1-B1A2-5F5C-DD0E-2AD3B32DE8B4}"/>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809453F5-02DA-CA89-C4B0-612285B7924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6102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D8F-4AB9-0C8A-CBEE-D6D94F1CF46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EE40ADF-C9C1-2843-4D0C-470781FA6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C75E470-5A07-89FB-E58E-5D178B371DFF}"/>
              </a:ext>
            </a:extLst>
          </p:cNvPr>
          <p:cNvSpPr>
            <a:spLocks noGrp="1"/>
          </p:cNvSpPr>
          <p:nvPr>
            <p:ph type="dt" sz="half" idx="10"/>
          </p:nvPr>
        </p:nvSpPr>
        <p:spPr/>
        <p:txBody>
          <a:bodyPr/>
          <a:lstStyle/>
          <a:p>
            <a:fld id="{12CC9204-E2D1-4285-8802-BCF5544BB482}" type="datetime1">
              <a:rPr lang="en-AE" smtClean="0"/>
              <a:t>28/01/2025</a:t>
            </a:fld>
            <a:endParaRPr lang="en-AE"/>
          </a:p>
        </p:txBody>
      </p:sp>
      <p:sp>
        <p:nvSpPr>
          <p:cNvPr id="5" name="Footer Placeholder 4">
            <a:extLst>
              <a:ext uri="{FF2B5EF4-FFF2-40B4-BE49-F238E27FC236}">
                <a16:creationId xmlns:a16="http://schemas.microsoft.com/office/drawing/2014/main" id="{56104F21-0500-3D21-9118-B22CDAFB7743}"/>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63E541A7-A5DE-513E-1AC4-49979692C1CA}"/>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3730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8061-C90C-408C-948F-AB397BE0D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DC01AF2-2EE9-4A39-4436-64B5C0921F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85CD8-DAB6-DC4E-5A7F-403E9D4938DD}"/>
              </a:ext>
            </a:extLst>
          </p:cNvPr>
          <p:cNvSpPr>
            <a:spLocks noGrp="1"/>
          </p:cNvSpPr>
          <p:nvPr>
            <p:ph type="dt" sz="half" idx="10"/>
          </p:nvPr>
        </p:nvSpPr>
        <p:spPr/>
        <p:txBody>
          <a:bodyPr/>
          <a:lstStyle/>
          <a:p>
            <a:fld id="{9D3C3FA2-166A-4F89-BF81-37441FBD6769}" type="datetime1">
              <a:rPr lang="en-AE" smtClean="0"/>
              <a:t>28/01/2025</a:t>
            </a:fld>
            <a:endParaRPr lang="en-AE"/>
          </a:p>
        </p:txBody>
      </p:sp>
      <p:sp>
        <p:nvSpPr>
          <p:cNvPr id="5" name="Footer Placeholder 4">
            <a:extLst>
              <a:ext uri="{FF2B5EF4-FFF2-40B4-BE49-F238E27FC236}">
                <a16:creationId xmlns:a16="http://schemas.microsoft.com/office/drawing/2014/main" id="{F8BDE0B8-A0E2-396E-D434-0881B4E328F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9ECD87AE-3B39-AF39-CC31-786AC2967493}"/>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143096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47C6-97C6-530D-42A1-C86ECE5FC4E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E1AFAA2-3A2C-7B6D-2ECC-4B866B17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59512F2-0D52-4527-383E-8C239BCE3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547EB4D-0710-7DB4-F719-401F178A3AB0}"/>
              </a:ext>
            </a:extLst>
          </p:cNvPr>
          <p:cNvSpPr>
            <a:spLocks noGrp="1"/>
          </p:cNvSpPr>
          <p:nvPr>
            <p:ph type="dt" sz="half" idx="10"/>
          </p:nvPr>
        </p:nvSpPr>
        <p:spPr/>
        <p:txBody>
          <a:bodyPr/>
          <a:lstStyle/>
          <a:p>
            <a:fld id="{B3001AAA-9F64-4627-A348-CAB076124731}" type="datetime1">
              <a:rPr lang="en-AE" smtClean="0"/>
              <a:t>28/01/2025</a:t>
            </a:fld>
            <a:endParaRPr lang="en-AE"/>
          </a:p>
        </p:txBody>
      </p:sp>
      <p:sp>
        <p:nvSpPr>
          <p:cNvPr id="6" name="Footer Placeholder 5">
            <a:extLst>
              <a:ext uri="{FF2B5EF4-FFF2-40B4-BE49-F238E27FC236}">
                <a16:creationId xmlns:a16="http://schemas.microsoft.com/office/drawing/2014/main" id="{223F79FC-D228-978F-D855-72600A0921DE}"/>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A43C0A99-4FB9-F15C-54BC-1CDA475913F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82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4289-62D1-35C4-52CF-9D47E0133AB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765BA3E-DA96-EE5F-C3AD-A40631FB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A1742-9523-CDB6-30D8-16F7666C4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813B5C7F-0E84-7AD5-C4E8-BC8E331A3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4BE65-E4D2-7BD2-EECF-AD97F9A50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F32C906-A77E-CF1F-9C41-95B83076CFDE}"/>
              </a:ext>
            </a:extLst>
          </p:cNvPr>
          <p:cNvSpPr>
            <a:spLocks noGrp="1"/>
          </p:cNvSpPr>
          <p:nvPr>
            <p:ph type="dt" sz="half" idx="10"/>
          </p:nvPr>
        </p:nvSpPr>
        <p:spPr/>
        <p:txBody>
          <a:bodyPr/>
          <a:lstStyle/>
          <a:p>
            <a:fld id="{5B05468D-B2E7-420B-95B4-56A8AB03A32E}" type="datetime1">
              <a:rPr lang="en-AE" smtClean="0"/>
              <a:t>28/01/2025</a:t>
            </a:fld>
            <a:endParaRPr lang="en-AE"/>
          </a:p>
        </p:txBody>
      </p:sp>
      <p:sp>
        <p:nvSpPr>
          <p:cNvPr id="8" name="Footer Placeholder 7">
            <a:extLst>
              <a:ext uri="{FF2B5EF4-FFF2-40B4-BE49-F238E27FC236}">
                <a16:creationId xmlns:a16="http://schemas.microsoft.com/office/drawing/2014/main" id="{7028B095-9A5C-59E5-3416-85CB68FC7843}"/>
              </a:ext>
            </a:extLst>
          </p:cNvPr>
          <p:cNvSpPr>
            <a:spLocks noGrp="1"/>
          </p:cNvSpPr>
          <p:nvPr>
            <p:ph type="ftr" sz="quarter" idx="11"/>
          </p:nvPr>
        </p:nvSpPr>
        <p:spPr/>
        <p:txBody>
          <a:bodyPr/>
          <a:lstStyle/>
          <a:p>
            <a:r>
              <a:rPr lang="en-US"/>
              <a:t>Introduction to Large Langauge Models</a:t>
            </a:r>
            <a:endParaRPr lang="en-AE"/>
          </a:p>
        </p:txBody>
      </p:sp>
      <p:sp>
        <p:nvSpPr>
          <p:cNvPr id="9" name="Slide Number Placeholder 8">
            <a:extLst>
              <a:ext uri="{FF2B5EF4-FFF2-40B4-BE49-F238E27FC236}">
                <a16:creationId xmlns:a16="http://schemas.microsoft.com/office/drawing/2014/main" id="{56D5C1FD-9632-62CE-7163-0E9162CBA31F}"/>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419632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1D6-CB70-1916-5D5E-BE68B288A31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F92F967-14E1-2E54-F9F5-82C0F2ED7564}"/>
              </a:ext>
            </a:extLst>
          </p:cNvPr>
          <p:cNvSpPr>
            <a:spLocks noGrp="1"/>
          </p:cNvSpPr>
          <p:nvPr>
            <p:ph type="dt" sz="half" idx="10"/>
          </p:nvPr>
        </p:nvSpPr>
        <p:spPr/>
        <p:txBody>
          <a:bodyPr/>
          <a:lstStyle/>
          <a:p>
            <a:fld id="{B39DFBE7-1F12-4BFC-B677-77D2F404C4D9}" type="datetime1">
              <a:rPr lang="en-AE" smtClean="0"/>
              <a:t>28/01/2025</a:t>
            </a:fld>
            <a:endParaRPr lang="en-AE"/>
          </a:p>
        </p:txBody>
      </p:sp>
      <p:sp>
        <p:nvSpPr>
          <p:cNvPr id="4" name="Footer Placeholder 3">
            <a:extLst>
              <a:ext uri="{FF2B5EF4-FFF2-40B4-BE49-F238E27FC236}">
                <a16:creationId xmlns:a16="http://schemas.microsoft.com/office/drawing/2014/main" id="{AD69C751-68B1-F5DB-7A95-62EB2017690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CE02153-16E3-A872-348F-387FEA99D2D4}"/>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7345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F5F35-269A-4EB6-3435-6CF2120556F2}"/>
              </a:ext>
            </a:extLst>
          </p:cNvPr>
          <p:cNvSpPr>
            <a:spLocks noGrp="1"/>
          </p:cNvSpPr>
          <p:nvPr>
            <p:ph type="dt" sz="half" idx="10"/>
          </p:nvPr>
        </p:nvSpPr>
        <p:spPr/>
        <p:txBody>
          <a:bodyPr/>
          <a:lstStyle/>
          <a:p>
            <a:fld id="{A73CFED5-7B81-4257-997C-932093CAA142}" type="datetime1">
              <a:rPr lang="en-AE" smtClean="0"/>
              <a:t>28/01/2025</a:t>
            </a:fld>
            <a:endParaRPr lang="en-AE"/>
          </a:p>
        </p:txBody>
      </p:sp>
      <p:sp>
        <p:nvSpPr>
          <p:cNvPr id="3" name="Footer Placeholder 2">
            <a:extLst>
              <a:ext uri="{FF2B5EF4-FFF2-40B4-BE49-F238E27FC236}">
                <a16:creationId xmlns:a16="http://schemas.microsoft.com/office/drawing/2014/main" id="{B5D3BE25-7F26-D198-27C3-ED19C2B0A314}"/>
              </a:ext>
            </a:extLst>
          </p:cNvPr>
          <p:cNvSpPr>
            <a:spLocks noGrp="1"/>
          </p:cNvSpPr>
          <p:nvPr>
            <p:ph type="ftr" sz="quarter" idx="11"/>
          </p:nvPr>
        </p:nvSpPr>
        <p:spPr/>
        <p:txBody>
          <a:bodyPr/>
          <a:lstStyle/>
          <a:p>
            <a:r>
              <a:rPr lang="en-US"/>
              <a:t>Introduction to Large Langauge Models</a:t>
            </a:r>
            <a:endParaRPr lang="en-AE"/>
          </a:p>
        </p:txBody>
      </p:sp>
      <p:sp>
        <p:nvSpPr>
          <p:cNvPr id="4" name="Slide Number Placeholder 3">
            <a:extLst>
              <a:ext uri="{FF2B5EF4-FFF2-40B4-BE49-F238E27FC236}">
                <a16:creationId xmlns:a16="http://schemas.microsoft.com/office/drawing/2014/main" id="{626D0843-BEAF-BABB-4223-2C325F1D4B4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13637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2E6-6A60-11A6-C0C0-1528757BD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4D18D34-2B6D-6745-5952-A25872BB6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B584361-ACBA-7902-18BD-1A46D368E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8A58F-474A-53BE-C711-3C0044516834}"/>
              </a:ext>
            </a:extLst>
          </p:cNvPr>
          <p:cNvSpPr>
            <a:spLocks noGrp="1"/>
          </p:cNvSpPr>
          <p:nvPr>
            <p:ph type="dt" sz="half" idx="10"/>
          </p:nvPr>
        </p:nvSpPr>
        <p:spPr/>
        <p:txBody>
          <a:bodyPr/>
          <a:lstStyle/>
          <a:p>
            <a:fld id="{961EF016-AA73-4A6D-9F92-57AC52F0A078}" type="datetime1">
              <a:rPr lang="en-AE" smtClean="0"/>
              <a:t>28/01/2025</a:t>
            </a:fld>
            <a:endParaRPr lang="en-AE"/>
          </a:p>
        </p:txBody>
      </p:sp>
      <p:sp>
        <p:nvSpPr>
          <p:cNvPr id="6" name="Footer Placeholder 5">
            <a:extLst>
              <a:ext uri="{FF2B5EF4-FFF2-40B4-BE49-F238E27FC236}">
                <a16:creationId xmlns:a16="http://schemas.microsoft.com/office/drawing/2014/main" id="{DF0C4B0C-D374-5C8D-FA1F-3D323F97BB44}"/>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DDD6EB83-D3A8-231A-F586-0A41B04B3E8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70145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92E-556E-4720-7A6D-D8BDB1E46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9058F551-F16F-46A6-D80D-7462C43B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BF64ADD1-5BF8-9FAE-DF2A-0A5C01AA0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459CB-3519-BB90-D51C-21E7689778D8}"/>
              </a:ext>
            </a:extLst>
          </p:cNvPr>
          <p:cNvSpPr>
            <a:spLocks noGrp="1"/>
          </p:cNvSpPr>
          <p:nvPr>
            <p:ph type="dt" sz="half" idx="10"/>
          </p:nvPr>
        </p:nvSpPr>
        <p:spPr/>
        <p:txBody>
          <a:bodyPr/>
          <a:lstStyle/>
          <a:p>
            <a:fld id="{251E5590-1CAE-4243-B7C9-AF0C4F5185E9}" type="datetime1">
              <a:rPr lang="en-AE" smtClean="0"/>
              <a:t>28/01/2025</a:t>
            </a:fld>
            <a:endParaRPr lang="en-AE"/>
          </a:p>
        </p:txBody>
      </p:sp>
      <p:sp>
        <p:nvSpPr>
          <p:cNvPr id="6" name="Footer Placeholder 5">
            <a:extLst>
              <a:ext uri="{FF2B5EF4-FFF2-40B4-BE49-F238E27FC236}">
                <a16:creationId xmlns:a16="http://schemas.microsoft.com/office/drawing/2014/main" id="{F065FE79-7E15-4AEC-CA7D-BC94E89F4C6C}"/>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BA9C62B5-7C45-9CE0-2BED-BF9988A3D81E}"/>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27914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AB7C6-833E-C5A7-B829-31C5E9A32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3D3DE03-433E-8555-D3E0-C9C739990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8B21E60-5ACC-6A25-9844-F838CC43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979C2-A5DF-43DB-8A4F-DB074DAAB6CA}" type="datetime1">
              <a:rPr lang="en-AE" smtClean="0"/>
              <a:t>28/01/2025</a:t>
            </a:fld>
            <a:endParaRPr lang="en-AE"/>
          </a:p>
        </p:txBody>
      </p:sp>
      <p:sp>
        <p:nvSpPr>
          <p:cNvPr id="5" name="Footer Placeholder 4">
            <a:extLst>
              <a:ext uri="{FF2B5EF4-FFF2-40B4-BE49-F238E27FC236}">
                <a16:creationId xmlns:a16="http://schemas.microsoft.com/office/drawing/2014/main" id="{BEEC8D8F-4760-E2CB-9560-F3FFDC5DC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BA26755B-70F1-896C-273A-49160FD87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AD9F2-6DB0-4CBA-AFAD-96623D96B5AD}" type="slidenum">
              <a:rPr lang="en-AE" smtClean="0"/>
              <a:t>‹#›</a:t>
            </a:fld>
            <a:endParaRPr lang="en-AE"/>
          </a:p>
        </p:txBody>
      </p:sp>
    </p:spTree>
    <p:extLst>
      <p:ext uri="{BB962C8B-B14F-4D97-AF65-F5344CB8AC3E}">
        <p14:creationId xmlns:p14="http://schemas.microsoft.com/office/powerpoint/2010/main" val="358979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12.wdp"/><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BCB5-2917-1847-9ECB-2D17CCA6B537}"/>
              </a:ext>
            </a:extLst>
          </p:cNvPr>
          <p:cNvSpPr>
            <a:spLocks noGrp="1"/>
          </p:cNvSpPr>
          <p:nvPr>
            <p:ph type="ctrTitle"/>
          </p:nvPr>
        </p:nvSpPr>
        <p:spPr/>
        <p:txBody>
          <a:bodyPr/>
          <a:lstStyle/>
          <a:p>
            <a:r>
              <a:rPr lang="en-US" dirty="0"/>
              <a:t>Parameter Efficient Finetuning (PEFT)</a:t>
            </a:r>
            <a:endParaRPr lang="en-AE" dirty="0"/>
          </a:p>
        </p:txBody>
      </p:sp>
      <p:sp>
        <p:nvSpPr>
          <p:cNvPr id="3" name="Subtitle 2">
            <a:extLst>
              <a:ext uri="{FF2B5EF4-FFF2-40B4-BE49-F238E27FC236}">
                <a16:creationId xmlns:a16="http://schemas.microsoft.com/office/drawing/2014/main" id="{0CA33AAB-4470-71B7-575F-9D3150D9A33F}"/>
              </a:ext>
            </a:extLst>
          </p:cNvPr>
          <p:cNvSpPr>
            <a:spLocks noGrp="1"/>
          </p:cNvSpPr>
          <p:nvPr>
            <p:ph type="subTitle" idx="1"/>
          </p:nvPr>
        </p:nvSpPr>
        <p:spPr/>
        <p:txBody>
          <a:bodyPr/>
          <a:lstStyle/>
          <a:p>
            <a:r>
              <a:rPr lang="en-US" dirty="0"/>
              <a:t>CS XXX: Introduction to Large Language Models</a:t>
            </a:r>
            <a:endParaRPr lang="en-AE" dirty="0"/>
          </a:p>
        </p:txBody>
      </p:sp>
      <p:sp>
        <p:nvSpPr>
          <p:cNvPr id="4" name="Footer Placeholder 3">
            <a:extLst>
              <a:ext uri="{FF2B5EF4-FFF2-40B4-BE49-F238E27FC236}">
                <a16:creationId xmlns:a16="http://schemas.microsoft.com/office/drawing/2014/main" id="{FE1B256E-7B0B-A346-4874-6791AECB21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1C2818C-23BB-AE32-15DF-C3401533B11E}"/>
              </a:ext>
            </a:extLst>
          </p:cNvPr>
          <p:cNvSpPr>
            <a:spLocks noGrp="1"/>
          </p:cNvSpPr>
          <p:nvPr>
            <p:ph type="sldNum" sz="quarter" idx="12"/>
          </p:nvPr>
        </p:nvSpPr>
        <p:spPr>
          <a:xfrm>
            <a:off x="9296400" y="6356350"/>
            <a:ext cx="2743200" cy="365125"/>
          </a:xfrm>
        </p:spPr>
        <p:txBody>
          <a:bodyPr/>
          <a:lstStyle/>
          <a:p>
            <a:fld id="{B00AD9F2-6DB0-4CBA-AFAD-96623D96B5AD}" type="slidenum">
              <a:rPr lang="en-AE" smtClean="0"/>
              <a:t>1</a:t>
            </a:fld>
            <a:endParaRPr lang="en-AE"/>
          </a:p>
        </p:txBody>
      </p:sp>
    </p:spTree>
    <p:extLst>
      <p:ext uri="{BB962C8B-B14F-4D97-AF65-F5344CB8AC3E}">
        <p14:creationId xmlns:p14="http://schemas.microsoft.com/office/powerpoint/2010/main" val="349630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74C03-CB95-1E8F-4030-BE35E29E6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28378-D70F-A226-7F6C-52054106A780}"/>
              </a:ext>
            </a:extLst>
          </p:cNvPr>
          <p:cNvSpPr>
            <a:spLocks noGrp="1"/>
          </p:cNvSpPr>
          <p:nvPr>
            <p:ph type="title"/>
          </p:nvPr>
        </p:nvSpPr>
        <p:spPr>
          <a:xfrm>
            <a:off x="128081" y="83024"/>
            <a:ext cx="11935838" cy="636925"/>
          </a:xfrm>
        </p:spPr>
        <p:txBody>
          <a:bodyPr>
            <a:normAutofit fontScale="90000"/>
          </a:bodyPr>
          <a:lstStyle/>
          <a:p>
            <a:r>
              <a:rPr lang="en-US" dirty="0"/>
              <a:t>Parameter Efficient Finetuning (PEFT)</a:t>
            </a:r>
            <a:endParaRPr lang="en-AE" dirty="0"/>
          </a:p>
        </p:txBody>
      </p:sp>
      <p:sp>
        <p:nvSpPr>
          <p:cNvPr id="3" name="Content Placeholder 2">
            <a:extLst>
              <a:ext uri="{FF2B5EF4-FFF2-40B4-BE49-F238E27FC236}">
                <a16:creationId xmlns:a16="http://schemas.microsoft.com/office/drawing/2014/main" id="{E339F4C9-3C6B-1DFD-3077-99950CEA5C2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Updating all parameters of a model has a large potential of increasing its performance but comes with several disadvantages. It is costly to train, has slow training times, and requires significant storage. </a:t>
            </a:r>
          </a:p>
          <a:p>
            <a:pPr algn="just"/>
            <a:r>
              <a:rPr lang="en-GB" dirty="0">
                <a:latin typeface="Arial" panose="020B0604020202020204" pitchFamily="34" charset="0"/>
                <a:cs typeface="Arial" panose="020B0604020202020204" pitchFamily="34" charset="0"/>
              </a:rPr>
              <a:t>To resolve these issues, attention has been given to parameter-efficient fine-tuning (PEFT) alternatives that focus on fine-tuning pre‐trained models at higher computational efficiency.</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5B97B5C-A594-66E3-F250-8B3EC51B42B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388FDBB-2CC9-ABC9-C5D6-7F0B6E099C4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10</a:t>
            </a:fld>
            <a:endParaRPr lang="en-AE" dirty="0"/>
          </a:p>
        </p:txBody>
      </p:sp>
    </p:spTree>
    <p:extLst>
      <p:ext uri="{BB962C8B-B14F-4D97-AF65-F5344CB8AC3E}">
        <p14:creationId xmlns:p14="http://schemas.microsoft.com/office/powerpoint/2010/main" val="271030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5D980-DAE3-B02E-9ACC-978536290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03CB5-CD60-DB24-2D6B-910E085BC2F0}"/>
              </a:ext>
            </a:extLst>
          </p:cNvPr>
          <p:cNvSpPr>
            <a:spLocks noGrp="1"/>
          </p:cNvSpPr>
          <p:nvPr>
            <p:ph type="title"/>
          </p:nvPr>
        </p:nvSpPr>
        <p:spPr>
          <a:xfrm>
            <a:off x="128081" y="83024"/>
            <a:ext cx="11935838" cy="636925"/>
          </a:xfrm>
        </p:spPr>
        <p:txBody>
          <a:bodyPr>
            <a:normAutofit fontScale="90000"/>
          </a:bodyPr>
          <a:lstStyle/>
          <a:p>
            <a:r>
              <a:rPr lang="en-US" dirty="0"/>
              <a:t>PEFT – Adapters </a:t>
            </a:r>
            <a:endParaRPr lang="en-AE" dirty="0"/>
          </a:p>
        </p:txBody>
      </p:sp>
      <p:sp>
        <p:nvSpPr>
          <p:cNvPr id="3" name="Content Placeholder 2">
            <a:extLst>
              <a:ext uri="{FF2B5EF4-FFF2-40B4-BE49-F238E27FC236}">
                <a16:creationId xmlns:a16="http://schemas.microsoft.com/office/drawing/2014/main" id="{210451FA-2F6A-9B26-B675-7FC7088FDF80}"/>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Adapters are a core component of many PEFT-based techniques. The method proposes a set of additional modular components inside the Transformer that can be fine-tuned to improve the model’s performance on a specific task without having to fine-tune all the model weights. This saves a lot of time and compute.</a:t>
            </a:r>
          </a:p>
          <a:p>
            <a:pPr algn="just"/>
            <a:r>
              <a:rPr lang="en-GB" dirty="0">
                <a:latin typeface="Arial" panose="020B0604020202020204" pitchFamily="34" charset="0"/>
                <a:cs typeface="Arial" panose="020B0604020202020204" pitchFamily="34" charset="0"/>
              </a:rPr>
              <a:t>Adapters are described in the paper “Parameter-efficient transfer learning for NLP”, which showed that fine-tuning 3.6% of the parameters of BERT for a task can yield comparable performance to fine-tuning all the model’s weights.</a:t>
            </a: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74F7BCD-46C9-0D24-172F-A48EACA8677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2518D1E-5721-688E-A1E7-CFEA88F1DBF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11</a:t>
            </a:fld>
            <a:endParaRPr lang="en-AE" dirty="0"/>
          </a:p>
        </p:txBody>
      </p:sp>
    </p:spTree>
    <p:extLst>
      <p:ext uri="{BB962C8B-B14F-4D97-AF65-F5344CB8AC3E}">
        <p14:creationId xmlns:p14="http://schemas.microsoft.com/office/powerpoint/2010/main" val="189481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A30F7-8FC7-D584-0319-E3FAD174C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143D6-7116-1AEA-98D7-80ACCA587C1A}"/>
              </a:ext>
            </a:extLst>
          </p:cNvPr>
          <p:cNvSpPr>
            <a:spLocks noGrp="1"/>
          </p:cNvSpPr>
          <p:nvPr>
            <p:ph type="title"/>
          </p:nvPr>
        </p:nvSpPr>
        <p:spPr>
          <a:xfrm>
            <a:off x="128081" y="83024"/>
            <a:ext cx="11935838" cy="636925"/>
          </a:xfrm>
        </p:spPr>
        <p:txBody>
          <a:bodyPr>
            <a:normAutofit fontScale="90000"/>
          </a:bodyPr>
          <a:lstStyle/>
          <a:p>
            <a:r>
              <a:rPr lang="en-US" dirty="0"/>
              <a:t>PEFT – Adapters </a:t>
            </a:r>
            <a:endParaRPr lang="en-AE" dirty="0"/>
          </a:p>
        </p:txBody>
      </p:sp>
      <p:sp>
        <p:nvSpPr>
          <p:cNvPr id="3" name="Content Placeholder 2">
            <a:extLst>
              <a:ext uri="{FF2B5EF4-FFF2-40B4-BE49-F238E27FC236}">
                <a16:creationId xmlns:a16="http://schemas.microsoft.com/office/drawing/2014/main" id="{35A40477-AA60-99E0-86D4-F4356B2F7B2D}"/>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In a single Transformer block, the paper’s proposed architecture places adapters after the attention layer and the feedforward neural network.</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Adapters add a small number of weights in certain places in the network that can be fine-tuned efficiently while leaving the majority of model weights frozen.</a:t>
            </a: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9DFC81A-D8B6-0255-C6C3-13163C9AB2E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B479A3D-C731-1FAB-416C-D74A868AC05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12</a:t>
            </a:fld>
            <a:endParaRPr lang="en-AE" dirty="0"/>
          </a:p>
        </p:txBody>
      </p:sp>
      <p:pic>
        <p:nvPicPr>
          <p:cNvPr id="7" name="Picture 6">
            <a:extLst>
              <a:ext uri="{FF2B5EF4-FFF2-40B4-BE49-F238E27FC236}">
                <a16:creationId xmlns:a16="http://schemas.microsoft.com/office/drawing/2014/main" id="{DB148E81-E378-CEFB-C5A9-EFD9127AAF1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4410778" y="1714769"/>
            <a:ext cx="3370443" cy="3094387"/>
          </a:xfrm>
          <a:prstGeom prst="rect">
            <a:avLst/>
          </a:prstGeom>
        </p:spPr>
      </p:pic>
    </p:spTree>
    <p:extLst>
      <p:ext uri="{BB962C8B-B14F-4D97-AF65-F5344CB8AC3E}">
        <p14:creationId xmlns:p14="http://schemas.microsoft.com/office/powerpoint/2010/main" val="140641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6D630-9C9D-7164-A25E-0E51EFADF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A5E09-6808-845A-29E9-EEC7BE450CB2}"/>
              </a:ext>
            </a:extLst>
          </p:cNvPr>
          <p:cNvSpPr>
            <a:spLocks noGrp="1"/>
          </p:cNvSpPr>
          <p:nvPr>
            <p:ph type="title"/>
          </p:nvPr>
        </p:nvSpPr>
        <p:spPr>
          <a:xfrm>
            <a:off x="128081" y="83024"/>
            <a:ext cx="11935838" cy="636925"/>
          </a:xfrm>
        </p:spPr>
        <p:txBody>
          <a:bodyPr>
            <a:normAutofit fontScale="90000"/>
          </a:bodyPr>
          <a:lstStyle/>
          <a:p>
            <a:r>
              <a:rPr lang="en-US" dirty="0"/>
              <a:t>PEFT – Adapters </a:t>
            </a:r>
            <a:endParaRPr lang="en-AE" dirty="0"/>
          </a:p>
        </p:txBody>
      </p:sp>
      <p:sp>
        <p:nvSpPr>
          <p:cNvPr id="3" name="Content Placeholder 2">
            <a:extLst>
              <a:ext uri="{FF2B5EF4-FFF2-40B4-BE49-F238E27FC236}">
                <a16:creationId xmlns:a16="http://schemas.microsoft.com/office/drawing/2014/main" id="{0B9C046B-9709-DC77-2AAA-7CBA19F7AAF5}"/>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Adapter components span the various Transformer blocks in the model.</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B026E76-622E-7F10-5D92-ABAE492049A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F73F658-4605-FB32-3A1F-80B8003BF79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13</a:t>
            </a:fld>
            <a:endParaRPr lang="en-AE" dirty="0"/>
          </a:p>
        </p:txBody>
      </p:sp>
      <p:pic>
        <p:nvPicPr>
          <p:cNvPr id="8" name="Picture 7">
            <a:extLst>
              <a:ext uri="{FF2B5EF4-FFF2-40B4-BE49-F238E27FC236}">
                <a16:creationId xmlns:a16="http://schemas.microsoft.com/office/drawing/2014/main" id="{AFD6C4A9-B9E2-4563-2703-AE90718F8CC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723819" y="1370332"/>
            <a:ext cx="4519052" cy="5281118"/>
          </a:xfrm>
          <a:prstGeom prst="rect">
            <a:avLst/>
          </a:prstGeom>
        </p:spPr>
      </p:pic>
      <p:sp>
        <p:nvSpPr>
          <p:cNvPr id="10" name="TextBox 9">
            <a:extLst>
              <a:ext uri="{FF2B5EF4-FFF2-40B4-BE49-F238E27FC236}">
                <a16:creationId xmlns:a16="http://schemas.microsoft.com/office/drawing/2014/main" id="{2EAECE07-5CA9-3E36-CA2E-9E81B5142AA6}"/>
              </a:ext>
            </a:extLst>
          </p:cNvPr>
          <p:cNvSpPr txBox="1"/>
          <p:nvPr/>
        </p:nvSpPr>
        <p:spPr>
          <a:xfrm>
            <a:off x="5481781" y="2967335"/>
            <a:ext cx="6142182" cy="923330"/>
          </a:xfrm>
          <a:prstGeom prst="rect">
            <a:avLst/>
          </a:prstGeom>
          <a:noFill/>
        </p:spPr>
        <p:txBody>
          <a:bodyPr wrap="square">
            <a:spAutoFit/>
          </a:bodyPr>
          <a:lstStyle/>
          <a:p>
            <a:r>
              <a:rPr lang="en-GB" b="1" dirty="0"/>
              <a:t>Adapter 1 </a:t>
            </a:r>
            <a:r>
              <a:rPr lang="en-GB" dirty="0"/>
              <a:t>can be a specialist in, say, medical text classification, while </a:t>
            </a:r>
            <a:r>
              <a:rPr lang="en-GB" b="1" dirty="0"/>
              <a:t>Adapter 2</a:t>
            </a:r>
            <a:r>
              <a:rPr lang="en-GB" dirty="0"/>
              <a:t> can specialize in named-entity recognition (NER)</a:t>
            </a:r>
            <a:endParaRPr lang="en-AE" dirty="0"/>
          </a:p>
        </p:txBody>
      </p:sp>
    </p:spTree>
    <p:extLst>
      <p:ext uri="{BB962C8B-B14F-4D97-AF65-F5344CB8AC3E}">
        <p14:creationId xmlns:p14="http://schemas.microsoft.com/office/powerpoint/2010/main" val="63584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9047A-1792-A980-3509-EAC5BC7CD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93343-62E7-6CD6-D971-51DF74795430}"/>
              </a:ext>
            </a:extLst>
          </p:cNvPr>
          <p:cNvSpPr>
            <a:spLocks noGrp="1"/>
          </p:cNvSpPr>
          <p:nvPr>
            <p:ph type="title"/>
          </p:nvPr>
        </p:nvSpPr>
        <p:spPr>
          <a:xfrm>
            <a:off x="128081" y="83024"/>
            <a:ext cx="11935838" cy="636925"/>
          </a:xfrm>
        </p:spPr>
        <p:txBody>
          <a:bodyPr>
            <a:normAutofit fontScale="90000"/>
          </a:bodyPr>
          <a:lstStyle/>
          <a:p>
            <a:r>
              <a:rPr lang="en-US" dirty="0"/>
              <a:t>PEFT – Adapters </a:t>
            </a:r>
            <a:endParaRPr lang="en-AE" dirty="0"/>
          </a:p>
        </p:txBody>
      </p:sp>
      <p:sp>
        <p:nvSpPr>
          <p:cNvPr id="3" name="Content Placeholder 2">
            <a:extLst>
              <a:ext uri="{FF2B5EF4-FFF2-40B4-BE49-F238E27FC236}">
                <a16:creationId xmlns:a16="http://schemas.microsoft.com/office/drawing/2014/main" id="{E90C4D65-DF23-A8E7-D366-2D2A5676544A}"/>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Adapters that specialize in specific tasks can be swapped into the same architecture</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169E413-BE78-9D24-5022-7F34AEEE7F8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A8892B9-FB3E-0778-F7D3-DEAB5F6F69A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14</a:t>
            </a:fld>
            <a:endParaRPr lang="en-AE" dirty="0"/>
          </a:p>
        </p:txBody>
      </p:sp>
      <p:pic>
        <p:nvPicPr>
          <p:cNvPr id="7" name="Picture 6">
            <a:extLst>
              <a:ext uri="{FF2B5EF4-FFF2-40B4-BE49-F238E27FC236}">
                <a16:creationId xmlns:a16="http://schemas.microsoft.com/office/drawing/2014/main" id="{A1B11EC4-9770-2F23-47E0-D9B929EB10E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845546" y="1538779"/>
            <a:ext cx="6759526" cy="5319221"/>
          </a:xfrm>
          <a:prstGeom prst="rect">
            <a:avLst/>
          </a:prstGeom>
        </p:spPr>
      </p:pic>
    </p:spTree>
    <p:extLst>
      <p:ext uri="{BB962C8B-B14F-4D97-AF65-F5344CB8AC3E}">
        <p14:creationId xmlns:p14="http://schemas.microsoft.com/office/powerpoint/2010/main" val="397126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B4CF2-E394-FED7-BD9D-006E6547AF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6BB05-EE57-235C-5A03-32573FB16196}"/>
              </a:ext>
            </a:extLst>
          </p:cNvPr>
          <p:cNvSpPr>
            <a:spLocks noGrp="1"/>
          </p:cNvSpPr>
          <p:nvPr>
            <p:ph type="title"/>
          </p:nvPr>
        </p:nvSpPr>
        <p:spPr>
          <a:xfrm>
            <a:off x="128081" y="83024"/>
            <a:ext cx="11935838" cy="636925"/>
          </a:xfrm>
        </p:spPr>
        <p:txBody>
          <a:bodyPr>
            <a:normAutofit fontScale="90000"/>
          </a:bodyPr>
          <a:lstStyle/>
          <a:p>
            <a:r>
              <a:rPr lang="en-US" dirty="0"/>
              <a:t>PEFT – Low-Rank Adaptation (</a:t>
            </a:r>
            <a:r>
              <a:rPr lang="en-US" dirty="0" err="1"/>
              <a:t>LoRA</a:t>
            </a:r>
            <a:r>
              <a:rPr lang="en-US" dirty="0"/>
              <a:t>) </a:t>
            </a:r>
            <a:endParaRPr lang="en-AE" dirty="0"/>
          </a:p>
        </p:txBody>
      </p:sp>
      <p:sp>
        <p:nvSpPr>
          <p:cNvPr id="3" name="Content Placeholder 2">
            <a:extLst>
              <a:ext uri="{FF2B5EF4-FFF2-40B4-BE49-F238E27FC236}">
                <a16:creationId xmlns:a16="http://schemas.microsoft.com/office/drawing/2014/main" id="{2E8D3DF1-F6BE-6A27-CDD9-066E56CF017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As an alternative to adapters, low-rank adaptation (</a:t>
            </a:r>
            <a:r>
              <a:rPr lang="en-GB" dirty="0" err="1">
                <a:latin typeface="Arial" panose="020B0604020202020204" pitchFamily="34" charset="0"/>
                <a:cs typeface="Arial" panose="020B0604020202020204" pitchFamily="34" charset="0"/>
              </a:rPr>
              <a:t>LoRA</a:t>
            </a:r>
            <a:r>
              <a:rPr lang="en-GB" dirty="0">
                <a:latin typeface="Arial" panose="020B0604020202020204" pitchFamily="34" charset="0"/>
                <a:cs typeface="Arial" panose="020B0604020202020204" pitchFamily="34" charset="0"/>
              </a:rPr>
              <a:t>) was introduced and is at the time of writing is a widely used and effective technique for PEFT. </a:t>
            </a:r>
            <a:r>
              <a:rPr lang="en-GB" dirty="0" err="1">
                <a:latin typeface="Arial" panose="020B0604020202020204" pitchFamily="34" charset="0"/>
                <a:cs typeface="Arial" panose="020B0604020202020204" pitchFamily="34" charset="0"/>
              </a:rPr>
              <a:t>LoRA</a:t>
            </a:r>
            <a:r>
              <a:rPr lang="en-GB" dirty="0">
                <a:latin typeface="Arial" panose="020B0604020202020204" pitchFamily="34" charset="0"/>
                <a:cs typeface="Arial" panose="020B0604020202020204" pitchFamily="34" charset="0"/>
              </a:rPr>
              <a:t> is a technique that (like adapters) only requires updating a small set of parameters. </a:t>
            </a:r>
          </a:p>
          <a:p>
            <a:pPr algn="just"/>
            <a:r>
              <a:rPr lang="en-GB" dirty="0" err="1">
                <a:latin typeface="Arial" panose="020B0604020202020204" pitchFamily="34" charset="0"/>
                <a:cs typeface="Arial" panose="020B0604020202020204" pitchFamily="34" charset="0"/>
              </a:rPr>
              <a:t>LoRA</a:t>
            </a:r>
            <a:r>
              <a:rPr lang="en-GB" dirty="0">
                <a:latin typeface="Arial" panose="020B0604020202020204" pitchFamily="34" charset="0"/>
                <a:cs typeface="Arial" panose="020B0604020202020204" pitchFamily="34" charset="0"/>
              </a:rPr>
              <a:t> creates a small subset of the base model to fine-tune instead of adding layers to the model</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ED85C01-06D6-4937-F36A-2A261844343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1C75D45-AAEB-728C-A91B-67853F0DC35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15</a:t>
            </a:fld>
            <a:endParaRPr lang="en-AE" dirty="0"/>
          </a:p>
        </p:txBody>
      </p:sp>
      <p:pic>
        <p:nvPicPr>
          <p:cNvPr id="8" name="Picture 7">
            <a:extLst>
              <a:ext uri="{FF2B5EF4-FFF2-40B4-BE49-F238E27FC236}">
                <a16:creationId xmlns:a16="http://schemas.microsoft.com/office/drawing/2014/main" id="{DA38D723-96EA-B4A1-665C-60AEC10BE23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tretch>
            <a:fillRect/>
          </a:stretch>
        </p:blipFill>
        <p:spPr>
          <a:xfrm>
            <a:off x="3313464" y="3429000"/>
            <a:ext cx="5565072" cy="2750127"/>
          </a:xfrm>
          <a:prstGeom prst="rect">
            <a:avLst/>
          </a:prstGeom>
        </p:spPr>
      </p:pic>
    </p:spTree>
    <p:extLst>
      <p:ext uri="{BB962C8B-B14F-4D97-AF65-F5344CB8AC3E}">
        <p14:creationId xmlns:p14="http://schemas.microsoft.com/office/powerpoint/2010/main" val="248326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D7767-C670-EDC9-BD67-E823F5F8DA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2CBCC-33EB-CB87-9C4F-AB2FB93AC286}"/>
              </a:ext>
            </a:extLst>
          </p:cNvPr>
          <p:cNvSpPr>
            <a:spLocks noGrp="1"/>
          </p:cNvSpPr>
          <p:nvPr>
            <p:ph type="title"/>
          </p:nvPr>
        </p:nvSpPr>
        <p:spPr>
          <a:xfrm>
            <a:off x="128081" y="83024"/>
            <a:ext cx="11935838" cy="636925"/>
          </a:xfrm>
        </p:spPr>
        <p:txBody>
          <a:bodyPr>
            <a:normAutofit fontScale="90000"/>
          </a:bodyPr>
          <a:lstStyle/>
          <a:p>
            <a:r>
              <a:rPr lang="en-US" dirty="0"/>
              <a:t>PEFT – Low-Rank Adaptation (</a:t>
            </a:r>
            <a:r>
              <a:rPr lang="en-US" dirty="0" err="1"/>
              <a:t>LoRA</a:t>
            </a:r>
            <a:r>
              <a:rPr lang="en-US" dirty="0"/>
              <a:t>) </a:t>
            </a:r>
            <a:endParaRPr lang="en-AE" dirty="0"/>
          </a:p>
        </p:txBody>
      </p:sp>
      <p:sp>
        <p:nvSpPr>
          <p:cNvPr id="3" name="Content Placeholder 2">
            <a:extLst>
              <a:ext uri="{FF2B5EF4-FFF2-40B4-BE49-F238E27FC236}">
                <a16:creationId xmlns:a16="http://schemas.microsoft.com/office/drawing/2014/main" id="{32EC5B7E-7DEC-7E42-2217-D2D5EE971119}"/>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Like adapters, this subset allows for much quicker fine-tuning since we only need to update a small part of the base model. </a:t>
            </a:r>
          </a:p>
          <a:p>
            <a:pPr algn="just"/>
            <a:r>
              <a:rPr lang="en-GB" dirty="0">
                <a:latin typeface="Arial" panose="020B0604020202020204" pitchFamily="34" charset="0"/>
                <a:cs typeface="Arial" panose="020B0604020202020204" pitchFamily="34" charset="0"/>
              </a:rPr>
              <a:t>We create this subset of parameters by approximating large matrices that accompany the original LLM with smaller matrices. We can then use those smaller matrices as a replacement and fine-tune them instead of the original large matrices.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28210AC-F04F-3DF9-536B-EF1A0D381A3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64553D1-9995-C356-7017-CB4C4CEEBF5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16</a:t>
            </a:fld>
            <a:endParaRPr lang="en-AE" dirty="0"/>
          </a:p>
        </p:txBody>
      </p:sp>
    </p:spTree>
    <p:extLst>
      <p:ext uri="{BB962C8B-B14F-4D97-AF65-F5344CB8AC3E}">
        <p14:creationId xmlns:p14="http://schemas.microsoft.com/office/powerpoint/2010/main" val="26871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8369A-3BAE-3B19-CCA0-E7DA21F0F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90B1B-88DE-C84D-193C-3086F99FC067}"/>
              </a:ext>
            </a:extLst>
          </p:cNvPr>
          <p:cNvSpPr>
            <a:spLocks noGrp="1"/>
          </p:cNvSpPr>
          <p:nvPr>
            <p:ph type="title"/>
          </p:nvPr>
        </p:nvSpPr>
        <p:spPr>
          <a:xfrm>
            <a:off x="128081" y="83024"/>
            <a:ext cx="11935838" cy="636925"/>
          </a:xfrm>
        </p:spPr>
        <p:txBody>
          <a:bodyPr>
            <a:normAutofit fontScale="90000"/>
          </a:bodyPr>
          <a:lstStyle/>
          <a:p>
            <a:r>
              <a:rPr lang="en-US" dirty="0"/>
              <a:t>PEFT – Low-Rank Adaptation (</a:t>
            </a:r>
            <a:r>
              <a:rPr lang="en-US" dirty="0" err="1"/>
              <a:t>LoRA</a:t>
            </a:r>
            <a:r>
              <a:rPr lang="en-US" dirty="0"/>
              <a:t>) </a:t>
            </a:r>
            <a:endParaRPr lang="en-AE" dirty="0"/>
          </a:p>
        </p:txBody>
      </p:sp>
      <p:sp>
        <p:nvSpPr>
          <p:cNvPr id="3" name="Content Placeholder 2">
            <a:extLst>
              <a:ext uri="{FF2B5EF4-FFF2-40B4-BE49-F238E27FC236}">
                <a16:creationId xmlns:a16="http://schemas.microsoft.com/office/drawing/2014/main" id="{F84B3FAC-7538-731A-0DF0-A84B049031BF}"/>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Take for example the 10 × 10 matrix</a:t>
            </a:r>
          </a:p>
          <a:p>
            <a:pPr algn="just"/>
            <a:r>
              <a:rPr lang="en-GB" dirty="0">
                <a:latin typeface="Arial" panose="020B0604020202020204" pitchFamily="34" charset="0"/>
                <a:cs typeface="Arial" panose="020B0604020202020204" pitchFamily="34" charset="0"/>
              </a:rPr>
              <a:t>We can come up with two smaller matrices, which when multiplied, reconstruct a 10 × 10 matrix. This is a major efficiency win because instead of using 100 weights (10 times 10) we now only have 20 weights (10 plus 10)</a:t>
            </a: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B36066C-B906-5659-EA05-5EE4D028455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B740FA3-A0FE-9900-6936-EBA2550BA65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17</a:t>
            </a:fld>
            <a:endParaRPr lang="en-AE" dirty="0"/>
          </a:p>
        </p:txBody>
      </p:sp>
      <p:grpSp>
        <p:nvGrpSpPr>
          <p:cNvPr id="11" name="Group 10">
            <a:extLst>
              <a:ext uri="{FF2B5EF4-FFF2-40B4-BE49-F238E27FC236}">
                <a16:creationId xmlns:a16="http://schemas.microsoft.com/office/drawing/2014/main" id="{636FD2F0-B5F9-6A6F-3E40-559CEB2347DF}"/>
              </a:ext>
            </a:extLst>
          </p:cNvPr>
          <p:cNvGrpSpPr/>
          <p:nvPr/>
        </p:nvGrpSpPr>
        <p:grpSpPr>
          <a:xfrm>
            <a:off x="2133817" y="2812742"/>
            <a:ext cx="7924366" cy="3543607"/>
            <a:chOff x="2189453" y="2812742"/>
            <a:chExt cx="7924366" cy="3543607"/>
          </a:xfrm>
        </p:grpSpPr>
        <p:pic>
          <p:nvPicPr>
            <p:cNvPr id="9" name="Picture 8">
              <a:extLst>
                <a:ext uri="{FF2B5EF4-FFF2-40B4-BE49-F238E27FC236}">
                  <a16:creationId xmlns:a16="http://schemas.microsoft.com/office/drawing/2014/main" id="{052A0F58-3F2B-A40D-31EA-9BE4B64BBDE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tretch>
              <a:fillRect/>
            </a:stretch>
          </p:blipFill>
          <p:spPr>
            <a:xfrm>
              <a:off x="2189453" y="3615918"/>
              <a:ext cx="3698294" cy="2141118"/>
            </a:xfrm>
            <a:prstGeom prst="rect">
              <a:avLst/>
            </a:prstGeom>
          </p:spPr>
        </p:pic>
        <p:pic>
          <p:nvPicPr>
            <p:cNvPr id="10" name="Picture 9">
              <a:extLst>
                <a:ext uri="{FF2B5EF4-FFF2-40B4-BE49-F238E27FC236}">
                  <a16:creationId xmlns:a16="http://schemas.microsoft.com/office/drawing/2014/main" id="{E1C2DBB7-DFE1-F49A-0EF7-4E09E07FB3C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300000"/>
                      </a14:imgEffect>
                    </a14:imgLayer>
                  </a14:imgProps>
                </a:ext>
              </a:extLst>
            </a:blip>
            <a:srcRect r="50677"/>
            <a:stretch/>
          </p:blipFill>
          <p:spPr>
            <a:xfrm>
              <a:off x="6749755" y="2812742"/>
              <a:ext cx="3364064" cy="3543607"/>
            </a:xfrm>
            <a:prstGeom prst="rect">
              <a:avLst/>
            </a:prstGeom>
          </p:spPr>
        </p:pic>
      </p:grpSp>
    </p:spTree>
    <p:extLst>
      <p:ext uri="{BB962C8B-B14F-4D97-AF65-F5344CB8AC3E}">
        <p14:creationId xmlns:p14="http://schemas.microsoft.com/office/powerpoint/2010/main" val="207676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EA2D4-058E-D540-B815-78880C332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95F02D-6675-7202-B8A0-7DDDE097DAEE}"/>
              </a:ext>
            </a:extLst>
          </p:cNvPr>
          <p:cNvSpPr>
            <a:spLocks noGrp="1"/>
          </p:cNvSpPr>
          <p:nvPr>
            <p:ph type="title"/>
          </p:nvPr>
        </p:nvSpPr>
        <p:spPr>
          <a:xfrm>
            <a:off x="128081" y="83024"/>
            <a:ext cx="11935838" cy="636925"/>
          </a:xfrm>
        </p:spPr>
        <p:txBody>
          <a:bodyPr>
            <a:normAutofit fontScale="90000"/>
          </a:bodyPr>
          <a:lstStyle/>
          <a:p>
            <a:r>
              <a:rPr lang="en-US" dirty="0"/>
              <a:t>PEFT – Low-Rank Adaptation (</a:t>
            </a:r>
            <a:r>
              <a:rPr lang="en-US" dirty="0" err="1"/>
              <a:t>LoRA</a:t>
            </a:r>
            <a:r>
              <a:rPr lang="en-US" dirty="0"/>
              <a:t>) </a:t>
            </a:r>
            <a:endParaRPr lang="en-AE" dirty="0"/>
          </a:p>
        </p:txBody>
      </p:sp>
      <p:sp>
        <p:nvSpPr>
          <p:cNvPr id="3" name="Content Placeholder 2">
            <a:extLst>
              <a:ext uri="{FF2B5EF4-FFF2-40B4-BE49-F238E27FC236}">
                <a16:creationId xmlns:a16="http://schemas.microsoft.com/office/drawing/2014/main" id="{8C8C69D0-6A68-D398-3EBC-73E489EAF543}"/>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Decomposing a large weight matrix into two smaller matrices leads to a compressed, low-rank version of the matrix that can be fine-tuned more efficiently</a:t>
            </a:r>
          </a:p>
          <a:p>
            <a:pPr algn="just"/>
            <a:r>
              <a:rPr lang="en-GB" dirty="0">
                <a:latin typeface="Arial" panose="020B0604020202020204" pitchFamily="34" charset="0"/>
                <a:cs typeface="Arial" panose="020B0604020202020204" pitchFamily="34" charset="0"/>
              </a:rPr>
              <a:t>During training, we only need to update these smaller matrices instead of the full weight changes. The updated change matrices (smaller matrices) are then combined with the full (frozen) weights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D5EABAF-E82C-C3AB-C960-893F1E813A6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4B1BCD3-2460-492B-3E9F-F8D964DFCD6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18</a:t>
            </a:fld>
            <a:endParaRPr lang="en-AE" dirty="0"/>
          </a:p>
        </p:txBody>
      </p:sp>
      <p:pic>
        <p:nvPicPr>
          <p:cNvPr id="11" name="Picture 10">
            <a:extLst>
              <a:ext uri="{FF2B5EF4-FFF2-40B4-BE49-F238E27FC236}">
                <a16:creationId xmlns:a16="http://schemas.microsoft.com/office/drawing/2014/main" id="{EC4C4701-BC76-37EF-E9FD-0067B8B17E3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tretch>
            <a:fillRect/>
          </a:stretch>
        </p:blipFill>
        <p:spPr>
          <a:xfrm>
            <a:off x="3958194" y="3429000"/>
            <a:ext cx="4275611" cy="3350440"/>
          </a:xfrm>
          <a:prstGeom prst="rect">
            <a:avLst/>
          </a:prstGeom>
        </p:spPr>
      </p:pic>
    </p:spTree>
    <p:extLst>
      <p:ext uri="{BB962C8B-B14F-4D97-AF65-F5344CB8AC3E}">
        <p14:creationId xmlns:p14="http://schemas.microsoft.com/office/powerpoint/2010/main" val="236499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A3C92-900C-C17C-D3AB-2CD41DFB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DA632-3694-99C8-32CB-1FE795A9350E}"/>
              </a:ext>
            </a:extLst>
          </p:cNvPr>
          <p:cNvSpPr>
            <a:spLocks noGrp="1"/>
          </p:cNvSpPr>
          <p:nvPr>
            <p:ph type="title"/>
          </p:nvPr>
        </p:nvSpPr>
        <p:spPr>
          <a:xfrm>
            <a:off x="128081" y="83024"/>
            <a:ext cx="11935838" cy="636925"/>
          </a:xfrm>
        </p:spPr>
        <p:txBody>
          <a:bodyPr>
            <a:normAutofit fontScale="90000"/>
          </a:bodyPr>
          <a:lstStyle/>
          <a:p>
            <a:r>
              <a:rPr lang="en-US" dirty="0"/>
              <a:t>PEFT – Low-Rank Adaptation (</a:t>
            </a:r>
            <a:r>
              <a:rPr lang="en-US" dirty="0" err="1"/>
              <a:t>LoRA</a:t>
            </a:r>
            <a:r>
              <a:rPr lang="en-US" dirty="0"/>
              <a:t>) </a:t>
            </a:r>
            <a:endParaRPr lang="en-AE" dirty="0"/>
          </a:p>
        </p:txBody>
      </p:sp>
      <p:sp>
        <p:nvSpPr>
          <p:cNvPr id="3" name="Content Placeholder 2">
            <a:extLst>
              <a:ext uri="{FF2B5EF4-FFF2-40B4-BE49-F238E27FC236}">
                <a16:creationId xmlns:a16="http://schemas.microsoft.com/office/drawing/2014/main" id="{7780434F-BF99-146E-50E7-1C82CC52593D}"/>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Papers like “Intrinsic dimensionality explains the effectiveness of language model fine-tuning” demonstrate that language models “have a very low intrinsic dimension.” This means that we can find small ranks that approximate even the massive matrices of an LLM. A 175B model like GPT-3, for example, would have a weight matrix of 12,288 × 12,288 inside each of its 96 Transformer blocks. That’s 150 million parameters. If we can successfully adapt that matrix into rank 8, that would only require two 12,288 × 2 matrices resulting in 197K parameters per block. These are major savings in speed, storage.</a:t>
            </a: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This smaller representation is quite flexible in that you can select which parts of the base model to fine-tune. For instance, we can only fine-tune the Query and Value weight matrices in each Transformer layer.</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C1F58E7-A762-AE3A-203E-5EBCF74DC81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BC2289C-6F28-09A6-0315-E194EA4E09E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19</a:t>
            </a:fld>
            <a:endParaRPr lang="en-AE" dirty="0"/>
          </a:p>
        </p:txBody>
      </p:sp>
    </p:spTree>
    <p:extLst>
      <p:ext uri="{BB962C8B-B14F-4D97-AF65-F5344CB8AC3E}">
        <p14:creationId xmlns:p14="http://schemas.microsoft.com/office/powerpoint/2010/main" val="397010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A784D-78A9-25DA-3734-1B6C5736E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42FB9-064D-68A8-A2AB-47C1E90D24ED}"/>
              </a:ext>
            </a:extLst>
          </p:cNvPr>
          <p:cNvSpPr>
            <a:spLocks noGrp="1"/>
          </p:cNvSpPr>
          <p:nvPr>
            <p:ph type="title"/>
          </p:nvPr>
        </p:nvSpPr>
        <p:spPr>
          <a:xfrm>
            <a:off x="128081" y="83024"/>
            <a:ext cx="11935838" cy="636925"/>
          </a:xfrm>
        </p:spPr>
        <p:txBody>
          <a:bodyPr>
            <a:normAutofit fontScale="90000"/>
          </a:bodyPr>
          <a:lstStyle/>
          <a:p>
            <a:r>
              <a:rPr lang="en-US" dirty="0"/>
              <a:t>Contents</a:t>
            </a:r>
            <a:endParaRPr lang="en-AE" dirty="0"/>
          </a:p>
        </p:txBody>
      </p:sp>
      <p:sp>
        <p:nvSpPr>
          <p:cNvPr id="3" name="Content Placeholder 2">
            <a:extLst>
              <a:ext uri="{FF2B5EF4-FFF2-40B4-BE49-F238E27FC236}">
                <a16:creationId xmlns:a16="http://schemas.microsoft.com/office/drawing/2014/main" id="{C03DA8D3-BE10-2924-9680-BA70379B3451}"/>
              </a:ext>
            </a:extLst>
          </p:cNvPr>
          <p:cNvSpPr>
            <a:spLocks noGrp="1"/>
          </p:cNvSpPr>
          <p:nvPr>
            <p:ph idx="1"/>
          </p:nvPr>
        </p:nvSpPr>
        <p:spPr>
          <a:xfrm>
            <a:off x="128081" y="875488"/>
            <a:ext cx="11935838" cy="5480861"/>
          </a:xfrm>
        </p:spPr>
        <p:txBody>
          <a:bodyPr>
            <a:normAutofit/>
          </a:bodyPr>
          <a:lstStyle/>
          <a:p>
            <a:r>
              <a:rPr lang="en-US" dirty="0">
                <a:latin typeface="Arial" panose="020B0604020202020204" pitchFamily="34" charset="0"/>
                <a:cs typeface="Arial" panose="020B0604020202020204" pitchFamily="34" charset="0"/>
              </a:rPr>
              <a:t>Three LLM Training Steps</a:t>
            </a:r>
          </a:p>
          <a:p>
            <a:r>
              <a:rPr lang="en-US" dirty="0">
                <a:latin typeface="Arial" panose="020B0604020202020204" pitchFamily="34" charset="0"/>
                <a:cs typeface="Arial" panose="020B0604020202020204" pitchFamily="34" charset="0"/>
              </a:rPr>
              <a:t>Full-Finetuning</a:t>
            </a:r>
          </a:p>
          <a:p>
            <a:r>
              <a:rPr lang="en-US" dirty="0">
                <a:latin typeface="Arial" panose="020B0604020202020204" pitchFamily="34" charset="0"/>
                <a:cs typeface="Arial" panose="020B0604020202020204" pitchFamily="34" charset="0"/>
              </a:rPr>
              <a:t>Parameter Efficient Finetuning (PEFT)</a:t>
            </a:r>
          </a:p>
          <a:p>
            <a:r>
              <a:rPr lang="en-US" dirty="0">
                <a:latin typeface="Arial" panose="020B0604020202020204" pitchFamily="34" charset="0"/>
                <a:cs typeface="Arial" panose="020B0604020202020204" pitchFamily="34" charset="0"/>
              </a:rPr>
              <a:t>PEFT – Adapters </a:t>
            </a:r>
          </a:p>
          <a:p>
            <a:r>
              <a:rPr lang="en-US" dirty="0">
                <a:latin typeface="Arial" panose="020B0604020202020204" pitchFamily="34" charset="0"/>
                <a:cs typeface="Arial" panose="020B0604020202020204" pitchFamily="34" charset="0"/>
              </a:rPr>
              <a:t>PEFT – Low-Rank Adaptation (</a:t>
            </a:r>
            <a:r>
              <a:rPr lang="en-US" dirty="0" err="1">
                <a:latin typeface="Arial" panose="020B0604020202020204" pitchFamily="34" charset="0"/>
                <a:cs typeface="Arial" panose="020B0604020202020204" pitchFamily="34" charset="0"/>
              </a:rPr>
              <a:t>LoRA</a:t>
            </a:r>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QLoRA</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10788A5-F943-9796-7063-E56A0B75420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CE19B0E-7CE5-4EDB-ED7F-DE86C62258D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a:t>
            </a:fld>
            <a:endParaRPr lang="en-AE" dirty="0"/>
          </a:p>
        </p:txBody>
      </p:sp>
    </p:spTree>
    <p:extLst>
      <p:ext uri="{BB962C8B-B14F-4D97-AF65-F5344CB8AC3E}">
        <p14:creationId xmlns:p14="http://schemas.microsoft.com/office/powerpoint/2010/main" val="288955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0F9A6-D64A-187B-4BE9-9296EA745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FE566-614F-A32B-86C7-E389EAEB5643}"/>
              </a:ext>
            </a:extLst>
          </p:cNvPr>
          <p:cNvSpPr>
            <a:spLocks noGrp="1"/>
          </p:cNvSpPr>
          <p:nvPr>
            <p:ph type="title"/>
          </p:nvPr>
        </p:nvSpPr>
        <p:spPr>
          <a:xfrm>
            <a:off x="128081" y="83024"/>
            <a:ext cx="11935838" cy="636925"/>
          </a:xfrm>
        </p:spPr>
        <p:txBody>
          <a:bodyPr>
            <a:normAutofit fontScale="90000"/>
          </a:bodyPr>
          <a:lstStyle/>
          <a:p>
            <a:r>
              <a:rPr lang="en-US" dirty="0"/>
              <a:t>PEFT – Low-Rank Adaptation (</a:t>
            </a:r>
            <a:r>
              <a:rPr lang="en-US" dirty="0" err="1"/>
              <a:t>LoRA</a:t>
            </a:r>
            <a:r>
              <a:rPr lang="en-US" dirty="0"/>
              <a:t>) </a:t>
            </a:r>
            <a:endParaRPr lang="en-AE" dirty="0"/>
          </a:p>
        </p:txBody>
      </p:sp>
      <p:sp>
        <p:nvSpPr>
          <p:cNvPr id="3" name="Content Placeholder 2">
            <a:extLst>
              <a:ext uri="{FF2B5EF4-FFF2-40B4-BE49-F238E27FC236}">
                <a16:creationId xmlns:a16="http://schemas.microsoft.com/office/drawing/2014/main" id="{2DE2AFFA-8E1E-0707-CF92-6B19D183885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Papers like “Intrinsic dimensionality explains the effectiveness of language model fine-tuning” demonstrate that language models “have a very low intrinsic dimension.” This means that we can find small ranks that approximate even the massive matrices of an LLM. A 175B model like GPT-3, for example, would have a weight matrix of 12,288 × 12,288 inside each of its 96 Transformer blocks. That’s 150 million parameters. If we can successfully adapt that matrix into rank 8, that would only require two 12,288 × 2 matrices resulting in 197K parameters per block. These are major savings in speed, storage.</a:t>
            </a: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This smaller representation is quite flexible in that you can select which parts of the base model to fine-tune. For instance, we can only fine-tune the Query and Value weight matrices in each Transformer layer.</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9623BAD-3D95-144C-F816-96D9C9CF8BD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9F6AE7B-B6BC-576F-8FE0-91359A913FA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20</a:t>
            </a:fld>
            <a:endParaRPr lang="en-AE" dirty="0"/>
          </a:p>
        </p:txBody>
      </p:sp>
    </p:spTree>
    <p:extLst>
      <p:ext uri="{BB962C8B-B14F-4D97-AF65-F5344CB8AC3E}">
        <p14:creationId xmlns:p14="http://schemas.microsoft.com/office/powerpoint/2010/main" val="16018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80EC1-15D5-C2AD-E8D9-9AA533AF7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CB6BC-5BF6-277A-DF03-A2645E06D2F6}"/>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416DB7D1-69C2-A6CB-980B-5A0D1DD3F83A}"/>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We can make </a:t>
            </a:r>
            <a:r>
              <a:rPr lang="en-GB" dirty="0" err="1">
                <a:latin typeface="Arial" panose="020B0604020202020204" pitchFamily="34" charset="0"/>
                <a:cs typeface="Arial" panose="020B0604020202020204" pitchFamily="34" charset="0"/>
              </a:rPr>
              <a:t>LoRA</a:t>
            </a:r>
            <a:r>
              <a:rPr lang="en-GB" dirty="0">
                <a:latin typeface="Arial" panose="020B0604020202020204" pitchFamily="34" charset="0"/>
                <a:cs typeface="Arial" panose="020B0604020202020204" pitchFamily="34" charset="0"/>
              </a:rPr>
              <a:t> even more efficient by reducing the memory requirements of the model’s original weights before projecting them into smaller matrices.</a:t>
            </a:r>
          </a:p>
          <a:p>
            <a:pPr algn="just"/>
            <a:endParaRPr lang="en-GB" dirty="0">
              <a:latin typeface="Arial" panose="020B0604020202020204" pitchFamily="34" charset="0"/>
              <a:cs typeface="Arial" panose="020B0604020202020204" pitchFamily="34" charset="0"/>
            </a:endParaRPr>
          </a:p>
          <a:p>
            <a:pPr marL="0" indent="0" algn="just">
              <a:buNone/>
            </a:pPr>
            <a:r>
              <a:rPr lang="en-GB" dirty="0">
                <a:latin typeface="Arial" panose="020B0604020202020204" pitchFamily="34" charset="0"/>
                <a:cs typeface="Arial" panose="020B0604020202020204" pitchFamily="34" charset="0"/>
              </a:rPr>
              <a:t>RECALL</a:t>
            </a:r>
          </a:p>
          <a:p>
            <a:pPr algn="just"/>
            <a:r>
              <a:rPr lang="en-GB" dirty="0">
                <a:latin typeface="Arial" panose="020B0604020202020204" pitchFamily="34" charset="0"/>
                <a:cs typeface="Arial" panose="020B0604020202020204" pitchFamily="34" charset="0"/>
              </a:rPr>
              <a:t>With quantization, we aim to lower the number of bits while still accurately representing the original weight values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945DB75-B005-D4A4-DDCD-F66CA6909D6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81D7111-6869-70E2-04AD-91371B8B301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21</a:t>
            </a:fld>
            <a:endParaRPr lang="en-AE" dirty="0"/>
          </a:p>
        </p:txBody>
      </p:sp>
    </p:spTree>
    <p:extLst>
      <p:ext uri="{BB962C8B-B14F-4D97-AF65-F5344CB8AC3E}">
        <p14:creationId xmlns:p14="http://schemas.microsoft.com/office/powerpoint/2010/main" val="1257102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DAD71-8827-9230-39B0-5CD807A18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6382D-77C3-1C06-A33E-4A2B4D8FF20C}"/>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42FB2E82-F47D-D8C6-24FC-FB98C8970B9C}"/>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When directly mapping higher precision values to lower precision values, multiple higher precision values might end up being represented by the same lower precision values.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88BD6F4-69C1-7993-B314-AA62C61CED8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181760F-501B-3C34-28A8-260A6B4D1E6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22</a:t>
            </a:fld>
            <a:endParaRPr lang="en-AE" dirty="0"/>
          </a:p>
        </p:txBody>
      </p:sp>
      <p:pic>
        <p:nvPicPr>
          <p:cNvPr id="7" name="Picture 6">
            <a:extLst>
              <a:ext uri="{FF2B5EF4-FFF2-40B4-BE49-F238E27FC236}">
                <a16:creationId xmlns:a16="http://schemas.microsoft.com/office/drawing/2014/main" id="{8E5D3220-3056-C1AA-6C12-B97AA0DA38F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tretch>
            <a:fillRect/>
          </a:stretch>
        </p:blipFill>
        <p:spPr>
          <a:xfrm>
            <a:off x="346491" y="2497369"/>
            <a:ext cx="7712108" cy="3322608"/>
          </a:xfrm>
          <a:prstGeom prst="rect">
            <a:avLst/>
          </a:prstGeom>
        </p:spPr>
      </p:pic>
      <p:sp>
        <p:nvSpPr>
          <p:cNvPr id="9" name="TextBox 8">
            <a:extLst>
              <a:ext uri="{FF2B5EF4-FFF2-40B4-BE49-F238E27FC236}">
                <a16:creationId xmlns:a16="http://schemas.microsoft.com/office/drawing/2014/main" id="{B565AD28-5EA2-F6A4-4126-FCD0262F7589}"/>
              </a:ext>
            </a:extLst>
          </p:cNvPr>
          <p:cNvSpPr txBox="1"/>
          <p:nvPr/>
        </p:nvSpPr>
        <p:spPr>
          <a:xfrm>
            <a:off x="8153400" y="3615918"/>
            <a:ext cx="3588328" cy="1200329"/>
          </a:xfrm>
          <a:prstGeom prst="rect">
            <a:avLst/>
          </a:prstGeom>
          <a:noFill/>
        </p:spPr>
        <p:txBody>
          <a:bodyPr wrap="square">
            <a:spAutoFit/>
          </a:bodyPr>
          <a:lstStyle/>
          <a:p>
            <a:r>
              <a:rPr lang="en-GB" dirty="0"/>
              <a:t>Quantizing weights that are close to one another results in the same reconstructed weights thereby removing any differentiating factor.</a:t>
            </a:r>
            <a:endParaRPr lang="en-AE" dirty="0"/>
          </a:p>
        </p:txBody>
      </p:sp>
    </p:spTree>
    <p:extLst>
      <p:ext uri="{BB962C8B-B14F-4D97-AF65-F5344CB8AC3E}">
        <p14:creationId xmlns:p14="http://schemas.microsoft.com/office/powerpoint/2010/main" val="766686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BBD4D-04D1-4D30-F3FE-746AA1C83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1926C-34A1-AA52-D23C-5C86982126CE}"/>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33D7612D-1DC8-1C28-4979-9637DF2DF263}"/>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Instead, the authors of </a:t>
            </a:r>
            <a:r>
              <a:rPr lang="en-GB" dirty="0" err="1">
                <a:latin typeface="Arial" panose="020B0604020202020204" pitchFamily="34" charset="0"/>
                <a:cs typeface="Arial" panose="020B0604020202020204" pitchFamily="34" charset="0"/>
              </a:rPr>
              <a:t>QLoRA</a:t>
            </a:r>
            <a:r>
              <a:rPr lang="en-GB" dirty="0">
                <a:latin typeface="Arial" panose="020B0604020202020204" pitchFamily="34" charset="0"/>
                <a:cs typeface="Arial" panose="020B0604020202020204" pitchFamily="34" charset="0"/>
              </a:rPr>
              <a:t>, a quantized version of </a:t>
            </a:r>
            <a:r>
              <a:rPr lang="en-GB" dirty="0" err="1">
                <a:latin typeface="Arial" panose="020B0604020202020204" pitchFamily="34" charset="0"/>
                <a:cs typeface="Arial" panose="020B0604020202020204" pitchFamily="34" charset="0"/>
              </a:rPr>
              <a:t>LoRA</a:t>
            </a:r>
            <a:r>
              <a:rPr lang="en-GB" dirty="0">
                <a:latin typeface="Arial" panose="020B0604020202020204" pitchFamily="34" charset="0"/>
                <a:cs typeface="Arial" panose="020B0604020202020204" pitchFamily="34" charset="0"/>
              </a:rPr>
              <a:t>, found a way to go from a higher number of bits to a lower value and vice versa without differentiating too much from the original weights.</a:t>
            </a:r>
          </a:p>
          <a:p>
            <a:pPr algn="just"/>
            <a:r>
              <a:rPr lang="en-GB" dirty="0">
                <a:latin typeface="Arial" panose="020B0604020202020204" pitchFamily="34" charset="0"/>
                <a:cs typeface="Arial" panose="020B0604020202020204" pitchFamily="34" charset="0"/>
              </a:rPr>
              <a:t>They used </a:t>
            </a:r>
            <a:r>
              <a:rPr lang="en-GB" dirty="0" err="1">
                <a:latin typeface="Arial" panose="020B0604020202020204" pitchFamily="34" charset="0"/>
                <a:cs typeface="Arial" panose="020B0604020202020204" pitchFamily="34" charset="0"/>
              </a:rPr>
              <a:t>blockwise</a:t>
            </a:r>
            <a:r>
              <a:rPr lang="en-GB" dirty="0">
                <a:latin typeface="Arial" panose="020B0604020202020204" pitchFamily="34" charset="0"/>
                <a:cs typeface="Arial" panose="020B0604020202020204" pitchFamily="34" charset="0"/>
              </a:rPr>
              <a:t> quantization to map certain blocks of higher precision values to lower precision values. Instead of directly mapping higher precision to lower precision values, additional blocks are created that allow for quantizing similar weights.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95F3C53-C55E-6B26-4AF6-C06204C7DDD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487FDD2-1D19-5CF4-4F5D-410F9D6D8A9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23</a:t>
            </a:fld>
            <a:endParaRPr lang="en-AE" dirty="0"/>
          </a:p>
        </p:txBody>
      </p:sp>
    </p:spTree>
    <p:extLst>
      <p:ext uri="{BB962C8B-B14F-4D97-AF65-F5344CB8AC3E}">
        <p14:creationId xmlns:p14="http://schemas.microsoft.com/office/powerpoint/2010/main" val="291265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7A5A1-503A-3A4F-1768-BBFE0DA5E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5560D-D11F-83AE-8C67-5BDCF7AC4C71}"/>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B7323B00-EA8A-4A7D-98BD-42288A8E69A0}"/>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Blockwise quantization can accurately represent weights in lower precision through quantization blocks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62606E-6CEE-0E24-D5D2-76B32DCD46E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6A2D459-0CD6-9B82-A14F-E55B0AA5A00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24</a:t>
            </a:fld>
            <a:endParaRPr lang="en-AE" dirty="0"/>
          </a:p>
        </p:txBody>
      </p:sp>
      <p:pic>
        <p:nvPicPr>
          <p:cNvPr id="7" name="Picture 6">
            <a:extLst>
              <a:ext uri="{FF2B5EF4-FFF2-40B4-BE49-F238E27FC236}">
                <a16:creationId xmlns:a16="http://schemas.microsoft.com/office/drawing/2014/main" id="{350B16D5-D455-A3D0-E881-5800DBCFFBF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239946" y="2506389"/>
            <a:ext cx="7712108" cy="2972058"/>
          </a:xfrm>
          <a:prstGeom prst="rect">
            <a:avLst/>
          </a:prstGeom>
        </p:spPr>
      </p:pic>
    </p:spTree>
    <p:extLst>
      <p:ext uri="{BB962C8B-B14F-4D97-AF65-F5344CB8AC3E}">
        <p14:creationId xmlns:p14="http://schemas.microsoft.com/office/powerpoint/2010/main" val="1666389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94183-61DD-1042-5295-4436E575D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146E4-A254-2C03-710C-7D88A8CE420C}"/>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BE5ABA65-8BB9-B5C5-95CA-A5DAD6E30B04}"/>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A nice property of neural networks is that their values are generally normally distributed between –1 and 1. This property allows us to bin the original weights to lower bits based on their relative density.</a:t>
            </a:r>
          </a:p>
          <a:p>
            <a:pPr algn="just"/>
            <a:r>
              <a:rPr lang="en-GB" sz="2400" dirty="0">
                <a:latin typeface="Arial" panose="020B0604020202020204" pitchFamily="34" charset="0"/>
                <a:cs typeface="Arial" panose="020B0604020202020204" pitchFamily="34" charset="0"/>
              </a:rPr>
              <a:t>Using distribution-aware blocks we can prevent values close to one another from being represented with the same quantized value.</a:t>
            </a:r>
          </a:p>
          <a:p>
            <a:pPr algn="just"/>
            <a:endParaRPr lang="en-GB"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33C4D47-9072-D60F-7105-66AEC19C47A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9978A49-4FD6-F195-D266-79798156001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25</a:t>
            </a:fld>
            <a:endParaRPr lang="en-AE" dirty="0"/>
          </a:p>
        </p:txBody>
      </p:sp>
      <p:pic>
        <p:nvPicPr>
          <p:cNvPr id="8" name="Picture 7">
            <a:extLst>
              <a:ext uri="{FF2B5EF4-FFF2-40B4-BE49-F238E27FC236}">
                <a16:creationId xmlns:a16="http://schemas.microsoft.com/office/drawing/2014/main" id="{8C5472E7-D0AF-20BE-4098-B546E098507F}"/>
              </a:ext>
            </a:extLst>
          </p:cNvPr>
          <p:cNvPicPr>
            <a:picLocks noChangeAspect="1"/>
          </p:cNvPicPr>
          <p:nvPr/>
        </p:nvPicPr>
        <p:blipFill>
          <a:blip r:embed="rId2"/>
          <a:stretch>
            <a:fillRect/>
          </a:stretch>
        </p:blipFill>
        <p:spPr>
          <a:xfrm>
            <a:off x="2845359" y="2683503"/>
            <a:ext cx="6504548" cy="4037972"/>
          </a:xfrm>
          <a:prstGeom prst="rect">
            <a:avLst/>
          </a:prstGeom>
        </p:spPr>
      </p:pic>
    </p:spTree>
    <p:extLst>
      <p:ext uri="{BB962C8B-B14F-4D97-AF65-F5344CB8AC3E}">
        <p14:creationId xmlns:p14="http://schemas.microsoft.com/office/powerpoint/2010/main" val="427754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F502-592B-5BBA-65D3-9D27E5590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68719-8CB7-31B0-D8E0-703A81FB343F}"/>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36C66870-A456-C55D-A125-12E5FE4018D0}"/>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Combined with the </a:t>
            </a:r>
            <a:r>
              <a:rPr lang="en-GB" dirty="0" err="1">
                <a:latin typeface="Arial" panose="020B0604020202020204" pitchFamily="34" charset="0"/>
                <a:cs typeface="Arial" panose="020B0604020202020204" pitchFamily="34" charset="0"/>
              </a:rPr>
              <a:t>blockwise</a:t>
            </a:r>
            <a:r>
              <a:rPr lang="en-GB" dirty="0">
                <a:latin typeface="Arial" panose="020B0604020202020204" pitchFamily="34" charset="0"/>
                <a:cs typeface="Arial" panose="020B0604020202020204" pitchFamily="34" charset="0"/>
              </a:rPr>
              <a:t> quantization, this normalization procedure allows for accurate representation of high precision values by low precision values with only a small decrease in the performance of the LLM. As a result, we can go from a 16-bit float representation to a measly 4-bit normalized float representation. A 4-bit representation significantly reduces the memory requirements of the LLM during training.</a:t>
            </a: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156C94F-2CF5-9664-065B-C539BE16034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FB33BFE-3668-53EA-30FF-00639D56710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26</a:t>
            </a:fld>
            <a:endParaRPr lang="en-AE" dirty="0"/>
          </a:p>
        </p:txBody>
      </p:sp>
    </p:spTree>
    <p:extLst>
      <p:ext uri="{BB962C8B-B14F-4D97-AF65-F5344CB8AC3E}">
        <p14:creationId xmlns:p14="http://schemas.microsoft.com/office/powerpoint/2010/main" val="137122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5473D-1692-75C4-47BE-052A3D1014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DF90B-10B0-E4BB-F121-60A7D98980ED}"/>
              </a:ext>
            </a:extLst>
          </p:cNvPr>
          <p:cNvSpPr>
            <a:spLocks noGrp="1"/>
          </p:cNvSpPr>
          <p:nvPr>
            <p:ph type="title"/>
          </p:nvPr>
        </p:nvSpPr>
        <p:spPr>
          <a:xfrm>
            <a:off x="128081" y="83024"/>
            <a:ext cx="11935838" cy="636925"/>
          </a:xfrm>
        </p:spPr>
        <p:txBody>
          <a:bodyPr>
            <a:normAutofit fontScale="90000"/>
          </a:bodyPr>
          <a:lstStyle/>
          <a:p>
            <a:r>
              <a:rPr lang="en-US" dirty="0" err="1"/>
              <a:t>QLoRA</a:t>
            </a:r>
            <a:endParaRPr lang="en-AE" dirty="0"/>
          </a:p>
        </p:txBody>
      </p:sp>
      <p:sp>
        <p:nvSpPr>
          <p:cNvPr id="3" name="Content Placeholder 2">
            <a:extLst>
              <a:ext uri="{FF2B5EF4-FFF2-40B4-BE49-F238E27FC236}">
                <a16:creationId xmlns:a16="http://schemas.microsoft.com/office/drawing/2014/main" id="{69353F58-522F-47CB-0D66-228C59FA1EB0}"/>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Combined with the </a:t>
            </a:r>
            <a:r>
              <a:rPr lang="en-GB" dirty="0" err="1">
                <a:latin typeface="Arial" panose="020B0604020202020204" pitchFamily="34" charset="0"/>
                <a:cs typeface="Arial" panose="020B0604020202020204" pitchFamily="34" charset="0"/>
              </a:rPr>
              <a:t>blockwise</a:t>
            </a:r>
            <a:r>
              <a:rPr lang="en-GB" dirty="0">
                <a:latin typeface="Arial" panose="020B0604020202020204" pitchFamily="34" charset="0"/>
                <a:cs typeface="Arial" panose="020B0604020202020204" pitchFamily="34" charset="0"/>
              </a:rPr>
              <a:t> quantization, this normalization procedure allows for accurate representation of high precision values by low precision values with only a small decrease in the performance of the LLM. As a result, we can go from a 16-bit float representation to a measly 4-bit normalized float representation. A 4-bit representation significantly reduces the memory requirements of the LLM during training.</a:t>
            </a: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EFFDDA5-753E-DEE7-F859-34F45DD38EF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7E8E593-C572-6D3E-3BA9-EDB5C3B86B6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27</a:t>
            </a:fld>
            <a:endParaRPr lang="en-AE" dirty="0"/>
          </a:p>
        </p:txBody>
      </p:sp>
    </p:spTree>
    <p:extLst>
      <p:ext uri="{BB962C8B-B14F-4D97-AF65-F5344CB8AC3E}">
        <p14:creationId xmlns:p14="http://schemas.microsoft.com/office/powerpoint/2010/main" val="3923249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05840-9925-793A-788C-4BA07DF4BA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0FDE2-C645-97DE-4436-D004878483EF}"/>
              </a:ext>
            </a:extLst>
          </p:cNvPr>
          <p:cNvSpPr>
            <a:spLocks noGrp="1"/>
          </p:cNvSpPr>
          <p:nvPr>
            <p:ph type="title"/>
          </p:nvPr>
        </p:nvSpPr>
        <p:spPr>
          <a:xfrm>
            <a:off x="128081" y="83024"/>
            <a:ext cx="11935838" cy="636925"/>
          </a:xfrm>
        </p:spPr>
        <p:txBody>
          <a:bodyPr>
            <a:normAutofit fontScale="90000"/>
          </a:bodyPr>
          <a:lstStyle/>
          <a:p>
            <a:r>
              <a:rPr lang="en-US" dirty="0"/>
              <a:t>References</a:t>
            </a:r>
            <a:endParaRPr lang="en-AE" dirty="0"/>
          </a:p>
        </p:txBody>
      </p:sp>
      <p:sp>
        <p:nvSpPr>
          <p:cNvPr id="3" name="Content Placeholder 2">
            <a:extLst>
              <a:ext uri="{FF2B5EF4-FFF2-40B4-BE49-F238E27FC236}">
                <a16:creationId xmlns:a16="http://schemas.microsoft.com/office/drawing/2014/main" id="{03A174CE-F396-0014-63B8-4CFC78D1E222}"/>
              </a:ext>
            </a:extLst>
          </p:cNvPr>
          <p:cNvSpPr>
            <a:spLocks noGrp="1"/>
          </p:cNvSpPr>
          <p:nvPr>
            <p:ph idx="1"/>
          </p:nvPr>
        </p:nvSpPr>
        <p:spPr>
          <a:xfrm>
            <a:off x="128081" y="875488"/>
            <a:ext cx="11935838" cy="5480861"/>
          </a:xfrm>
        </p:spPr>
        <p:txBody>
          <a:bodyPr>
            <a:normAutofit/>
          </a:bodyPr>
          <a:lstStyle/>
          <a:p>
            <a:r>
              <a:rPr lang="en-GB" dirty="0" err="1">
                <a:latin typeface="Arial" panose="020B0604020202020204" pitchFamily="34" charset="0"/>
                <a:cs typeface="Arial" panose="020B0604020202020204" pitchFamily="34" charset="0"/>
              </a:rPr>
              <a:t>Alammar</a:t>
            </a:r>
            <a:r>
              <a:rPr lang="en-GB" dirty="0">
                <a:latin typeface="Arial" panose="020B0604020202020204" pitchFamily="34" charset="0"/>
                <a:cs typeface="Arial" panose="020B0604020202020204" pitchFamily="34" charset="0"/>
              </a:rPr>
              <a:t>, J., &amp; Grootendorst, M. Hands-On Large Language Models: Language Understanding and Generation. O'Reilly Media.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0585540-9DD3-9041-93CA-4D7BEA15C9B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37BF071-7D08-AA16-BF4A-81D30C40C5F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28</a:t>
            </a:fld>
            <a:endParaRPr lang="en-AE" dirty="0"/>
          </a:p>
        </p:txBody>
      </p:sp>
    </p:spTree>
    <p:extLst>
      <p:ext uri="{BB962C8B-B14F-4D97-AF65-F5344CB8AC3E}">
        <p14:creationId xmlns:p14="http://schemas.microsoft.com/office/powerpoint/2010/main" val="180400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B5414-706E-8948-DE56-6A2E55015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A8855-8E96-89F2-8E40-70D939D3169E}"/>
              </a:ext>
            </a:extLst>
          </p:cNvPr>
          <p:cNvSpPr>
            <a:spLocks noGrp="1"/>
          </p:cNvSpPr>
          <p:nvPr>
            <p:ph type="title"/>
          </p:nvPr>
        </p:nvSpPr>
        <p:spPr>
          <a:xfrm>
            <a:off x="128081" y="83024"/>
            <a:ext cx="11935838" cy="636925"/>
          </a:xfrm>
        </p:spPr>
        <p:txBody>
          <a:bodyPr>
            <a:normAutofit fontScale="90000"/>
          </a:bodyPr>
          <a:lstStyle/>
          <a:p>
            <a:r>
              <a:rPr lang="en-US" dirty="0"/>
              <a:t>Three LLM Training Steps</a:t>
            </a:r>
            <a:endParaRPr lang="en-AE" dirty="0"/>
          </a:p>
        </p:txBody>
      </p:sp>
      <p:sp>
        <p:nvSpPr>
          <p:cNvPr id="3" name="Content Placeholder 2">
            <a:extLst>
              <a:ext uri="{FF2B5EF4-FFF2-40B4-BE49-F238E27FC236}">
                <a16:creationId xmlns:a16="http://schemas.microsoft.com/office/drawing/2014/main" id="{861FA093-AB68-9137-2A87-1E8809676564}"/>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There are three common steps that lead to creating a high-quality LLM:</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F719EF0-A0C6-5182-0E24-8AAF138AB11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9F9E45C-C44C-2A36-DC6A-3A9FB90AB66C}"/>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a:t>
            </a:fld>
            <a:endParaRPr lang="en-AE" dirty="0"/>
          </a:p>
        </p:txBody>
      </p:sp>
      <p:pic>
        <p:nvPicPr>
          <p:cNvPr id="8" name="Picture 7">
            <a:extLst>
              <a:ext uri="{FF2B5EF4-FFF2-40B4-BE49-F238E27FC236}">
                <a16:creationId xmlns:a16="http://schemas.microsoft.com/office/drawing/2014/main" id="{6F942D9F-77AA-07D0-3AEA-571BB422FBB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030377" y="2359817"/>
            <a:ext cx="8131245" cy="1676545"/>
          </a:xfrm>
          <a:prstGeom prst="rect">
            <a:avLst/>
          </a:prstGeom>
        </p:spPr>
      </p:pic>
      <p:sp>
        <p:nvSpPr>
          <p:cNvPr id="6" name="Rectangle 5">
            <a:extLst>
              <a:ext uri="{FF2B5EF4-FFF2-40B4-BE49-F238E27FC236}">
                <a16:creationId xmlns:a16="http://schemas.microsoft.com/office/drawing/2014/main" id="{AF07E9B3-1AE4-5C52-557A-F92EC17F80C2}"/>
              </a:ext>
            </a:extLst>
          </p:cNvPr>
          <p:cNvSpPr/>
          <p:nvPr/>
        </p:nvSpPr>
        <p:spPr>
          <a:xfrm>
            <a:off x="4327235" y="1784927"/>
            <a:ext cx="3537527" cy="32881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71159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72065-19A0-C850-0BB0-FC05947BA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CAB32-439E-D047-AF58-017F2C53F46A}"/>
              </a:ext>
            </a:extLst>
          </p:cNvPr>
          <p:cNvSpPr>
            <a:spLocks noGrp="1"/>
          </p:cNvSpPr>
          <p:nvPr>
            <p:ph type="title"/>
          </p:nvPr>
        </p:nvSpPr>
        <p:spPr>
          <a:xfrm>
            <a:off x="128081" y="83024"/>
            <a:ext cx="11935838" cy="636925"/>
          </a:xfrm>
        </p:spPr>
        <p:txBody>
          <a:bodyPr>
            <a:normAutofit fontScale="90000"/>
          </a:bodyPr>
          <a:lstStyle/>
          <a:p>
            <a:r>
              <a:rPr lang="en-US" dirty="0"/>
              <a:t>Three LLM Training Steps</a:t>
            </a:r>
            <a:endParaRPr lang="en-AE" dirty="0"/>
          </a:p>
        </p:txBody>
      </p:sp>
      <p:sp>
        <p:nvSpPr>
          <p:cNvPr id="3" name="Content Placeholder 2">
            <a:extLst>
              <a:ext uri="{FF2B5EF4-FFF2-40B4-BE49-F238E27FC236}">
                <a16:creationId xmlns:a16="http://schemas.microsoft.com/office/drawing/2014/main" id="{99E4F837-BD39-DDD3-6DBB-B5A98A2A88C5}"/>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There are three common steps that lead to creating a high-quality LLM:</a:t>
            </a:r>
          </a:p>
          <a:p>
            <a:pPr lvl="1" algn="just"/>
            <a:r>
              <a:rPr lang="en-US" b="1" dirty="0">
                <a:latin typeface="Arial" panose="020B0604020202020204" pitchFamily="34" charset="0"/>
                <a:cs typeface="Arial" panose="020B0604020202020204" pitchFamily="34" charset="0"/>
              </a:rPr>
              <a:t>Language modeling: </a:t>
            </a:r>
            <a:endParaRPr lang="en-US" dirty="0">
              <a:latin typeface="Arial" panose="020B0604020202020204" pitchFamily="34" charset="0"/>
              <a:cs typeface="Arial" panose="020B0604020202020204" pitchFamily="34" charset="0"/>
            </a:endParaRPr>
          </a:p>
          <a:p>
            <a:pPr lvl="2" algn="just"/>
            <a:r>
              <a:rPr lang="en-GB" dirty="0">
                <a:latin typeface="Arial" panose="020B0604020202020204" pitchFamily="34" charset="0"/>
                <a:cs typeface="Arial" panose="020B0604020202020204" pitchFamily="34" charset="0"/>
              </a:rPr>
              <a:t>The first step in creating a high-quality LLM is to pretrain it on one or more massive text datasets. During training, it attempts to predict the next token to accurately learn linguistic and semantic representations found in the text. As we have seen before, this is called language modelling and is a self-supervised method. During language </a:t>
            </a:r>
            <a:r>
              <a:rPr lang="en-GB" dirty="0" err="1">
                <a:latin typeface="Arial" panose="020B0604020202020204" pitchFamily="34" charset="0"/>
                <a:cs typeface="Arial" panose="020B0604020202020204" pitchFamily="34" charset="0"/>
              </a:rPr>
              <a:t>modeling</a:t>
            </a:r>
            <a:r>
              <a:rPr lang="en-GB" dirty="0">
                <a:latin typeface="Arial" panose="020B0604020202020204" pitchFamily="34" charset="0"/>
                <a:cs typeface="Arial" panose="020B0604020202020204" pitchFamily="34" charset="0"/>
              </a:rPr>
              <a:t>, the LLM aims to predict the next token based on an input. This is a process without labels.</a:t>
            </a:r>
          </a:p>
          <a:p>
            <a:pPr lvl="2" algn="just"/>
            <a:endParaRPr lang="en-GB" dirty="0">
              <a:latin typeface="Arial" panose="020B0604020202020204" pitchFamily="34" charset="0"/>
              <a:cs typeface="Arial" panose="020B0604020202020204" pitchFamily="34" charset="0"/>
            </a:endParaRPr>
          </a:p>
          <a:p>
            <a:pPr lvl="2" algn="just"/>
            <a:r>
              <a:rPr lang="en-GB" dirty="0">
                <a:latin typeface="Arial" panose="020B0604020202020204" pitchFamily="34" charset="0"/>
                <a:cs typeface="Arial" panose="020B0604020202020204" pitchFamily="34" charset="0"/>
              </a:rPr>
              <a:t>This produces a base model, also commonly referred to as a pretrained or foundation model. Base models are a key artifact of the training process but are harder for the end user to deal with.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A97CE9-39E0-FEF0-ABB6-BF8777296EF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9243894-32BC-F105-B580-5C9B9BE5A64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a:t>
            </a:fld>
            <a:endParaRPr lang="en-AE" dirty="0"/>
          </a:p>
        </p:txBody>
      </p:sp>
      <p:pic>
        <p:nvPicPr>
          <p:cNvPr id="7" name="Picture 6">
            <a:extLst>
              <a:ext uri="{FF2B5EF4-FFF2-40B4-BE49-F238E27FC236}">
                <a16:creationId xmlns:a16="http://schemas.microsoft.com/office/drawing/2014/main" id="{B7BCE6A1-FC7C-46DE-1244-9E067D3975D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230631" y="4671758"/>
            <a:ext cx="5730737" cy="1310754"/>
          </a:xfrm>
          <a:prstGeom prst="rect">
            <a:avLst/>
          </a:prstGeom>
        </p:spPr>
      </p:pic>
    </p:spTree>
    <p:extLst>
      <p:ext uri="{BB962C8B-B14F-4D97-AF65-F5344CB8AC3E}">
        <p14:creationId xmlns:p14="http://schemas.microsoft.com/office/powerpoint/2010/main" val="187504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5DF2-ABA0-62A3-DC2E-286AFA56C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9261EF-6A8A-437A-CC52-EAC63FF33867}"/>
              </a:ext>
            </a:extLst>
          </p:cNvPr>
          <p:cNvSpPr>
            <a:spLocks noGrp="1"/>
          </p:cNvSpPr>
          <p:nvPr>
            <p:ph type="title"/>
          </p:nvPr>
        </p:nvSpPr>
        <p:spPr>
          <a:xfrm>
            <a:off x="128081" y="83024"/>
            <a:ext cx="11935838" cy="636925"/>
          </a:xfrm>
        </p:spPr>
        <p:txBody>
          <a:bodyPr>
            <a:normAutofit fontScale="90000"/>
          </a:bodyPr>
          <a:lstStyle/>
          <a:p>
            <a:r>
              <a:rPr lang="en-US" dirty="0"/>
              <a:t>Three LLM Training Steps</a:t>
            </a:r>
            <a:endParaRPr lang="en-AE" dirty="0"/>
          </a:p>
        </p:txBody>
      </p:sp>
      <p:sp>
        <p:nvSpPr>
          <p:cNvPr id="3" name="Content Placeholder 2">
            <a:extLst>
              <a:ext uri="{FF2B5EF4-FFF2-40B4-BE49-F238E27FC236}">
                <a16:creationId xmlns:a16="http://schemas.microsoft.com/office/drawing/2014/main" id="{1BA3769F-700C-331E-6C04-47696827413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There are three common steps that lead to creating a high-quality LLM:</a:t>
            </a:r>
          </a:p>
          <a:p>
            <a:pPr lvl="1" algn="just"/>
            <a:r>
              <a:rPr lang="en-US" b="1" dirty="0">
                <a:latin typeface="Arial" panose="020B0604020202020204" pitchFamily="34" charset="0"/>
                <a:cs typeface="Arial" panose="020B0604020202020204" pitchFamily="34" charset="0"/>
              </a:rPr>
              <a:t>Language modeling: </a:t>
            </a:r>
            <a:endParaRPr lang="en-US" dirty="0">
              <a:latin typeface="Arial" panose="020B0604020202020204" pitchFamily="34" charset="0"/>
              <a:cs typeface="Arial" panose="020B0604020202020204" pitchFamily="34" charset="0"/>
            </a:endParaRPr>
          </a:p>
          <a:p>
            <a:pPr lvl="2" algn="just"/>
            <a:r>
              <a:rPr lang="en-GB" dirty="0">
                <a:latin typeface="Arial" panose="020B0604020202020204" pitchFamily="34" charset="0"/>
                <a:cs typeface="Arial" panose="020B0604020202020204" pitchFamily="34" charset="0"/>
              </a:rPr>
              <a:t>A base LLM will not follow instructions but instead attempts to predict each next word. It may even create new questions.</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99C5B87-A256-276C-927B-F4C47A8AA79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D443F9C-B435-10CB-A453-19C3BA477CB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a:t>
            </a:fld>
            <a:endParaRPr lang="en-AE" dirty="0"/>
          </a:p>
        </p:txBody>
      </p:sp>
      <p:pic>
        <p:nvPicPr>
          <p:cNvPr id="8" name="Picture 7">
            <a:extLst>
              <a:ext uri="{FF2B5EF4-FFF2-40B4-BE49-F238E27FC236}">
                <a16:creationId xmlns:a16="http://schemas.microsoft.com/office/drawing/2014/main" id="{929A2477-6C80-AA07-5829-C4B8B9F6C97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383045" y="3236815"/>
            <a:ext cx="5425910" cy="1585097"/>
          </a:xfrm>
          <a:prstGeom prst="rect">
            <a:avLst/>
          </a:prstGeom>
        </p:spPr>
      </p:pic>
    </p:spTree>
    <p:extLst>
      <p:ext uri="{BB962C8B-B14F-4D97-AF65-F5344CB8AC3E}">
        <p14:creationId xmlns:p14="http://schemas.microsoft.com/office/powerpoint/2010/main" val="237399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95184-1E77-C1C4-E957-5CE10BE49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85849-0B8A-C4E7-5501-3ABF15D466CD}"/>
              </a:ext>
            </a:extLst>
          </p:cNvPr>
          <p:cNvSpPr>
            <a:spLocks noGrp="1"/>
          </p:cNvSpPr>
          <p:nvPr>
            <p:ph type="title"/>
          </p:nvPr>
        </p:nvSpPr>
        <p:spPr>
          <a:xfrm>
            <a:off x="128081" y="83024"/>
            <a:ext cx="11935838" cy="636925"/>
          </a:xfrm>
        </p:spPr>
        <p:txBody>
          <a:bodyPr>
            <a:normAutofit fontScale="90000"/>
          </a:bodyPr>
          <a:lstStyle/>
          <a:p>
            <a:r>
              <a:rPr lang="en-US" dirty="0"/>
              <a:t>Three LLM Training Steps</a:t>
            </a:r>
            <a:endParaRPr lang="en-AE" dirty="0"/>
          </a:p>
        </p:txBody>
      </p:sp>
      <p:sp>
        <p:nvSpPr>
          <p:cNvPr id="3" name="Content Placeholder 2">
            <a:extLst>
              <a:ext uri="{FF2B5EF4-FFF2-40B4-BE49-F238E27FC236}">
                <a16:creationId xmlns:a16="http://schemas.microsoft.com/office/drawing/2014/main" id="{C24249F7-0BD4-F379-05E2-FA3D1CC678E2}"/>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There are three common steps that lead to creating a high-quality LLM:</a:t>
            </a:r>
          </a:p>
          <a:p>
            <a:pPr lvl="1" algn="just"/>
            <a:r>
              <a:rPr lang="en-US" b="1" dirty="0">
                <a:latin typeface="Arial" panose="020B0604020202020204" pitchFamily="34" charset="0"/>
                <a:cs typeface="Arial" panose="020B0604020202020204" pitchFamily="34" charset="0"/>
              </a:rPr>
              <a:t>Fine-tuning 1 (supervised fine-tuning):</a:t>
            </a:r>
          </a:p>
          <a:p>
            <a:pPr lvl="2" algn="just"/>
            <a:r>
              <a:rPr lang="en-GB" dirty="0">
                <a:latin typeface="Arial" panose="020B0604020202020204" pitchFamily="34" charset="0"/>
                <a:cs typeface="Arial" panose="020B0604020202020204" pitchFamily="34" charset="0"/>
              </a:rPr>
              <a:t>LLMs are more useful if they respond well to instructions and try to follow them. With supervised fine-tuning (SFT), we can adapt the base model to follow instructions. During this fine-tuning process, the parameters of the base model are updated to be more in line with our target task, like following instructions. Like a pretrained model, it is trained using next-token prediction but instead of only predicting the next token, it does so based on a user input. the LLM aims to predict the next token based on an input that has additional labels. In a sense, the label is the user’s input.</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F60AD18-909D-C887-4F57-47928716B62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091E447-DA73-F001-8C4B-192D0C9A786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6</a:t>
            </a:fld>
            <a:endParaRPr lang="en-AE" dirty="0"/>
          </a:p>
        </p:txBody>
      </p:sp>
      <p:pic>
        <p:nvPicPr>
          <p:cNvPr id="7" name="Picture 6">
            <a:extLst>
              <a:ext uri="{FF2B5EF4-FFF2-40B4-BE49-F238E27FC236}">
                <a16:creationId xmlns:a16="http://schemas.microsoft.com/office/drawing/2014/main" id="{EB36CC10-19A7-7856-0041-304D6C7B94D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380928" y="4062106"/>
            <a:ext cx="7430144" cy="1920406"/>
          </a:xfrm>
          <a:prstGeom prst="rect">
            <a:avLst/>
          </a:prstGeom>
        </p:spPr>
      </p:pic>
    </p:spTree>
    <p:extLst>
      <p:ext uri="{BB962C8B-B14F-4D97-AF65-F5344CB8AC3E}">
        <p14:creationId xmlns:p14="http://schemas.microsoft.com/office/powerpoint/2010/main" val="401291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7813A-BCAB-5155-F863-4A2CD7F8B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C1E3F-5863-9416-8FC5-C883F00AD527}"/>
              </a:ext>
            </a:extLst>
          </p:cNvPr>
          <p:cNvSpPr>
            <a:spLocks noGrp="1"/>
          </p:cNvSpPr>
          <p:nvPr>
            <p:ph type="title"/>
          </p:nvPr>
        </p:nvSpPr>
        <p:spPr>
          <a:xfrm>
            <a:off x="128081" y="83024"/>
            <a:ext cx="11935838" cy="636925"/>
          </a:xfrm>
        </p:spPr>
        <p:txBody>
          <a:bodyPr>
            <a:normAutofit fontScale="90000"/>
          </a:bodyPr>
          <a:lstStyle/>
          <a:p>
            <a:r>
              <a:rPr lang="en-US" dirty="0"/>
              <a:t>Three LLM Training Steps</a:t>
            </a:r>
            <a:endParaRPr lang="en-AE" dirty="0"/>
          </a:p>
        </p:txBody>
      </p:sp>
      <p:sp>
        <p:nvSpPr>
          <p:cNvPr id="3" name="Content Placeholder 2">
            <a:extLst>
              <a:ext uri="{FF2B5EF4-FFF2-40B4-BE49-F238E27FC236}">
                <a16:creationId xmlns:a16="http://schemas.microsoft.com/office/drawing/2014/main" id="{5C9C470B-80C4-CFED-0BE4-CF37F35D5C62}"/>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There are three common steps that lead to creating a high-quality LLM:</a:t>
            </a:r>
          </a:p>
          <a:p>
            <a:pPr lvl="1" algn="just"/>
            <a:r>
              <a:rPr lang="en-US" b="1" dirty="0">
                <a:latin typeface="Arial" panose="020B0604020202020204" pitchFamily="34" charset="0"/>
                <a:cs typeface="Arial" panose="020B0604020202020204" pitchFamily="34" charset="0"/>
              </a:rPr>
              <a:t>Fine-tuning 2 (preference tuning):</a:t>
            </a:r>
          </a:p>
          <a:p>
            <a:pPr lvl="2" algn="just"/>
            <a:r>
              <a:rPr lang="en-GB" dirty="0">
                <a:latin typeface="Arial" panose="020B0604020202020204" pitchFamily="34" charset="0"/>
                <a:cs typeface="Arial" panose="020B0604020202020204" pitchFamily="34" charset="0"/>
              </a:rPr>
              <a:t>The final step further improves the quality of the model and makes it more aligned with the expected </a:t>
            </a:r>
            <a:r>
              <a:rPr lang="en-GB" dirty="0" err="1">
                <a:latin typeface="Arial" panose="020B0604020202020204" pitchFamily="34" charset="0"/>
                <a:cs typeface="Arial" panose="020B0604020202020204" pitchFamily="34" charset="0"/>
              </a:rPr>
              <a:t>behavior</a:t>
            </a:r>
            <a:r>
              <a:rPr lang="en-GB" dirty="0">
                <a:latin typeface="Arial" panose="020B0604020202020204" pitchFamily="34" charset="0"/>
                <a:cs typeface="Arial" panose="020B0604020202020204" pitchFamily="34" charset="0"/>
              </a:rPr>
              <a:t> of AI safety or human preferences. This is called preference tuning. Preference tuning is a form of fine-tuning and, as the name implies, aligns the output of the model to our preferences, which are defined by the data that we give it. Like SFT, it can improve upon the original model but has the added benefit of distilling preference of output in its training process.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7277538-81EE-BE18-C912-1F4CA8D9737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2EE4233-2CFE-FD8F-8AA3-A4406ED8F40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7</a:t>
            </a:fld>
            <a:endParaRPr lang="en-AE" dirty="0"/>
          </a:p>
        </p:txBody>
      </p:sp>
    </p:spTree>
    <p:extLst>
      <p:ext uri="{BB962C8B-B14F-4D97-AF65-F5344CB8AC3E}">
        <p14:creationId xmlns:p14="http://schemas.microsoft.com/office/powerpoint/2010/main" val="224265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DBF2-DCFD-9CFD-D163-F41EB6280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A6DB-E85D-E988-8299-CFB450761384}"/>
              </a:ext>
            </a:extLst>
          </p:cNvPr>
          <p:cNvSpPr>
            <a:spLocks noGrp="1"/>
          </p:cNvSpPr>
          <p:nvPr>
            <p:ph type="title"/>
          </p:nvPr>
        </p:nvSpPr>
        <p:spPr>
          <a:xfrm>
            <a:off x="128081" y="83024"/>
            <a:ext cx="11935838" cy="636925"/>
          </a:xfrm>
        </p:spPr>
        <p:txBody>
          <a:bodyPr>
            <a:normAutofit fontScale="90000"/>
          </a:bodyPr>
          <a:lstStyle/>
          <a:p>
            <a:r>
              <a:rPr lang="en-US" dirty="0"/>
              <a:t>Full-Finetuning</a:t>
            </a:r>
            <a:endParaRPr lang="en-AE" dirty="0"/>
          </a:p>
        </p:txBody>
      </p:sp>
      <p:sp>
        <p:nvSpPr>
          <p:cNvPr id="3" name="Content Placeholder 2">
            <a:extLst>
              <a:ext uri="{FF2B5EF4-FFF2-40B4-BE49-F238E27FC236}">
                <a16:creationId xmlns:a16="http://schemas.microsoft.com/office/drawing/2014/main" id="{A82AC82A-5A9C-4996-99A0-CD4696BD271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 most common fine-tuning process is full fine-tuning. Like pretraining an LLM, this process involves updating all parameters of a model to be in line with your target task. The main difference is that we now use a smaller but </a:t>
            </a:r>
            <a:r>
              <a:rPr lang="en-GB" dirty="0" err="1">
                <a:latin typeface="Arial" panose="020B0604020202020204" pitchFamily="34" charset="0"/>
                <a:cs typeface="Arial" panose="020B0604020202020204" pitchFamily="34" charset="0"/>
              </a:rPr>
              <a:t>labeled</a:t>
            </a:r>
            <a:r>
              <a:rPr lang="en-GB" dirty="0">
                <a:latin typeface="Arial" panose="020B0604020202020204" pitchFamily="34" charset="0"/>
                <a:cs typeface="Arial" panose="020B0604020202020204" pitchFamily="34" charset="0"/>
              </a:rPr>
              <a:t> dataset whereas the pretraining process was done on a large dataset without any labels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55DB4FD-41A5-3C7F-2E75-F6365C2DC35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FA32D03-E3B6-649D-D1A4-D7366941C0A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8</a:t>
            </a:fld>
            <a:endParaRPr lang="en-AE" dirty="0"/>
          </a:p>
        </p:txBody>
      </p:sp>
      <p:pic>
        <p:nvPicPr>
          <p:cNvPr id="7" name="Picture 6">
            <a:extLst>
              <a:ext uri="{FF2B5EF4-FFF2-40B4-BE49-F238E27FC236}">
                <a16:creationId xmlns:a16="http://schemas.microsoft.com/office/drawing/2014/main" id="{338DEF5E-1D62-3F74-B575-BF8F00EEC49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647651" y="2888950"/>
            <a:ext cx="6896698" cy="3467400"/>
          </a:xfrm>
          <a:prstGeom prst="rect">
            <a:avLst/>
          </a:prstGeom>
        </p:spPr>
      </p:pic>
    </p:spTree>
    <p:extLst>
      <p:ext uri="{BB962C8B-B14F-4D97-AF65-F5344CB8AC3E}">
        <p14:creationId xmlns:p14="http://schemas.microsoft.com/office/powerpoint/2010/main" val="115744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5258B-F1C6-4C83-CCBB-E485007A2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9696A-B06C-B418-8C98-782895FA57D7}"/>
              </a:ext>
            </a:extLst>
          </p:cNvPr>
          <p:cNvSpPr>
            <a:spLocks noGrp="1"/>
          </p:cNvSpPr>
          <p:nvPr>
            <p:ph type="title"/>
          </p:nvPr>
        </p:nvSpPr>
        <p:spPr>
          <a:xfrm>
            <a:off x="128081" y="83024"/>
            <a:ext cx="11935838" cy="636925"/>
          </a:xfrm>
        </p:spPr>
        <p:txBody>
          <a:bodyPr>
            <a:normAutofit fontScale="90000"/>
          </a:bodyPr>
          <a:lstStyle/>
          <a:p>
            <a:r>
              <a:rPr lang="en-US" dirty="0"/>
              <a:t>Full-Finetuning</a:t>
            </a:r>
            <a:endParaRPr lang="en-AE" dirty="0"/>
          </a:p>
        </p:txBody>
      </p:sp>
      <p:sp>
        <p:nvSpPr>
          <p:cNvPr id="3" name="Content Placeholder 2">
            <a:extLst>
              <a:ext uri="{FF2B5EF4-FFF2-40B4-BE49-F238E27FC236}">
                <a16:creationId xmlns:a16="http://schemas.microsoft.com/office/drawing/2014/main" id="{C3F7F70C-B721-B049-8CD9-5EDF01978C5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You can use any </a:t>
            </a:r>
            <a:r>
              <a:rPr lang="en-GB" dirty="0" err="1">
                <a:latin typeface="Arial" panose="020B0604020202020204" pitchFamily="34" charset="0"/>
                <a:cs typeface="Arial" panose="020B0604020202020204" pitchFamily="34" charset="0"/>
              </a:rPr>
              <a:t>labeled</a:t>
            </a:r>
            <a:r>
              <a:rPr lang="en-GB" dirty="0">
                <a:latin typeface="Arial" panose="020B0604020202020204" pitchFamily="34" charset="0"/>
                <a:cs typeface="Arial" panose="020B0604020202020204" pitchFamily="34" charset="0"/>
              </a:rPr>
              <a:t> data for full fine-tuning, making it also a great technique for learning domain-specific representations. To make our LLM follow instructions, we will need question-response data (Instruction data). This data is queries by the user with corresponding answers. </a:t>
            </a:r>
            <a:r>
              <a:rPr lang="en-GB" dirty="0"/>
              <a:t>The instructions can contain many different tasks.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4F1D1ED-8D93-DB57-4301-DBC0C46CB2E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7E98481-3857-2DF6-46F8-E952AC7C680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9</a:t>
            </a:fld>
            <a:endParaRPr lang="en-AE" dirty="0"/>
          </a:p>
        </p:txBody>
      </p:sp>
      <p:pic>
        <p:nvPicPr>
          <p:cNvPr id="8" name="Picture 7">
            <a:extLst>
              <a:ext uri="{FF2B5EF4-FFF2-40B4-BE49-F238E27FC236}">
                <a16:creationId xmlns:a16="http://schemas.microsoft.com/office/drawing/2014/main" id="{F0BCD1C1-C7BE-4388-F08C-7B6192E3E0E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tretch>
            <a:fillRect/>
          </a:stretch>
        </p:blipFill>
        <p:spPr>
          <a:xfrm>
            <a:off x="3553292" y="2968299"/>
            <a:ext cx="5085416" cy="3388050"/>
          </a:xfrm>
          <a:prstGeom prst="rect">
            <a:avLst/>
          </a:prstGeom>
        </p:spPr>
      </p:pic>
    </p:spTree>
    <p:extLst>
      <p:ext uri="{BB962C8B-B14F-4D97-AF65-F5344CB8AC3E}">
        <p14:creationId xmlns:p14="http://schemas.microsoft.com/office/powerpoint/2010/main" val="265919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5955</TotalTime>
  <Words>2036</Words>
  <Application>Microsoft Office PowerPoint</Application>
  <PresentationFormat>Widescreen</PresentationFormat>
  <Paragraphs>229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Parameter Efficient Finetuning (PEFT)</vt:lpstr>
      <vt:lpstr>Contents</vt:lpstr>
      <vt:lpstr>Three LLM Training Steps</vt:lpstr>
      <vt:lpstr>Three LLM Training Steps</vt:lpstr>
      <vt:lpstr>Three LLM Training Steps</vt:lpstr>
      <vt:lpstr>Three LLM Training Steps</vt:lpstr>
      <vt:lpstr>Three LLM Training Steps</vt:lpstr>
      <vt:lpstr>Full-Finetuning</vt:lpstr>
      <vt:lpstr>Full-Finetuning</vt:lpstr>
      <vt:lpstr>Parameter Efficient Finetuning (PEFT)</vt:lpstr>
      <vt:lpstr>PEFT – Adapters </vt:lpstr>
      <vt:lpstr>PEFT – Adapters </vt:lpstr>
      <vt:lpstr>PEFT – Adapters </vt:lpstr>
      <vt:lpstr>PEFT – Adapters </vt:lpstr>
      <vt:lpstr>PEFT – Low-Rank Adaptation (LoRA) </vt:lpstr>
      <vt:lpstr>PEFT – Low-Rank Adaptation (LoRA) </vt:lpstr>
      <vt:lpstr>PEFT – Low-Rank Adaptation (LoRA) </vt:lpstr>
      <vt:lpstr>PEFT – Low-Rank Adaptation (LoRA) </vt:lpstr>
      <vt:lpstr>PEFT – Low-Rank Adaptation (LoRA) </vt:lpstr>
      <vt:lpstr>PEFT – Low-Rank Adaptation (LoRA) </vt:lpstr>
      <vt:lpstr>QLoRA</vt:lpstr>
      <vt:lpstr>QLoRA</vt:lpstr>
      <vt:lpstr>QLoRA</vt:lpstr>
      <vt:lpstr>QLoRA</vt:lpstr>
      <vt:lpstr>QLoRA</vt:lpstr>
      <vt:lpstr>QLoRA</vt:lpstr>
      <vt:lpstr>QLoRA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shehryar amin</dc:creator>
  <cp:lastModifiedBy>shehryar amin</cp:lastModifiedBy>
  <cp:revision>528</cp:revision>
  <dcterms:created xsi:type="dcterms:W3CDTF">2024-12-21T16:22:29Z</dcterms:created>
  <dcterms:modified xsi:type="dcterms:W3CDTF">2025-01-27T20:57:02Z</dcterms:modified>
</cp:coreProperties>
</file>