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21" r:id="rId3"/>
    <p:sldId id="397" r:id="rId4"/>
    <p:sldId id="398" r:id="rId5"/>
    <p:sldId id="399" r:id="rId6"/>
    <p:sldId id="400" r:id="rId7"/>
    <p:sldId id="401" r:id="rId8"/>
    <p:sldId id="402" r:id="rId9"/>
    <p:sldId id="403" r:id="rId10"/>
    <p:sldId id="405" r:id="rId11"/>
    <p:sldId id="406" r:id="rId12"/>
    <p:sldId id="409" r:id="rId13"/>
    <p:sldId id="411" r:id="rId14"/>
    <p:sldId id="407" r:id="rId15"/>
    <p:sldId id="412" r:id="rId16"/>
    <p:sldId id="428" r:id="rId17"/>
    <p:sldId id="410" r:id="rId18"/>
    <p:sldId id="413" r:id="rId19"/>
    <p:sldId id="414" r:id="rId20"/>
    <p:sldId id="416" r:id="rId21"/>
    <p:sldId id="415" r:id="rId22"/>
    <p:sldId id="417" r:id="rId23"/>
    <p:sldId id="418" r:id="rId24"/>
    <p:sldId id="419" r:id="rId25"/>
    <p:sldId id="420" r:id="rId26"/>
    <p:sldId id="421" r:id="rId27"/>
    <p:sldId id="422" r:id="rId28"/>
    <p:sldId id="423" r:id="rId29"/>
    <p:sldId id="424" r:id="rId30"/>
    <p:sldId id="425" r:id="rId31"/>
    <p:sldId id="39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F4F1"/>
    <a:srgbClr val="AFC3CF"/>
    <a:srgbClr val="BFFFBF"/>
    <a:srgbClr val="FBE5D6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269" autoAdjust="0"/>
  </p:normalViewPr>
  <p:slideViewPr>
    <p:cSldViewPr snapToGrid="0">
      <p:cViewPr varScale="1">
        <p:scale>
          <a:sx n="50" d="100"/>
          <a:sy n="50" d="100"/>
        </p:scale>
        <p:origin x="12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 Samad" userId="0dec58d7-a82f-4c92-8458-70e336e5d416" providerId="ADAL" clId="{2581FD58-FA48-4A17-A23E-ADDD4DC84394}"/>
    <pc:docChg chg="undo custSel modSld">
      <pc:chgData name="Abdul Samad" userId="0dec58d7-a82f-4c92-8458-70e336e5d416" providerId="ADAL" clId="{2581FD58-FA48-4A17-A23E-ADDD4DC84394}" dt="2025-02-10T13:42:05.449" v="46"/>
      <pc:docMkLst>
        <pc:docMk/>
      </pc:docMkLst>
      <pc:sldChg chg="modSp mod modNotesTx">
        <pc:chgData name="Abdul Samad" userId="0dec58d7-a82f-4c92-8458-70e336e5d416" providerId="ADAL" clId="{2581FD58-FA48-4A17-A23E-ADDD4DC84394}" dt="2025-02-10T13:13:17.307" v="44"/>
        <pc:sldMkLst>
          <pc:docMk/>
          <pc:sldMk cId="2689506311" sldId="405"/>
        </pc:sldMkLst>
        <pc:spChg chg="mod">
          <ac:chgData name="Abdul Samad" userId="0dec58d7-a82f-4c92-8458-70e336e5d416" providerId="ADAL" clId="{2581FD58-FA48-4A17-A23E-ADDD4DC84394}" dt="2025-02-10T13:12:34.548" v="43" actId="20577"/>
          <ac:spMkLst>
            <pc:docMk/>
            <pc:sldMk cId="2689506311" sldId="405"/>
            <ac:spMk id="3" creationId="{5621FF8A-9D4F-1F39-25DE-386D2B5E2371}"/>
          </ac:spMkLst>
        </pc:spChg>
      </pc:sldChg>
      <pc:sldChg chg="modNotesTx">
        <pc:chgData name="Abdul Samad" userId="0dec58d7-a82f-4c92-8458-70e336e5d416" providerId="ADAL" clId="{2581FD58-FA48-4A17-A23E-ADDD4DC84394}" dt="2025-02-10T13:42:05.449" v="46"/>
        <pc:sldMkLst>
          <pc:docMk/>
          <pc:sldMk cId="1822855353" sldId="41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28302-2F10-42C5-AE13-76979E4C1651}" type="datetimeFigureOut">
              <a:rPr lang="en-AE" smtClean="0"/>
              <a:t>10/02/2025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599F5-0C1A-4708-916B-EA9F4A9087F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81753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Greedy decoding has several major issues that can lead to suboptimal or unnatural sentences:</a:t>
            </a:r>
          </a:p>
          <a:p>
            <a:r>
              <a:rPr lang="en-US" b="1" dirty="0"/>
              <a:t>1. Myopic Decision-Making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Greedy decoding selects the highest probability token at each step without considering future choices.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can cause the model to miss globally more probable sequences.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Given: The fish lived in the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Greedy output: The fish lived in the ocean is blue. (incorrect)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Beam search might produce: The fish lived in the river near the trees. (better)</a:t>
            </a:r>
          </a:p>
          <a:p>
            <a:r>
              <a:rPr lang="en-US" b="1" dirty="0"/>
              <a:t>2. Lower Overall Probability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While greedy decoding picks the most probable token at each step, the overall sequence probability may be lower than other possible sequences.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is because locally optimal choices do not always form a globally optimal sentence.</a:t>
            </a:r>
          </a:p>
          <a:p>
            <a:r>
              <a:rPr lang="en-US" b="1" dirty="0"/>
              <a:t>3. Early Trapping in Bad Sequences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an early choice is incorrect, the model has no way to backtrack.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can lead to grammatically incorrect or nonsensical outputs.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the model picks “ocean” early on, it might struggle to complete the sentence naturally.</a:t>
            </a:r>
          </a:p>
          <a:p>
            <a:r>
              <a:rPr lang="en-US" b="1" dirty="0"/>
              <a:t>4. Repetitive Outputs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Since greedy decoding does not explore multiple options, it often produces repetitive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The cat sat on the mat. The cat sat on the mat. The cat sat...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happens because the highest probability token at each step can keep repeating.</a:t>
            </a:r>
          </a:p>
          <a:p>
            <a:r>
              <a:rPr lang="en-US" b="1" dirty="0"/>
              <a:t>5. Lack of Diversity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Greedy decoding always produces the same output for a given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Other methods like beam search or sampling introduce diversity, leading to more varied and natural responses.</a:t>
            </a:r>
          </a:p>
          <a:p>
            <a:r>
              <a:rPr lang="en-US" b="1" dirty="0"/>
              <a:t>Alternatives to Greedy Decoding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Beam Search:</a:t>
            </a:r>
            <a:r>
              <a:rPr lang="en-US" dirty="0"/>
              <a:t> Keeps multiple candidate sequences and selects the best 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Top-k Sampling:</a:t>
            </a:r>
            <a:r>
              <a:rPr lang="en-US" dirty="0"/>
              <a:t> Randomly samples from the top-k highest probability tokens.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Nucleus Sampling (Top-p):</a:t>
            </a:r>
            <a:r>
              <a:rPr lang="en-US" dirty="0"/>
              <a:t> Samples from the smallest set of tokens whose cumulative probability exceeds p.</a:t>
            </a:r>
          </a:p>
          <a:p>
            <a:r>
              <a:rPr lang="en-US" dirty="0"/>
              <a:t>Greedy decoding is fast and efficient, but it sacrifices quality and coherence for speed.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599F5-0C1A-4708-916B-EA9F4A9087F7}" type="slidenum">
              <a:rPr lang="en-AE" smtClean="0"/>
              <a:t>10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35824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599F5-0C1A-4708-916B-EA9F4A9087F7}" type="slidenum">
              <a:rPr lang="en-AE" smtClean="0"/>
              <a:t>24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227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6FF2-637B-295F-2A07-A6A75A038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B4792-AE32-E1CC-1D6B-A3853CDA0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6A9DA-9CFB-4A4B-1169-E0B38BA37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AB2AE-A841-4DF8-AC0A-20721B0E655B}" type="datetime1">
              <a:rPr lang="en-AE" smtClean="0"/>
              <a:t>10/02/2025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DDFF3-F6B0-2C76-4C67-7F40A8EF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6F739-2C3B-2B15-44D4-0298C28A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D9F2-6DB0-4CBA-AFAD-96623D96B5A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5586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59A8-3A40-4241-E8B8-756CFBB92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73147-C128-FDAC-2FA6-AB63B49BD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0047A-0805-4909-4DBA-10577519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F6C0-EC62-4BD8-A60D-1EDD7C5442D8}" type="datetime1">
              <a:rPr lang="en-AE" smtClean="0"/>
              <a:t>10/02/2025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B5FFC-F213-1024-D1BB-CD45FE03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67A58-0B73-84E9-10E7-B39B0BD0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D9F2-6DB0-4CBA-AFAD-96623D96B5A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183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151A65-8389-3BF9-1EBB-B7AD813C4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2FD7F-841A-50F4-928A-94CCAEB1A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57125-68E5-893E-243C-B90EBC16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8B75F-E675-473F-9156-E69E38881D93}" type="datetime1">
              <a:rPr lang="en-AE" smtClean="0"/>
              <a:t>10/02/2025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7DAA1-B1A2-5F5C-DD0E-2AD3B32DE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453F5-02DA-CA89-C4B0-612285B7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D9F2-6DB0-4CBA-AFAD-96623D96B5A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1024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2D8F-4AB9-0C8A-CBEE-D6D94F1CF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0ADF-C9C1-2843-4D0C-470781FA6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5E470-5A07-89FB-E58E-5D178B371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C9204-E2D1-4285-8802-BCF5544BB482}" type="datetime1">
              <a:rPr lang="en-AE" smtClean="0"/>
              <a:t>10/02/2025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04F21-0500-3D21-9118-B22CDAFB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541A7-A5DE-513E-1AC4-49979692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D9F2-6DB0-4CBA-AFAD-96623D96B5A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7300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8061-C90C-408C-948F-AB397BE0D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01AF2-2EE9-4A39-4436-64B5C0921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85CD8-DAB6-DC4E-5A7F-403E9D49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C3FA2-166A-4F89-BF81-37441FBD6769}" type="datetime1">
              <a:rPr lang="en-AE" smtClean="0"/>
              <a:t>10/02/2025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DE0B8-A0E2-396E-D434-0881B4E3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D87AE-3B39-AF39-CC31-786AC296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D9F2-6DB0-4CBA-AFAD-96623D96B5A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3096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847C6-97C6-530D-42A1-C86ECE5F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AFAA2-3A2C-7B6D-2ECC-4B866B178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512F2-0D52-4527-383E-8C239BCE3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7EB4D-0710-7DB4-F719-401F178A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01AAA-9F64-4627-A348-CAB076124731}" type="datetime1">
              <a:rPr lang="en-AE" smtClean="0"/>
              <a:t>10/02/2025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F79FC-D228-978F-D855-72600A09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C0A99-4FB9-F15C-54BC-1CDA4759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D9F2-6DB0-4CBA-AFAD-96623D96B5A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229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4289-62D1-35C4-52CF-9D47E013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5BA3E-DA96-EE5F-C3AD-A40631FB5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A1742-9523-CDB6-30D8-16F7666C4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B5C7F-0E84-7AD5-C4E8-BC8E331A3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F4BE65-E4D2-7BD2-EECF-AD97F9A501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2C906-A77E-CF1F-9C41-95B8307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468D-B2E7-420B-95B4-56A8AB03A32E}" type="datetime1">
              <a:rPr lang="en-AE" smtClean="0"/>
              <a:t>10/02/2025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28B095-9A5C-59E5-3416-85CB68FC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5C1FD-9632-62CE-7163-0E9162CB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D9F2-6DB0-4CBA-AFAD-96623D96B5A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9632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291D6-CB70-1916-5D5E-BE68B288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92F967-14E1-2E54-F9F5-82C0F2ED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FBE7-1F12-4BFC-B677-77D2F404C4D9}" type="datetime1">
              <a:rPr lang="en-AE" smtClean="0"/>
              <a:t>10/02/2025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9C751-68B1-F5DB-7A95-62EB2017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02153-16E3-A872-348F-387FEA99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D9F2-6DB0-4CBA-AFAD-96623D96B5A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3455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FF5F35-269A-4EB6-3435-6CF21205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FED5-7B81-4257-997C-932093CAA142}" type="datetime1">
              <a:rPr lang="en-AE" smtClean="0"/>
              <a:t>10/02/2025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3BE25-7F26-D198-27C3-ED19C2B0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D0843-BEAF-BABB-4223-2C325F1D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D9F2-6DB0-4CBA-AFAD-96623D96B5A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3637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A2E6-6A60-11A6-C0C0-1528757B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18D34-2B6D-6745-5952-A25872BB6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84361-ACBA-7902-18BD-1A46D368E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8A58F-474A-53BE-C711-3C004451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EF016-AA73-4A6D-9F92-57AC52F0A078}" type="datetime1">
              <a:rPr lang="en-AE" smtClean="0"/>
              <a:t>10/02/2025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C4B0C-D374-5C8D-FA1F-3D323F97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6EB83-D3A8-231A-F586-0A41B04B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D9F2-6DB0-4CBA-AFAD-96623D96B5A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0145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B92E-556E-4720-7A6D-D8BDB1E46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8F551-F16F-46A6-D80D-7462C43B4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4ADD1-5BF8-9FAE-DF2A-0A5C01AA0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459CB-3519-BB90-D51C-21E768977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E5590-1CAE-4243-B7C9-AF0C4F5185E9}" type="datetime1">
              <a:rPr lang="en-AE" smtClean="0"/>
              <a:t>10/02/2025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5FE79-7E15-4AEC-CA7D-BC94E89F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C62B5-7C45-9CE0-2BED-BF9988A3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D9F2-6DB0-4CBA-AFAD-96623D96B5A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7914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EAB7C6-833E-C5A7-B829-31C5E9A3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3DE03-433E-8555-D3E0-C9C739990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21E60-5ACC-6A25-9844-F838CC435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8979C2-A5DF-43DB-8A4F-DB074DAAB6CA}" type="datetime1">
              <a:rPr lang="en-AE" smtClean="0"/>
              <a:t>10/02/2025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C8D8F-4760-E2CB-9560-F3FFDC5DC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6755B-70F1-896C-273A-49160FD87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0AD9F2-6DB0-4CBA-AFAD-96623D96B5A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89794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BCB5-2917-1847-9ECB-2D17CCA6B5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Decoding Strategies</a:t>
            </a:r>
            <a:endParaRPr lang="en-A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33AAB-4470-71B7-575F-9D3150D9A3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XXX: Introduction to Large Language Models</a:t>
            </a:r>
            <a:endParaRPr lang="en-A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B256E-7B0B-A346-4874-6791AECB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2818C-23BB-AE32-15DF-C3401533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1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96307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9B2D1-85DC-5BB0-68D5-C4FCC789B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7183-D354-8958-DC31-04564B445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Greedy Decoding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FF8A-9D4F-1F39-25DE-386D2B5E2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Greedy Decoding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Choose the token with the greatest probability at each time step. </a:t>
            </a:r>
          </a:p>
          <a:p>
            <a:pPr algn="just"/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terminate generation once the end of sequence token (&lt;/s&gt;) is predicted or when the number of tokens predicted is equal to some max length.</a:t>
            </a:r>
          </a:p>
          <a:p>
            <a:pPr algn="just"/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buClr>
                <a:schemeClr val="tx1"/>
              </a:buClr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Problem: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Choosing the token with the highest probability may be locally optimal but not globally since </a:t>
            </a: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optimal sequence generation requires considering the entire sequence probability, not just picking the most likely word at each step.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Since greedy decoding does not explore multiple options, it often produces repetitive text.</a:t>
            </a:r>
            <a:r>
              <a:rPr lang="en-US" dirty="0"/>
              <a:t>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Greedy decoding always produces the same output for a given input (lack of diversity).</a:t>
            </a:r>
          </a:p>
          <a:p>
            <a:pPr algn="just"/>
            <a:endParaRPr kumimoji="0" lang="en-A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5B66A-C7B7-A369-D04B-1EC7BA55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E7168-2C56-7FB3-7673-77A553DF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10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689506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DAB83-8EA0-6665-7F50-A0F612A5E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C6B9-1E98-7F36-F27B-A1923C702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Beam Search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1E2E0-7E50-2F97-CEED-AC3DE5AF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</a:t>
            </a:r>
            <a:r>
              <a:rPr kumimoji="0" lang="en-GB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eep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track of n most probable partial translations at each decoder step instead of just one! </a:t>
            </a:r>
          </a:p>
          <a:p>
            <a:pPr algn="just"/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beam size n is usually 5-10</a:t>
            </a:r>
            <a:endParaRPr kumimoji="0" lang="en-A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D80B0-6C81-65EF-3151-5CF2869FF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17C47-A564-5CB4-58A9-0BA0FF99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11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43252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615A4-BD11-BB75-663F-9B186E10F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BDA9-1C34-06D5-BAC8-592D3B33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Beam Search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64347-CCEC-5F89-7036-25DA10A3B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pPr algn="just"/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Beam Size = 2</a:t>
            </a:r>
            <a:endParaRPr kumimoji="0" lang="en-A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E63F6-4F1A-C4C4-78BE-112CE9FC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C4C96-4097-9DCF-7BC6-79D6FFD5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12</a:t>
            </a:fld>
            <a:endParaRPr lang="en-A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77F543-3486-FCA0-3454-54958CBF7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t="41389" b="40483"/>
          <a:stretch/>
        </p:blipFill>
        <p:spPr>
          <a:xfrm>
            <a:off x="253396" y="3749964"/>
            <a:ext cx="3261643" cy="64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8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67583-4A1A-BA83-8C75-A0B67D49F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40BE-9BD5-0D1F-06B0-B2BEFE20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Beam Search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CF8B0-FFCF-49E9-6DC2-E3F87361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pPr algn="just"/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Beam Size = 2</a:t>
            </a:r>
          </a:p>
          <a:p>
            <a:pPr algn="just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Consider only the 2 (beam size) most likely words at the first time step</a:t>
            </a:r>
            <a:endParaRPr kumimoji="0" lang="en-A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3F9C9-9FE9-9656-B3D3-6827FA1FC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Large </a:t>
            </a:r>
            <a:r>
              <a:rPr lang="en-US" dirty="0" err="1"/>
              <a:t>Langauge</a:t>
            </a:r>
            <a:r>
              <a:rPr lang="en-US" dirty="0"/>
              <a:t> Models</a:t>
            </a:r>
            <a:endParaRPr lang="en-A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0E3B4-21FF-973C-7F96-5971685F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13</a:t>
            </a:fld>
            <a:endParaRPr lang="en-A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AFE2DA-FEFC-2F07-C089-B02A1F9EC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396" y="2273838"/>
            <a:ext cx="3261643" cy="3566469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41A4EC79-A728-D06B-3A47-47F65E90C257}"/>
              </a:ext>
            </a:extLst>
          </p:cNvPr>
          <p:cNvSpPr/>
          <p:nvPr/>
        </p:nvSpPr>
        <p:spPr>
          <a:xfrm>
            <a:off x="3517587" y="2340724"/>
            <a:ext cx="245534" cy="343269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DE69EC-E5DD-B5B8-CC59-22DA05DBB44E}"/>
                  </a:ext>
                </a:extLst>
              </p:cNvPr>
              <p:cNvSpPr txBox="1"/>
              <p:nvPr/>
            </p:nvSpPr>
            <p:spPr>
              <a:xfrm>
                <a:off x="3852579" y="3559708"/>
                <a:ext cx="82100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</m:oMath>
                </a14:m>
                <a:r>
                  <a:rPr lang="en-US" dirty="0"/>
                  <a:t> probabilities: </a:t>
                </a:r>
                <a:r>
                  <a:rPr lang="en-GB" dirty="0"/>
                  <a:t>Since probabilities are small numbers (between 0 and 1), multiplying them can lead to numerical underflow. To avoid this, we typically use log probabilities, converting the product into a sum</a:t>
                </a:r>
                <a:endParaRPr lang="en-A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DE69EC-E5DD-B5B8-CC59-22DA05DBB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579" y="3559708"/>
                <a:ext cx="8210050" cy="923330"/>
              </a:xfrm>
              <a:prstGeom prst="rect">
                <a:avLst/>
              </a:prstGeom>
              <a:blipFill>
                <a:blip r:embed="rId4"/>
                <a:stretch>
                  <a:fillRect l="-668" t="-3311" b="-10596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59F1D1-4F17-7F05-5B21-32E4023C5646}"/>
              </a:ext>
            </a:extLst>
          </p:cNvPr>
          <p:cNvCxnSpPr>
            <a:cxnSpLocks/>
          </p:cNvCxnSpPr>
          <p:nvPr/>
        </p:nvCxnSpPr>
        <p:spPr>
          <a:xfrm flipV="1">
            <a:off x="3420098" y="5459024"/>
            <a:ext cx="44051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FEA4BA-4464-D311-FAF4-E7DEE9E3EF7D}"/>
                  </a:ext>
                </a:extLst>
              </p:cNvPr>
              <p:cNvSpPr txBox="1"/>
              <p:nvPr/>
            </p:nvSpPr>
            <p:spPr>
              <a:xfrm>
                <a:off x="3653639" y="2617529"/>
                <a:ext cx="80235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b="0" i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(&lt;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START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&gt;, 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) = 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log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400" b="0" i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the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sz="1400" b="0" i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&lt;</m:t>
                          </m:r>
                          <m:r>
                            <m:rPr>
                              <m:nor/>
                            </m:rPr>
                            <a:rPr lang="en-US" sz="1400" b="0" i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START</m:t>
                          </m:r>
                          <m:r>
                            <m:rPr>
                              <m:nor/>
                            </m:rPr>
                            <a:rPr lang="en-US" sz="1400" b="0" i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400" b="0" i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&lt;</m:t>
                          </m:r>
                          <m:r>
                            <m:rPr>
                              <m:nor/>
                            </m:rPr>
                            <a:rPr lang="en-US" sz="1400" b="0" i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START</m:t>
                          </m:r>
                          <m:r>
                            <m:rPr>
                              <m:nor/>
                            </m:rPr>
                            <a:rPr lang="en-US" sz="1400" b="0" i="0" smtClean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m:rPr>
                          <m:nor/>
                        </m:rPr>
                        <a:rPr lang="en-US" sz="1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)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log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GB" sz="1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400" b="0" i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GB" sz="1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sz="1400" b="0" i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&lt;</m:t>
                      </m:r>
                      <m:r>
                        <m:rPr>
                          <m:nor/>
                        </m:rPr>
                        <a:rPr lang="en-US" sz="1400" b="0" i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START</m:t>
                      </m:r>
                      <m:r>
                        <m:rPr>
                          <m:nor/>
                        </m:rPr>
                        <a:rPr lang="en-US" sz="1400" b="0" i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&gt;</m:t>
                      </m:r>
                      <m:r>
                        <m:rPr>
                          <m:nor/>
                        </m:rPr>
                        <a:rPr lang="en-GB" sz="1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1400" b="0" i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) </m:t>
                      </m:r>
                      <m:r>
                        <m:rPr>
                          <m:nor/>
                        </m:rPr>
                        <a:rPr lang="en-GB" sz="1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400" b="0" i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log</m:t>
                      </m:r>
                      <m:r>
                        <m:rPr>
                          <m:nor/>
                        </m:rPr>
                        <a:rPr lang="en-US" sz="1400" b="0" i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400" b="0" i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GB" sz="1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(&lt;</m:t>
                      </m:r>
                      <m:r>
                        <m:rPr>
                          <m:nor/>
                        </m:rPr>
                        <a:rPr lang="en-US" sz="1400" b="0" i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START</m:t>
                      </m:r>
                      <m:r>
                        <m:rPr>
                          <m:nor/>
                        </m:rPr>
                        <a:rPr lang="en-GB" sz="14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&gt;)</m:t>
                      </m:r>
                      <m:r>
                        <m:rPr>
                          <m:nor/>
                        </m:rPr>
                        <a:rPr lang="en-US" sz="1400" b="0" i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E" sz="14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FEA4BA-4464-D311-FAF4-E7DEE9E3E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639" y="2617529"/>
                <a:ext cx="8023597" cy="307777"/>
              </a:xfrm>
              <a:prstGeom prst="rect">
                <a:avLst/>
              </a:prstGeom>
              <a:blipFill>
                <a:blip r:embed="rId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29F496-9BC8-C02B-AA3E-297EA8B71F73}"/>
                  </a:ext>
                </a:extLst>
              </p:cNvPr>
              <p:cNvSpPr txBox="1"/>
              <p:nvPr/>
            </p:nvSpPr>
            <p:spPr>
              <a:xfrm>
                <a:off x="3763121" y="5305135"/>
                <a:ext cx="7578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14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(&lt;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START</m:t>
                      </m:r>
                      <m:r>
                        <m:rPr>
                          <m:nor/>
                        </m:rPr>
                        <a:rPr lang="en-US" sz="14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&gt;,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sz="14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) =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m:rPr>
                              <m:nor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START</m:t>
                          </m:r>
                          <m:r>
                            <m:rPr>
                              <m:nor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m:rPr>
                              <m:nor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START</m:t>
                          </m:r>
                          <m:r>
                            <m:rPr>
                              <m:nor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US" sz="14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log</m:t>
                      </m:r>
                      <m:r>
                        <m:rPr>
                          <m:nor/>
                        </m:rPr>
                        <a:rPr lang="en-US" sz="14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4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GB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400" b="0" i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GB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∣</m:t>
                      </m:r>
                      <m:r>
                        <m:rPr>
                          <m:nor/>
                        </m:rPr>
                        <a:rPr lang="en-US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&lt;</m:t>
                      </m:r>
                      <m:r>
                        <m:rPr>
                          <m:nor/>
                        </m:rPr>
                        <a:rPr lang="en-US" sz="1400" b="0" i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START</m:t>
                      </m:r>
                      <m:r>
                        <m:rPr>
                          <m:nor/>
                        </m:rPr>
                        <a:rPr lang="en-US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&gt;</m:t>
                      </m:r>
                      <m:r>
                        <m:rPr>
                          <m:nor/>
                        </m:rPr>
                        <a:rPr lang="en-GB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) </m:t>
                      </m:r>
                      <m:r>
                        <m:rPr>
                          <m:nor/>
                        </m:rPr>
                        <a:rPr lang="en-GB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log</m:t>
                      </m:r>
                      <m:r>
                        <m:rPr>
                          <m:nor/>
                        </m:rPr>
                        <a:rPr lang="en-US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GB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(&lt;</m:t>
                      </m:r>
                      <m:r>
                        <m:rPr>
                          <m:nor/>
                        </m:rPr>
                        <a:rPr lang="en-US" sz="1400" b="0" i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START</m:t>
                      </m:r>
                      <m:r>
                        <m:rPr>
                          <m:nor/>
                        </m:rPr>
                        <a:rPr lang="en-GB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&gt;)</m:t>
                      </m:r>
                      <m:r>
                        <m:rPr>
                          <m:nor/>
                        </m:rPr>
                        <a:rPr lang="en-US" sz="14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E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29F496-9BC8-C02B-AA3E-297EA8B71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121" y="5305135"/>
                <a:ext cx="7578293" cy="307777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0DAA17-97DC-EF68-CBBC-BA7A3478254A}"/>
              </a:ext>
            </a:extLst>
          </p:cNvPr>
          <p:cNvCxnSpPr>
            <a:cxnSpLocks/>
          </p:cNvCxnSpPr>
          <p:nvPr/>
        </p:nvCxnSpPr>
        <p:spPr>
          <a:xfrm flipV="1">
            <a:off x="3420098" y="2774803"/>
            <a:ext cx="44051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D7A10A-8495-9C72-481A-F89E725F27F1}"/>
                  </a:ext>
                </a:extLst>
              </p:cNvPr>
              <p:cNvSpPr txBox="1"/>
              <p:nvPr/>
            </p:nvSpPr>
            <p:spPr>
              <a:xfrm>
                <a:off x="4002286" y="6067271"/>
                <a:ext cx="4187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Note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START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AE" dirty="0">
                    <a:solidFill>
                      <a:srgbClr val="FF0000"/>
                    </a:solidFill>
                  </a:rPr>
                  <a:t>,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D7A10A-8495-9C72-481A-F89E725F2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286" y="6067271"/>
                <a:ext cx="4187428" cy="369332"/>
              </a:xfrm>
              <a:prstGeom prst="rect">
                <a:avLst/>
              </a:prstGeom>
              <a:blipFill>
                <a:blip r:embed="rId7"/>
                <a:stretch>
                  <a:fillRect l="-1312" t="-6557" b="-26230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455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2B75B-B6DD-8378-EA82-8ABE85C6B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95CC-F261-41A5-AB1C-A0B3BEF61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Beam Search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4464C-7BA4-7539-281E-350A28228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pPr algn="just"/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Beam Size = 2</a:t>
            </a:r>
          </a:p>
          <a:p>
            <a:pPr algn="just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Consider only the 2 (beam size) most likely words at the first time step</a:t>
            </a:r>
            <a:endParaRPr kumimoji="0" lang="en-A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2C01B-5B17-2E42-8DE4-61F352E1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54481-E305-83F7-F716-21C826B6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14</a:t>
            </a:fld>
            <a:endParaRPr lang="en-A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C6BE50-2201-DCAB-2737-BC82EF619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396" y="2273838"/>
            <a:ext cx="3261643" cy="3566469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C832933E-DC14-7222-477C-71C1FDC20977}"/>
              </a:ext>
            </a:extLst>
          </p:cNvPr>
          <p:cNvSpPr/>
          <p:nvPr/>
        </p:nvSpPr>
        <p:spPr>
          <a:xfrm>
            <a:off x="3883152" y="2401455"/>
            <a:ext cx="282448" cy="326043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97DA4-6488-69F9-B617-21B9919B901F}"/>
              </a:ext>
            </a:extLst>
          </p:cNvPr>
          <p:cNvSpPr txBox="1"/>
          <p:nvPr/>
        </p:nvSpPr>
        <p:spPr>
          <a:xfrm>
            <a:off x="4165600" y="3677730"/>
            <a:ext cx="6945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Expand the current branches (2) by considering the next 2 most likely tokens for each branch</a:t>
            </a:r>
            <a:endParaRPr lang="en-AE" sz="2000" dirty="0"/>
          </a:p>
        </p:txBody>
      </p:sp>
    </p:spTree>
    <p:extLst>
      <p:ext uri="{BB962C8B-B14F-4D97-AF65-F5344CB8AC3E}">
        <p14:creationId xmlns:p14="http://schemas.microsoft.com/office/powerpoint/2010/main" val="2998121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F9228-2553-C2F7-260B-64FD90B33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9EE1F8-2AC4-0908-F0B8-1122CAC35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396" y="1658921"/>
            <a:ext cx="5540220" cy="45723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4ADC55-6F03-84ED-B4F5-6AB5C552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Beam Search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51DA4-A7F1-782C-FD69-7F3A65D13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pPr algn="just"/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Beam Size = 2</a:t>
            </a:r>
            <a:endParaRPr kumimoji="0" lang="en-A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92FF4-D175-C678-C6D3-1CF810D0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658A7-462F-ECB0-6545-19219365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15</a:t>
            </a:fld>
            <a:endParaRPr lang="en-A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522308-5D99-DDA8-FCCF-369CBC165ED9}"/>
              </a:ext>
            </a:extLst>
          </p:cNvPr>
          <p:cNvSpPr txBox="1"/>
          <p:nvPr/>
        </p:nvSpPr>
        <p:spPr>
          <a:xfrm>
            <a:off x="5680364" y="2115128"/>
            <a:ext cx="461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Cumulative probability of “&lt;START&gt;the poor”</a:t>
            </a:r>
            <a:endParaRPr lang="en-AE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E5B71-AB69-21A9-EEC3-276B51749C81}"/>
              </a:ext>
            </a:extLst>
          </p:cNvPr>
          <p:cNvSpPr txBox="1"/>
          <p:nvPr/>
        </p:nvSpPr>
        <p:spPr>
          <a:xfrm>
            <a:off x="5680364" y="2898561"/>
            <a:ext cx="483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Cumulative probability of “&lt;START&gt;the people”</a:t>
            </a:r>
            <a:endParaRPr lang="en-AE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2519CE-527C-6E3A-8931-74BC0C5D2494}"/>
              </a:ext>
            </a:extLst>
          </p:cNvPr>
          <p:cNvSpPr txBox="1"/>
          <p:nvPr/>
        </p:nvSpPr>
        <p:spPr>
          <a:xfrm>
            <a:off x="5680364" y="4759688"/>
            <a:ext cx="441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Cumulative probability of “&lt;START&gt;a poor”</a:t>
            </a:r>
            <a:endParaRPr lang="en-AE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882737-7BCF-76F8-767A-6B96B02C31BF}"/>
              </a:ext>
            </a:extLst>
          </p:cNvPr>
          <p:cNvSpPr txBox="1"/>
          <p:nvPr/>
        </p:nvSpPr>
        <p:spPr>
          <a:xfrm>
            <a:off x="5680364" y="5570154"/>
            <a:ext cx="4638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Cumulative probability of “&lt;START&gt;a person”</a:t>
            </a:r>
            <a:endParaRPr lang="en-A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813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6236C-CBEF-1595-9913-655BA74BC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15E24B-8DC8-3ADB-377C-B91022163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396" y="1658921"/>
            <a:ext cx="5540220" cy="45723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AAF734-35FB-E27E-5B67-0C8E23B4C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Beam Search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225F4-4C32-1058-B4AB-0A2F91EA2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pPr algn="just"/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Beam Size = 2</a:t>
            </a:r>
            <a:endParaRPr kumimoji="0" lang="en-A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A1AB5-73A0-CF60-AAFA-5EF5DEA33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36BEF-84D3-F61F-E01F-B13F4B08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16</a:t>
            </a:fld>
            <a:endParaRPr lang="en-A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964477-921C-88FC-B77E-A20069124CA0}"/>
                  </a:ext>
                </a:extLst>
              </p:cNvPr>
              <p:cNvSpPr txBox="1"/>
              <p:nvPr/>
            </p:nvSpPr>
            <p:spPr>
              <a:xfrm>
                <a:off x="5680364" y="2115128"/>
                <a:ext cx="49850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log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⁡(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P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poor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&lt;</m:t>
                          </m:r>
                          <m:r>
                            <m:rPr>
                              <m:nor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START</m:t>
                          </m:r>
                          <m:r>
                            <m:rPr>
                              <m:nor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&gt;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the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P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&lt;</m:t>
                          </m:r>
                          <m:r>
                            <m:rPr>
                              <m:nor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START</m:t>
                          </m:r>
                          <m:r>
                            <m:rPr>
                              <m:nor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&gt;,</m:t>
                          </m:r>
                          <m:r>
                            <m:rPr>
                              <m:nor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the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AE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964477-921C-88FC-B77E-A20069124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364" y="2115128"/>
                <a:ext cx="4985019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8B55A3-280D-8F71-EFC6-85A49E642A36}"/>
                  </a:ext>
                </a:extLst>
              </p:cNvPr>
              <p:cNvSpPr txBox="1"/>
              <p:nvPr/>
            </p:nvSpPr>
            <p:spPr>
              <a:xfrm>
                <a:off x="5680364" y="2898561"/>
                <a:ext cx="5233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log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⁡(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P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people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&lt;</m:t>
                          </m:r>
                          <m:r>
                            <m:rPr>
                              <m:nor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START</m:t>
                          </m:r>
                          <m:r>
                            <m:rPr>
                              <m:nor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&gt;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the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P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&lt;</m:t>
                          </m:r>
                          <m:r>
                            <m:rPr>
                              <m:nor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START</m:t>
                          </m:r>
                          <m:r>
                            <m:rPr>
                              <m:nor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&gt;, </m:t>
                          </m:r>
                          <m:r>
                            <m:rPr>
                              <m:nor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the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AE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8B55A3-280D-8F71-EFC6-85A49E642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364" y="2898561"/>
                <a:ext cx="523348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5A4BD4-5226-52E9-27B1-1B94E6C425FD}"/>
                  </a:ext>
                </a:extLst>
              </p:cNvPr>
              <p:cNvSpPr txBox="1"/>
              <p:nvPr/>
            </p:nvSpPr>
            <p:spPr>
              <a:xfrm>
                <a:off x="5680364" y="4759688"/>
                <a:ext cx="4779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log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⁡(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P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poor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&lt;</m:t>
                          </m:r>
                          <m:r>
                            <m:rPr>
                              <m:nor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START</m:t>
                          </m:r>
                          <m:r>
                            <m:rPr>
                              <m:nor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&gt;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a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P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&lt;</m:t>
                          </m:r>
                          <m:r>
                            <m:rPr>
                              <m:nor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START</m:t>
                          </m:r>
                          <m:r>
                            <m:rPr>
                              <m:nor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&gt;,</m:t>
                          </m:r>
                          <m:r>
                            <m:rPr>
                              <m:nor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the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AE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5A4BD4-5226-52E9-27B1-1B94E6C42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364" y="4759688"/>
                <a:ext cx="477983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CC9F49-9CFE-C234-1E34-D97A6027D769}"/>
                  </a:ext>
                </a:extLst>
              </p:cNvPr>
              <p:cNvSpPr txBox="1"/>
              <p:nvPr/>
            </p:nvSpPr>
            <p:spPr>
              <a:xfrm>
                <a:off x="5680364" y="5570154"/>
                <a:ext cx="4767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log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⁡(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P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poor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&lt;</m:t>
                          </m:r>
                          <m:r>
                            <m:rPr>
                              <m:nor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START</m:t>
                          </m:r>
                          <m:r>
                            <m:rPr>
                              <m:nor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&gt;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s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P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&lt;</m:t>
                          </m:r>
                          <m:r>
                            <m:rPr>
                              <m:nor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START</m:t>
                          </m:r>
                          <m:r>
                            <m:rPr>
                              <m:nor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the</m:t>
                          </m:r>
                          <m:r>
                            <m:rPr>
                              <m:nor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&gt;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AE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CC9F49-9CFE-C234-1E34-D97A6027D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364" y="5570154"/>
                <a:ext cx="4767011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693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AE389-FFB2-4219-95AA-73901B914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9E1509D-6341-E638-B91B-1722E772C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396" y="1658921"/>
            <a:ext cx="5540220" cy="45723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3733C4-6771-CFD6-92D5-8CC94B6F8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Beam Search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CDD7F-C8A5-BE3E-2F01-A47230D38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pPr algn="just"/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Beam Size = 2</a:t>
            </a:r>
            <a:endParaRPr kumimoji="0" lang="en-A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79B39-2137-A1DB-FF11-2406F061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177F8-7A1F-4A10-7F85-BBE1F61A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17</a:t>
            </a:fld>
            <a:endParaRPr lang="en-A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35429-FAF7-325D-4B66-24A270D9776D}"/>
              </a:ext>
            </a:extLst>
          </p:cNvPr>
          <p:cNvSpPr txBox="1"/>
          <p:nvPr/>
        </p:nvSpPr>
        <p:spPr>
          <a:xfrm>
            <a:off x="6838788" y="3591176"/>
            <a:ext cx="5239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Expand the 2 highest probability branches. The other branches are pruned </a:t>
            </a:r>
            <a:endParaRPr lang="en-AE" sz="2000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381952C-F964-47DD-184C-6238198A1A7D}"/>
              </a:ext>
            </a:extLst>
          </p:cNvPr>
          <p:cNvSpPr/>
          <p:nvPr/>
        </p:nvSpPr>
        <p:spPr>
          <a:xfrm>
            <a:off x="6012872" y="1995054"/>
            <a:ext cx="811321" cy="398745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30925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B2F44-5003-7E73-0DD1-92AEE096E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0156EE-31DC-4F9D-3D90-97788B3F8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219" y="1283724"/>
            <a:ext cx="7940728" cy="49915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055F1D-D759-4AFC-E2F3-48459006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Beam Search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ECD64-18BE-0DD3-8A5C-152A5420B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pPr algn="just"/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Beam Size = 2</a:t>
            </a:r>
            <a:endParaRPr kumimoji="0" lang="en-A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438E6-D353-507F-2A6D-9A463BB4A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63BCF-0BBA-28C9-2B93-08BF602D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18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001167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BF501-C545-D599-62AC-738AF0FEE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D92E-D0F6-066C-19FC-F66156358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Beam Search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CEDBF-B79A-1CE8-C33F-E15566723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2C2A6-5365-5FE5-52E0-AF2569F0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89D3F-C595-B43F-26E5-0F367B48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19</a:t>
            </a:fld>
            <a:endParaRPr lang="en-A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A5E952-2EBE-43FF-26AD-B7B6652A4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8142" y="588688"/>
            <a:ext cx="11255715" cy="56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95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A784D-78A9-25DA-3734-1B6C5736E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2FB9-064D-68A8-A2AB-47C1E90D2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DA8D3-BE10-2924-9680-BA70379B3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Generating Text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Greedy Decoding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Beam Search Decoding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 k Sampling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 p (Nucleus) Sampling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Generation Parameters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0788A5-F943-9796-7063-E56A0B754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19B0E-7CE5-4EDB-ED7F-DE86C622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2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88955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82E04-4603-4998-286E-879E87E6A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4F05-B774-983F-166B-4E81D2872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/>
              <a:t>Beam Search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2BF97-9A4A-E59B-004C-1A788AF0B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4D769-9548-32F3-2385-AAB8470F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8178B2-F296-D506-8674-115CFCD3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20</a:t>
            </a:fld>
            <a:endParaRPr lang="en-A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2B330C-2E80-DE11-73A9-1DA04C218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769453"/>
            <a:ext cx="12192000" cy="531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23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E2421-9BBD-0037-A51F-F820D5C41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BB4F4-C29D-ED95-EDF0-B511E77D6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Beam Search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357C3-A0F6-4A62-1A39-E82491D0A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Generation stops when all N (beam size) branches have either predicted the end-of-sequence (EOS e.g. &lt;/s&gt;) token or reached the maximum allowed length.</a:t>
            </a:r>
          </a:p>
          <a:p>
            <a:pPr algn="just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Once generation terminates, the sequence with the highest cumulative probability is selected as the final output.</a:t>
            </a:r>
          </a:p>
          <a:p>
            <a:pPr lvl="1"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F2BF5-4691-8D1B-780B-FFD5E836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4BE50-E360-EF34-BABE-172F146F9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21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65082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B9B0C-B4F4-2CBD-1198-9D27079D2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1125-F04B-45B8-B4A0-D354FABD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Beam Search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E51F5-60A5-03DC-8414-595652CC7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Once generation terminates, the sequence with the highest cumulative probability is selected as the final output.</a:t>
            </a:r>
          </a:p>
          <a:p>
            <a:pPr lvl="1"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36EEB-47B8-E5B6-C907-C418CB881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A85CA-948F-9CCF-1A25-587A45E7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22</a:t>
            </a:fld>
            <a:endParaRPr lang="en-A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817DFA-793C-708D-E74C-218034124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820057"/>
            <a:ext cx="11508509" cy="503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02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88CA1-85E1-BD3E-928B-7373093EB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2394B-F1F0-D33C-1E79-1EBBC1CD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Beam Search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7ADFF-49EA-9DAA-E076-FDBB178EE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Effect of beam size N</a:t>
            </a:r>
          </a:p>
          <a:p>
            <a:pPr lvl="1" algn="just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Small N means consider less hypotheses. The resulting generated sequence is likely to be ungrammatical, unnatural, nonsensical, or incorrect.</a:t>
            </a:r>
          </a:p>
          <a:p>
            <a:pPr lvl="1" algn="just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Large N means consider more hypotheses. The resulting generated sequence is likely to be more grammatical and natural, however larger N is more computationally expensive. A larger N may also make the generation more generic and less relevant. </a:t>
            </a:r>
          </a:p>
          <a:p>
            <a:pPr lvl="1"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55795C-D6F8-413A-057A-56F161CDC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3C695-8B2C-0B71-EF22-CB0491A7F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23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238928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F0621-5862-C7B0-2240-F23C09574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4198C-1701-5F2B-F0AD-64AF4EE3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Top k Sampling</a:t>
            </a:r>
            <a:endParaRPr lang="en-A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6F6FAF-CD82-29A5-A10B-E7B4434CBE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081" y="875488"/>
                <a:ext cx="11935838" cy="5480861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On each step t, randomly sample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,restricted to just the top-k most probable words</a:t>
                </a:r>
              </a:p>
              <a:p>
                <a:pPr algn="just"/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the probability distribution over the vocabulary in the following example</a:t>
                </a:r>
              </a:p>
              <a:p>
                <a:pPr algn="just"/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A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6F6FAF-CD82-29A5-A10B-E7B4434CBE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081" y="875488"/>
                <a:ext cx="11935838" cy="5480861"/>
              </a:xfrm>
              <a:blipFill>
                <a:blip r:embed="rId3"/>
                <a:stretch>
                  <a:fillRect l="-919" t="-2002" r="-1073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C3641-6FE6-C3DB-2B25-7029E47C9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84D9F-CCBC-0723-6E5A-0C428F94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24</a:t>
            </a:fld>
            <a:endParaRPr lang="en-A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F4793F-1878-0720-05E9-F2460C784D60}"/>
              </a:ext>
            </a:extLst>
          </p:cNvPr>
          <p:cNvSpPr/>
          <p:nvPr/>
        </p:nvSpPr>
        <p:spPr>
          <a:xfrm>
            <a:off x="254377" y="4093060"/>
            <a:ext cx="2567710" cy="4710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&lt;s&gt;The fish lived in the blue</a:t>
            </a:r>
            <a:endParaRPr lang="en-AE" sz="160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B23E3AA-F9EA-1CE5-65A7-80979D712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127667"/>
              </p:ext>
            </p:extLst>
          </p:nvPr>
        </p:nvGraphicFramePr>
        <p:xfrm>
          <a:off x="3309436" y="3859112"/>
          <a:ext cx="208280" cy="938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63462589"/>
                    </a:ext>
                  </a:extLst>
                </a:gridCol>
              </a:tblGrid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797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5004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52873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78616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49308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32239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7C1E40D-90E0-8572-756C-1525EC5D2FB6}"/>
              </a:ext>
            </a:extLst>
          </p:cNvPr>
          <p:cNvSpPr/>
          <p:nvPr/>
        </p:nvSpPr>
        <p:spPr>
          <a:xfrm>
            <a:off x="7701575" y="3735152"/>
            <a:ext cx="1791853" cy="11868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Decoder Transformer Blocks </a:t>
            </a:r>
            <a:endParaRPr lang="en-AE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B84791-B0D4-A9E3-6219-D68C1BF95E55}"/>
              </a:ext>
            </a:extLst>
          </p:cNvPr>
          <p:cNvSpPr/>
          <p:nvPr/>
        </p:nvSpPr>
        <p:spPr>
          <a:xfrm>
            <a:off x="9948699" y="3540904"/>
            <a:ext cx="1412249" cy="15753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sea 32%</a:t>
            </a:r>
          </a:p>
          <a:p>
            <a:r>
              <a:rPr lang="en-US" sz="1400" dirty="0">
                <a:solidFill>
                  <a:schemeClr val="tx1"/>
                </a:solidFill>
              </a:rPr>
              <a:t>blue 5%</a:t>
            </a:r>
          </a:p>
          <a:p>
            <a:r>
              <a:rPr lang="en-US" sz="1400" dirty="0">
                <a:solidFill>
                  <a:schemeClr val="tx1"/>
                </a:solidFill>
              </a:rPr>
              <a:t>river 16%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ocean 15%</a:t>
            </a:r>
          </a:p>
          <a:p>
            <a:r>
              <a:rPr lang="en-US" sz="1400" dirty="0">
                <a:solidFill>
                  <a:schemeClr val="tx1"/>
                </a:solidFill>
              </a:rPr>
              <a:t>when 0.001% </a:t>
            </a:r>
          </a:p>
          <a:p>
            <a:r>
              <a:rPr lang="en-US" sz="1400" dirty="0">
                <a:solidFill>
                  <a:schemeClr val="tx1"/>
                </a:solidFill>
              </a:rPr>
              <a:t>under 0.001%</a:t>
            </a:r>
          </a:p>
          <a:p>
            <a:r>
              <a:rPr lang="en-US" sz="1400" dirty="0">
                <a:solidFill>
                  <a:schemeClr val="tx1"/>
                </a:solidFill>
              </a:rPr>
              <a:t>bicycle 0.01%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283F5A4-3E83-3CC6-AADA-251077E79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874283"/>
              </p:ext>
            </p:extLst>
          </p:nvPr>
        </p:nvGraphicFramePr>
        <p:xfrm>
          <a:off x="4041648" y="3859112"/>
          <a:ext cx="208280" cy="938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63462589"/>
                    </a:ext>
                  </a:extLst>
                </a:gridCol>
              </a:tblGrid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797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5004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52873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78616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49308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3223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4B50715-C3E5-FA62-FC12-0619F2178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360751"/>
              </p:ext>
            </p:extLst>
          </p:nvPr>
        </p:nvGraphicFramePr>
        <p:xfrm>
          <a:off x="4773860" y="3859112"/>
          <a:ext cx="208280" cy="938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63462589"/>
                    </a:ext>
                  </a:extLst>
                </a:gridCol>
              </a:tblGrid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797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5004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52873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78616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49308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3223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B88B188-B9A5-5FB6-EF49-81FEDC7BF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019889"/>
              </p:ext>
            </p:extLst>
          </p:nvPr>
        </p:nvGraphicFramePr>
        <p:xfrm>
          <a:off x="5506072" y="3859112"/>
          <a:ext cx="208280" cy="938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63462589"/>
                    </a:ext>
                  </a:extLst>
                </a:gridCol>
              </a:tblGrid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797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5004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52873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78616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49308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3223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443861C-8AC0-9719-F40F-5282577B4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69721"/>
              </p:ext>
            </p:extLst>
          </p:nvPr>
        </p:nvGraphicFramePr>
        <p:xfrm>
          <a:off x="6238284" y="3859112"/>
          <a:ext cx="208280" cy="938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63462589"/>
                    </a:ext>
                  </a:extLst>
                </a:gridCol>
              </a:tblGrid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797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5004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52873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78616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49308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3223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2479AD2-47D9-55D1-8892-A20D4B123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284022"/>
              </p:ext>
            </p:extLst>
          </p:nvPr>
        </p:nvGraphicFramePr>
        <p:xfrm>
          <a:off x="6969224" y="3859110"/>
          <a:ext cx="208280" cy="938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63462589"/>
                    </a:ext>
                  </a:extLst>
                </a:gridCol>
              </a:tblGrid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797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5004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52873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78616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49308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3223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B64582B-884D-50FC-7896-C67DB1C8B5F2}"/>
              </a:ext>
            </a:extLst>
          </p:cNvPr>
          <p:cNvSpPr txBox="1"/>
          <p:nvPr/>
        </p:nvSpPr>
        <p:spPr>
          <a:xfrm>
            <a:off x="3118463" y="4813459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endParaRPr lang="en-A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0822E0-AEE4-2D1D-676C-BA0803B28385}"/>
              </a:ext>
            </a:extLst>
          </p:cNvPr>
          <p:cNvSpPr txBox="1"/>
          <p:nvPr/>
        </p:nvSpPr>
        <p:spPr>
          <a:xfrm>
            <a:off x="3867244" y="481345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fish </a:t>
            </a:r>
            <a:endParaRPr lang="en-A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0DA60D-DBEE-AB32-9D18-2D0A175C80A8}"/>
              </a:ext>
            </a:extLst>
          </p:cNvPr>
          <p:cNvSpPr txBox="1"/>
          <p:nvPr/>
        </p:nvSpPr>
        <p:spPr>
          <a:xfrm>
            <a:off x="4528706" y="4813459"/>
            <a:ext cx="698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lived </a:t>
            </a:r>
            <a:endParaRPr lang="en-A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B63B09-C8ED-FB06-9664-03741142A846}"/>
              </a:ext>
            </a:extLst>
          </p:cNvPr>
          <p:cNvSpPr txBox="1"/>
          <p:nvPr/>
        </p:nvSpPr>
        <p:spPr>
          <a:xfrm>
            <a:off x="5403499" y="4813459"/>
            <a:ext cx="41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 </a:t>
            </a:r>
            <a:endParaRPr lang="en-A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E99B43-093C-7C25-EA1D-D1528F138265}"/>
              </a:ext>
            </a:extLst>
          </p:cNvPr>
          <p:cNvSpPr txBox="1"/>
          <p:nvPr/>
        </p:nvSpPr>
        <p:spPr>
          <a:xfrm>
            <a:off x="6109630" y="480802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endParaRPr lang="en-A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E51D64-5700-DF10-897D-C33C0D6D1148}"/>
              </a:ext>
            </a:extLst>
          </p:cNvPr>
          <p:cNvSpPr txBox="1"/>
          <p:nvPr/>
        </p:nvSpPr>
        <p:spPr>
          <a:xfrm>
            <a:off x="6772005" y="4808025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blue </a:t>
            </a:r>
            <a:endParaRPr lang="en-AE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0D7C3F-0A07-D02A-705E-66BC6D0DB8AF}"/>
              </a:ext>
            </a:extLst>
          </p:cNvPr>
          <p:cNvCxnSpPr>
            <a:cxnSpLocks/>
          </p:cNvCxnSpPr>
          <p:nvPr/>
        </p:nvCxnSpPr>
        <p:spPr>
          <a:xfrm flipH="1">
            <a:off x="1538232" y="3282572"/>
            <a:ext cx="911553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600480-6778-2AF7-BBB3-897FEA407BF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538232" y="3282572"/>
            <a:ext cx="0" cy="8104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C30399-0263-3763-8A8D-9147AA11059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0654824" y="5116269"/>
            <a:ext cx="0" cy="4753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AF81C91-DFCF-4C13-23B2-B3133A218E5C}"/>
              </a:ext>
            </a:extLst>
          </p:cNvPr>
          <p:cNvCxnSpPr/>
          <p:nvPr/>
        </p:nvCxnSpPr>
        <p:spPr>
          <a:xfrm flipH="1">
            <a:off x="9028167" y="5591659"/>
            <a:ext cx="16256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FDB205E-2E03-26AE-A4DB-C97DF8A43AD4}"/>
              </a:ext>
            </a:extLst>
          </p:cNvPr>
          <p:cNvSpPr txBox="1"/>
          <p:nvPr/>
        </p:nvSpPr>
        <p:spPr>
          <a:xfrm>
            <a:off x="6565864" y="5374599"/>
            <a:ext cx="25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Choose next token: </a:t>
            </a:r>
            <a:r>
              <a:rPr lang="en-US" b="1" dirty="0"/>
              <a:t>sea</a:t>
            </a:r>
            <a:endParaRPr lang="en-AE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9DB8CB-6781-CD4B-9E24-A8193A97AF9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822087" y="4328588"/>
            <a:ext cx="487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5018980-9A19-5D27-B775-DE8D8176EF73}"/>
              </a:ext>
            </a:extLst>
          </p:cNvPr>
          <p:cNvCxnSpPr>
            <a:stCxn id="8" idx="1"/>
            <a:endCxn id="14" idx="3"/>
          </p:cNvCxnSpPr>
          <p:nvPr/>
        </p:nvCxnSpPr>
        <p:spPr>
          <a:xfrm flipH="1" flipV="1">
            <a:off x="7177504" y="4328586"/>
            <a:ext cx="524071" cy="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E79225-E723-495F-518C-E30C017C370A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9493428" y="4328587"/>
            <a:ext cx="45527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855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DC785-320D-6660-A847-516E6643F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4BBB-7632-3931-B4B5-D9481CBC2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Top K Sampling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485D9-8FA5-5590-13B2-16E47BFF4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Consider the probability distribution over the vocabulary in the following example</a:t>
            </a: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If k = 4 the distribution is truncated to</a:t>
            </a: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87C75-3E71-D949-945F-AF63C1A8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C67C7-8914-D739-3CF0-BC958CD4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25</a:t>
            </a:fld>
            <a:endParaRPr lang="en-A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C1E48F-7F27-58A2-46C8-A15CE2006DA0}"/>
              </a:ext>
            </a:extLst>
          </p:cNvPr>
          <p:cNvSpPr/>
          <p:nvPr/>
        </p:nvSpPr>
        <p:spPr>
          <a:xfrm>
            <a:off x="254377" y="2716844"/>
            <a:ext cx="2567710" cy="4710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&lt;s&gt;The fish lived in the blue</a:t>
            </a:r>
            <a:endParaRPr lang="en-AE" sz="160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E232A1A-6702-5CA8-0A54-826A6B4F5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032517"/>
              </p:ext>
            </p:extLst>
          </p:nvPr>
        </p:nvGraphicFramePr>
        <p:xfrm>
          <a:off x="3309436" y="2482896"/>
          <a:ext cx="208280" cy="938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63462589"/>
                    </a:ext>
                  </a:extLst>
                </a:gridCol>
              </a:tblGrid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797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5004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52873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78616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49308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32239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55C5B1-6456-F1FD-EFB3-57E98035E888}"/>
              </a:ext>
            </a:extLst>
          </p:cNvPr>
          <p:cNvSpPr/>
          <p:nvPr/>
        </p:nvSpPr>
        <p:spPr>
          <a:xfrm>
            <a:off x="7701575" y="2358936"/>
            <a:ext cx="1791853" cy="11868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Decoder Transformer Blocks </a:t>
            </a:r>
            <a:endParaRPr lang="en-AE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9817C87-1779-B143-CBD6-73EC0DAA266F}"/>
              </a:ext>
            </a:extLst>
          </p:cNvPr>
          <p:cNvSpPr/>
          <p:nvPr/>
        </p:nvSpPr>
        <p:spPr>
          <a:xfrm>
            <a:off x="9948699" y="2164688"/>
            <a:ext cx="1412249" cy="15753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sea 32%</a:t>
            </a:r>
          </a:p>
          <a:p>
            <a:r>
              <a:rPr lang="en-US" sz="1400" dirty="0">
                <a:solidFill>
                  <a:schemeClr val="tx1"/>
                </a:solidFill>
              </a:rPr>
              <a:t>blue 5%</a:t>
            </a:r>
          </a:p>
          <a:p>
            <a:r>
              <a:rPr lang="en-US" sz="1400" dirty="0">
                <a:solidFill>
                  <a:schemeClr val="tx1"/>
                </a:solidFill>
              </a:rPr>
              <a:t>river 16%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ocean 15%</a:t>
            </a:r>
          </a:p>
          <a:p>
            <a:r>
              <a:rPr lang="en-US" sz="1400" dirty="0">
                <a:solidFill>
                  <a:schemeClr val="tx1"/>
                </a:solidFill>
              </a:rPr>
              <a:t>when 0.001% </a:t>
            </a:r>
          </a:p>
          <a:p>
            <a:r>
              <a:rPr lang="en-US" sz="1400" dirty="0">
                <a:solidFill>
                  <a:schemeClr val="tx1"/>
                </a:solidFill>
              </a:rPr>
              <a:t>under 0.001%</a:t>
            </a:r>
          </a:p>
          <a:p>
            <a:r>
              <a:rPr lang="en-US" sz="1400" dirty="0">
                <a:solidFill>
                  <a:schemeClr val="tx1"/>
                </a:solidFill>
              </a:rPr>
              <a:t>bicycle 0.01%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090FBC7-0B4E-63D3-BB63-D58D209D5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792681"/>
              </p:ext>
            </p:extLst>
          </p:nvPr>
        </p:nvGraphicFramePr>
        <p:xfrm>
          <a:off x="4041648" y="2482896"/>
          <a:ext cx="208280" cy="938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63462589"/>
                    </a:ext>
                  </a:extLst>
                </a:gridCol>
              </a:tblGrid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797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5004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52873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78616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49308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3223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FCC36FC-ED19-854E-2036-52B8CF069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05268"/>
              </p:ext>
            </p:extLst>
          </p:nvPr>
        </p:nvGraphicFramePr>
        <p:xfrm>
          <a:off x="4773860" y="2482896"/>
          <a:ext cx="208280" cy="938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63462589"/>
                    </a:ext>
                  </a:extLst>
                </a:gridCol>
              </a:tblGrid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797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5004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52873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78616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49308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3223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43AF129-0982-2D2E-49C9-27019EEF9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822977"/>
              </p:ext>
            </p:extLst>
          </p:nvPr>
        </p:nvGraphicFramePr>
        <p:xfrm>
          <a:off x="5506072" y="2482896"/>
          <a:ext cx="208280" cy="938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63462589"/>
                    </a:ext>
                  </a:extLst>
                </a:gridCol>
              </a:tblGrid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797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5004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52873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78616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49308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3223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7130E5F-8097-E0AC-D004-B83C9B9CB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077195"/>
              </p:ext>
            </p:extLst>
          </p:nvPr>
        </p:nvGraphicFramePr>
        <p:xfrm>
          <a:off x="6238284" y="2482896"/>
          <a:ext cx="208280" cy="938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63462589"/>
                    </a:ext>
                  </a:extLst>
                </a:gridCol>
              </a:tblGrid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797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5004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52873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78616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49308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3223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E3CBEA5-8439-4E37-66B4-5D6C43966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864677"/>
              </p:ext>
            </p:extLst>
          </p:nvPr>
        </p:nvGraphicFramePr>
        <p:xfrm>
          <a:off x="6969224" y="2482894"/>
          <a:ext cx="208280" cy="938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63462589"/>
                    </a:ext>
                  </a:extLst>
                </a:gridCol>
              </a:tblGrid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797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5004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52873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78616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49308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3223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D08A03F-4298-5E79-59E7-32B0866B7889}"/>
              </a:ext>
            </a:extLst>
          </p:cNvPr>
          <p:cNvSpPr txBox="1"/>
          <p:nvPr/>
        </p:nvSpPr>
        <p:spPr>
          <a:xfrm>
            <a:off x="3118463" y="343724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endParaRPr lang="en-A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C8A880-7397-3989-39E9-4FC7BCCC87DD}"/>
              </a:ext>
            </a:extLst>
          </p:cNvPr>
          <p:cNvSpPr txBox="1"/>
          <p:nvPr/>
        </p:nvSpPr>
        <p:spPr>
          <a:xfrm>
            <a:off x="3867244" y="343724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fish </a:t>
            </a:r>
            <a:endParaRPr lang="en-A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102743-50A5-3FB8-8A5C-3CFDD67D49B4}"/>
              </a:ext>
            </a:extLst>
          </p:cNvPr>
          <p:cNvSpPr txBox="1"/>
          <p:nvPr/>
        </p:nvSpPr>
        <p:spPr>
          <a:xfrm>
            <a:off x="4528706" y="3437243"/>
            <a:ext cx="698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lived </a:t>
            </a:r>
            <a:endParaRPr lang="en-A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43A5E8-4DA6-5EF5-34BF-9989D90C1AA8}"/>
              </a:ext>
            </a:extLst>
          </p:cNvPr>
          <p:cNvSpPr txBox="1"/>
          <p:nvPr/>
        </p:nvSpPr>
        <p:spPr>
          <a:xfrm>
            <a:off x="5403499" y="3437243"/>
            <a:ext cx="41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 </a:t>
            </a:r>
            <a:endParaRPr lang="en-A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E9E0E7-5A8D-715F-A5C5-5EE4D6182DA3}"/>
              </a:ext>
            </a:extLst>
          </p:cNvPr>
          <p:cNvSpPr txBox="1"/>
          <p:nvPr/>
        </p:nvSpPr>
        <p:spPr>
          <a:xfrm>
            <a:off x="6109630" y="3431809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endParaRPr lang="en-A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8EF216-A034-7E49-EF4A-0763C1569ABB}"/>
              </a:ext>
            </a:extLst>
          </p:cNvPr>
          <p:cNvSpPr txBox="1"/>
          <p:nvPr/>
        </p:nvSpPr>
        <p:spPr>
          <a:xfrm>
            <a:off x="6772005" y="343180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blue </a:t>
            </a:r>
            <a:endParaRPr lang="en-AE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FDE6AD7-46F3-E5EC-BCDB-62908B63F64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0654824" y="3740053"/>
            <a:ext cx="0" cy="4753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53B845-8AA0-97BD-94A6-600A5066FCAB}"/>
              </a:ext>
            </a:extLst>
          </p:cNvPr>
          <p:cNvCxnSpPr/>
          <p:nvPr/>
        </p:nvCxnSpPr>
        <p:spPr>
          <a:xfrm flipH="1">
            <a:off x="9028167" y="4215443"/>
            <a:ext cx="16256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9338656-FF09-EB7B-66A7-B6EA096D0EFA}"/>
              </a:ext>
            </a:extLst>
          </p:cNvPr>
          <p:cNvSpPr txBox="1"/>
          <p:nvPr/>
        </p:nvSpPr>
        <p:spPr>
          <a:xfrm>
            <a:off x="6565864" y="3998383"/>
            <a:ext cx="25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Choose next token: </a:t>
            </a:r>
            <a:r>
              <a:rPr lang="en-US" b="1" dirty="0"/>
              <a:t>sea</a:t>
            </a:r>
            <a:endParaRPr lang="en-AE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20ABFA-2962-1E5F-BBBB-9024F764C27F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822087" y="2952372"/>
            <a:ext cx="487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DC3A2A-C56D-7181-7C53-D4890A22B179}"/>
              </a:ext>
            </a:extLst>
          </p:cNvPr>
          <p:cNvCxnSpPr>
            <a:stCxn id="8" idx="1"/>
            <a:endCxn id="14" idx="3"/>
          </p:cNvCxnSpPr>
          <p:nvPr/>
        </p:nvCxnSpPr>
        <p:spPr>
          <a:xfrm flipH="1" flipV="1">
            <a:off x="7177504" y="2952370"/>
            <a:ext cx="524071" cy="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FCE99EF-73F2-6B8F-6DF2-4A5A3CF8E49C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9493428" y="2952371"/>
            <a:ext cx="45527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BEEAC65-3259-B755-862C-3892ABFAB0B1}"/>
              </a:ext>
            </a:extLst>
          </p:cNvPr>
          <p:cNvSpPr/>
          <p:nvPr/>
        </p:nvSpPr>
        <p:spPr>
          <a:xfrm>
            <a:off x="6446564" y="4564957"/>
            <a:ext cx="1802281" cy="162340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sea 32%</a:t>
            </a:r>
          </a:p>
          <a:p>
            <a:r>
              <a:rPr lang="en-US" sz="2000" dirty="0">
                <a:solidFill>
                  <a:schemeClr val="tx1"/>
                </a:solidFill>
              </a:rPr>
              <a:t>river 16% </a:t>
            </a:r>
          </a:p>
          <a:p>
            <a:r>
              <a:rPr lang="en-US" sz="2000" dirty="0">
                <a:solidFill>
                  <a:schemeClr val="tx1"/>
                </a:solidFill>
              </a:rPr>
              <a:t>ocean 15% </a:t>
            </a:r>
          </a:p>
          <a:p>
            <a:r>
              <a:rPr lang="en-US" sz="2000" dirty="0">
                <a:solidFill>
                  <a:schemeClr val="tx1"/>
                </a:solidFill>
              </a:rPr>
              <a:t>blue 5%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4553E4-C3F3-4EE7-A3E3-5F02D887B84C}"/>
              </a:ext>
            </a:extLst>
          </p:cNvPr>
          <p:cNvSpPr txBox="1"/>
          <p:nvPr/>
        </p:nvSpPr>
        <p:spPr>
          <a:xfrm>
            <a:off x="8309994" y="5003124"/>
            <a:ext cx="3582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 that this truncation is done at each time step </a:t>
            </a:r>
            <a:endParaRPr lang="en-A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472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D7290-8429-2149-10E0-C7E33E1BE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BF71-0313-04D0-805D-A117897BB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Top K Sampling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44954-3EF2-FFFD-A9A2-A1563F656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If k = 4 we truncate the distribution to</a:t>
            </a: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Now we randomly sample from the distribution. That is, 47.06% of the time we choose “sea” to be the next token, 23.53% of the time we choose “river” to be the next token, 22.06% of the time we choose “ocean” to be the next token, and 7.35% of the time we choose “blue” to be the next token.</a:t>
            </a: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32384-21AB-C3F5-BC10-716F8246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38C6E-D287-96A8-104E-2B2C8104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26</a:t>
            </a:fld>
            <a:endParaRPr lang="en-AE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D214922-5050-F235-DBB9-528A9AD1D707}"/>
              </a:ext>
            </a:extLst>
          </p:cNvPr>
          <p:cNvGrpSpPr/>
          <p:nvPr/>
        </p:nvGrpSpPr>
        <p:grpSpPr>
          <a:xfrm>
            <a:off x="3363191" y="1480011"/>
            <a:ext cx="5465618" cy="1623407"/>
            <a:chOff x="4038600" y="1452302"/>
            <a:chExt cx="5465618" cy="1623407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0C1BD78-6BE4-E249-1340-459DBB1E6573}"/>
                </a:ext>
              </a:extLst>
            </p:cNvPr>
            <p:cNvSpPr/>
            <p:nvPr/>
          </p:nvSpPr>
          <p:spPr>
            <a:xfrm>
              <a:off x="4038600" y="1452302"/>
              <a:ext cx="1802281" cy="162340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sea 32%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river 16% 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ocean 15% 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blue 5%</a:t>
              </a: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7D85D3E-CE78-3F8D-EB13-5B1417CD4CCA}"/>
                </a:ext>
              </a:extLst>
            </p:cNvPr>
            <p:cNvSpPr/>
            <p:nvPr/>
          </p:nvSpPr>
          <p:spPr>
            <a:xfrm>
              <a:off x="7406968" y="1452302"/>
              <a:ext cx="2097250" cy="162340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sea 47.06%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river 23.53% 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ocean 22.06% 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blue 7.35%</a:t>
              </a:r>
            </a:p>
            <a:p>
              <a:endParaRPr lang="en-US" sz="2000" dirty="0">
                <a:solidFill>
                  <a:schemeClr val="tx1"/>
                </a:solidFill>
              </a:endParaRPr>
            </a:p>
            <a:p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042D1C13-DC0C-EC85-6ADE-23348997C64E}"/>
                </a:ext>
              </a:extLst>
            </p:cNvPr>
            <p:cNvSpPr/>
            <p:nvPr/>
          </p:nvSpPr>
          <p:spPr>
            <a:xfrm>
              <a:off x="6142323" y="2021689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E7E93C9-3C96-1B39-B0AC-04F7A424DE40}"/>
              </a:ext>
            </a:extLst>
          </p:cNvPr>
          <p:cNvSpPr txBox="1"/>
          <p:nvPr/>
        </p:nvSpPr>
        <p:spPr>
          <a:xfrm>
            <a:off x="5353356" y="1709193"/>
            <a:ext cx="120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705139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7F5E4-C4AB-8B88-B048-F332AD65D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9F96F-5DAC-9BF2-A3EA-1AEC1FA73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Top p (Nucleus) Sampling</a:t>
            </a:r>
            <a:endParaRPr lang="en-A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444571-FECE-1B77-8609-F44363BFE0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081" y="875488"/>
                <a:ext cx="11935838" cy="5480861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Truncate the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, at every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, to the smallest set of words for which the cumulative probability just exceeds p</a:t>
                </a:r>
              </a:p>
              <a:p>
                <a:pPr algn="just"/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the probability distribution over the vocabulary in the following example</a:t>
                </a:r>
              </a:p>
              <a:p>
                <a:pPr algn="just"/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A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444571-FECE-1B77-8609-F44363BFE0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081" y="875488"/>
                <a:ext cx="11935838" cy="5480861"/>
              </a:xfrm>
              <a:blipFill>
                <a:blip r:embed="rId2"/>
                <a:stretch>
                  <a:fillRect l="-919" t="-2002" r="-1073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6F893-89CA-55EB-E2CB-A9A60400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2A34B-2B4D-EBA5-1D3E-B6388B35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27</a:t>
            </a:fld>
            <a:endParaRPr lang="en-A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60D853-D143-1FB0-139B-5B8291DAA092}"/>
              </a:ext>
            </a:extLst>
          </p:cNvPr>
          <p:cNvSpPr/>
          <p:nvPr/>
        </p:nvSpPr>
        <p:spPr>
          <a:xfrm>
            <a:off x="368227" y="3686660"/>
            <a:ext cx="2567710" cy="4710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&lt;s&gt;The fish lived in the blue</a:t>
            </a:r>
            <a:endParaRPr lang="en-AE" sz="160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4DED21-029E-FBD4-D2E8-E8AF605FB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255112"/>
              </p:ext>
            </p:extLst>
          </p:nvPr>
        </p:nvGraphicFramePr>
        <p:xfrm>
          <a:off x="3423286" y="3452712"/>
          <a:ext cx="208280" cy="938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63462589"/>
                    </a:ext>
                  </a:extLst>
                </a:gridCol>
              </a:tblGrid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797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5004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52873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78616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49308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32239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0F55F9-8D6C-39C6-B383-98FBF55E8A53}"/>
              </a:ext>
            </a:extLst>
          </p:cNvPr>
          <p:cNvSpPr/>
          <p:nvPr/>
        </p:nvSpPr>
        <p:spPr>
          <a:xfrm>
            <a:off x="7815425" y="3328752"/>
            <a:ext cx="1791853" cy="11868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Decoder Transformer Blocks </a:t>
            </a:r>
            <a:endParaRPr lang="en-AE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0176F-A47D-C2EB-A6B0-F1B12B05F4D1}"/>
              </a:ext>
            </a:extLst>
          </p:cNvPr>
          <p:cNvSpPr/>
          <p:nvPr/>
        </p:nvSpPr>
        <p:spPr>
          <a:xfrm>
            <a:off x="10062549" y="3134504"/>
            <a:ext cx="1412249" cy="15753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sea 32%</a:t>
            </a:r>
          </a:p>
          <a:p>
            <a:r>
              <a:rPr lang="en-US" sz="1400" dirty="0">
                <a:solidFill>
                  <a:schemeClr val="tx1"/>
                </a:solidFill>
              </a:rPr>
              <a:t>blue 5%</a:t>
            </a:r>
          </a:p>
          <a:p>
            <a:r>
              <a:rPr lang="en-US" sz="1400" dirty="0">
                <a:solidFill>
                  <a:schemeClr val="tx1"/>
                </a:solidFill>
              </a:rPr>
              <a:t>river 16%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ocean 15%</a:t>
            </a:r>
          </a:p>
          <a:p>
            <a:r>
              <a:rPr lang="en-US" sz="1400" dirty="0">
                <a:solidFill>
                  <a:schemeClr val="tx1"/>
                </a:solidFill>
              </a:rPr>
              <a:t>when 0.001% </a:t>
            </a:r>
          </a:p>
          <a:p>
            <a:r>
              <a:rPr lang="en-US" sz="1400" dirty="0">
                <a:solidFill>
                  <a:schemeClr val="tx1"/>
                </a:solidFill>
              </a:rPr>
              <a:t>under 0.001%</a:t>
            </a:r>
          </a:p>
          <a:p>
            <a:r>
              <a:rPr lang="en-US" sz="1400" dirty="0">
                <a:solidFill>
                  <a:schemeClr val="tx1"/>
                </a:solidFill>
              </a:rPr>
              <a:t>bicycle 0.01%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3308BA6-5226-CC5F-5774-F047A75E9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747813"/>
              </p:ext>
            </p:extLst>
          </p:nvPr>
        </p:nvGraphicFramePr>
        <p:xfrm>
          <a:off x="4155498" y="3452712"/>
          <a:ext cx="208280" cy="938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63462589"/>
                    </a:ext>
                  </a:extLst>
                </a:gridCol>
              </a:tblGrid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797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5004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52873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78616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49308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3223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25484EF-E56D-02A5-7AFF-2D7328136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720254"/>
              </p:ext>
            </p:extLst>
          </p:nvPr>
        </p:nvGraphicFramePr>
        <p:xfrm>
          <a:off x="4887710" y="3452712"/>
          <a:ext cx="208280" cy="938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63462589"/>
                    </a:ext>
                  </a:extLst>
                </a:gridCol>
              </a:tblGrid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797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5004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52873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78616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49308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3223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36543E3-5505-FDDB-FA8A-3FBD2EE50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822630"/>
              </p:ext>
            </p:extLst>
          </p:nvPr>
        </p:nvGraphicFramePr>
        <p:xfrm>
          <a:off x="5619922" y="3452712"/>
          <a:ext cx="208280" cy="938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63462589"/>
                    </a:ext>
                  </a:extLst>
                </a:gridCol>
              </a:tblGrid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797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5004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52873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78616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49308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3223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AE811FA-CC0B-DA5F-30E0-7086B6042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751850"/>
              </p:ext>
            </p:extLst>
          </p:nvPr>
        </p:nvGraphicFramePr>
        <p:xfrm>
          <a:off x="6352134" y="3452712"/>
          <a:ext cx="208280" cy="938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63462589"/>
                    </a:ext>
                  </a:extLst>
                </a:gridCol>
              </a:tblGrid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797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5004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52873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78616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49308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3223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93DC6F3-A0D1-EAEC-7229-14EBC5E16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935647"/>
              </p:ext>
            </p:extLst>
          </p:nvPr>
        </p:nvGraphicFramePr>
        <p:xfrm>
          <a:off x="7083074" y="3452710"/>
          <a:ext cx="208280" cy="938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63462589"/>
                    </a:ext>
                  </a:extLst>
                </a:gridCol>
              </a:tblGrid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797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5004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52873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78616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49308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3223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BD26E58-1AAF-391C-E151-90FD1D630DFD}"/>
              </a:ext>
            </a:extLst>
          </p:cNvPr>
          <p:cNvSpPr txBox="1"/>
          <p:nvPr/>
        </p:nvSpPr>
        <p:spPr>
          <a:xfrm>
            <a:off x="3232313" y="4407059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endParaRPr lang="en-A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7CC388-423B-9A36-28B1-F08838E47BAA}"/>
              </a:ext>
            </a:extLst>
          </p:cNvPr>
          <p:cNvSpPr txBox="1"/>
          <p:nvPr/>
        </p:nvSpPr>
        <p:spPr>
          <a:xfrm>
            <a:off x="3981094" y="440705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fish </a:t>
            </a:r>
            <a:endParaRPr lang="en-A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D3E640-EABC-C42E-7561-423FDE1FB4DA}"/>
              </a:ext>
            </a:extLst>
          </p:cNvPr>
          <p:cNvSpPr txBox="1"/>
          <p:nvPr/>
        </p:nvSpPr>
        <p:spPr>
          <a:xfrm>
            <a:off x="4642556" y="4407059"/>
            <a:ext cx="698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lived </a:t>
            </a:r>
            <a:endParaRPr lang="en-A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F688F7-E948-484C-A532-5E6DDC80FB08}"/>
              </a:ext>
            </a:extLst>
          </p:cNvPr>
          <p:cNvSpPr txBox="1"/>
          <p:nvPr/>
        </p:nvSpPr>
        <p:spPr>
          <a:xfrm>
            <a:off x="5517349" y="4407059"/>
            <a:ext cx="41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 </a:t>
            </a:r>
            <a:endParaRPr lang="en-A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24EE3-6522-58C2-079E-E892A55C8A87}"/>
              </a:ext>
            </a:extLst>
          </p:cNvPr>
          <p:cNvSpPr txBox="1"/>
          <p:nvPr/>
        </p:nvSpPr>
        <p:spPr>
          <a:xfrm>
            <a:off x="6223480" y="440162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endParaRPr lang="en-A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BAB26B-FC67-32D7-DA67-8C958E4D6D2F}"/>
              </a:ext>
            </a:extLst>
          </p:cNvPr>
          <p:cNvSpPr txBox="1"/>
          <p:nvPr/>
        </p:nvSpPr>
        <p:spPr>
          <a:xfrm>
            <a:off x="6885855" y="4401625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blue </a:t>
            </a:r>
            <a:endParaRPr lang="en-AE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C224F2-1390-0792-4582-C1317E76E427}"/>
              </a:ext>
            </a:extLst>
          </p:cNvPr>
          <p:cNvCxnSpPr>
            <a:cxnSpLocks/>
          </p:cNvCxnSpPr>
          <p:nvPr/>
        </p:nvCxnSpPr>
        <p:spPr>
          <a:xfrm flipH="1">
            <a:off x="1652082" y="2876172"/>
            <a:ext cx="911553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C20720-F0F5-6E50-9FD4-0D3252C9B07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652082" y="2876172"/>
            <a:ext cx="0" cy="8104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07E5A2-B3FD-41AD-8E31-722E8E2B438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0768674" y="4709869"/>
            <a:ext cx="0" cy="4753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8AF40E1-6F2C-77A4-ECA4-9C460D085493}"/>
              </a:ext>
            </a:extLst>
          </p:cNvPr>
          <p:cNvCxnSpPr/>
          <p:nvPr/>
        </p:nvCxnSpPr>
        <p:spPr>
          <a:xfrm flipH="1">
            <a:off x="9142017" y="5185259"/>
            <a:ext cx="16256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FD736D7-651E-8CF8-8BE7-65E3D7AC1972}"/>
              </a:ext>
            </a:extLst>
          </p:cNvPr>
          <p:cNvSpPr txBox="1"/>
          <p:nvPr/>
        </p:nvSpPr>
        <p:spPr>
          <a:xfrm>
            <a:off x="6679714" y="4968199"/>
            <a:ext cx="25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Choose next token: </a:t>
            </a:r>
            <a:r>
              <a:rPr lang="en-US" b="1" dirty="0"/>
              <a:t>sea</a:t>
            </a:r>
            <a:endParaRPr lang="en-AE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0F5408C-4892-EDE5-09D3-211F2C7EE821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935937" y="3922188"/>
            <a:ext cx="487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CCA4DE9-B8E8-776D-FEFE-A1FCD34D8565}"/>
              </a:ext>
            </a:extLst>
          </p:cNvPr>
          <p:cNvCxnSpPr>
            <a:stCxn id="8" idx="1"/>
            <a:endCxn id="14" idx="3"/>
          </p:cNvCxnSpPr>
          <p:nvPr/>
        </p:nvCxnSpPr>
        <p:spPr>
          <a:xfrm flipH="1" flipV="1">
            <a:off x="7291354" y="3922186"/>
            <a:ext cx="524071" cy="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9F1B0C7-B391-FEB7-94C5-365FA034D562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9607278" y="3922187"/>
            <a:ext cx="45527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450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B7FB0-2963-2C78-F17E-349FB5D90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EC54C-B508-78E6-3BF4-2F46140A6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Top p (Nucleus) Sampling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204DD-8FDC-F04B-E041-7315E7250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Consider the probability distribution over the vocabulary in the following example</a:t>
            </a: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If p = 0.6 the distribution is truncated to </a:t>
            </a: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5D91E-EBC9-E43F-74B1-DB1CC8A22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5393C-5807-A944-50C9-5F3AC1AE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28</a:t>
            </a:fld>
            <a:endParaRPr lang="en-A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5F7776-00AE-819F-597A-A9121C248523}"/>
              </a:ext>
            </a:extLst>
          </p:cNvPr>
          <p:cNvSpPr/>
          <p:nvPr/>
        </p:nvSpPr>
        <p:spPr>
          <a:xfrm>
            <a:off x="368227" y="2809210"/>
            <a:ext cx="2567710" cy="4710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&lt;s&gt;The fish lived in the blue</a:t>
            </a:r>
            <a:endParaRPr lang="en-AE" sz="1600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DF6FC59-563A-242E-C70F-6277BF3F9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889026"/>
              </p:ext>
            </p:extLst>
          </p:nvPr>
        </p:nvGraphicFramePr>
        <p:xfrm>
          <a:off x="3423286" y="2575262"/>
          <a:ext cx="208280" cy="938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63462589"/>
                    </a:ext>
                  </a:extLst>
                </a:gridCol>
              </a:tblGrid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797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5004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52873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78616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49308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32239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54F3449-67C0-9928-960D-65926F4CAE72}"/>
              </a:ext>
            </a:extLst>
          </p:cNvPr>
          <p:cNvSpPr/>
          <p:nvPr/>
        </p:nvSpPr>
        <p:spPr>
          <a:xfrm>
            <a:off x="7815425" y="2451302"/>
            <a:ext cx="1791853" cy="11868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Decoder Transformer Blocks </a:t>
            </a:r>
            <a:endParaRPr lang="en-AE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C1621A-9979-0E0F-D2F4-9B9C043B69A9}"/>
              </a:ext>
            </a:extLst>
          </p:cNvPr>
          <p:cNvSpPr/>
          <p:nvPr/>
        </p:nvSpPr>
        <p:spPr>
          <a:xfrm>
            <a:off x="10062549" y="2257054"/>
            <a:ext cx="1412249" cy="15753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sea 32%</a:t>
            </a:r>
          </a:p>
          <a:p>
            <a:r>
              <a:rPr lang="en-US" sz="1400" dirty="0">
                <a:solidFill>
                  <a:schemeClr val="tx1"/>
                </a:solidFill>
              </a:rPr>
              <a:t>blue 5%</a:t>
            </a:r>
          </a:p>
          <a:p>
            <a:r>
              <a:rPr lang="en-US" sz="1400" dirty="0">
                <a:solidFill>
                  <a:schemeClr val="tx1"/>
                </a:solidFill>
              </a:rPr>
              <a:t>river 16%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ocean 15%</a:t>
            </a:r>
          </a:p>
          <a:p>
            <a:r>
              <a:rPr lang="en-US" sz="1400" dirty="0">
                <a:solidFill>
                  <a:schemeClr val="tx1"/>
                </a:solidFill>
              </a:rPr>
              <a:t>when 0.001% </a:t>
            </a:r>
          </a:p>
          <a:p>
            <a:r>
              <a:rPr lang="en-US" sz="1400" dirty="0">
                <a:solidFill>
                  <a:schemeClr val="tx1"/>
                </a:solidFill>
              </a:rPr>
              <a:t>under 0.001%</a:t>
            </a:r>
          </a:p>
          <a:p>
            <a:r>
              <a:rPr lang="en-US" sz="1400" dirty="0">
                <a:solidFill>
                  <a:schemeClr val="tx1"/>
                </a:solidFill>
              </a:rPr>
              <a:t>bicycle 0.01%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540DBC6-064D-0DEF-C781-A6F27ECDA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460790"/>
              </p:ext>
            </p:extLst>
          </p:nvPr>
        </p:nvGraphicFramePr>
        <p:xfrm>
          <a:off x="4155498" y="2575262"/>
          <a:ext cx="208280" cy="938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63462589"/>
                    </a:ext>
                  </a:extLst>
                </a:gridCol>
              </a:tblGrid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797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5004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52873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78616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49308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3223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017B807-9A10-2762-FB35-B4EFD7AA3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682861"/>
              </p:ext>
            </p:extLst>
          </p:nvPr>
        </p:nvGraphicFramePr>
        <p:xfrm>
          <a:off x="4887710" y="2575262"/>
          <a:ext cx="208280" cy="938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63462589"/>
                    </a:ext>
                  </a:extLst>
                </a:gridCol>
              </a:tblGrid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797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5004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52873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78616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49308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3223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4FDF886-30E8-B33C-23CA-BEF78751C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137524"/>
              </p:ext>
            </p:extLst>
          </p:nvPr>
        </p:nvGraphicFramePr>
        <p:xfrm>
          <a:off x="5619922" y="2575262"/>
          <a:ext cx="208280" cy="938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63462589"/>
                    </a:ext>
                  </a:extLst>
                </a:gridCol>
              </a:tblGrid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797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5004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52873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78616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49308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3223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1E894D9-B2B4-DCBB-AFB4-CD0560D32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365014"/>
              </p:ext>
            </p:extLst>
          </p:nvPr>
        </p:nvGraphicFramePr>
        <p:xfrm>
          <a:off x="6352134" y="2575262"/>
          <a:ext cx="208280" cy="938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63462589"/>
                    </a:ext>
                  </a:extLst>
                </a:gridCol>
              </a:tblGrid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797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5004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52873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78616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49308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3223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F66AC59-C3C4-4963-E1FC-CBFEF8AB7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598802"/>
              </p:ext>
            </p:extLst>
          </p:nvPr>
        </p:nvGraphicFramePr>
        <p:xfrm>
          <a:off x="7083074" y="2575260"/>
          <a:ext cx="208280" cy="938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63462589"/>
                    </a:ext>
                  </a:extLst>
                </a:gridCol>
              </a:tblGrid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797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5004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52873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78616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49308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3223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31E90E3-24FE-3AAF-848A-5DA765130791}"/>
              </a:ext>
            </a:extLst>
          </p:cNvPr>
          <p:cNvSpPr txBox="1"/>
          <p:nvPr/>
        </p:nvSpPr>
        <p:spPr>
          <a:xfrm>
            <a:off x="3232313" y="3529609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endParaRPr lang="en-A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D24877-E5FE-3439-681E-E0FCF937CA38}"/>
              </a:ext>
            </a:extLst>
          </p:cNvPr>
          <p:cNvSpPr txBox="1"/>
          <p:nvPr/>
        </p:nvSpPr>
        <p:spPr>
          <a:xfrm>
            <a:off x="3981094" y="352960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fish </a:t>
            </a:r>
            <a:endParaRPr lang="en-A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FD6258-42DD-D23D-3A87-786E5E880E36}"/>
              </a:ext>
            </a:extLst>
          </p:cNvPr>
          <p:cNvSpPr txBox="1"/>
          <p:nvPr/>
        </p:nvSpPr>
        <p:spPr>
          <a:xfrm>
            <a:off x="4642556" y="3529609"/>
            <a:ext cx="698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lived </a:t>
            </a:r>
            <a:endParaRPr lang="en-A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B0C82E-7CD1-79D3-EDC3-639CC5F1C992}"/>
              </a:ext>
            </a:extLst>
          </p:cNvPr>
          <p:cNvSpPr txBox="1"/>
          <p:nvPr/>
        </p:nvSpPr>
        <p:spPr>
          <a:xfrm>
            <a:off x="5517349" y="3529609"/>
            <a:ext cx="41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 </a:t>
            </a:r>
            <a:endParaRPr lang="en-A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BE651F-7748-6A16-B6DC-E2073A9105D5}"/>
              </a:ext>
            </a:extLst>
          </p:cNvPr>
          <p:cNvSpPr txBox="1"/>
          <p:nvPr/>
        </p:nvSpPr>
        <p:spPr>
          <a:xfrm>
            <a:off x="6223480" y="3524175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endParaRPr lang="en-A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3176C8-1AA1-FC87-069D-08E018116E7F}"/>
              </a:ext>
            </a:extLst>
          </p:cNvPr>
          <p:cNvSpPr txBox="1"/>
          <p:nvPr/>
        </p:nvSpPr>
        <p:spPr>
          <a:xfrm>
            <a:off x="6885855" y="3524175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blue </a:t>
            </a:r>
            <a:endParaRPr lang="en-AE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8CC699-1623-8639-92E9-09AA7F918D0E}"/>
              </a:ext>
            </a:extLst>
          </p:cNvPr>
          <p:cNvCxnSpPr>
            <a:cxnSpLocks/>
          </p:cNvCxnSpPr>
          <p:nvPr/>
        </p:nvCxnSpPr>
        <p:spPr>
          <a:xfrm flipH="1">
            <a:off x="1652082" y="1998722"/>
            <a:ext cx="911553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548989-DD30-A2F9-95FC-235A8B3224B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652082" y="1998722"/>
            <a:ext cx="0" cy="8104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63A098-F95B-B800-2E4A-F88CA89CA05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0768674" y="3832419"/>
            <a:ext cx="0" cy="4753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48D66F-10BB-A177-4E58-F6B2F6CE3559}"/>
              </a:ext>
            </a:extLst>
          </p:cNvPr>
          <p:cNvCxnSpPr/>
          <p:nvPr/>
        </p:nvCxnSpPr>
        <p:spPr>
          <a:xfrm flipH="1">
            <a:off x="9142017" y="4307809"/>
            <a:ext cx="16256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2AAE20B-03ED-86D8-EA99-78FF3ABED560}"/>
              </a:ext>
            </a:extLst>
          </p:cNvPr>
          <p:cNvSpPr txBox="1"/>
          <p:nvPr/>
        </p:nvSpPr>
        <p:spPr>
          <a:xfrm>
            <a:off x="6679714" y="4090749"/>
            <a:ext cx="25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Choose next token: </a:t>
            </a:r>
            <a:r>
              <a:rPr lang="en-US" b="1" dirty="0"/>
              <a:t>sea</a:t>
            </a:r>
            <a:endParaRPr lang="en-AE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9DA352-BE4C-B46B-3BF5-C41B11178CC9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935937" y="3044738"/>
            <a:ext cx="487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794126B-094E-8A07-59B7-1973047EA03B}"/>
              </a:ext>
            </a:extLst>
          </p:cNvPr>
          <p:cNvCxnSpPr>
            <a:stCxn id="8" idx="1"/>
            <a:endCxn id="14" idx="3"/>
          </p:cNvCxnSpPr>
          <p:nvPr/>
        </p:nvCxnSpPr>
        <p:spPr>
          <a:xfrm flipH="1" flipV="1">
            <a:off x="7291354" y="3044736"/>
            <a:ext cx="524071" cy="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72C224-BAFC-428B-8D4C-1F9C50FFD8F8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9607278" y="3044737"/>
            <a:ext cx="45527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67CF322-A255-5615-8124-EC8200EB3F47}"/>
              </a:ext>
            </a:extLst>
          </p:cNvPr>
          <p:cNvSpPr/>
          <p:nvPr/>
        </p:nvSpPr>
        <p:spPr>
          <a:xfrm>
            <a:off x="6885855" y="5163626"/>
            <a:ext cx="1944109" cy="9118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sea 32% = 0.32</a:t>
            </a:r>
          </a:p>
          <a:p>
            <a:r>
              <a:rPr lang="en-US" sz="1600" dirty="0">
                <a:solidFill>
                  <a:schemeClr val="tx1"/>
                </a:solidFill>
              </a:rPr>
              <a:t>river 16% = 0.16</a:t>
            </a:r>
          </a:p>
          <a:p>
            <a:r>
              <a:rPr lang="en-US" sz="1600" dirty="0">
                <a:solidFill>
                  <a:schemeClr val="tx1"/>
                </a:solidFill>
              </a:rPr>
              <a:t>ocean 15%  = 0.15</a:t>
            </a: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3F7C14-465F-B3BF-6E27-5C81011AC1F0}"/>
              </a:ext>
            </a:extLst>
          </p:cNvPr>
          <p:cNvSpPr txBox="1"/>
          <p:nvPr/>
        </p:nvSpPr>
        <p:spPr>
          <a:xfrm>
            <a:off x="8829964" y="5296385"/>
            <a:ext cx="3582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 that this truncation is done at each time step </a:t>
            </a:r>
            <a:endParaRPr lang="en-A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0989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6598B-9E47-F1AD-2CDD-6384345C3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DB3BE-9506-52DA-0FDA-C4895D855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Top p (Nucleus) Sampling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88EF6-453A-86E7-87A6-6759ED30E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Now we randomly sample from the distribution. That is, 50.79% of the time we choose “sea” to be the next token, 25.39% of the time we choose “river” to be the next token, and 23.81% of the time we choose “ocean” to be the next token.</a:t>
            </a:r>
          </a:p>
          <a:p>
            <a:pPr lvl="1"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92205-AD02-0995-C5FE-A8473ECFD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C9E70-6DD7-28B2-7240-A759937C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29</a:t>
            </a:fld>
            <a:endParaRPr lang="en-AE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34A917-727E-8E36-2CB2-F520D5F90A3B}"/>
              </a:ext>
            </a:extLst>
          </p:cNvPr>
          <p:cNvGrpSpPr/>
          <p:nvPr/>
        </p:nvGrpSpPr>
        <p:grpSpPr>
          <a:xfrm>
            <a:off x="2589682" y="1127336"/>
            <a:ext cx="7012636" cy="1246410"/>
            <a:chOff x="2417691" y="1228936"/>
            <a:chExt cx="7012636" cy="124641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462BD1F-E72D-E29A-9393-782895EDA3E5}"/>
                </a:ext>
              </a:extLst>
            </p:cNvPr>
            <p:cNvSpPr/>
            <p:nvPr/>
          </p:nvSpPr>
          <p:spPr>
            <a:xfrm>
              <a:off x="2417691" y="1228936"/>
              <a:ext cx="2424399" cy="12464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sea 32% = 0.32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river 16% = 0.16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ocean 15%  = 0.15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055D455-FCF0-8707-77D4-07F78C2960F6}"/>
                </a:ext>
              </a:extLst>
            </p:cNvPr>
            <p:cNvSpPr/>
            <p:nvPr/>
          </p:nvSpPr>
          <p:spPr>
            <a:xfrm>
              <a:off x="6273873" y="1228936"/>
              <a:ext cx="3156454" cy="12464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sea 50.79% = 0.5079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river 25.39% = 0.2539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ocean 23.81%  = 0.2381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44EC4B8E-DBBB-0932-75A1-C4DC7797B102}"/>
                </a:ext>
              </a:extLst>
            </p:cNvPr>
            <p:cNvSpPr/>
            <p:nvPr/>
          </p:nvSpPr>
          <p:spPr>
            <a:xfrm>
              <a:off x="5068777" y="160982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</p:grpSp>
    </p:spTree>
    <p:extLst>
      <p:ext uri="{BB962C8B-B14F-4D97-AF65-F5344CB8AC3E}">
        <p14:creationId xmlns:p14="http://schemas.microsoft.com/office/powerpoint/2010/main" val="184701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86D6D-8A81-ABC8-CF6C-DA6214AE0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02FA-FD0B-613B-659C-2653F317D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Generating Text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DD774-AEFB-29F5-54FA-DFE25D641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Generate next token based on the current context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C41EE-26E7-BDF5-AAD1-1E4BF174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6874C-8691-81F1-8091-76B6BB91F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3</a:t>
            </a:fld>
            <a:endParaRPr lang="en-A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AB243F-63B5-35C9-DAAB-D8F4E9DBDA56}"/>
              </a:ext>
            </a:extLst>
          </p:cNvPr>
          <p:cNvSpPr/>
          <p:nvPr/>
        </p:nvSpPr>
        <p:spPr>
          <a:xfrm>
            <a:off x="508755" y="2770174"/>
            <a:ext cx="2567710" cy="4710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fish lived in the </a:t>
            </a:r>
            <a:endParaRPr lang="en-AE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2B0A609-00E2-B972-DCC5-D1EADB0D6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02742"/>
              </p:ext>
            </p:extLst>
          </p:nvPr>
        </p:nvGraphicFramePr>
        <p:xfrm>
          <a:off x="3813191" y="2536226"/>
          <a:ext cx="208280" cy="938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63462589"/>
                    </a:ext>
                  </a:extLst>
                </a:gridCol>
              </a:tblGrid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797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5004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52873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78616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49308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32239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4A96F9-551C-5BCA-A62A-63BA7964A25A}"/>
              </a:ext>
            </a:extLst>
          </p:cNvPr>
          <p:cNvSpPr/>
          <p:nvPr/>
        </p:nvSpPr>
        <p:spPr>
          <a:xfrm>
            <a:off x="7955953" y="2412266"/>
            <a:ext cx="1791853" cy="11868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Decoder Transformer Blocks </a:t>
            </a:r>
            <a:endParaRPr lang="en-AE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64B1931-0411-32E4-8489-DCEE02B8D330}"/>
              </a:ext>
            </a:extLst>
          </p:cNvPr>
          <p:cNvSpPr/>
          <p:nvPr/>
        </p:nvSpPr>
        <p:spPr>
          <a:xfrm>
            <a:off x="10203077" y="2218018"/>
            <a:ext cx="1412249" cy="15753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sea 22%</a:t>
            </a:r>
          </a:p>
          <a:p>
            <a:r>
              <a:rPr lang="en-US" sz="1200" dirty="0">
                <a:solidFill>
                  <a:schemeClr val="tx1"/>
                </a:solidFill>
              </a:rPr>
              <a:t>blue 17%</a:t>
            </a:r>
          </a:p>
          <a:p>
            <a:r>
              <a:rPr lang="en-US" sz="1200" dirty="0">
                <a:solidFill>
                  <a:schemeClr val="tx1"/>
                </a:solidFill>
              </a:rPr>
              <a:t>river 16%</a:t>
            </a:r>
          </a:p>
          <a:p>
            <a:r>
              <a:rPr lang="en-US" sz="1200" dirty="0">
                <a:solidFill>
                  <a:schemeClr val="tx1"/>
                </a:solidFill>
              </a:rPr>
              <a:t>ocean 14%</a:t>
            </a:r>
          </a:p>
          <a:p>
            <a:r>
              <a:rPr lang="en-US" sz="1200" dirty="0">
                <a:solidFill>
                  <a:schemeClr val="tx1"/>
                </a:solidFill>
              </a:rPr>
              <a:t>when 0.01%</a:t>
            </a:r>
          </a:p>
          <a:p>
            <a:r>
              <a:rPr lang="en-US" sz="1200" dirty="0">
                <a:solidFill>
                  <a:schemeClr val="tx1"/>
                </a:solidFill>
              </a:rPr>
              <a:t>under 0.01%</a:t>
            </a:r>
          </a:p>
          <a:p>
            <a:r>
              <a:rPr lang="en-US" sz="1200" dirty="0">
                <a:solidFill>
                  <a:schemeClr val="tx1"/>
                </a:solidFill>
              </a:rPr>
              <a:t>bicycle 0.001%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32AE62D-A5CB-7E93-9C9A-AD70BB362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234836"/>
              </p:ext>
            </p:extLst>
          </p:nvPr>
        </p:nvGraphicFramePr>
        <p:xfrm>
          <a:off x="4545403" y="2536226"/>
          <a:ext cx="208280" cy="938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63462589"/>
                    </a:ext>
                  </a:extLst>
                </a:gridCol>
              </a:tblGrid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797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5004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52873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78616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49308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3223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48AEB91-10F4-A529-ADF6-ECF3517D6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326422"/>
              </p:ext>
            </p:extLst>
          </p:nvPr>
        </p:nvGraphicFramePr>
        <p:xfrm>
          <a:off x="5277615" y="2536226"/>
          <a:ext cx="208280" cy="938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63462589"/>
                    </a:ext>
                  </a:extLst>
                </a:gridCol>
              </a:tblGrid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797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5004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52873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78616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49308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3223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8D7AD90-3CC3-49A2-9419-5D40D4C3E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32878"/>
              </p:ext>
            </p:extLst>
          </p:nvPr>
        </p:nvGraphicFramePr>
        <p:xfrm>
          <a:off x="6009827" y="2536226"/>
          <a:ext cx="208280" cy="938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63462589"/>
                    </a:ext>
                  </a:extLst>
                </a:gridCol>
              </a:tblGrid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797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5004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52873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78616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49308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3223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9A6A614-2E98-DE3C-17C5-8D0FE46DE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53383"/>
              </p:ext>
            </p:extLst>
          </p:nvPr>
        </p:nvGraphicFramePr>
        <p:xfrm>
          <a:off x="6742039" y="2536226"/>
          <a:ext cx="208280" cy="938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63462589"/>
                    </a:ext>
                  </a:extLst>
                </a:gridCol>
              </a:tblGrid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797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5004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52873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78616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49308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32239"/>
                  </a:ext>
                </a:extLst>
              </a:tr>
            </a:tbl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554DC0-3AE2-D4DA-B18E-7F19CDDEA5A7}"/>
              </a:ext>
            </a:extLst>
          </p:cNvPr>
          <p:cNvSpPr/>
          <p:nvPr/>
        </p:nvSpPr>
        <p:spPr>
          <a:xfrm>
            <a:off x="508755" y="4963808"/>
            <a:ext cx="2567710" cy="4710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The fish lived in the blue</a:t>
            </a:r>
            <a:endParaRPr lang="en-AE" sz="1600" dirty="0">
              <a:solidFill>
                <a:schemeClr val="tx1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0499FF5-1605-4253-8A67-93B44813D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961251"/>
              </p:ext>
            </p:extLst>
          </p:nvPr>
        </p:nvGraphicFramePr>
        <p:xfrm>
          <a:off x="3563814" y="4729860"/>
          <a:ext cx="208280" cy="938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63462589"/>
                    </a:ext>
                  </a:extLst>
                </a:gridCol>
              </a:tblGrid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797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5004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52873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78616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49308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32239"/>
                  </a:ext>
                </a:extLst>
              </a:tr>
            </a:tbl>
          </a:graphicData>
        </a:graphic>
      </p:graphicFrame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7B4D548-783B-17F9-A9C0-E3AE294B390F}"/>
              </a:ext>
            </a:extLst>
          </p:cNvPr>
          <p:cNvSpPr/>
          <p:nvPr/>
        </p:nvSpPr>
        <p:spPr>
          <a:xfrm>
            <a:off x="7955953" y="4605900"/>
            <a:ext cx="1791853" cy="11868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Decoder Transformer Blocks </a:t>
            </a:r>
            <a:endParaRPr lang="en-AE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2B81ED9-4657-EE92-E22B-AFDD6883AC40}"/>
              </a:ext>
            </a:extLst>
          </p:cNvPr>
          <p:cNvSpPr/>
          <p:nvPr/>
        </p:nvSpPr>
        <p:spPr>
          <a:xfrm>
            <a:off x="10203077" y="4411652"/>
            <a:ext cx="1412249" cy="15753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sea 32%</a:t>
            </a:r>
          </a:p>
          <a:p>
            <a:r>
              <a:rPr lang="en-US" sz="1400" dirty="0">
                <a:solidFill>
                  <a:schemeClr val="tx1"/>
                </a:solidFill>
              </a:rPr>
              <a:t>blue 5%</a:t>
            </a:r>
          </a:p>
          <a:p>
            <a:r>
              <a:rPr lang="en-US" sz="1400" dirty="0">
                <a:solidFill>
                  <a:schemeClr val="tx1"/>
                </a:solidFill>
              </a:rPr>
              <a:t>river 16%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ocean 15%</a:t>
            </a:r>
          </a:p>
          <a:p>
            <a:r>
              <a:rPr lang="en-US" sz="1400" dirty="0">
                <a:solidFill>
                  <a:schemeClr val="tx1"/>
                </a:solidFill>
              </a:rPr>
              <a:t>when 0.001% </a:t>
            </a:r>
          </a:p>
          <a:p>
            <a:r>
              <a:rPr lang="en-US" sz="1400" dirty="0">
                <a:solidFill>
                  <a:schemeClr val="tx1"/>
                </a:solidFill>
              </a:rPr>
              <a:t>under 0.001%</a:t>
            </a:r>
          </a:p>
          <a:p>
            <a:r>
              <a:rPr lang="en-US" sz="1400" dirty="0">
                <a:solidFill>
                  <a:schemeClr val="tx1"/>
                </a:solidFill>
              </a:rPr>
              <a:t>bicycle 0.01%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87746DB-540B-53B3-4C98-E96B6277D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626215"/>
              </p:ext>
            </p:extLst>
          </p:nvPr>
        </p:nvGraphicFramePr>
        <p:xfrm>
          <a:off x="4296026" y="4729860"/>
          <a:ext cx="208280" cy="938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63462589"/>
                    </a:ext>
                  </a:extLst>
                </a:gridCol>
              </a:tblGrid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797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5004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52873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78616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49308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3223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D7AD0F4-3165-1B3C-95AA-582B75383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245671"/>
              </p:ext>
            </p:extLst>
          </p:nvPr>
        </p:nvGraphicFramePr>
        <p:xfrm>
          <a:off x="5028238" y="4729860"/>
          <a:ext cx="208280" cy="938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63462589"/>
                    </a:ext>
                  </a:extLst>
                </a:gridCol>
              </a:tblGrid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797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5004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52873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78616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49308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3223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6588A72-77F6-92B8-4056-C7BA2CC8C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308886"/>
              </p:ext>
            </p:extLst>
          </p:nvPr>
        </p:nvGraphicFramePr>
        <p:xfrm>
          <a:off x="5760450" y="4729860"/>
          <a:ext cx="208280" cy="938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63462589"/>
                    </a:ext>
                  </a:extLst>
                </a:gridCol>
              </a:tblGrid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797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5004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52873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78616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49308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3223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22DA2E6-E138-CBE7-D0D0-E7E71CBC0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82871"/>
              </p:ext>
            </p:extLst>
          </p:nvPr>
        </p:nvGraphicFramePr>
        <p:xfrm>
          <a:off x="6492662" y="4729860"/>
          <a:ext cx="208280" cy="938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63462589"/>
                    </a:ext>
                  </a:extLst>
                </a:gridCol>
              </a:tblGrid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797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5004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52873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78616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49308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32239"/>
                  </a:ext>
                </a:extLst>
              </a:tr>
            </a:tbl>
          </a:graphicData>
        </a:graphic>
      </p:graphicFrame>
      <p:sp>
        <p:nvSpPr>
          <p:cNvPr id="22" name="Right Brace 21">
            <a:extLst>
              <a:ext uri="{FF2B5EF4-FFF2-40B4-BE49-F238E27FC236}">
                <a16:creationId xmlns:a16="http://schemas.microsoft.com/office/drawing/2014/main" id="{CD9C1951-ECC5-F6E4-5D24-183269162903}"/>
              </a:ext>
            </a:extLst>
          </p:cNvPr>
          <p:cNvSpPr/>
          <p:nvPr/>
        </p:nvSpPr>
        <p:spPr>
          <a:xfrm rot="16200000">
            <a:off x="10827111" y="1356354"/>
            <a:ext cx="164179" cy="1412249"/>
          </a:xfrm>
          <a:prstGeom prst="rightBrac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A229D49F-1BD6-1A53-60F6-126FCFEF8A1D}"/>
              </a:ext>
            </a:extLst>
          </p:cNvPr>
          <p:cNvSpPr/>
          <p:nvPr/>
        </p:nvSpPr>
        <p:spPr>
          <a:xfrm rot="16200000">
            <a:off x="8769789" y="1356353"/>
            <a:ext cx="164179" cy="1412249"/>
          </a:xfrm>
          <a:prstGeom prst="rightBrac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C6856701-478A-8FFF-CC7B-9F04D12488A4}"/>
              </a:ext>
            </a:extLst>
          </p:cNvPr>
          <p:cNvSpPr/>
          <p:nvPr/>
        </p:nvSpPr>
        <p:spPr>
          <a:xfrm rot="16200000">
            <a:off x="5280376" y="355263"/>
            <a:ext cx="164179" cy="3406705"/>
          </a:xfrm>
          <a:prstGeom prst="rightBrac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54D22D31-AC48-1A34-9324-4F5B206F1CB4}"/>
              </a:ext>
            </a:extLst>
          </p:cNvPr>
          <p:cNvSpPr/>
          <p:nvPr/>
        </p:nvSpPr>
        <p:spPr>
          <a:xfrm rot="16200000">
            <a:off x="1717070" y="781310"/>
            <a:ext cx="164179" cy="2554610"/>
          </a:xfrm>
          <a:prstGeom prst="rightBrac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6BECA0-5CD6-72A6-DBE4-A154A55B8C09}"/>
              </a:ext>
            </a:extLst>
          </p:cNvPr>
          <p:cNvSpPr txBox="1"/>
          <p:nvPr/>
        </p:nvSpPr>
        <p:spPr>
          <a:xfrm>
            <a:off x="951587" y="1636320"/>
            <a:ext cx="169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 Sentence</a:t>
            </a:r>
            <a:endParaRPr lang="en-A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287E65-3DA6-88A1-196B-4EFF994FE02B}"/>
              </a:ext>
            </a:extLst>
          </p:cNvPr>
          <p:cNvSpPr txBox="1"/>
          <p:nvPr/>
        </p:nvSpPr>
        <p:spPr>
          <a:xfrm>
            <a:off x="4360879" y="1636320"/>
            <a:ext cx="2003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Word Embeddings</a:t>
            </a:r>
            <a:endParaRPr lang="en-A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88BEDD-8908-518C-7E0B-857B4B50D36F}"/>
              </a:ext>
            </a:extLst>
          </p:cNvPr>
          <p:cNvSpPr txBox="1"/>
          <p:nvPr/>
        </p:nvSpPr>
        <p:spPr>
          <a:xfrm>
            <a:off x="8366239" y="161105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Model</a:t>
            </a:r>
            <a:endParaRPr lang="en-A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816595-05DA-D00E-D65B-5FF911670DDA}"/>
              </a:ext>
            </a:extLst>
          </p:cNvPr>
          <p:cNvSpPr txBox="1"/>
          <p:nvPr/>
        </p:nvSpPr>
        <p:spPr>
          <a:xfrm>
            <a:off x="10433532" y="1611129"/>
            <a:ext cx="88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</a:t>
            </a:r>
            <a:endParaRPr lang="en-AE" dirty="0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7543C14-1E20-A703-5E71-E846D8E4F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487661"/>
              </p:ext>
            </p:extLst>
          </p:nvPr>
        </p:nvGraphicFramePr>
        <p:xfrm>
          <a:off x="7223602" y="4729858"/>
          <a:ext cx="208280" cy="938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63462589"/>
                    </a:ext>
                  </a:extLst>
                </a:gridCol>
              </a:tblGrid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797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5004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52873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78616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49308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32239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7739CC77-A214-4042-9878-A8380B6E7722}"/>
              </a:ext>
            </a:extLst>
          </p:cNvPr>
          <p:cNvSpPr txBox="1"/>
          <p:nvPr/>
        </p:nvSpPr>
        <p:spPr>
          <a:xfrm>
            <a:off x="3622218" y="350136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endParaRPr lang="en-A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E05844-3034-E4B1-2EC9-01CF1118ABAE}"/>
              </a:ext>
            </a:extLst>
          </p:cNvPr>
          <p:cNvSpPr txBox="1"/>
          <p:nvPr/>
        </p:nvSpPr>
        <p:spPr>
          <a:xfrm>
            <a:off x="4400166" y="350136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fish </a:t>
            </a:r>
            <a:endParaRPr lang="en-A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942B71-1BD5-F99D-D437-FEE689E3F803}"/>
              </a:ext>
            </a:extLst>
          </p:cNvPr>
          <p:cNvSpPr txBox="1"/>
          <p:nvPr/>
        </p:nvSpPr>
        <p:spPr>
          <a:xfrm>
            <a:off x="5051948" y="3496001"/>
            <a:ext cx="698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lived </a:t>
            </a:r>
            <a:endParaRPr lang="en-A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F95F4A-1FA9-2B43-8E2B-27EF6795E00A}"/>
              </a:ext>
            </a:extLst>
          </p:cNvPr>
          <p:cNvSpPr txBox="1"/>
          <p:nvPr/>
        </p:nvSpPr>
        <p:spPr>
          <a:xfrm>
            <a:off x="5926067" y="3496001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</a:t>
            </a:r>
            <a:endParaRPr lang="en-A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781405-CAEC-7C17-5761-DA5EBF2BFFE9}"/>
              </a:ext>
            </a:extLst>
          </p:cNvPr>
          <p:cNvSpPr txBox="1"/>
          <p:nvPr/>
        </p:nvSpPr>
        <p:spPr>
          <a:xfrm>
            <a:off x="6596704" y="3496001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endParaRPr lang="en-A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C1CB15-C8CF-352A-F5D1-C2F0D88C2E30}"/>
              </a:ext>
            </a:extLst>
          </p:cNvPr>
          <p:cNvSpPr txBox="1"/>
          <p:nvPr/>
        </p:nvSpPr>
        <p:spPr>
          <a:xfrm>
            <a:off x="3372841" y="5684207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endParaRPr lang="en-A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0BF045-A890-9128-1EBB-BD9E98986A84}"/>
              </a:ext>
            </a:extLst>
          </p:cNvPr>
          <p:cNvSpPr txBox="1"/>
          <p:nvPr/>
        </p:nvSpPr>
        <p:spPr>
          <a:xfrm>
            <a:off x="4121622" y="568420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fish </a:t>
            </a:r>
            <a:endParaRPr lang="en-A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BCF150-10B5-5AD7-8210-2311F761736A}"/>
              </a:ext>
            </a:extLst>
          </p:cNvPr>
          <p:cNvSpPr txBox="1"/>
          <p:nvPr/>
        </p:nvSpPr>
        <p:spPr>
          <a:xfrm>
            <a:off x="4783084" y="5684207"/>
            <a:ext cx="698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lived </a:t>
            </a:r>
            <a:endParaRPr lang="en-AE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F665C9-5601-C144-B48A-F81E1B848668}"/>
              </a:ext>
            </a:extLst>
          </p:cNvPr>
          <p:cNvSpPr txBox="1"/>
          <p:nvPr/>
        </p:nvSpPr>
        <p:spPr>
          <a:xfrm>
            <a:off x="5657877" y="5684207"/>
            <a:ext cx="41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 </a:t>
            </a:r>
            <a:endParaRPr lang="en-AE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0F6DAF-8B05-1BD0-7860-807234D09230}"/>
              </a:ext>
            </a:extLst>
          </p:cNvPr>
          <p:cNvSpPr txBox="1"/>
          <p:nvPr/>
        </p:nvSpPr>
        <p:spPr>
          <a:xfrm>
            <a:off x="6364008" y="5678773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endParaRPr lang="en-AE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E43FD5-D128-6E40-87D0-331794D7EC57}"/>
              </a:ext>
            </a:extLst>
          </p:cNvPr>
          <p:cNvSpPr txBox="1"/>
          <p:nvPr/>
        </p:nvSpPr>
        <p:spPr>
          <a:xfrm>
            <a:off x="7026383" y="5678773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blue </a:t>
            </a:r>
            <a:endParaRPr lang="en-AE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7FF307E-CEE6-5C74-3E85-76363ABD048C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908145" y="3793383"/>
            <a:ext cx="1057" cy="3599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9CA30D5-D76D-D195-4E16-EE9F5EF2725E}"/>
              </a:ext>
            </a:extLst>
          </p:cNvPr>
          <p:cNvCxnSpPr>
            <a:cxnSpLocks/>
          </p:cNvCxnSpPr>
          <p:nvPr/>
        </p:nvCxnSpPr>
        <p:spPr>
          <a:xfrm flipH="1">
            <a:off x="1792610" y="4153320"/>
            <a:ext cx="911553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D84EB7-3B2E-E160-A554-AD30DE1A8287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792610" y="4153320"/>
            <a:ext cx="0" cy="8104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F5EC6B-FC57-C7D1-9023-E0C9408B4420}"/>
              </a:ext>
            </a:extLst>
          </p:cNvPr>
          <p:cNvCxnSpPr>
            <a:stCxn id="17" idx="2"/>
          </p:cNvCxnSpPr>
          <p:nvPr/>
        </p:nvCxnSpPr>
        <p:spPr>
          <a:xfrm flipH="1">
            <a:off x="10908145" y="5987017"/>
            <a:ext cx="1057" cy="1890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8EDD62-EE14-4BAC-0F2F-36E479FA0DF5}"/>
              </a:ext>
            </a:extLst>
          </p:cNvPr>
          <p:cNvCxnSpPr/>
          <p:nvPr/>
        </p:nvCxnSpPr>
        <p:spPr>
          <a:xfrm flipH="1">
            <a:off x="9282545" y="6176083"/>
            <a:ext cx="16256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4728FDE-A95D-9CA5-773E-3095B5A9A541}"/>
              </a:ext>
            </a:extLst>
          </p:cNvPr>
          <p:cNvSpPr txBox="1"/>
          <p:nvPr/>
        </p:nvSpPr>
        <p:spPr>
          <a:xfrm>
            <a:off x="6846179" y="5987017"/>
            <a:ext cx="25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Choose next token: </a:t>
            </a:r>
            <a:r>
              <a:rPr lang="en-US" b="1" dirty="0"/>
              <a:t>sea</a:t>
            </a:r>
            <a:endParaRPr lang="en-AE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5C5100-3CFA-AE3A-4AA2-78EA4E9EF84F}"/>
              </a:ext>
            </a:extLst>
          </p:cNvPr>
          <p:cNvSpPr txBox="1"/>
          <p:nvPr/>
        </p:nvSpPr>
        <p:spPr>
          <a:xfrm>
            <a:off x="7886718" y="3800754"/>
            <a:ext cx="26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Choose next token: </a:t>
            </a:r>
            <a:r>
              <a:rPr lang="en-US" b="1" dirty="0"/>
              <a:t>blue</a:t>
            </a:r>
            <a:endParaRPr lang="en-AE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4266792-437D-4582-A3A0-F6E0BB0040F8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076465" y="3005702"/>
            <a:ext cx="736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1CE7329-3732-E5E9-2546-CBAFDDCCC96F}"/>
              </a:ext>
            </a:extLst>
          </p:cNvPr>
          <p:cNvCxnSpPr>
            <a:stCxn id="8" idx="1"/>
            <a:endCxn id="13" idx="3"/>
          </p:cNvCxnSpPr>
          <p:nvPr/>
        </p:nvCxnSpPr>
        <p:spPr>
          <a:xfrm flipH="1">
            <a:off x="6950319" y="3005702"/>
            <a:ext cx="100563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BC6777-D316-86FC-9CDA-5293992B2057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9747806" y="3005701"/>
            <a:ext cx="45527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1DC1BC-E89B-B8B6-0F9B-52C5D962A7D5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3076465" y="5199336"/>
            <a:ext cx="487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641AD96-139F-5136-CB94-94EA53544527}"/>
              </a:ext>
            </a:extLst>
          </p:cNvPr>
          <p:cNvCxnSpPr>
            <a:stCxn id="16" idx="1"/>
            <a:endCxn id="30" idx="3"/>
          </p:cNvCxnSpPr>
          <p:nvPr/>
        </p:nvCxnSpPr>
        <p:spPr>
          <a:xfrm flipH="1" flipV="1">
            <a:off x="7431882" y="5199334"/>
            <a:ext cx="524071" cy="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5C175A9-E770-6C9B-D68D-DF53AE1AB745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9747806" y="5199335"/>
            <a:ext cx="45527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131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3C761-0917-5B90-17E1-BB0009D55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57EB-67A1-DB8A-9940-C44FC17D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Generation parameters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B718D-94C8-FF80-0210-BE2D97A10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5CE44-A889-223C-2E76-2079F61B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62B56-0FA2-C7C2-4793-CA076F4C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30</a:t>
            </a:fld>
            <a:endParaRPr lang="en-AE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7D34BCE-9789-5831-B517-933E5D10A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0548"/>
              </p:ext>
            </p:extLst>
          </p:nvPr>
        </p:nvGraphicFramePr>
        <p:xfrm>
          <a:off x="128081" y="869315"/>
          <a:ext cx="11935838" cy="58521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1664">
                  <a:extLst>
                    <a:ext uri="{9D8B030D-6E8A-4147-A177-3AD203B41FA5}">
                      <a16:colId xmlns:a16="http://schemas.microsoft.com/office/drawing/2014/main" val="3059744775"/>
                    </a:ext>
                  </a:extLst>
                </a:gridCol>
                <a:gridCol w="11214174">
                  <a:extLst>
                    <a:ext uri="{9D8B030D-6E8A-4147-A177-3AD203B41FA5}">
                      <a16:colId xmlns:a16="http://schemas.microsoft.com/office/drawing/2014/main" val="25599345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20</a:t>
                      </a:r>
                    </a:p>
                    <a:p>
                      <a:pPr marL="285750" indent="-285750" algn="r">
                        <a:lnSpc>
                          <a:spcPct val="100000"/>
                        </a:lnSpc>
                        <a:buClr>
                          <a:schemeClr val="bg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21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transformers </a:t>
                      </a:r>
                      <a:r>
                        <a:rPr lang="en-GB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import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pipeline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b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# Initialize the pipeline with a real model</a:t>
                      </a:r>
                      <a:endParaRPr lang="en-GB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gen = pipeline(</a:t>
                      </a:r>
                      <a:r>
                        <a:rPr lang="en-GB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"text-generation"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model=</a:t>
                      </a:r>
                      <a:r>
                        <a:rPr lang="en-GB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"gpt2"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  </a:t>
                      </a:r>
                      <a:r>
                        <a:rPr lang="en-GB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# Using GPT-2 as an example model</a:t>
                      </a:r>
                      <a:endParaRPr lang="en-GB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b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# Define generation parameters</a:t>
                      </a:r>
                      <a:endParaRPr lang="en-GB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generation_params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{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GB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max_length</a:t>
                      </a:r>
                      <a:r>
                        <a:rPr lang="en-GB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50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  </a:t>
                      </a:r>
                      <a:r>
                        <a:rPr lang="en-GB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# Maximum length of the output</a:t>
                      </a:r>
                      <a:endParaRPr lang="en-GB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GB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top_p</a:t>
                      </a:r>
                      <a:r>
                        <a:rPr lang="en-GB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0.9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      </a:t>
                      </a:r>
                      <a:r>
                        <a:rPr lang="en-GB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# Nucleus sampling (</a:t>
                      </a:r>
                      <a:r>
                        <a:rPr lang="en-GB" b="0" dirty="0" err="1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top_p</a:t>
                      </a:r>
                      <a:r>
                        <a:rPr lang="en-GB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en-GB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GB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top_k</a:t>
                      </a:r>
                      <a:r>
                        <a:rPr lang="en-GB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50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       </a:t>
                      </a:r>
                      <a:r>
                        <a:rPr lang="en-GB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# Top-k sampling</a:t>
                      </a:r>
                      <a:endParaRPr lang="en-GB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GB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num_beams</a:t>
                      </a:r>
                      <a:r>
                        <a:rPr lang="en-GB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    </a:t>
                      </a:r>
                      <a:r>
                        <a:rPr lang="en-GB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# Beam search (set to 1 for greedy decoding)</a:t>
                      </a:r>
                      <a:endParaRPr lang="en-GB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GB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b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early_stopping</a:t>
                      </a:r>
                      <a:r>
                        <a:rPr lang="en-GB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,  </a:t>
                      </a:r>
                      <a:r>
                        <a:rPr lang="en-GB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# Stop when at least `</a:t>
                      </a:r>
                      <a:r>
                        <a:rPr lang="en-GB" b="0" dirty="0" err="1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num_beams</a:t>
                      </a:r>
                      <a:r>
                        <a:rPr lang="en-GB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` sentences are finished</a:t>
                      </a:r>
                      <a:endParaRPr lang="en-GB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GB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"temperature"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b="0" dirty="0">
                          <a:solidFill>
                            <a:srgbClr val="098658"/>
                          </a:solidFill>
                          <a:effectLst/>
                          <a:latin typeface="Consolas" panose="020B0609020204030204" pitchFamily="49" charset="0"/>
                        </a:rPr>
                        <a:t>0.7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 </a:t>
                      </a:r>
                      <a:r>
                        <a:rPr lang="en-GB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# Controls randomness (lower = more deterministic)</a:t>
                      </a:r>
                      <a:endParaRPr lang="en-GB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b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# Use the pipeline</a:t>
                      </a:r>
                      <a:endParaRPr lang="en-GB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text = </a:t>
                      </a:r>
                      <a:r>
                        <a:rPr lang="en-GB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"The fish lived in"</a:t>
                      </a:r>
                      <a:endParaRPr lang="en-GB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output = gen(text, **</a:t>
                      </a:r>
                      <a:r>
                        <a:rPr lang="en-GB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generation_params</a:t>
                      </a: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b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b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</a:rPr>
                        <a:t># Print the output</a:t>
                      </a:r>
                      <a:endParaRPr lang="en-GB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print(output)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835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437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05840-9925-793A-788C-4BA07DF4B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FDE2-C645-97DE-4436-D00487848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174CE-F396-0014-63B8-4CFC78D1E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Iyyer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M. (Instructor). (2022). Advanced Natural Language Processing (CS 685) UMass Amherst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85540-9DD3-9041-93CA-4D7BEA15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BF071-7D08-AA16-BF4A-81D30C40C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31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80400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FBAC8-0152-EEAC-EE65-5F969D5EF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F451-3A1A-09F7-4FCC-D9F6A958B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Generating Text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362FA-A3DF-3D5A-836C-A2F39E19F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concretely,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Once language model trained we generate the text in the following way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Sample a word in the output from the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distribution that results from using the beginning of sentence marker, &lt;s&gt;, as the first input.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Use the word embedding for that first word as the input to the network at the next time step, and then sample the next word in the same fashion.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Continue generating until the end of sentence marker, &lt;/s&gt;, is sampled or a fixed length limit is reached.</a:t>
            </a:r>
          </a:p>
          <a:p>
            <a:pPr lvl="1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goal of sequence generation is to produce a sequence of tokens that maximizes the overall probability of the complete sequence given the context.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3DEBF-D56F-EEB0-39E6-5EABFFBC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8930E2-E01F-242C-CF1B-314A4DB7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4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0080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5B869-748E-D579-0C49-2EEF45EC8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5E87-CB9B-A261-CBA5-A31CB73B8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Generating Text</a:t>
            </a:r>
            <a:endParaRPr lang="en-A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A7AD6-33F8-91DA-AA23-34F7038BF1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081" y="875488"/>
                <a:ext cx="11935838" cy="5480861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The goal of sequence generation is to produce a sequence of tokens that maximizes the overall probability of the complete sequence given the context.</a:t>
                </a:r>
              </a:p>
              <a:p>
                <a:pPr algn="just"/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the following distribution given the context “&lt;s&gt;The mouse”:</a:t>
                </a:r>
              </a:p>
              <a:p>
                <a:pPr marL="0" indent="0" algn="just">
                  <a:buNone/>
                </a:pP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07000"/>
                  </a:lnSpc>
                  <a:spcBef>
                    <a:spcPts val="100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2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P</m:t>
                      </m:r>
                      <m:d>
                        <m:dPr>
                          <m:ctrlPr>
                            <a:rPr kumimoji="0" lang="en-AE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kumimoji="0" lang="en-US" sz="2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m:rPr>
                              <m:nor/>
                            </m:rPr>
                            <a:rPr kumimoji="0" lang="en-US" sz="2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kumimoji="0" lang="en-US" sz="2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&gt;</m:t>
                          </m:r>
                          <m:r>
                            <a:rPr kumimoji="0" lang="en-US" sz="2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0" lang="en-US" sz="2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The</m:t>
                          </m:r>
                          <m:r>
                            <a:rPr kumimoji="0" lang="en-US" sz="2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0" lang="en-US" sz="2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mouse</m:t>
                          </m:r>
                          <m:r>
                            <a:rPr kumimoji="0" lang="en-US" sz="2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0" lang="en-US" sz="2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ate</m:t>
                          </m:r>
                          <m:r>
                            <a:rPr kumimoji="0" lang="en-US" sz="2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0" lang="en-US" sz="2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the</m:t>
                          </m:r>
                          <m:r>
                            <a:rPr kumimoji="0" lang="en-US" sz="2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0" lang="en-US" sz="2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cheese</m:t>
                          </m:r>
                          <m:r>
                            <a:rPr kumimoji="0" lang="en-US" sz="2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kumimoji="0" lang="en-US" sz="2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&lt;/</m:t>
                          </m:r>
                          <m:r>
                            <m:rPr>
                              <m:nor/>
                            </m:rPr>
                            <a:rPr kumimoji="0" lang="en-US" sz="2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kumimoji="0" lang="en-US" sz="2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&gt;</m:t>
                          </m:r>
                        </m:e>
                      </m:d>
                      <m:r>
                        <a:rPr kumimoji="0" lang="en-US" sz="2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=0.02,</m:t>
                      </m:r>
                    </m:oMath>
                  </m:oMathPara>
                </a14:m>
                <a:endParaRPr kumimoji="0" lang="en-AE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lvl="0" indent="0" algn="just">
                  <a:lnSpc>
                    <a:spcPct val="107000"/>
                  </a:lnSpc>
                  <a:spcAft>
                    <a:spcPts val="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2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P</m:t>
                      </m:r>
                      <m:d>
                        <m:dPr>
                          <m:ctrlPr>
                            <a:rPr kumimoji="0" lang="en-AE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m:rPr>
                              <m:nor/>
                            </m:rPr>
                            <a:rPr lang="en-US" sz="2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2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&gt;</m:t>
                          </m:r>
                          <m:r>
                            <a:rPr lang="en-US" sz="26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The</m:t>
                          </m:r>
                          <m:r>
                            <a:rPr kumimoji="0" lang="en-US" sz="2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0" lang="en-US" sz="2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cheese</m:t>
                          </m:r>
                          <m:r>
                            <a:rPr kumimoji="0" lang="en-US" sz="2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0" lang="en-US" sz="2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ate</m:t>
                          </m:r>
                          <m:r>
                            <a:rPr kumimoji="0" lang="en-US" sz="2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0" lang="en-US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2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cheese</m:t>
                          </m:r>
                          <m:r>
                            <m:rPr>
                              <m:nor/>
                            </m:rPr>
                            <a:rPr kumimoji="0" lang="en-US" sz="2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&lt;/</m:t>
                          </m:r>
                          <m:r>
                            <m:rPr>
                              <m:nor/>
                            </m:rPr>
                            <a:rPr kumimoji="0" lang="en-US" sz="2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kumimoji="0" lang="en-US" sz="2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&gt;</m:t>
                          </m:r>
                        </m:e>
                      </m:d>
                      <m:r>
                        <a:rPr kumimoji="0" lang="en-US" sz="2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=0.01,</m:t>
                      </m:r>
                    </m:oMath>
                  </m:oMathPara>
                </a14:m>
                <a:endParaRPr kumimoji="0" lang="en-AE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lvl="0" indent="0" algn="just">
                  <a:lnSpc>
                    <a:spcPct val="107000"/>
                  </a:lnSpc>
                  <a:spcAft>
                    <a:spcPts val="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2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P</m:t>
                      </m:r>
                      <m:d>
                        <m:dPr>
                          <m:ctrlPr>
                            <a:rPr kumimoji="0" lang="en-AE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m:rPr>
                              <m:nor/>
                            </m:rPr>
                            <a:rPr lang="en-US" sz="2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2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&gt;</m:t>
                          </m:r>
                          <m:r>
                            <a:rPr lang="en-US" sz="26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0" lang="en-US" sz="2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mouse</m:t>
                          </m:r>
                          <m:r>
                            <a:rPr kumimoji="0" lang="en-US" sz="2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0" lang="en-US" sz="2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the</m:t>
                          </m:r>
                          <m:r>
                            <a:rPr kumimoji="0" lang="en-US" sz="2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0" lang="en-US" sz="2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the</m:t>
                          </m:r>
                          <m:r>
                            <a:rPr kumimoji="0" lang="en-US" sz="2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0" lang="en-US" sz="2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cheese</m:t>
                          </m:r>
                          <m:r>
                            <a:rPr kumimoji="0" lang="en-US" sz="2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0" lang="en-US" sz="2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ate</m:t>
                          </m:r>
                          <m:r>
                            <a:rPr kumimoji="0" lang="en-US" sz="2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kumimoji="0" lang="en-US" sz="2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&lt;/</m:t>
                          </m:r>
                          <m:r>
                            <m:rPr>
                              <m:nor/>
                            </m:rPr>
                            <a:rPr kumimoji="0" lang="en-US" sz="2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kumimoji="0" lang="en-US" sz="26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&gt;</m:t>
                          </m:r>
                        </m:e>
                      </m:d>
                      <m:r>
                        <a:rPr kumimoji="0" lang="en-US" sz="2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=0.0001.</m:t>
                      </m:r>
                    </m:oMath>
                  </m:oMathPara>
                </a14:m>
                <a:endParaRPr kumimoji="0" lang="en-AE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lvl="0" indent="0" algn="just">
                  <a:lnSpc>
                    <a:spcPct val="107000"/>
                  </a:lnSpc>
                  <a:spcAft>
                    <a:spcPts val="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⋮</m:t>
                      </m:r>
                    </m:oMath>
                  </m:oMathPara>
                </a14:m>
                <a:endParaRPr kumimoji="0" lang="en-AE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lvl="1" indent="0" algn="just">
                  <a:buNone/>
                </a:pP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then the generation of the model should result in the sequence with the highest probability</a:t>
                </a:r>
              </a:p>
              <a:p>
                <a:pPr marL="457200" lvl="1" indent="0" algn="ctr">
                  <a:buNone/>
                </a:pP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&lt;s&gt;The mouse ate the cheese&lt;/s&gt; </a:t>
                </a:r>
              </a:p>
              <a:p>
                <a:pPr algn="just"/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A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A7AD6-33F8-91DA-AA23-34F7038BF1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081" y="875488"/>
                <a:ext cx="11935838" cy="5480861"/>
              </a:xfrm>
              <a:blipFill>
                <a:blip r:embed="rId2"/>
                <a:stretch>
                  <a:fillRect l="-919" t="-2781" r="-1073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AC7D5-557F-6697-82A8-AD6B8AA7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3A820A-4D25-2B57-BD91-FBC128DA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5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44128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3901F-7B80-4F1F-7C04-D55B65E2A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5813-FBFD-A4B2-2F57-66D1044B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Generating Text</a:t>
            </a:r>
            <a:endParaRPr lang="en-A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335D39-29EA-2F84-6D56-56FE9157CA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081" y="875488"/>
                <a:ext cx="11935838" cy="5480861"/>
              </a:xfrm>
            </p:spPr>
            <p:txBody>
              <a:bodyPr>
                <a:normAutofit fontScale="85000" lnSpcReduction="10000"/>
              </a:bodyPr>
              <a:lstStyle/>
              <a:p>
                <a:pPr algn="just"/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How should the model pick the next word at each time step?</a:t>
                </a:r>
              </a:p>
              <a:p>
                <a:pPr algn="just"/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the distribution after the word “ate” was generated</a:t>
                </a:r>
              </a:p>
              <a:p>
                <a:pPr marL="0" indent="0" algn="just">
                  <a:buNone/>
                </a:pP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lvl="0" indent="0" algn="just" defTabSz="914400" rtl="0" eaLnBrk="1" fontAlgn="auto" latinLnBrk="0" hangingPunct="1">
                  <a:lnSpc>
                    <a:spcPct val="107000"/>
                  </a:lnSpc>
                  <a:spcBef>
                    <a:spcPts val="1000"/>
                  </a:spcBef>
                  <a:spcAft>
                    <a:spcPts val="80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P</m:t>
                      </m:r>
                      <m:d>
                        <m:dPr>
                          <m:ctrlPr>
                            <a:rPr kumimoji="0" lang="en-AE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cheese</m:t>
                          </m:r>
                          <m:r>
                            <m:rPr>
                              <m:nor/>
                            </m:rP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| &lt;</m:t>
                          </m:r>
                          <m:r>
                            <m:rPr>
                              <m:nor/>
                            </m:rP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&gt;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kumimoji="0" lang="en-US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The</m:t>
                          </m:r>
                          <m:r>
                            <a:rPr kumimoji="0" 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0" 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mouse</m:t>
                          </m:r>
                          <m:r>
                            <a:rPr kumimoji="0" 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0" 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ate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30</m:t>
                      </m:r>
                    </m:oMath>
                  </m:oMathPara>
                </a14:m>
                <a:endParaRPr kumimoji="0" lang="en-AE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lvl="0" indent="0" algn="just">
                  <a:lnSpc>
                    <a:spcPct val="107000"/>
                  </a:lnSpc>
                  <a:spcAft>
                    <a:spcPts val="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P</m:t>
                      </m:r>
                      <m:d>
                        <m:dPr>
                          <m:ctrlPr>
                            <a:rPr lang="en-AE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icecream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|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&gt;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The</m:t>
                          </m:r>
                          <m: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mouse</m:t>
                          </m:r>
                          <m: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ate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18</m:t>
                      </m:r>
                    </m:oMath>
                  </m:oMathPara>
                </a14:m>
                <a:endParaRPr kumimoji="0" lang="en-AE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lvl="0" indent="0" algn="just">
                  <a:lnSpc>
                    <a:spcPct val="107000"/>
                  </a:lnSpc>
                  <a:spcAft>
                    <a:spcPts val="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P</m:t>
                      </m:r>
                      <m:d>
                        <m:dPr>
                          <m:ctrlPr>
                            <a:rPr lang="en-AE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the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|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&gt;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The</m:t>
                          </m:r>
                          <m: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mouse</m:t>
                          </m:r>
                          <m: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ate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25</m:t>
                      </m:r>
                    </m:oMath>
                  </m:oMathPara>
                </a14:m>
                <a:endParaRPr kumimoji="0" lang="en-AE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P</m:t>
                      </m:r>
                      <m:d>
                        <m:dPr>
                          <m:ctrlPr>
                            <a:rPr lang="en-AE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ate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|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&gt;,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The</m:t>
                          </m:r>
                          <m: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mouse</m:t>
                          </m:r>
                          <m: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ate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12</m:t>
                      </m:r>
                    </m:oMath>
                  </m:oMathPara>
                </a14:m>
                <a:endParaRPr kumimoji="0" lang="en-AE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P</m:t>
                      </m:r>
                      <m:d>
                        <m:dPr>
                          <m:ctrlPr>
                            <a:rPr lang="en-AE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mouse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|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&gt;,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The</m:t>
                          </m:r>
                          <m: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mouse</m:t>
                          </m:r>
                          <m: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ate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.01</m:t>
                      </m:r>
                    </m:oMath>
                  </m:oMathPara>
                </a14:m>
                <a:endParaRPr lang="en-AE" dirty="0">
                  <a:solidFill>
                    <a:prstClr val="black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P</m:t>
                      </m:r>
                      <m:d>
                        <m:dPr>
                          <m:ctrlPr>
                            <a:rPr lang="en-AE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The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| &lt;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&gt;,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The</m:t>
                          </m:r>
                          <m: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mouse</m:t>
                          </m:r>
                          <m: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ate</m:t>
                          </m:r>
                        </m:e>
                      </m:d>
                      <m:r>
                        <a:rPr kumimoji="0" lang="en-US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05</m:t>
                      </m:r>
                    </m:oMath>
                  </m:oMathPara>
                </a14:m>
                <a:endParaRPr kumimoji="0" lang="en-AE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lvl="0" indent="0" algn="just">
                  <a:lnSpc>
                    <a:spcPct val="107000"/>
                  </a:lnSpc>
                  <a:spcAft>
                    <a:spcPts val="800"/>
                  </a:spcAft>
                  <a:buNone/>
                  <a:defRPr/>
                </a:pPr>
                <a:r>
                  <a:rPr kumimoji="0" lang="en-AE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The next word generated shou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l</a:t>
                </a:r>
                <a:r>
                  <a:rPr kumimoji="0" lang="en-AE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d be “the” instead of “cheese” even though “cheese has a higher probability than “the” since predicting “the” will lead to the model generating the highest probability sequence “&lt;s&gt;The mouse ate </a:t>
                </a:r>
                <a:r>
                  <a:rPr kumimoji="0" lang="en-AE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the</a:t>
                </a:r>
                <a:r>
                  <a:rPr kumimoji="0" lang="en-AE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cheese&lt;/s&gt;”</a:t>
                </a:r>
              </a:p>
              <a:p>
                <a:pPr marL="0" lvl="0" indent="0" algn="just">
                  <a:lnSpc>
                    <a:spcPct val="107000"/>
                  </a:lnSpc>
                  <a:spcAft>
                    <a:spcPts val="800"/>
                  </a:spcAft>
                  <a:buNone/>
                  <a:defRPr/>
                </a:pPr>
                <a:endParaRPr kumimoji="0" lang="en-AE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 algn="just"/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A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335D39-29EA-2F84-6D56-56FE9157CA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081" y="875488"/>
                <a:ext cx="11935838" cy="5480861"/>
              </a:xfrm>
              <a:blipFill>
                <a:blip r:embed="rId2"/>
                <a:stretch>
                  <a:fillRect l="-766" t="-2113" r="-817" b="-667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DAC1B-7EA0-6A1B-CC33-24C63BD6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59FE8-D99D-7360-84D5-403E0E210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6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89768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2ED64-498D-FD01-68E2-9D6DDDDAD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1D400-E763-7AFF-2A3E-4A86E0978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Decoding Strategies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81471-8760-46A2-0433-2E5420918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Decoding strategies in Large Language Models (LLMs) refer to different methods used to generate text from a model's probability distribution over the vocabulary.</a:t>
            </a:r>
          </a:p>
          <a:p>
            <a:pPr algn="just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These strategies determine how the next word (or token) is selected and can significantly impact the quality, coherence, and diversity of generated text.</a:t>
            </a:r>
            <a:endParaRPr kumimoji="0" lang="en-A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36530-1827-92C0-71BD-A1FF82B01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C27C4-2638-5766-62BC-55C78DE40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7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0281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EDFB4-A6D6-8E7C-49C5-9FAE363EE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D423-C064-6E0E-5044-47F3796C0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Greedy Decoding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F18F-7C07-8ACD-3971-E65FE546D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Greedy Decoding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Choose the token with the greatest probability at each time step. </a:t>
            </a:r>
            <a:endParaRPr kumimoji="0" lang="en-A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07BC-FA06-2680-6E74-2E4D0CDA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0EF68-0598-574E-EE3C-548FF017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8</a:t>
            </a:fld>
            <a:endParaRPr lang="en-AE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816667F-254A-C0CD-BF79-6D07697678F0}"/>
              </a:ext>
            </a:extLst>
          </p:cNvPr>
          <p:cNvSpPr/>
          <p:nvPr/>
        </p:nvSpPr>
        <p:spPr>
          <a:xfrm>
            <a:off x="508755" y="2844062"/>
            <a:ext cx="2567710" cy="4710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&lt;s&gt;The fish lived in the </a:t>
            </a:r>
            <a:endParaRPr lang="en-AE" dirty="0">
              <a:solidFill>
                <a:schemeClr val="tx1"/>
              </a:solidFill>
            </a:endParaRP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1BABC93D-C995-A538-A1BA-BCB3450E8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976603"/>
              </p:ext>
            </p:extLst>
          </p:nvPr>
        </p:nvGraphicFramePr>
        <p:xfrm>
          <a:off x="3813191" y="2610114"/>
          <a:ext cx="208280" cy="938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63462589"/>
                    </a:ext>
                  </a:extLst>
                </a:gridCol>
              </a:tblGrid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797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5004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52873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78616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49308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32239"/>
                  </a:ext>
                </a:extLst>
              </a:tr>
            </a:tbl>
          </a:graphicData>
        </a:graphic>
      </p:graphicFrame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EADF047-37D0-617B-DEEC-28E4FACFEC5A}"/>
              </a:ext>
            </a:extLst>
          </p:cNvPr>
          <p:cNvSpPr/>
          <p:nvPr/>
        </p:nvSpPr>
        <p:spPr>
          <a:xfrm>
            <a:off x="7955953" y="2486154"/>
            <a:ext cx="1791853" cy="11868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Decoder Transformer Blocks </a:t>
            </a:r>
            <a:endParaRPr lang="en-AE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C3D34F2-D76A-48D3-BE00-C93DDAE87AA4}"/>
              </a:ext>
            </a:extLst>
          </p:cNvPr>
          <p:cNvSpPr/>
          <p:nvPr/>
        </p:nvSpPr>
        <p:spPr>
          <a:xfrm>
            <a:off x="10203077" y="2291906"/>
            <a:ext cx="1412249" cy="15753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sea 15%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blue 22%</a:t>
            </a:r>
          </a:p>
          <a:p>
            <a:r>
              <a:rPr lang="en-US" sz="1200" dirty="0">
                <a:solidFill>
                  <a:schemeClr val="tx1"/>
                </a:solidFill>
              </a:rPr>
              <a:t>river 16%</a:t>
            </a:r>
          </a:p>
          <a:p>
            <a:r>
              <a:rPr lang="en-US" sz="1200" dirty="0">
                <a:solidFill>
                  <a:schemeClr val="tx1"/>
                </a:solidFill>
              </a:rPr>
              <a:t>ocean 14%</a:t>
            </a:r>
          </a:p>
          <a:p>
            <a:r>
              <a:rPr lang="en-US" sz="1200" dirty="0">
                <a:solidFill>
                  <a:schemeClr val="tx1"/>
                </a:solidFill>
              </a:rPr>
              <a:t>when 0.01%</a:t>
            </a:r>
          </a:p>
          <a:p>
            <a:r>
              <a:rPr lang="en-US" sz="1200" dirty="0">
                <a:solidFill>
                  <a:schemeClr val="tx1"/>
                </a:solidFill>
              </a:rPr>
              <a:t>under 0.01%</a:t>
            </a:r>
          </a:p>
          <a:p>
            <a:r>
              <a:rPr lang="en-US" sz="1200" dirty="0">
                <a:solidFill>
                  <a:schemeClr val="tx1"/>
                </a:solidFill>
              </a:rPr>
              <a:t>bicycle 0.001%</a:t>
            </a:r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66B2E8B5-7124-055F-B737-1E3C93E0C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664485"/>
              </p:ext>
            </p:extLst>
          </p:nvPr>
        </p:nvGraphicFramePr>
        <p:xfrm>
          <a:off x="4545403" y="2610114"/>
          <a:ext cx="208280" cy="938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63462589"/>
                    </a:ext>
                  </a:extLst>
                </a:gridCol>
              </a:tblGrid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797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5004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52873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78616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49308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32239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6A5938ED-C401-7B20-1594-38B70E8E1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690947"/>
              </p:ext>
            </p:extLst>
          </p:nvPr>
        </p:nvGraphicFramePr>
        <p:xfrm>
          <a:off x="5277615" y="2610114"/>
          <a:ext cx="208280" cy="938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63462589"/>
                    </a:ext>
                  </a:extLst>
                </a:gridCol>
              </a:tblGrid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797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5004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52873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78616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49308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32239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6AF111A5-C201-CD6B-23CF-903786F34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42342"/>
              </p:ext>
            </p:extLst>
          </p:nvPr>
        </p:nvGraphicFramePr>
        <p:xfrm>
          <a:off x="6009827" y="2610114"/>
          <a:ext cx="208280" cy="938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63462589"/>
                    </a:ext>
                  </a:extLst>
                </a:gridCol>
              </a:tblGrid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797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5004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52873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78616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49308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32239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349D2ED2-CE0A-429C-BC34-0F619CBD0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320873"/>
              </p:ext>
            </p:extLst>
          </p:nvPr>
        </p:nvGraphicFramePr>
        <p:xfrm>
          <a:off x="6742039" y="2610114"/>
          <a:ext cx="208280" cy="938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63462589"/>
                    </a:ext>
                  </a:extLst>
                </a:gridCol>
              </a:tblGrid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797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5004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52873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78616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49308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32239"/>
                  </a:ext>
                </a:extLst>
              </a:tr>
            </a:tbl>
          </a:graphicData>
        </a:graphic>
      </p:graphicFrame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779606-7732-2227-E531-38DE47222C2F}"/>
              </a:ext>
            </a:extLst>
          </p:cNvPr>
          <p:cNvSpPr/>
          <p:nvPr/>
        </p:nvSpPr>
        <p:spPr>
          <a:xfrm>
            <a:off x="508755" y="5037696"/>
            <a:ext cx="2567710" cy="4710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&lt;s&gt;The fish lived in the blue</a:t>
            </a:r>
            <a:endParaRPr lang="en-AE" sz="1600" dirty="0">
              <a:solidFill>
                <a:schemeClr val="tx1"/>
              </a:solidFill>
            </a:endParaRPr>
          </a:p>
        </p:txBody>
      </p: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FF0FDFF5-190A-00B5-4A48-252F8CE80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323333"/>
              </p:ext>
            </p:extLst>
          </p:nvPr>
        </p:nvGraphicFramePr>
        <p:xfrm>
          <a:off x="3563814" y="4803748"/>
          <a:ext cx="208280" cy="938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63462589"/>
                    </a:ext>
                  </a:extLst>
                </a:gridCol>
              </a:tblGrid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797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5004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52873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78616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49308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32239"/>
                  </a:ext>
                </a:extLst>
              </a:tr>
            </a:tbl>
          </a:graphicData>
        </a:graphic>
      </p:graphicFrame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EFC3FC0E-D761-235B-93B8-CAB945E44EB4}"/>
              </a:ext>
            </a:extLst>
          </p:cNvPr>
          <p:cNvSpPr/>
          <p:nvPr/>
        </p:nvSpPr>
        <p:spPr>
          <a:xfrm>
            <a:off x="7955953" y="4679788"/>
            <a:ext cx="1791853" cy="11868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Decoder Transformer Blocks </a:t>
            </a:r>
            <a:endParaRPr lang="en-AE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0361A70-D521-7FE5-D1BA-1AA0364B03A0}"/>
              </a:ext>
            </a:extLst>
          </p:cNvPr>
          <p:cNvSpPr/>
          <p:nvPr/>
        </p:nvSpPr>
        <p:spPr>
          <a:xfrm>
            <a:off x="10203077" y="4485540"/>
            <a:ext cx="1412249" cy="15753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sea 32%</a:t>
            </a:r>
          </a:p>
          <a:p>
            <a:r>
              <a:rPr lang="en-US" sz="1400" dirty="0">
                <a:solidFill>
                  <a:schemeClr val="tx1"/>
                </a:solidFill>
              </a:rPr>
              <a:t>blue 5%</a:t>
            </a:r>
          </a:p>
          <a:p>
            <a:r>
              <a:rPr lang="en-US" sz="1400" dirty="0">
                <a:solidFill>
                  <a:schemeClr val="tx1"/>
                </a:solidFill>
              </a:rPr>
              <a:t>river 16%  </a:t>
            </a:r>
          </a:p>
          <a:p>
            <a:r>
              <a:rPr lang="en-US" sz="1400" dirty="0">
                <a:solidFill>
                  <a:schemeClr val="tx1"/>
                </a:solidFill>
              </a:rPr>
              <a:t>ocean 15%</a:t>
            </a:r>
          </a:p>
          <a:p>
            <a:r>
              <a:rPr lang="en-US" sz="1400" dirty="0">
                <a:solidFill>
                  <a:schemeClr val="tx1"/>
                </a:solidFill>
              </a:rPr>
              <a:t>when 0.001% </a:t>
            </a:r>
          </a:p>
          <a:p>
            <a:r>
              <a:rPr lang="en-US" sz="1400" dirty="0">
                <a:solidFill>
                  <a:schemeClr val="tx1"/>
                </a:solidFill>
              </a:rPr>
              <a:t>under 0.001%</a:t>
            </a:r>
          </a:p>
          <a:p>
            <a:r>
              <a:rPr lang="en-US" sz="1400" dirty="0">
                <a:solidFill>
                  <a:schemeClr val="tx1"/>
                </a:solidFill>
              </a:rPr>
              <a:t>bicycle 0.01%</a:t>
            </a:r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2951EF1E-2406-EC2F-EEF2-F6D14BF6D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769853"/>
              </p:ext>
            </p:extLst>
          </p:nvPr>
        </p:nvGraphicFramePr>
        <p:xfrm>
          <a:off x="4296026" y="4803748"/>
          <a:ext cx="208280" cy="938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63462589"/>
                    </a:ext>
                  </a:extLst>
                </a:gridCol>
              </a:tblGrid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797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5004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52873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78616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49308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32239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5DEB0E19-6934-B751-E467-FBBC9B545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015544"/>
              </p:ext>
            </p:extLst>
          </p:nvPr>
        </p:nvGraphicFramePr>
        <p:xfrm>
          <a:off x="5028238" y="4803748"/>
          <a:ext cx="208280" cy="938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63462589"/>
                    </a:ext>
                  </a:extLst>
                </a:gridCol>
              </a:tblGrid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797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5004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52873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78616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49308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32239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6BC8EB82-E8BD-43CD-608A-C2B5186CD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560433"/>
              </p:ext>
            </p:extLst>
          </p:nvPr>
        </p:nvGraphicFramePr>
        <p:xfrm>
          <a:off x="5760450" y="4803748"/>
          <a:ext cx="208280" cy="938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63462589"/>
                    </a:ext>
                  </a:extLst>
                </a:gridCol>
              </a:tblGrid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797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5004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52873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78616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49308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32239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C52B5FF7-54D1-B932-FB8E-A1F0D92FB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533434"/>
              </p:ext>
            </p:extLst>
          </p:nvPr>
        </p:nvGraphicFramePr>
        <p:xfrm>
          <a:off x="6492662" y="4803748"/>
          <a:ext cx="208280" cy="938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63462589"/>
                    </a:ext>
                  </a:extLst>
                </a:gridCol>
              </a:tblGrid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797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5004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52873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78616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49308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32239"/>
                  </a:ext>
                </a:extLst>
              </a:tr>
            </a:tbl>
          </a:graphicData>
        </a:graphic>
      </p:graphicFrame>
      <p:sp>
        <p:nvSpPr>
          <p:cNvPr id="70" name="Right Brace 69">
            <a:extLst>
              <a:ext uri="{FF2B5EF4-FFF2-40B4-BE49-F238E27FC236}">
                <a16:creationId xmlns:a16="http://schemas.microsoft.com/office/drawing/2014/main" id="{9AA777E4-B7E6-3933-F10D-A3EBB7D0D5F1}"/>
              </a:ext>
            </a:extLst>
          </p:cNvPr>
          <p:cNvSpPr/>
          <p:nvPr/>
        </p:nvSpPr>
        <p:spPr>
          <a:xfrm rot="16200000">
            <a:off x="10827111" y="1430242"/>
            <a:ext cx="164179" cy="1412249"/>
          </a:xfrm>
          <a:prstGeom prst="rightBrac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71" name="Right Brace 70">
            <a:extLst>
              <a:ext uri="{FF2B5EF4-FFF2-40B4-BE49-F238E27FC236}">
                <a16:creationId xmlns:a16="http://schemas.microsoft.com/office/drawing/2014/main" id="{379B0B1F-3FD5-5E69-CAAD-2CD8CBB013ED}"/>
              </a:ext>
            </a:extLst>
          </p:cNvPr>
          <p:cNvSpPr/>
          <p:nvPr/>
        </p:nvSpPr>
        <p:spPr>
          <a:xfrm rot="16200000">
            <a:off x="8769789" y="1430241"/>
            <a:ext cx="164179" cy="1412249"/>
          </a:xfrm>
          <a:prstGeom prst="rightBrac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99ADEF6C-B376-FFF4-C67B-BFB16EF148E1}"/>
              </a:ext>
            </a:extLst>
          </p:cNvPr>
          <p:cNvSpPr/>
          <p:nvPr/>
        </p:nvSpPr>
        <p:spPr>
          <a:xfrm rot="16200000">
            <a:off x="5280376" y="429151"/>
            <a:ext cx="164179" cy="3406705"/>
          </a:xfrm>
          <a:prstGeom prst="rightBrac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73" name="Right Brace 72">
            <a:extLst>
              <a:ext uri="{FF2B5EF4-FFF2-40B4-BE49-F238E27FC236}">
                <a16:creationId xmlns:a16="http://schemas.microsoft.com/office/drawing/2014/main" id="{BF85164E-B193-6281-B0C3-06767CD63D29}"/>
              </a:ext>
            </a:extLst>
          </p:cNvPr>
          <p:cNvSpPr/>
          <p:nvPr/>
        </p:nvSpPr>
        <p:spPr>
          <a:xfrm rot="16200000">
            <a:off x="1717070" y="855198"/>
            <a:ext cx="164179" cy="2554610"/>
          </a:xfrm>
          <a:prstGeom prst="rightBrac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0D5AEEB-9A73-17B7-C5A9-6623A0424D1D}"/>
              </a:ext>
            </a:extLst>
          </p:cNvPr>
          <p:cNvSpPr txBox="1"/>
          <p:nvPr/>
        </p:nvSpPr>
        <p:spPr>
          <a:xfrm>
            <a:off x="951587" y="1710208"/>
            <a:ext cx="169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 Sentence</a:t>
            </a:r>
            <a:endParaRPr lang="en-AE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74D0484-2FD5-CB80-3392-A57B76C22C0F}"/>
              </a:ext>
            </a:extLst>
          </p:cNvPr>
          <p:cNvSpPr txBox="1"/>
          <p:nvPr/>
        </p:nvSpPr>
        <p:spPr>
          <a:xfrm>
            <a:off x="4360879" y="1710208"/>
            <a:ext cx="2003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Word Embeddings</a:t>
            </a:r>
            <a:endParaRPr lang="en-AE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A4BC005-75C6-C428-F1FB-E407A570FB3B}"/>
              </a:ext>
            </a:extLst>
          </p:cNvPr>
          <p:cNvSpPr txBox="1"/>
          <p:nvPr/>
        </p:nvSpPr>
        <p:spPr>
          <a:xfrm>
            <a:off x="8366239" y="1684944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Model</a:t>
            </a:r>
            <a:endParaRPr lang="en-AE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6E0BB24-C56D-7E18-2BB4-87989CF8C5B2}"/>
              </a:ext>
            </a:extLst>
          </p:cNvPr>
          <p:cNvSpPr txBox="1"/>
          <p:nvPr/>
        </p:nvSpPr>
        <p:spPr>
          <a:xfrm>
            <a:off x="10433532" y="1685017"/>
            <a:ext cx="88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</a:t>
            </a:r>
            <a:endParaRPr lang="en-AE" dirty="0"/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6D27A939-5434-6ACA-E1E0-A400E790D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882171"/>
              </p:ext>
            </p:extLst>
          </p:nvPr>
        </p:nvGraphicFramePr>
        <p:xfrm>
          <a:off x="7223602" y="4803746"/>
          <a:ext cx="208280" cy="9389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63462589"/>
                    </a:ext>
                  </a:extLst>
                </a:gridCol>
              </a:tblGrid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797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50044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52873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278616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49308"/>
                  </a:ext>
                </a:extLst>
              </a:tr>
              <a:tr h="156492">
                <a:tc>
                  <a:txBody>
                    <a:bodyPr/>
                    <a:lstStyle/>
                    <a:p>
                      <a:endParaRPr lang="en-A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32239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25FAD67B-5E8E-565B-037E-9549789C5668}"/>
              </a:ext>
            </a:extLst>
          </p:cNvPr>
          <p:cNvSpPr txBox="1"/>
          <p:nvPr/>
        </p:nvSpPr>
        <p:spPr>
          <a:xfrm>
            <a:off x="3622218" y="3575255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endParaRPr lang="en-AE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89E57B-B8E3-1D1F-D5DA-55FC7DA89F13}"/>
              </a:ext>
            </a:extLst>
          </p:cNvPr>
          <p:cNvSpPr txBox="1"/>
          <p:nvPr/>
        </p:nvSpPr>
        <p:spPr>
          <a:xfrm>
            <a:off x="4400166" y="357525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fish </a:t>
            </a:r>
            <a:endParaRPr lang="en-AE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FA93CBF-3F8B-B265-340D-45B52BAAA15C}"/>
              </a:ext>
            </a:extLst>
          </p:cNvPr>
          <p:cNvSpPr txBox="1"/>
          <p:nvPr/>
        </p:nvSpPr>
        <p:spPr>
          <a:xfrm>
            <a:off x="5051948" y="3569889"/>
            <a:ext cx="698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lived </a:t>
            </a:r>
            <a:endParaRPr lang="en-AE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A28E866-9864-FCDF-C6A4-E8AFE459D868}"/>
              </a:ext>
            </a:extLst>
          </p:cNvPr>
          <p:cNvSpPr txBox="1"/>
          <p:nvPr/>
        </p:nvSpPr>
        <p:spPr>
          <a:xfrm>
            <a:off x="5926067" y="3569889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</a:t>
            </a:r>
            <a:endParaRPr lang="en-AE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787C28D-E7AB-EA9C-BBC1-1718D7422350}"/>
              </a:ext>
            </a:extLst>
          </p:cNvPr>
          <p:cNvSpPr txBox="1"/>
          <p:nvPr/>
        </p:nvSpPr>
        <p:spPr>
          <a:xfrm>
            <a:off x="6596704" y="3569889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endParaRPr lang="en-AE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8DE789B-60D1-E190-A0A8-724DCD3D305A}"/>
              </a:ext>
            </a:extLst>
          </p:cNvPr>
          <p:cNvSpPr txBox="1"/>
          <p:nvPr/>
        </p:nvSpPr>
        <p:spPr>
          <a:xfrm>
            <a:off x="3372841" y="5758095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endParaRPr lang="en-AE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DBFF8D2-4ED3-D03D-5B3C-E5192356AB69}"/>
              </a:ext>
            </a:extLst>
          </p:cNvPr>
          <p:cNvSpPr txBox="1"/>
          <p:nvPr/>
        </p:nvSpPr>
        <p:spPr>
          <a:xfrm>
            <a:off x="4121622" y="575809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fish </a:t>
            </a:r>
            <a:endParaRPr lang="en-AE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AAC01EB-07C9-1DAD-159B-CB9BEC4F6AB8}"/>
              </a:ext>
            </a:extLst>
          </p:cNvPr>
          <p:cNvSpPr txBox="1"/>
          <p:nvPr/>
        </p:nvSpPr>
        <p:spPr>
          <a:xfrm>
            <a:off x="4783084" y="5758095"/>
            <a:ext cx="698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lived </a:t>
            </a:r>
            <a:endParaRPr lang="en-AE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2603237-2AD9-BADE-1B73-992CB8077AC3}"/>
              </a:ext>
            </a:extLst>
          </p:cNvPr>
          <p:cNvSpPr txBox="1"/>
          <p:nvPr/>
        </p:nvSpPr>
        <p:spPr>
          <a:xfrm>
            <a:off x="5657877" y="5758095"/>
            <a:ext cx="41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 </a:t>
            </a:r>
            <a:endParaRPr lang="en-AE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2503A51-8964-2424-E270-EC42A2361245}"/>
              </a:ext>
            </a:extLst>
          </p:cNvPr>
          <p:cNvSpPr txBox="1"/>
          <p:nvPr/>
        </p:nvSpPr>
        <p:spPr>
          <a:xfrm>
            <a:off x="6364008" y="5752661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the </a:t>
            </a:r>
            <a:endParaRPr lang="en-AE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950DBAD-D5BE-C511-1B72-250D7DB9FDE8}"/>
              </a:ext>
            </a:extLst>
          </p:cNvPr>
          <p:cNvSpPr txBox="1"/>
          <p:nvPr/>
        </p:nvSpPr>
        <p:spPr>
          <a:xfrm>
            <a:off x="7026383" y="575266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blue </a:t>
            </a:r>
            <a:endParaRPr lang="en-AE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9655190-3986-CD8F-2796-1BE4D8B9BD6A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10908145" y="3867271"/>
            <a:ext cx="1057" cy="3599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CBB78B2-0889-3E08-5D35-D312D0E3D225}"/>
              </a:ext>
            </a:extLst>
          </p:cNvPr>
          <p:cNvCxnSpPr>
            <a:cxnSpLocks/>
          </p:cNvCxnSpPr>
          <p:nvPr/>
        </p:nvCxnSpPr>
        <p:spPr>
          <a:xfrm flipH="1">
            <a:off x="1792610" y="4227208"/>
            <a:ext cx="9115535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A68DCB9-D71E-33C6-423B-31BADD99D840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1792610" y="4227208"/>
            <a:ext cx="0" cy="8104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1398DD5-7C58-4B74-D789-DA5260D0C460}"/>
              </a:ext>
            </a:extLst>
          </p:cNvPr>
          <p:cNvCxnSpPr>
            <a:stCxn id="65" idx="2"/>
          </p:cNvCxnSpPr>
          <p:nvPr/>
        </p:nvCxnSpPr>
        <p:spPr>
          <a:xfrm flipH="1">
            <a:off x="10908145" y="6060905"/>
            <a:ext cx="1057" cy="1890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B8526E5-C3B9-2491-38E6-EB133A27023B}"/>
              </a:ext>
            </a:extLst>
          </p:cNvPr>
          <p:cNvCxnSpPr/>
          <p:nvPr/>
        </p:nvCxnSpPr>
        <p:spPr>
          <a:xfrm flipH="1">
            <a:off x="9282545" y="6249971"/>
            <a:ext cx="16256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676A1A6-D5FC-94D9-0E82-1570D65175FF}"/>
              </a:ext>
            </a:extLst>
          </p:cNvPr>
          <p:cNvSpPr txBox="1"/>
          <p:nvPr/>
        </p:nvSpPr>
        <p:spPr>
          <a:xfrm>
            <a:off x="6846179" y="6060905"/>
            <a:ext cx="25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Choose next token: </a:t>
            </a:r>
            <a:r>
              <a:rPr lang="en-US" b="1" dirty="0"/>
              <a:t>sea</a:t>
            </a:r>
            <a:endParaRPr lang="en-AE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BE325D7-34AF-1F2C-45ED-49C20C483D17}"/>
              </a:ext>
            </a:extLst>
          </p:cNvPr>
          <p:cNvSpPr txBox="1"/>
          <p:nvPr/>
        </p:nvSpPr>
        <p:spPr>
          <a:xfrm>
            <a:off x="7886720" y="3874642"/>
            <a:ext cx="26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Choose next token: </a:t>
            </a:r>
            <a:r>
              <a:rPr lang="en-US" b="1" dirty="0"/>
              <a:t>blue</a:t>
            </a:r>
            <a:endParaRPr lang="en-AE" b="1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B43FCC9-BF4F-94E4-65E1-E01214147CD3}"/>
              </a:ext>
            </a:extLst>
          </p:cNvPr>
          <p:cNvCxnSpPr>
            <a:stCxn id="54" idx="3"/>
            <a:endCxn id="55" idx="1"/>
          </p:cNvCxnSpPr>
          <p:nvPr/>
        </p:nvCxnSpPr>
        <p:spPr>
          <a:xfrm>
            <a:off x="3076465" y="3079590"/>
            <a:ext cx="736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B5E3F09-E695-7F8E-951A-DBABABCA5D21}"/>
              </a:ext>
            </a:extLst>
          </p:cNvPr>
          <p:cNvCxnSpPr>
            <a:stCxn id="56" idx="1"/>
            <a:endCxn id="61" idx="3"/>
          </p:cNvCxnSpPr>
          <p:nvPr/>
        </p:nvCxnSpPr>
        <p:spPr>
          <a:xfrm flipH="1">
            <a:off x="6950319" y="3079590"/>
            <a:ext cx="100563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8A85297-6F5B-B181-CBD9-4002F623760E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 flipV="1">
            <a:off x="9747806" y="3079589"/>
            <a:ext cx="45527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26375CF-1DC8-EA25-714A-0A31A0F983D5}"/>
              </a:ext>
            </a:extLst>
          </p:cNvPr>
          <p:cNvCxnSpPr>
            <a:stCxn id="62" idx="3"/>
            <a:endCxn id="63" idx="1"/>
          </p:cNvCxnSpPr>
          <p:nvPr/>
        </p:nvCxnSpPr>
        <p:spPr>
          <a:xfrm>
            <a:off x="3076465" y="5273224"/>
            <a:ext cx="4873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07DCB6D-4DD9-97A3-B3A7-B9DF008BEAA8}"/>
              </a:ext>
            </a:extLst>
          </p:cNvPr>
          <p:cNvCxnSpPr>
            <a:stCxn id="64" idx="1"/>
            <a:endCxn id="78" idx="3"/>
          </p:cNvCxnSpPr>
          <p:nvPr/>
        </p:nvCxnSpPr>
        <p:spPr>
          <a:xfrm flipH="1" flipV="1">
            <a:off x="7431882" y="5273222"/>
            <a:ext cx="524071" cy="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216DD82-2EEF-CF7C-F98D-2A8C8B2DACF3}"/>
              </a:ext>
            </a:extLst>
          </p:cNvPr>
          <p:cNvCxnSpPr>
            <a:stCxn id="64" idx="3"/>
            <a:endCxn id="65" idx="1"/>
          </p:cNvCxnSpPr>
          <p:nvPr/>
        </p:nvCxnSpPr>
        <p:spPr>
          <a:xfrm flipV="1">
            <a:off x="9747806" y="5273223"/>
            <a:ext cx="45527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085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E243D-0A74-BCCE-5DF7-31AB0E364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F737-C444-DCC2-4D94-BF304336F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83024"/>
            <a:ext cx="11935838" cy="636925"/>
          </a:xfrm>
        </p:spPr>
        <p:txBody>
          <a:bodyPr>
            <a:normAutofit fontScale="90000"/>
          </a:bodyPr>
          <a:lstStyle/>
          <a:p>
            <a:r>
              <a:rPr lang="en-US" dirty="0"/>
              <a:t>Greedy Decoding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581B1-F195-718B-13A4-67610F4F1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81" y="875488"/>
            <a:ext cx="11935838" cy="5480861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Greedy Decoding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Choose the token with the greatest probability at each time step. </a:t>
            </a:r>
          </a:p>
          <a:p>
            <a:pPr algn="just"/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terminate generation once the end of sequence token (&lt;/s&gt;) is predicted or when the number of tokens predicted is equal to some max length.</a:t>
            </a:r>
          </a:p>
          <a:p>
            <a:pPr algn="just"/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/>
            <a:endParaRPr kumimoji="0" lang="en-A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087D3-9B42-9241-2100-DDC70A13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Large Langauge Models</a:t>
            </a:r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DF599-DFB2-C1F7-557A-98163985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9907" y="6356350"/>
            <a:ext cx="2743200" cy="365125"/>
          </a:xfrm>
        </p:spPr>
        <p:txBody>
          <a:bodyPr/>
          <a:lstStyle/>
          <a:p>
            <a:fld id="{B00AD9F2-6DB0-4CBA-AFAD-96623D96B5AD}" type="slidenum">
              <a:rPr lang="en-AE" smtClean="0"/>
              <a:t>9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996324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6533</TotalTime>
  <Words>2535</Words>
  <Application>Microsoft Office PowerPoint</Application>
  <PresentationFormat>Widescreen</PresentationFormat>
  <Paragraphs>693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Aptos</vt:lpstr>
      <vt:lpstr>Aptos Display</vt:lpstr>
      <vt:lpstr>Arial</vt:lpstr>
      <vt:lpstr>Cambria</vt:lpstr>
      <vt:lpstr>Cambria Math</vt:lpstr>
      <vt:lpstr>Consolas</vt:lpstr>
      <vt:lpstr>Office Theme</vt:lpstr>
      <vt:lpstr>Decoding Strategies</vt:lpstr>
      <vt:lpstr>Contents</vt:lpstr>
      <vt:lpstr>Generating Text</vt:lpstr>
      <vt:lpstr>Generating Text</vt:lpstr>
      <vt:lpstr>Generating Text</vt:lpstr>
      <vt:lpstr>Generating Text</vt:lpstr>
      <vt:lpstr>Decoding Strategies</vt:lpstr>
      <vt:lpstr>Greedy Decoding</vt:lpstr>
      <vt:lpstr>Greedy Decoding</vt:lpstr>
      <vt:lpstr>Greedy Decoding</vt:lpstr>
      <vt:lpstr>Beam Search</vt:lpstr>
      <vt:lpstr>Beam Search</vt:lpstr>
      <vt:lpstr>Beam Search</vt:lpstr>
      <vt:lpstr>Beam Search</vt:lpstr>
      <vt:lpstr>Beam Search</vt:lpstr>
      <vt:lpstr>Beam Search</vt:lpstr>
      <vt:lpstr>Beam Search</vt:lpstr>
      <vt:lpstr>Beam Search</vt:lpstr>
      <vt:lpstr>Beam Search</vt:lpstr>
      <vt:lpstr>Beam Search</vt:lpstr>
      <vt:lpstr>Beam Search</vt:lpstr>
      <vt:lpstr>Beam Search</vt:lpstr>
      <vt:lpstr>Beam Search</vt:lpstr>
      <vt:lpstr>Top k Sampling</vt:lpstr>
      <vt:lpstr>Top K Sampling</vt:lpstr>
      <vt:lpstr>Top K Sampling</vt:lpstr>
      <vt:lpstr>Top p (Nucleus) Sampling</vt:lpstr>
      <vt:lpstr>Top p (Nucleus) Sampling</vt:lpstr>
      <vt:lpstr>Top p (Nucleus) Sampling</vt:lpstr>
      <vt:lpstr>Generation parameters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Decoding Strategies</dc:title>
  <dc:creator>shehryar amin</dc:creator>
  <cp:lastModifiedBy>Abdul Samad</cp:lastModifiedBy>
  <cp:revision>580</cp:revision>
  <dcterms:created xsi:type="dcterms:W3CDTF">2024-12-21T16:22:29Z</dcterms:created>
  <dcterms:modified xsi:type="dcterms:W3CDTF">2025-02-10T14:23:08Z</dcterms:modified>
</cp:coreProperties>
</file>