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21" r:id="rId3"/>
    <p:sldId id="427" r:id="rId4"/>
    <p:sldId id="430" r:id="rId5"/>
    <p:sldId id="431" r:id="rId6"/>
    <p:sldId id="432" r:id="rId7"/>
    <p:sldId id="435" r:id="rId8"/>
    <p:sldId id="429" r:id="rId9"/>
    <p:sldId id="436" r:id="rId10"/>
    <p:sldId id="437" r:id="rId11"/>
    <p:sldId id="451" r:id="rId12"/>
    <p:sldId id="452" r:id="rId13"/>
    <p:sldId id="453" r:id="rId14"/>
    <p:sldId id="458" r:id="rId15"/>
    <p:sldId id="457" r:id="rId16"/>
    <p:sldId id="454" r:id="rId17"/>
    <p:sldId id="455" r:id="rId18"/>
    <p:sldId id="456" r:id="rId19"/>
    <p:sldId id="459" r:id="rId20"/>
    <p:sldId id="460" r:id="rId21"/>
    <p:sldId id="461" r:id="rId22"/>
    <p:sldId id="468" r:id="rId23"/>
    <p:sldId id="469" r:id="rId24"/>
    <p:sldId id="470" r:id="rId25"/>
    <p:sldId id="471" r:id="rId26"/>
    <p:sldId id="472" r:id="rId27"/>
    <p:sldId id="474" r:id="rId28"/>
    <p:sldId id="473" r:id="rId29"/>
    <p:sldId id="475" r:id="rId30"/>
    <p:sldId id="476" r:id="rId31"/>
    <p:sldId id="477" r:id="rId32"/>
    <p:sldId id="478" r:id="rId33"/>
    <p:sldId id="479" r:id="rId34"/>
    <p:sldId id="462" r:id="rId35"/>
    <p:sldId id="439" r:id="rId36"/>
    <p:sldId id="463" r:id="rId37"/>
    <p:sldId id="464" r:id="rId38"/>
    <p:sldId id="465" r:id="rId39"/>
    <p:sldId id="442" r:id="rId40"/>
    <p:sldId id="466" r:id="rId41"/>
    <p:sldId id="467" r:id="rId42"/>
    <p:sldId id="449" r:id="rId43"/>
    <p:sldId id="39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F4F1"/>
    <a:srgbClr val="AFC3CF"/>
    <a:srgbClr val="BFFFBF"/>
    <a:srgbClr val="FBE5D6"/>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97" autoAdjust="0"/>
  </p:normalViewPr>
  <p:slideViewPr>
    <p:cSldViewPr snapToGrid="0">
      <p:cViewPr varScale="1">
        <p:scale>
          <a:sx n="83" d="100"/>
          <a:sy n="83" d="100"/>
        </p:scale>
        <p:origin x="68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28302-2F10-42C5-AE13-76979E4C1651}" type="datetimeFigureOut">
              <a:rPr lang="en-AE" smtClean="0"/>
              <a:t>05/02/2025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599F5-0C1A-4708-916B-EA9F4A9087F7}" type="slidenum">
              <a:rPr lang="en-AE" smtClean="0"/>
              <a:t>‹#›</a:t>
            </a:fld>
            <a:endParaRPr lang="en-AE"/>
          </a:p>
        </p:txBody>
      </p:sp>
    </p:spTree>
    <p:extLst>
      <p:ext uri="{BB962C8B-B14F-4D97-AF65-F5344CB8AC3E}">
        <p14:creationId xmlns:p14="http://schemas.microsoft.com/office/powerpoint/2010/main" val="2581753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6FF2-637B-295F-2A07-A6A75A038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048B4792-AE32-E1CC-1D6B-A3853CDA0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7936A9DA-9CFB-4A4B-1169-E0B38BA37068}"/>
              </a:ext>
            </a:extLst>
          </p:cNvPr>
          <p:cNvSpPr>
            <a:spLocks noGrp="1"/>
          </p:cNvSpPr>
          <p:nvPr>
            <p:ph type="dt" sz="half" idx="10"/>
          </p:nvPr>
        </p:nvSpPr>
        <p:spPr/>
        <p:txBody>
          <a:bodyPr/>
          <a:lstStyle/>
          <a:p>
            <a:fld id="{7DDAB2AE-A841-4DF8-AC0A-20721B0E655B}" type="datetime1">
              <a:rPr lang="en-AE" smtClean="0"/>
              <a:t>05/02/2025</a:t>
            </a:fld>
            <a:endParaRPr lang="en-AE"/>
          </a:p>
        </p:txBody>
      </p:sp>
      <p:sp>
        <p:nvSpPr>
          <p:cNvPr id="5" name="Footer Placeholder 4">
            <a:extLst>
              <a:ext uri="{FF2B5EF4-FFF2-40B4-BE49-F238E27FC236}">
                <a16:creationId xmlns:a16="http://schemas.microsoft.com/office/drawing/2014/main" id="{D2EDDFF3-F6B0-2C76-4C67-7F40A8EFD909}"/>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2C96F739-2C3B-2B15-44D4-0298C28A5705}"/>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15586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59A8-3A40-4241-E8B8-756CFBB922E3}"/>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68373147-C128-FDAC-2FA6-AB63B49BDD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150047A-0805-4909-4DBA-10577519207D}"/>
              </a:ext>
            </a:extLst>
          </p:cNvPr>
          <p:cNvSpPr>
            <a:spLocks noGrp="1"/>
          </p:cNvSpPr>
          <p:nvPr>
            <p:ph type="dt" sz="half" idx="10"/>
          </p:nvPr>
        </p:nvSpPr>
        <p:spPr/>
        <p:txBody>
          <a:bodyPr/>
          <a:lstStyle/>
          <a:p>
            <a:fld id="{2CF0F6C0-EC62-4BD8-A60D-1EDD7C5442D8}" type="datetime1">
              <a:rPr lang="en-AE" smtClean="0"/>
              <a:t>05/02/2025</a:t>
            </a:fld>
            <a:endParaRPr lang="en-AE"/>
          </a:p>
        </p:txBody>
      </p:sp>
      <p:sp>
        <p:nvSpPr>
          <p:cNvPr id="5" name="Footer Placeholder 4">
            <a:extLst>
              <a:ext uri="{FF2B5EF4-FFF2-40B4-BE49-F238E27FC236}">
                <a16:creationId xmlns:a16="http://schemas.microsoft.com/office/drawing/2014/main" id="{55BB5FFC-F213-1024-D1BB-CD45FE0344C9}"/>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7BD67A58-0B73-84E9-10E7-B39B0BD060EB}"/>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5183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151A65-8389-3BF9-1EBB-B7AD813C45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4F2FD7F-841A-50F4-928A-94CCAEB1AD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9857125-68E5-893E-243C-B90EBC16D183}"/>
              </a:ext>
            </a:extLst>
          </p:cNvPr>
          <p:cNvSpPr>
            <a:spLocks noGrp="1"/>
          </p:cNvSpPr>
          <p:nvPr>
            <p:ph type="dt" sz="half" idx="10"/>
          </p:nvPr>
        </p:nvSpPr>
        <p:spPr/>
        <p:txBody>
          <a:bodyPr/>
          <a:lstStyle/>
          <a:p>
            <a:fld id="{5148B75F-E675-473F-9156-E69E38881D93}" type="datetime1">
              <a:rPr lang="en-AE" smtClean="0"/>
              <a:t>05/02/2025</a:t>
            </a:fld>
            <a:endParaRPr lang="en-AE"/>
          </a:p>
        </p:txBody>
      </p:sp>
      <p:sp>
        <p:nvSpPr>
          <p:cNvPr id="5" name="Footer Placeholder 4">
            <a:extLst>
              <a:ext uri="{FF2B5EF4-FFF2-40B4-BE49-F238E27FC236}">
                <a16:creationId xmlns:a16="http://schemas.microsoft.com/office/drawing/2014/main" id="{4D27DAA1-B1A2-5F5C-DD0E-2AD3B32DE8B4}"/>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809453F5-02DA-CA89-C4B0-612285B79242}"/>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61024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2D8F-4AB9-0C8A-CBEE-D6D94F1CF46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4EE40ADF-C9C1-2843-4D0C-470781FA66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9C75E470-5A07-89FB-E58E-5D178B371DFF}"/>
              </a:ext>
            </a:extLst>
          </p:cNvPr>
          <p:cNvSpPr>
            <a:spLocks noGrp="1"/>
          </p:cNvSpPr>
          <p:nvPr>
            <p:ph type="dt" sz="half" idx="10"/>
          </p:nvPr>
        </p:nvSpPr>
        <p:spPr/>
        <p:txBody>
          <a:bodyPr/>
          <a:lstStyle/>
          <a:p>
            <a:fld id="{12CC9204-E2D1-4285-8802-BCF5544BB482}" type="datetime1">
              <a:rPr lang="en-AE" smtClean="0"/>
              <a:t>05/02/2025</a:t>
            </a:fld>
            <a:endParaRPr lang="en-AE"/>
          </a:p>
        </p:txBody>
      </p:sp>
      <p:sp>
        <p:nvSpPr>
          <p:cNvPr id="5" name="Footer Placeholder 4">
            <a:extLst>
              <a:ext uri="{FF2B5EF4-FFF2-40B4-BE49-F238E27FC236}">
                <a16:creationId xmlns:a16="http://schemas.microsoft.com/office/drawing/2014/main" id="{56104F21-0500-3D21-9118-B22CDAFB7743}"/>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63E541A7-A5DE-513E-1AC4-49979692C1CA}"/>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37300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8061-C90C-408C-948F-AB397BE0D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1DC01AF2-2EE9-4A39-4436-64B5C0921F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F85CD8-DAB6-DC4E-5A7F-403E9D4938DD}"/>
              </a:ext>
            </a:extLst>
          </p:cNvPr>
          <p:cNvSpPr>
            <a:spLocks noGrp="1"/>
          </p:cNvSpPr>
          <p:nvPr>
            <p:ph type="dt" sz="half" idx="10"/>
          </p:nvPr>
        </p:nvSpPr>
        <p:spPr/>
        <p:txBody>
          <a:bodyPr/>
          <a:lstStyle/>
          <a:p>
            <a:fld id="{9D3C3FA2-166A-4F89-BF81-37441FBD6769}" type="datetime1">
              <a:rPr lang="en-AE" smtClean="0"/>
              <a:t>05/02/2025</a:t>
            </a:fld>
            <a:endParaRPr lang="en-AE"/>
          </a:p>
        </p:txBody>
      </p:sp>
      <p:sp>
        <p:nvSpPr>
          <p:cNvPr id="5" name="Footer Placeholder 4">
            <a:extLst>
              <a:ext uri="{FF2B5EF4-FFF2-40B4-BE49-F238E27FC236}">
                <a16:creationId xmlns:a16="http://schemas.microsoft.com/office/drawing/2014/main" id="{F8BDE0B8-A0E2-396E-D434-0881B4E328F9}"/>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9ECD87AE-3B39-AF39-CC31-786AC2967493}"/>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143096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47C6-97C6-530D-42A1-C86ECE5FC4EF}"/>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0E1AFAA2-3A2C-7B6D-2ECC-4B866B178B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159512F2-0D52-4527-383E-8C239BCE36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A547EB4D-0710-7DB4-F719-401F178A3AB0}"/>
              </a:ext>
            </a:extLst>
          </p:cNvPr>
          <p:cNvSpPr>
            <a:spLocks noGrp="1"/>
          </p:cNvSpPr>
          <p:nvPr>
            <p:ph type="dt" sz="half" idx="10"/>
          </p:nvPr>
        </p:nvSpPr>
        <p:spPr/>
        <p:txBody>
          <a:bodyPr/>
          <a:lstStyle/>
          <a:p>
            <a:fld id="{B3001AAA-9F64-4627-A348-CAB076124731}" type="datetime1">
              <a:rPr lang="en-AE" smtClean="0"/>
              <a:t>05/02/2025</a:t>
            </a:fld>
            <a:endParaRPr lang="en-AE"/>
          </a:p>
        </p:txBody>
      </p:sp>
      <p:sp>
        <p:nvSpPr>
          <p:cNvPr id="6" name="Footer Placeholder 5">
            <a:extLst>
              <a:ext uri="{FF2B5EF4-FFF2-40B4-BE49-F238E27FC236}">
                <a16:creationId xmlns:a16="http://schemas.microsoft.com/office/drawing/2014/main" id="{223F79FC-D228-978F-D855-72600A0921DE}"/>
              </a:ext>
            </a:extLst>
          </p:cNvPr>
          <p:cNvSpPr>
            <a:spLocks noGrp="1"/>
          </p:cNvSpPr>
          <p:nvPr>
            <p:ph type="ftr" sz="quarter" idx="11"/>
          </p:nvPr>
        </p:nvSpPr>
        <p:spPr/>
        <p:txBody>
          <a:bodyPr/>
          <a:lstStyle/>
          <a:p>
            <a:r>
              <a:rPr lang="en-US"/>
              <a:t>Introduction to Large Langauge Models</a:t>
            </a:r>
            <a:endParaRPr lang="en-AE"/>
          </a:p>
        </p:txBody>
      </p:sp>
      <p:sp>
        <p:nvSpPr>
          <p:cNvPr id="7" name="Slide Number Placeholder 6">
            <a:extLst>
              <a:ext uri="{FF2B5EF4-FFF2-40B4-BE49-F238E27FC236}">
                <a16:creationId xmlns:a16="http://schemas.microsoft.com/office/drawing/2014/main" id="{A43C0A99-4FB9-F15C-54BC-1CDA475913FC}"/>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8229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4289-62D1-35C4-52CF-9D47E0133AB8}"/>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0765BA3E-DA96-EE5F-C3AD-A40631FB5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A1742-9523-CDB6-30D8-16F7666C4A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813B5C7F-0E84-7AD5-C4E8-BC8E331A3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F4BE65-E4D2-7BD2-EECF-AD97F9A501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AF32C906-A77E-CF1F-9C41-95B83076CFDE}"/>
              </a:ext>
            </a:extLst>
          </p:cNvPr>
          <p:cNvSpPr>
            <a:spLocks noGrp="1"/>
          </p:cNvSpPr>
          <p:nvPr>
            <p:ph type="dt" sz="half" idx="10"/>
          </p:nvPr>
        </p:nvSpPr>
        <p:spPr/>
        <p:txBody>
          <a:bodyPr/>
          <a:lstStyle/>
          <a:p>
            <a:fld id="{5B05468D-B2E7-420B-95B4-56A8AB03A32E}" type="datetime1">
              <a:rPr lang="en-AE" smtClean="0"/>
              <a:t>05/02/2025</a:t>
            </a:fld>
            <a:endParaRPr lang="en-AE"/>
          </a:p>
        </p:txBody>
      </p:sp>
      <p:sp>
        <p:nvSpPr>
          <p:cNvPr id="8" name="Footer Placeholder 7">
            <a:extLst>
              <a:ext uri="{FF2B5EF4-FFF2-40B4-BE49-F238E27FC236}">
                <a16:creationId xmlns:a16="http://schemas.microsoft.com/office/drawing/2014/main" id="{7028B095-9A5C-59E5-3416-85CB68FC7843}"/>
              </a:ext>
            </a:extLst>
          </p:cNvPr>
          <p:cNvSpPr>
            <a:spLocks noGrp="1"/>
          </p:cNvSpPr>
          <p:nvPr>
            <p:ph type="ftr" sz="quarter" idx="11"/>
          </p:nvPr>
        </p:nvSpPr>
        <p:spPr/>
        <p:txBody>
          <a:bodyPr/>
          <a:lstStyle/>
          <a:p>
            <a:r>
              <a:rPr lang="en-US"/>
              <a:t>Introduction to Large Langauge Models</a:t>
            </a:r>
            <a:endParaRPr lang="en-AE"/>
          </a:p>
        </p:txBody>
      </p:sp>
      <p:sp>
        <p:nvSpPr>
          <p:cNvPr id="9" name="Slide Number Placeholder 8">
            <a:extLst>
              <a:ext uri="{FF2B5EF4-FFF2-40B4-BE49-F238E27FC236}">
                <a16:creationId xmlns:a16="http://schemas.microsoft.com/office/drawing/2014/main" id="{56D5C1FD-9632-62CE-7163-0E9162CBA31F}"/>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419632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91D6-CB70-1916-5D5E-BE68B288A313}"/>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7F92F967-14E1-2E54-F9F5-82C0F2ED7564}"/>
              </a:ext>
            </a:extLst>
          </p:cNvPr>
          <p:cNvSpPr>
            <a:spLocks noGrp="1"/>
          </p:cNvSpPr>
          <p:nvPr>
            <p:ph type="dt" sz="half" idx="10"/>
          </p:nvPr>
        </p:nvSpPr>
        <p:spPr/>
        <p:txBody>
          <a:bodyPr/>
          <a:lstStyle/>
          <a:p>
            <a:fld id="{B39DFBE7-1F12-4BFC-B677-77D2F404C4D9}" type="datetime1">
              <a:rPr lang="en-AE" smtClean="0"/>
              <a:t>05/02/2025</a:t>
            </a:fld>
            <a:endParaRPr lang="en-AE"/>
          </a:p>
        </p:txBody>
      </p:sp>
      <p:sp>
        <p:nvSpPr>
          <p:cNvPr id="4" name="Footer Placeholder 3">
            <a:extLst>
              <a:ext uri="{FF2B5EF4-FFF2-40B4-BE49-F238E27FC236}">
                <a16:creationId xmlns:a16="http://schemas.microsoft.com/office/drawing/2014/main" id="{AD69C751-68B1-F5DB-7A95-62EB2017690B}"/>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7CE02153-16E3-A872-348F-387FEA99D2D4}"/>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7345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FF5F35-269A-4EB6-3435-6CF2120556F2}"/>
              </a:ext>
            </a:extLst>
          </p:cNvPr>
          <p:cNvSpPr>
            <a:spLocks noGrp="1"/>
          </p:cNvSpPr>
          <p:nvPr>
            <p:ph type="dt" sz="half" idx="10"/>
          </p:nvPr>
        </p:nvSpPr>
        <p:spPr/>
        <p:txBody>
          <a:bodyPr/>
          <a:lstStyle/>
          <a:p>
            <a:fld id="{A73CFED5-7B81-4257-997C-932093CAA142}" type="datetime1">
              <a:rPr lang="en-AE" smtClean="0"/>
              <a:t>05/02/2025</a:t>
            </a:fld>
            <a:endParaRPr lang="en-AE"/>
          </a:p>
        </p:txBody>
      </p:sp>
      <p:sp>
        <p:nvSpPr>
          <p:cNvPr id="3" name="Footer Placeholder 2">
            <a:extLst>
              <a:ext uri="{FF2B5EF4-FFF2-40B4-BE49-F238E27FC236}">
                <a16:creationId xmlns:a16="http://schemas.microsoft.com/office/drawing/2014/main" id="{B5D3BE25-7F26-D198-27C3-ED19C2B0A314}"/>
              </a:ext>
            </a:extLst>
          </p:cNvPr>
          <p:cNvSpPr>
            <a:spLocks noGrp="1"/>
          </p:cNvSpPr>
          <p:nvPr>
            <p:ph type="ftr" sz="quarter" idx="11"/>
          </p:nvPr>
        </p:nvSpPr>
        <p:spPr/>
        <p:txBody>
          <a:bodyPr/>
          <a:lstStyle/>
          <a:p>
            <a:r>
              <a:rPr lang="en-US"/>
              <a:t>Introduction to Large Langauge Models</a:t>
            </a:r>
            <a:endParaRPr lang="en-AE"/>
          </a:p>
        </p:txBody>
      </p:sp>
      <p:sp>
        <p:nvSpPr>
          <p:cNvPr id="4" name="Slide Number Placeholder 3">
            <a:extLst>
              <a:ext uri="{FF2B5EF4-FFF2-40B4-BE49-F238E27FC236}">
                <a16:creationId xmlns:a16="http://schemas.microsoft.com/office/drawing/2014/main" id="{626D0843-BEAF-BABB-4223-2C325F1D4B4C}"/>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13637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A2E6-6A60-11A6-C0C0-1528757BD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64D18D34-2B6D-6745-5952-A25872BB6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DB584361-ACBA-7902-18BD-1A46D368E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8A58F-474A-53BE-C711-3C0044516834}"/>
              </a:ext>
            </a:extLst>
          </p:cNvPr>
          <p:cNvSpPr>
            <a:spLocks noGrp="1"/>
          </p:cNvSpPr>
          <p:nvPr>
            <p:ph type="dt" sz="half" idx="10"/>
          </p:nvPr>
        </p:nvSpPr>
        <p:spPr/>
        <p:txBody>
          <a:bodyPr/>
          <a:lstStyle/>
          <a:p>
            <a:fld id="{961EF016-AA73-4A6D-9F92-57AC52F0A078}" type="datetime1">
              <a:rPr lang="en-AE" smtClean="0"/>
              <a:t>05/02/2025</a:t>
            </a:fld>
            <a:endParaRPr lang="en-AE"/>
          </a:p>
        </p:txBody>
      </p:sp>
      <p:sp>
        <p:nvSpPr>
          <p:cNvPr id="6" name="Footer Placeholder 5">
            <a:extLst>
              <a:ext uri="{FF2B5EF4-FFF2-40B4-BE49-F238E27FC236}">
                <a16:creationId xmlns:a16="http://schemas.microsoft.com/office/drawing/2014/main" id="{DF0C4B0C-D374-5C8D-FA1F-3D323F97BB44}"/>
              </a:ext>
            </a:extLst>
          </p:cNvPr>
          <p:cNvSpPr>
            <a:spLocks noGrp="1"/>
          </p:cNvSpPr>
          <p:nvPr>
            <p:ph type="ftr" sz="quarter" idx="11"/>
          </p:nvPr>
        </p:nvSpPr>
        <p:spPr/>
        <p:txBody>
          <a:bodyPr/>
          <a:lstStyle/>
          <a:p>
            <a:r>
              <a:rPr lang="en-US"/>
              <a:t>Introduction to Large Langauge Models</a:t>
            </a:r>
            <a:endParaRPr lang="en-AE"/>
          </a:p>
        </p:txBody>
      </p:sp>
      <p:sp>
        <p:nvSpPr>
          <p:cNvPr id="7" name="Slide Number Placeholder 6">
            <a:extLst>
              <a:ext uri="{FF2B5EF4-FFF2-40B4-BE49-F238E27FC236}">
                <a16:creationId xmlns:a16="http://schemas.microsoft.com/office/drawing/2014/main" id="{DDD6EB83-D3A8-231A-F586-0A41B04B3E82}"/>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70145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B92E-556E-4720-7A6D-D8BDB1E462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9058F551-F16F-46A6-D80D-7462C43B4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BF64ADD1-5BF8-9FAE-DF2A-0A5C01AA0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C459CB-3519-BB90-D51C-21E7689778D8}"/>
              </a:ext>
            </a:extLst>
          </p:cNvPr>
          <p:cNvSpPr>
            <a:spLocks noGrp="1"/>
          </p:cNvSpPr>
          <p:nvPr>
            <p:ph type="dt" sz="half" idx="10"/>
          </p:nvPr>
        </p:nvSpPr>
        <p:spPr/>
        <p:txBody>
          <a:bodyPr/>
          <a:lstStyle/>
          <a:p>
            <a:fld id="{251E5590-1CAE-4243-B7C9-AF0C4F5185E9}" type="datetime1">
              <a:rPr lang="en-AE" smtClean="0"/>
              <a:t>05/02/2025</a:t>
            </a:fld>
            <a:endParaRPr lang="en-AE"/>
          </a:p>
        </p:txBody>
      </p:sp>
      <p:sp>
        <p:nvSpPr>
          <p:cNvPr id="6" name="Footer Placeholder 5">
            <a:extLst>
              <a:ext uri="{FF2B5EF4-FFF2-40B4-BE49-F238E27FC236}">
                <a16:creationId xmlns:a16="http://schemas.microsoft.com/office/drawing/2014/main" id="{F065FE79-7E15-4AEC-CA7D-BC94E89F4C6C}"/>
              </a:ext>
            </a:extLst>
          </p:cNvPr>
          <p:cNvSpPr>
            <a:spLocks noGrp="1"/>
          </p:cNvSpPr>
          <p:nvPr>
            <p:ph type="ftr" sz="quarter" idx="11"/>
          </p:nvPr>
        </p:nvSpPr>
        <p:spPr/>
        <p:txBody>
          <a:bodyPr/>
          <a:lstStyle/>
          <a:p>
            <a:r>
              <a:rPr lang="en-US"/>
              <a:t>Introduction to Large Langauge Models</a:t>
            </a:r>
            <a:endParaRPr lang="en-AE"/>
          </a:p>
        </p:txBody>
      </p:sp>
      <p:sp>
        <p:nvSpPr>
          <p:cNvPr id="7" name="Slide Number Placeholder 6">
            <a:extLst>
              <a:ext uri="{FF2B5EF4-FFF2-40B4-BE49-F238E27FC236}">
                <a16:creationId xmlns:a16="http://schemas.microsoft.com/office/drawing/2014/main" id="{BA9C62B5-7C45-9CE0-2BED-BF9988A3D81E}"/>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27914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EAB7C6-833E-C5A7-B829-31C5E9A32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53D3DE03-433E-8555-D3E0-C9C739990D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8B21E60-5ACC-6A25-9844-F838CC4358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8979C2-A5DF-43DB-8A4F-DB074DAAB6CA}" type="datetime1">
              <a:rPr lang="en-AE" smtClean="0"/>
              <a:t>05/02/2025</a:t>
            </a:fld>
            <a:endParaRPr lang="en-AE"/>
          </a:p>
        </p:txBody>
      </p:sp>
      <p:sp>
        <p:nvSpPr>
          <p:cNvPr id="5" name="Footer Placeholder 4">
            <a:extLst>
              <a:ext uri="{FF2B5EF4-FFF2-40B4-BE49-F238E27FC236}">
                <a16:creationId xmlns:a16="http://schemas.microsoft.com/office/drawing/2014/main" id="{BEEC8D8F-4760-E2CB-9560-F3FFDC5DCE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BA26755B-70F1-896C-273A-49160FD873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0AD9F2-6DB0-4CBA-AFAD-96623D96B5AD}" type="slidenum">
              <a:rPr lang="en-AE" smtClean="0"/>
              <a:t>‹#›</a:t>
            </a:fld>
            <a:endParaRPr lang="en-AE"/>
          </a:p>
        </p:txBody>
      </p:sp>
    </p:spTree>
    <p:extLst>
      <p:ext uri="{BB962C8B-B14F-4D97-AF65-F5344CB8AC3E}">
        <p14:creationId xmlns:p14="http://schemas.microsoft.com/office/powerpoint/2010/main" val="358979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 Id="rId4" Type="http://schemas.microsoft.com/office/2007/relationships/hdphoto" Target="../media/hdphoto4.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2.xml"/><Relationship Id="rId4" Type="http://schemas.microsoft.com/office/2007/relationships/hdphoto" Target="../media/hdphoto4.wdp"/></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png"/><Relationship Id="rId1" Type="http://schemas.openxmlformats.org/officeDocument/2006/relationships/slideLayout" Target="../slideLayouts/slideLayout2.xml"/><Relationship Id="rId4" Type="http://schemas.microsoft.com/office/2007/relationships/hdphoto" Target="../media/hdphoto4.wdp"/></Relationships>
</file>

<file path=ppt/slides/_rels/slide4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BCB5-2917-1847-9ECB-2D17CCA6B537}"/>
              </a:ext>
            </a:extLst>
          </p:cNvPr>
          <p:cNvSpPr>
            <a:spLocks noGrp="1"/>
          </p:cNvSpPr>
          <p:nvPr>
            <p:ph type="ctrTitle"/>
          </p:nvPr>
        </p:nvSpPr>
        <p:spPr/>
        <p:txBody>
          <a:bodyPr/>
          <a:lstStyle/>
          <a:p>
            <a:r>
              <a:rPr lang="en-US" dirty="0"/>
              <a:t>Evaluation of Model Generation</a:t>
            </a:r>
            <a:endParaRPr lang="en-AE" dirty="0"/>
          </a:p>
        </p:txBody>
      </p:sp>
      <p:sp>
        <p:nvSpPr>
          <p:cNvPr id="3" name="Subtitle 2">
            <a:extLst>
              <a:ext uri="{FF2B5EF4-FFF2-40B4-BE49-F238E27FC236}">
                <a16:creationId xmlns:a16="http://schemas.microsoft.com/office/drawing/2014/main" id="{0CA33AAB-4470-71B7-575F-9D3150D9A33F}"/>
              </a:ext>
            </a:extLst>
          </p:cNvPr>
          <p:cNvSpPr>
            <a:spLocks noGrp="1"/>
          </p:cNvSpPr>
          <p:nvPr>
            <p:ph type="subTitle" idx="1"/>
          </p:nvPr>
        </p:nvSpPr>
        <p:spPr/>
        <p:txBody>
          <a:bodyPr/>
          <a:lstStyle/>
          <a:p>
            <a:r>
              <a:rPr lang="en-US" dirty="0"/>
              <a:t>CS XXX: Introduction to Large Language Models</a:t>
            </a:r>
            <a:endParaRPr lang="en-AE" dirty="0"/>
          </a:p>
        </p:txBody>
      </p:sp>
      <p:sp>
        <p:nvSpPr>
          <p:cNvPr id="4" name="Footer Placeholder 3">
            <a:extLst>
              <a:ext uri="{FF2B5EF4-FFF2-40B4-BE49-F238E27FC236}">
                <a16:creationId xmlns:a16="http://schemas.microsoft.com/office/drawing/2014/main" id="{FE1B256E-7B0B-A346-4874-6791AECB216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1C2818C-23BB-AE32-15DF-C3401533B11E}"/>
              </a:ext>
            </a:extLst>
          </p:cNvPr>
          <p:cNvSpPr>
            <a:spLocks noGrp="1"/>
          </p:cNvSpPr>
          <p:nvPr>
            <p:ph type="sldNum" sz="quarter" idx="12"/>
          </p:nvPr>
        </p:nvSpPr>
        <p:spPr>
          <a:xfrm>
            <a:off x="9296400" y="6356350"/>
            <a:ext cx="2743200" cy="365125"/>
          </a:xfrm>
        </p:spPr>
        <p:txBody>
          <a:bodyPr/>
          <a:lstStyle/>
          <a:p>
            <a:fld id="{B00AD9F2-6DB0-4CBA-AFAD-96623D96B5AD}" type="slidenum">
              <a:rPr lang="en-AE" smtClean="0"/>
              <a:t>1</a:t>
            </a:fld>
            <a:endParaRPr lang="en-AE"/>
          </a:p>
        </p:txBody>
      </p:sp>
    </p:spTree>
    <p:extLst>
      <p:ext uri="{BB962C8B-B14F-4D97-AF65-F5344CB8AC3E}">
        <p14:creationId xmlns:p14="http://schemas.microsoft.com/office/powerpoint/2010/main" val="349630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24463-9CAD-90D9-ED3F-7793BC3E8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8DDC2D-F0C5-F5EC-48D8-9F01A313BD87}"/>
              </a:ext>
            </a:extLst>
          </p:cNvPr>
          <p:cNvSpPr>
            <a:spLocks noGrp="1"/>
          </p:cNvSpPr>
          <p:nvPr>
            <p:ph type="title"/>
          </p:nvPr>
        </p:nvSpPr>
        <p:spPr>
          <a:xfrm>
            <a:off x="128081" y="83024"/>
            <a:ext cx="11935838" cy="636925"/>
          </a:xfrm>
        </p:spPr>
        <p:txBody>
          <a:bodyPr>
            <a:normAutofit fontScale="90000"/>
          </a:bodyPr>
          <a:lstStyle/>
          <a:p>
            <a:r>
              <a:rPr lang="en-US" dirty="0"/>
              <a:t>Evaluating Generation</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37636C-B6EC-D303-10A0-0C605A0F387F}"/>
                  </a:ext>
                </a:extLst>
              </p:cNvPr>
              <p:cNvSpPr>
                <a:spLocks noGrp="1"/>
              </p:cNvSpPr>
              <p:nvPr>
                <p:ph idx="1"/>
              </p:nvPr>
            </p:nvSpPr>
            <p:spPr>
              <a:xfrm>
                <a:off x="128081" y="875488"/>
                <a:ext cx="11935838" cy="5480861"/>
              </a:xfrm>
            </p:spPr>
            <p:txBody>
              <a:bodyPr>
                <a:normAutofit fontScale="92500" lnSpcReduction="20000"/>
              </a:bodyPr>
              <a:lstStyle/>
              <a:p>
                <a:pPr lvl="1" algn="just"/>
                <a:r>
                  <a:rPr lang="en-US" dirty="0">
                    <a:latin typeface="Arial" panose="020B0604020202020204" pitchFamily="34" charset="0"/>
                    <a:cs typeface="Arial" panose="020B0604020202020204" pitchFamily="34" charset="0"/>
                  </a:rPr>
                  <a:t>Candidate translation (output of the model):</a:t>
                </a:r>
              </a:p>
              <a:p>
                <a:pPr marL="0" indent="0" algn="ctr">
                  <a:buNone/>
                </a:pPr>
                <a:r>
                  <a:rPr lang="en-US" sz="2400" dirty="0">
                    <a:solidFill>
                      <a:schemeClr val="accent1"/>
                    </a:solidFill>
                    <a:latin typeface="Arial" panose="020B0604020202020204" pitchFamily="34" charset="0"/>
                    <a:cs typeface="Arial" panose="020B0604020202020204" pitchFamily="34" charset="0"/>
                  </a:rPr>
                  <a:t>Israeli</a:t>
                </a:r>
                <a:r>
                  <a:rPr lang="en-US" sz="2400" dirty="0">
                    <a:latin typeface="Arial" panose="020B0604020202020204" pitchFamily="34" charset="0"/>
                    <a:cs typeface="Arial" panose="020B0604020202020204" pitchFamily="34" charset="0"/>
                  </a:rPr>
                  <a:t> </a:t>
                </a:r>
                <a:r>
                  <a:rPr lang="en-US" sz="2400" dirty="0">
                    <a:solidFill>
                      <a:schemeClr val="accent6"/>
                    </a:solidFill>
                    <a:latin typeface="Arial" panose="020B0604020202020204" pitchFamily="34" charset="0"/>
                    <a:cs typeface="Arial" panose="020B0604020202020204" pitchFamily="34" charset="0"/>
                  </a:rPr>
                  <a:t>officials</a:t>
                </a:r>
                <a:r>
                  <a:rPr lang="en-US" sz="2400" dirty="0">
                    <a:latin typeface="Arial" panose="020B0604020202020204" pitchFamily="34" charset="0"/>
                    <a:cs typeface="Arial" panose="020B0604020202020204" pitchFamily="34" charset="0"/>
                  </a:rPr>
                  <a:t> responsibility of </a:t>
                </a:r>
                <a:r>
                  <a:rPr lang="en-US" sz="2400" dirty="0">
                    <a:solidFill>
                      <a:srgbClr val="7030A0"/>
                    </a:solidFill>
                    <a:latin typeface="Arial" panose="020B0604020202020204" pitchFamily="34" charset="0"/>
                    <a:cs typeface="Arial" panose="020B0604020202020204" pitchFamily="34" charset="0"/>
                  </a:rPr>
                  <a:t>airport</a:t>
                </a:r>
                <a:r>
                  <a:rPr lang="en-US" sz="2400" dirty="0">
                    <a:latin typeface="Arial" panose="020B0604020202020204" pitchFamily="34" charset="0"/>
                    <a:cs typeface="Arial" panose="020B0604020202020204" pitchFamily="34" charset="0"/>
                  </a:rPr>
                  <a:t> safety</a:t>
                </a:r>
              </a:p>
              <a:p>
                <a:pPr algn="just"/>
                <a:endParaRPr lang="en-US" sz="2400" dirty="0">
                  <a:latin typeface="Arial" panose="020B0604020202020204" pitchFamily="34" charset="0"/>
                  <a:cs typeface="Arial" panose="020B0604020202020204" pitchFamily="34" charset="0"/>
                </a:endParaRPr>
              </a:p>
              <a:p>
                <a:pPr lvl="1" algn="just"/>
                <a:r>
                  <a:rPr lang="en-US" dirty="0">
                    <a:latin typeface="Arial" panose="020B0604020202020204" pitchFamily="34" charset="0"/>
                    <a:cs typeface="Arial" panose="020B0604020202020204" pitchFamily="34" charset="0"/>
                  </a:rPr>
                  <a:t>Reference Translation (Ground Truth):</a:t>
                </a:r>
              </a:p>
              <a:p>
                <a:pPr marL="457200" lvl="1" indent="0" algn="ctr">
                  <a:buNone/>
                </a:pPr>
                <a:r>
                  <a:rPr lang="en-US" dirty="0">
                    <a:solidFill>
                      <a:schemeClr val="accent1"/>
                    </a:solidFill>
                    <a:latin typeface="Arial" panose="020B0604020202020204" pitchFamily="34" charset="0"/>
                    <a:cs typeface="Arial" panose="020B0604020202020204" pitchFamily="34" charset="0"/>
                  </a:rPr>
                  <a:t>Israeli</a:t>
                </a:r>
                <a:r>
                  <a:rPr lang="en-US" dirty="0">
                    <a:latin typeface="Arial" panose="020B0604020202020204" pitchFamily="34" charset="0"/>
                    <a:cs typeface="Arial" panose="020B0604020202020204" pitchFamily="34" charset="0"/>
                  </a:rPr>
                  <a:t> </a:t>
                </a:r>
                <a:r>
                  <a:rPr lang="en-US" dirty="0">
                    <a:solidFill>
                      <a:schemeClr val="accent6"/>
                    </a:solidFill>
                    <a:latin typeface="Arial" panose="020B0604020202020204" pitchFamily="34" charset="0"/>
                    <a:cs typeface="Arial" panose="020B0604020202020204" pitchFamily="34" charset="0"/>
                  </a:rPr>
                  <a:t>officials</a:t>
                </a:r>
                <a:r>
                  <a:rPr lang="en-US" dirty="0">
                    <a:latin typeface="Arial" panose="020B0604020202020204" pitchFamily="34" charset="0"/>
                    <a:cs typeface="Arial" panose="020B0604020202020204" pitchFamily="34" charset="0"/>
                  </a:rPr>
                  <a:t> are responsible for </a:t>
                </a:r>
                <a:r>
                  <a:rPr lang="en-US" dirty="0">
                    <a:solidFill>
                      <a:srgbClr val="7030A0"/>
                    </a:solidFill>
                    <a:latin typeface="Arial" panose="020B0604020202020204" pitchFamily="34" charset="0"/>
                    <a:cs typeface="Arial" panose="020B0604020202020204" pitchFamily="34" charset="0"/>
                  </a:rPr>
                  <a:t>airport</a:t>
                </a:r>
                <a:r>
                  <a:rPr lang="en-US" dirty="0">
                    <a:latin typeface="Arial" panose="020B0604020202020204" pitchFamily="34" charset="0"/>
                    <a:cs typeface="Arial" panose="020B0604020202020204" pitchFamily="34" charset="0"/>
                  </a:rPr>
                  <a:t> security</a:t>
                </a:r>
              </a:p>
              <a:p>
                <a:pPr lvl="1" algn="just"/>
                <a:endParaRPr lang="en-US"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cs typeface="Arial" panose="020B0604020202020204" pitchFamily="34" charset="0"/>
                        </a:rPr>
                        <m:t>P</m:t>
                      </m:r>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3</m:t>
                          </m:r>
                        </m:num>
                        <m:den>
                          <m:r>
                            <a:rPr lang="en-US" b="0" i="1" smtClean="0">
                              <a:latin typeface="Cambria Math" panose="02040503050406030204" pitchFamily="18" charset="0"/>
                              <a:cs typeface="Arial" panose="020B0604020202020204" pitchFamily="34" charset="0"/>
                            </a:rPr>
                            <m:t>6</m:t>
                          </m:r>
                        </m:den>
                      </m:f>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1</m:t>
                          </m:r>
                        </m:num>
                        <m:den>
                          <m:r>
                            <a:rPr lang="en-US" b="0" i="1" smtClean="0">
                              <a:latin typeface="Cambria Math" panose="02040503050406030204" pitchFamily="18" charset="0"/>
                              <a:cs typeface="Arial" panose="020B0604020202020204" pitchFamily="34" charset="0"/>
                            </a:rPr>
                            <m:t>2</m:t>
                          </m:r>
                        </m:den>
                      </m:f>
                    </m:oMath>
                  </m:oMathPara>
                </a14:m>
                <a:endParaRPr lang="en-US"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cs typeface="Arial" panose="020B0604020202020204" pitchFamily="34" charset="0"/>
                        </a:rPr>
                        <m:t>R</m:t>
                      </m:r>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3</m:t>
                          </m:r>
                        </m:num>
                        <m:den>
                          <m:r>
                            <a:rPr lang="en-US" b="0" i="1" smtClean="0">
                              <a:latin typeface="Cambria Math" panose="02040503050406030204" pitchFamily="18" charset="0"/>
                              <a:cs typeface="Arial" panose="020B0604020202020204" pitchFamily="34" charset="0"/>
                            </a:rPr>
                            <m:t>7</m:t>
                          </m:r>
                        </m:den>
                      </m:f>
                    </m:oMath>
                  </m:oMathPara>
                </a14:m>
                <a:endParaRPr lang="en-US" b="0"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cs typeface="Arial" panose="020B0604020202020204" pitchFamily="34" charset="0"/>
                        </a:rPr>
                        <m:t>F</m:t>
                      </m:r>
                      <m:r>
                        <m:rPr>
                          <m:nor/>
                        </m:rPr>
                        <a:rPr lang="en-US" b="0" i="0" smtClean="0">
                          <a:latin typeface="Cambria Math" panose="02040503050406030204" pitchFamily="18" charset="0"/>
                          <a:cs typeface="Arial" panose="020B0604020202020204" pitchFamily="34" charset="0"/>
                        </a:rPr>
                        <m:t>1</m:t>
                      </m:r>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2×</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1</m:t>
                              </m:r>
                            </m:num>
                            <m:den>
                              <m:r>
                                <a:rPr lang="en-US" b="0" i="1" smtClean="0">
                                  <a:latin typeface="Cambria Math" panose="02040503050406030204" pitchFamily="18" charset="0"/>
                                  <a:cs typeface="Arial" panose="020B0604020202020204" pitchFamily="34" charset="0"/>
                                </a:rPr>
                                <m:t>2</m:t>
                              </m:r>
                            </m:den>
                          </m:f>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3</m:t>
                              </m:r>
                            </m:num>
                            <m:den>
                              <m:r>
                                <a:rPr lang="en-US" b="0" i="1" smtClean="0">
                                  <a:latin typeface="Cambria Math" panose="02040503050406030204" pitchFamily="18" charset="0"/>
                                  <a:cs typeface="Arial" panose="020B0604020202020204" pitchFamily="34" charset="0"/>
                                </a:rPr>
                                <m:t>7</m:t>
                              </m:r>
                            </m:den>
                          </m:f>
                        </m:num>
                        <m:den>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1</m:t>
                              </m:r>
                            </m:num>
                            <m:den>
                              <m:r>
                                <a:rPr lang="en-US" b="0" i="1" smtClean="0">
                                  <a:latin typeface="Cambria Math" panose="02040503050406030204" pitchFamily="18" charset="0"/>
                                  <a:cs typeface="Arial" panose="020B0604020202020204" pitchFamily="34" charset="0"/>
                                </a:rPr>
                                <m:t>2</m:t>
                              </m:r>
                            </m:den>
                          </m:f>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3</m:t>
                              </m:r>
                            </m:num>
                            <m:den>
                              <m:r>
                                <a:rPr lang="en-US" b="0" i="1" smtClean="0">
                                  <a:latin typeface="Cambria Math" panose="02040503050406030204" pitchFamily="18" charset="0"/>
                                  <a:cs typeface="Arial" panose="020B0604020202020204" pitchFamily="34" charset="0"/>
                                </a:rPr>
                                <m:t>7</m:t>
                              </m:r>
                            </m:den>
                          </m:f>
                        </m:den>
                      </m:f>
                      <m:r>
                        <a:rPr lang="en-US" b="0" i="1" smtClean="0">
                          <a:latin typeface="Cambria Math" panose="02040503050406030204" pitchFamily="18" charset="0"/>
                          <a:cs typeface="Arial" panose="020B0604020202020204" pitchFamily="34" charset="0"/>
                        </a:rPr>
                        <m:t>=0.46</m:t>
                      </m:r>
                    </m:oMath>
                  </m:oMathPara>
                </a14:m>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DD37636C-B6EC-D303-10A0-0C605A0F387F}"/>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t="-2447"/>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4CC8135C-0333-60D3-047D-A476D489FB4A}"/>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96ACF07-AD47-C726-439A-A8E6987F6777}"/>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10</a:t>
            </a:fld>
            <a:endParaRPr lang="en-AE" dirty="0"/>
          </a:p>
        </p:txBody>
      </p:sp>
    </p:spTree>
    <p:extLst>
      <p:ext uri="{BB962C8B-B14F-4D97-AF65-F5344CB8AC3E}">
        <p14:creationId xmlns:p14="http://schemas.microsoft.com/office/powerpoint/2010/main" val="289888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B291C-4D7B-7EFA-E4F5-11FEB653BC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614FCA-6F04-3163-EF9D-02559FE527B0}"/>
              </a:ext>
            </a:extLst>
          </p:cNvPr>
          <p:cNvSpPr>
            <a:spLocks noGrp="1"/>
          </p:cNvSpPr>
          <p:nvPr>
            <p:ph type="title"/>
          </p:nvPr>
        </p:nvSpPr>
        <p:spPr>
          <a:xfrm>
            <a:off x="128081" y="83024"/>
            <a:ext cx="11935838" cy="636925"/>
          </a:xfrm>
        </p:spPr>
        <p:txBody>
          <a:bodyPr>
            <a:normAutofit fontScale="90000"/>
          </a:bodyPr>
          <a:lstStyle/>
          <a:p>
            <a:r>
              <a:rPr lang="en-US" dirty="0"/>
              <a:t>Evaluating Generation</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A8F039D-9B4B-6C8B-C3E0-5419B90FAAD2}"/>
              </a:ext>
            </a:extLst>
          </p:cNvPr>
          <p:cNvSpPr>
            <a:spLocks noGrp="1"/>
          </p:cNvSpPr>
          <p:nvPr>
            <p:ph idx="1"/>
          </p:nvPr>
        </p:nvSpPr>
        <p:spPr>
          <a:xfrm>
            <a:off x="128081" y="875488"/>
            <a:ext cx="11935838" cy="5480861"/>
          </a:xfrm>
        </p:spPr>
        <p:txBody>
          <a:bodyPr>
            <a:normAutofit/>
          </a:bodyPr>
          <a:lstStyle/>
          <a:p>
            <a:pPr marL="0" indent="0" algn="ctr">
              <a:buNone/>
            </a:pPr>
            <a:r>
              <a:rPr lang="en-US" dirty="0">
                <a:latin typeface="Arial" panose="020B0604020202020204" pitchFamily="34" charset="0"/>
                <a:cs typeface="Arial" panose="020B0604020202020204" pitchFamily="34" charset="0"/>
              </a:rPr>
              <a:t>System A: </a:t>
            </a:r>
            <a:r>
              <a:rPr lang="en-US" dirty="0">
                <a:solidFill>
                  <a:schemeClr val="accent6"/>
                </a:solidFill>
                <a:latin typeface="Arial" panose="020B0604020202020204" pitchFamily="34" charset="0"/>
                <a:cs typeface="Arial" panose="020B0604020202020204" pitchFamily="34" charset="0"/>
              </a:rPr>
              <a:t>Israeli officials</a:t>
            </a:r>
            <a:r>
              <a:rPr lang="en-US" dirty="0">
                <a:latin typeface="Arial" panose="020B0604020202020204" pitchFamily="34" charset="0"/>
                <a:cs typeface="Arial" panose="020B0604020202020204" pitchFamily="34" charset="0"/>
              </a:rPr>
              <a:t> responsibility of </a:t>
            </a:r>
            <a:r>
              <a:rPr lang="en-US" dirty="0">
                <a:solidFill>
                  <a:schemeClr val="accent6"/>
                </a:solidFill>
                <a:latin typeface="Arial" panose="020B0604020202020204" pitchFamily="34" charset="0"/>
                <a:cs typeface="Arial" panose="020B0604020202020204" pitchFamily="34" charset="0"/>
              </a:rPr>
              <a:t>airport</a:t>
            </a:r>
            <a:r>
              <a:rPr lang="en-US" dirty="0">
                <a:latin typeface="Arial" panose="020B0604020202020204" pitchFamily="34" charset="0"/>
                <a:cs typeface="Arial" panose="020B0604020202020204" pitchFamily="34" charset="0"/>
              </a:rPr>
              <a:t> safety</a:t>
            </a:r>
          </a:p>
          <a:p>
            <a:pPr marL="0" indent="0" algn="ctr">
              <a:buNone/>
            </a:pPr>
            <a:endParaRPr lang="en-US" dirty="0">
              <a:latin typeface="Arial" panose="020B0604020202020204" pitchFamily="34" charset="0"/>
              <a:cs typeface="Arial" panose="020B0604020202020204" pitchFamily="34" charset="0"/>
            </a:endParaRPr>
          </a:p>
          <a:p>
            <a:pPr marL="0" indent="0" algn="ctr">
              <a:buNone/>
            </a:pPr>
            <a:r>
              <a:rPr lang="en-US" dirty="0">
                <a:latin typeface="Arial" panose="020B0604020202020204" pitchFamily="34" charset="0"/>
                <a:cs typeface="Arial" panose="020B0604020202020204" pitchFamily="34" charset="0"/>
              </a:rPr>
              <a:t>Reference:  Israeli officials are responsible for airport security</a:t>
            </a:r>
          </a:p>
          <a:p>
            <a:pPr marL="0" indent="0" algn="ctr">
              <a:buNone/>
            </a:pPr>
            <a:endParaRPr lang="en-US" dirty="0">
              <a:latin typeface="Arial" panose="020B0604020202020204" pitchFamily="34" charset="0"/>
              <a:cs typeface="Arial" panose="020B0604020202020204" pitchFamily="34" charset="0"/>
            </a:endParaRPr>
          </a:p>
          <a:p>
            <a:pPr marL="0" indent="0" algn="ctr">
              <a:buNone/>
            </a:pPr>
            <a:r>
              <a:rPr lang="en-US" dirty="0">
                <a:latin typeface="Arial" panose="020B0604020202020204" pitchFamily="34" charset="0"/>
                <a:cs typeface="Arial" panose="020B0604020202020204" pitchFamily="34" charset="0"/>
              </a:rPr>
              <a:t>System B: </a:t>
            </a:r>
            <a:r>
              <a:rPr lang="en-US" dirty="0">
                <a:solidFill>
                  <a:schemeClr val="accent6"/>
                </a:solidFill>
                <a:latin typeface="Arial" panose="020B0604020202020204" pitchFamily="34" charset="0"/>
                <a:cs typeface="Arial" panose="020B0604020202020204" pitchFamily="34" charset="0"/>
              </a:rPr>
              <a:t>airport security Israeli officials are responsible</a:t>
            </a:r>
          </a:p>
          <a:p>
            <a:pPr marL="0" indent="0">
              <a:buNone/>
            </a:pPr>
            <a:endParaRPr lang="en-US" dirty="0">
              <a:solidFill>
                <a:schemeClr val="accent6"/>
              </a:solidFill>
              <a:latin typeface="Arial" panose="020B0604020202020204" pitchFamily="34" charset="0"/>
              <a:cs typeface="Arial" panose="020B0604020202020204" pitchFamily="34" charset="0"/>
            </a:endParaRPr>
          </a:p>
          <a:p>
            <a:pPr marL="0" indent="0">
              <a:buNone/>
            </a:pPr>
            <a:endParaRPr lang="en-US" dirty="0">
              <a:solidFill>
                <a:schemeClr val="accent6"/>
              </a:solidFill>
              <a:latin typeface="Arial" panose="020B0604020202020204" pitchFamily="34" charset="0"/>
              <a:cs typeface="Arial" panose="020B0604020202020204" pitchFamily="34" charset="0"/>
            </a:endParaRPr>
          </a:p>
          <a:p>
            <a:pPr marL="0" indent="0">
              <a:buNone/>
            </a:pPr>
            <a:endParaRPr lang="en-US" dirty="0">
              <a:solidFill>
                <a:schemeClr val="accent6"/>
              </a:solidFill>
              <a:latin typeface="Arial" panose="020B0604020202020204" pitchFamily="34" charset="0"/>
              <a:cs typeface="Arial" panose="020B0604020202020204" pitchFamily="34" charset="0"/>
            </a:endParaRPr>
          </a:p>
          <a:p>
            <a:pPr marL="0" indent="0">
              <a:buNone/>
            </a:pPr>
            <a:endParaRPr lang="en-US" dirty="0">
              <a:solidFill>
                <a:schemeClr val="accent6"/>
              </a:solidFill>
              <a:latin typeface="Arial" panose="020B0604020202020204" pitchFamily="34" charset="0"/>
              <a:cs typeface="Arial" panose="020B0604020202020204" pitchFamily="34" charset="0"/>
            </a:endParaRPr>
          </a:p>
          <a:p>
            <a:pPr marL="0" indent="0" algn="ctr">
              <a:buNone/>
            </a:pPr>
            <a:r>
              <a:rPr lang="en-US" dirty="0">
                <a:latin typeface="Arial" panose="020B0604020202020204" pitchFamily="34" charset="0"/>
                <a:cs typeface="Arial" panose="020B0604020202020204" pitchFamily="34" charset="0"/>
              </a:rPr>
              <a:t>Flaw: no penalty for reordering</a:t>
            </a:r>
          </a:p>
          <a:p>
            <a:pPr marL="0" indent="0">
              <a:buNone/>
            </a:pPr>
            <a:endParaRPr lang="en-US" dirty="0">
              <a:solidFill>
                <a:schemeClr val="accent6"/>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EFBB22D-5A73-8658-C17A-2B725B2AD9EE}"/>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5A082F1-654A-94DF-1610-9CA99EF32EA8}"/>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11</a:t>
            </a:fld>
            <a:endParaRPr lang="en-AE" dirty="0"/>
          </a:p>
        </p:txBody>
      </p:sp>
      <p:cxnSp>
        <p:nvCxnSpPr>
          <p:cNvPr id="7" name="Straight Connector 6">
            <a:extLst>
              <a:ext uri="{FF2B5EF4-FFF2-40B4-BE49-F238E27FC236}">
                <a16:creationId xmlns:a16="http://schemas.microsoft.com/office/drawing/2014/main" id="{D1F9EA86-0B65-3888-8C85-3C412B7DB5E9}"/>
              </a:ext>
            </a:extLst>
          </p:cNvPr>
          <p:cNvCxnSpPr/>
          <p:nvPr/>
        </p:nvCxnSpPr>
        <p:spPr>
          <a:xfrm flipH="1">
            <a:off x="3694545" y="1330036"/>
            <a:ext cx="212437" cy="6557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DC4811A-8A0B-5667-6B40-6F4731A139E2}"/>
              </a:ext>
            </a:extLst>
          </p:cNvPr>
          <p:cNvCxnSpPr/>
          <p:nvPr/>
        </p:nvCxnSpPr>
        <p:spPr>
          <a:xfrm flipH="1">
            <a:off x="4890655" y="1330036"/>
            <a:ext cx="212437" cy="6557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00BE738-7C2C-1775-FCFC-0CC65B636334}"/>
              </a:ext>
            </a:extLst>
          </p:cNvPr>
          <p:cNvCxnSpPr>
            <a:cxnSpLocks/>
          </p:cNvCxnSpPr>
          <p:nvPr/>
        </p:nvCxnSpPr>
        <p:spPr>
          <a:xfrm flipH="1" flipV="1">
            <a:off x="8894619" y="1330036"/>
            <a:ext cx="212437" cy="6557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A403783-712B-2B1C-8D84-85CD4094793E}"/>
              </a:ext>
            </a:extLst>
          </p:cNvPr>
          <p:cNvCxnSpPr>
            <a:cxnSpLocks/>
          </p:cNvCxnSpPr>
          <p:nvPr/>
        </p:nvCxnSpPr>
        <p:spPr>
          <a:xfrm>
            <a:off x="3694545" y="2341418"/>
            <a:ext cx="2567710" cy="641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903F8A6-620A-7470-8C7B-0F95FC10B309}"/>
              </a:ext>
            </a:extLst>
          </p:cNvPr>
          <p:cNvCxnSpPr/>
          <p:nvPr/>
        </p:nvCxnSpPr>
        <p:spPr>
          <a:xfrm>
            <a:off x="4793673" y="2341418"/>
            <a:ext cx="2669309" cy="641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9DF6ECE-E40A-4BDA-BD65-5F74BC2B194C}"/>
              </a:ext>
            </a:extLst>
          </p:cNvPr>
          <p:cNvCxnSpPr/>
          <p:nvPr/>
        </p:nvCxnSpPr>
        <p:spPr>
          <a:xfrm>
            <a:off x="5781964" y="2341418"/>
            <a:ext cx="2530763" cy="641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2F238EB-D283-4C22-A67C-50A7DE03D52C}"/>
              </a:ext>
            </a:extLst>
          </p:cNvPr>
          <p:cNvCxnSpPr/>
          <p:nvPr/>
        </p:nvCxnSpPr>
        <p:spPr>
          <a:xfrm flipV="1">
            <a:off x="3800763" y="2341418"/>
            <a:ext cx="5306293" cy="641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E6EAA74-7D06-6953-2D10-D50CC6943C03}"/>
              </a:ext>
            </a:extLst>
          </p:cNvPr>
          <p:cNvCxnSpPr/>
          <p:nvPr/>
        </p:nvCxnSpPr>
        <p:spPr>
          <a:xfrm flipV="1">
            <a:off x="5103092" y="2341418"/>
            <a:ext cx="5213926" cy="641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98C58F6-1C90-8820-EAC3-40EB9ABA3765}"/>
              </a:ext>
            </a:extLst>
          </p:cNvPr>
          <p:cNvCxnSpPr/>
          <p:nvPr/>
        </p:nvCxnSpPr>
        <p:spPr>
          <a:xfrm>
            <a:off x="6924966" y="2341418"/>
            <a:ext cx="2616198" cy="641927"/>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25" name="Table 24">
            <a:extLst>
              <a:ext uri="{FF2B5EF4-FFF2-40B4-BE49-F238E27FC236}">
                <a16:creationId xmlns:a16="http://schemas.microsoft.com/office/drawing/2014/main" id="{ACEE1614-2B1A-6AAE-7442-3B6642FB915A}"/>
              </a:ext>
            </a:extLst>
          </p:cNvPr>
          <p:cNvGraphicFramePr>
            <a:graphicFrameLocks noGrp="1"/>
          </p:cNvGraphicFramePr>
          <p:nvPr>
            <p:extLst>
              <p:ext uri="{D42A27DB-BD31-4B8C-83A1-F6EECF244321}">
                <p14:modId xmlns:p14="http://schemas.microsoft.com/office/powerpoint/2010/main" val="920448479"/>
              </p:ext>
            </p:extLst>
          </p:nvPr>
        </p:nvGraphicFramePr>
        <p:xfrm>
          <a:off x="2032000" y="3615918"/>
          <a:ext cx="8127999" cy="1483360"/>
        </p:xfrm>
        <a:graphic>
          <a:graphicData uri="http://schemas.openxmlformats.org/drawingml/2006/table">
            <a:tbl>
              <a:tblPr firstRow="1" bandRow="1">
                <a:tableStyleId>{5C22544A-7EE6-4342-B048-85BDC9FD1C3A}</a:tableStyleId>
              </a:tblPr>
              <a:tblGrid>
                <a:gridCol w="2687782">
                  <a:extLst>
                    <a:ext uri="{9D8B030D-6E8A-4147-A177-3AD203B41FA5}">
                      <a16:colId xmlns:a16="http://schemas.microsoft.com/office/drawing/2014/main" val="541309720"/>
                    </a:ext>
                  </a:extLst>
                </a:gridCol>
                <a:gridCol w="2730884">
                  <a:extLst>
                    <a:ext uri="{9D8B030D-6E8A-4147-A177-3AD203B41FA5}">
                      <a16:colId xmlns:a16="http://schemas.microsoft.com/office/drawing/2014/main" val="361861952"/>
                    </a:ext>
                  </a:extLst>
                </a:gridCol>
                <a:gridCol w="2709333">
                  <a:extLst>
                    <a:ext uri="{9D8B030D-6E8A-4147-A177-3AD203B41FA5}">
                      <a16:colId xmlns:a16="http://schemas.microsoft.com/office/drawing/2014/main" val="764849677"/>
                    </a:ext>
                  </a:extLst>
                </a:gridCol>
              </a:tblGrid>
              <a:tr h="370840">
                <a:tc>
                  <a:txBody>
                    <a:bodyPr/>
                    <a:lstStyle/>
                    <a:p>
                      <a:pPr algn="ctr"/>
                      <a:r>
                        <a:rPr lang="en-US" dirty="0"/>
                        <a:t>Metric</a:t>
                      </a:r>
                      <a:endParaRPr lang="en-AE" dirty="0"/>
                    </a:p>
                  </a:txBody>
                  <a:tcPr/>
                </a:tc>
                <a:tc>
                  <a:txBody>
                    <a:bodyPr/>
                    <a:lstStyle/>
                    <a:p>
                      <a:pPr algn="ctr"/>
                      <a:r>
                        <a:rPr lang="en-US" dirty="0"/>
                        <a:t>System A</a:t>
                      </a:r>
                      <a:endParaRPr lang="en-AE" dirty="0"/>
                    </a:p>
                  </a:txBody>
                  <a:tcPr/>
                </a:tc>
                <a:tc>
                  <a:txBody>
                    <a:bodyPr/>
                    <a:lstStyle/>
                    <a:p>
                      <a:pPr algn="ctr"/>
                      <a:r>
                        <a:rPr lang="en-US" dirty="0"/>
                        <a:t>System B</a:t>
                      </a:r>
                      <a:endParaRPr lang="en-AE" dirty="0"/>
                    </a:p>
                  </a:txBody>
                  <a:tcPr/>
                </a:tc>
                <a:extLst>
                  <a:ext uri="{0D108BD9-81ED-4DB2-BD59-A6C34878D82A}">
                    <a16:rowId xmlns:a16="http://schemas.microsoft.com/office/drawing/2014/main" val="1309032699"/>
                  </a:ext>
                </a:extLst>
              </a:tr>
              <a:tr h="370840">
                <a:tc>
                  <a:txBody>
                    <a:bodyPr/>
                    <a:lstStyle/>
                    <a:p>
                      <a:pPr algn="ctr"/>
                      <a:r>
                        <a:rPr lang="en-US" dirty="0"/>
                        <a:t>Precision</a:t>
                      </a:r>
                      <a:endParaRPr lang="en-AE" dirty="0"/>
                    </a:p>
                  </a:txBody>
                  <a:tcPr/>
                </a:tc>
                <a:tc>
                  <a:txBody>
                    <a:bodyPr/>
                    <a:lstStyle/>
                    <a:p>
                      <a:pPr algn="ctr"/>
                      <a:r>
                        <a:rPr lang="en-US" dirty="0"/>
                        <a:t>50%</a:t>
                      </a:r>
                      <a:endParaRPr lang="en-AE" dirty="0"/>
                    </a:p>
                  </a:txBody>
                  <a:tcPr/>
                </a:tc>
                <a:tc>
                  <a:txBody>
                    <a:bodyPr/>
                    <a:lstStyle/>
                    <a:p>
                      <a:pPr algn="ctr"/>
                      <a:r>
                        <a:rPr lang="en-US" dirty="0"/>
                        <a:t>100%</a:t>
                      </a:r>
                      <a:endParaRPr lang="en-AE" dirty="0"/>
                    </a:p>
                  </a:txBody>
                  <a:tcPr/>
                </a:tc>
                <a:extLst>
                  <a:ext uri="{0D108BD9-81ED-4DB2-BD59-A6C34878D82A}">
                    <a16:rowId xmlns:a16="http://schemas.microsoft.com/office/drawing/2014/main" val="1955797596"/>
                  </a:ext>
                </a:extLst>
              </a:tr>
              <a:tr h="370840">
                <a:tc>
                  <a:txBody>
                    <a:bodyPr/>
                    <a:lstStyle/>
                    <a:p>
                      <a:pPr algn="ctr"/>
                      <a:r>
                        <a:rPr lang="en-US" dirty="0"/>
                        <a:t>Recall</a:t>
                      </a:r>
                      <a:endParaRPr lang="en-AE" dirty="0"/>
                    </a:p>
                  </a:txBody>
                  <a:tcPr/>
                </a:tc>
                <a:tc>
                  <a:txBody>
                    <a:bodyPr/>
                    <a:lstStyle/>
                    <a:p>
                      <a:pPr algn="ctr"/>
                      <a:r>
                        <a:rPr lang="en-US" dirty="0"/>
                        <a:t>43%</a:t>
                      </a:r>
                      <a:endParaRPr lang="en-AE" dirty="0"/>
                    </a:p>
                  </a:txBody>
                  <a:tcPr/>
                </a:tc>
                <a:tc>
                  <a:txBody>
                    <a:bodyPr/>
                    <a:lstStyle/>
                    <a:p>
                      <a:pPr algn="ctr"/>
                      <a:r>
                        <a:rPr lang="en-US" dirty="0"/>
                        <a:t>100%</a:t>
                      </a:r>
                      <a:endParaRPr lang="en-AE" dirty="0"/>
                    </a:p>
                  </a:txBody>
                  <a:tcPr/>
                </a:tc>
                <a:extLst>
                  <a:ext uri="{0D108BD9-81ED-4DB2-BD59-A6C34878D82A}">
                    <a16:rowId xmlns:a16="http://schemas.microsoft.com/office/drawing/2014/main" val="2981576653"/>
                  </a:ext>
                </a:extLst>
              </a:tr>
              <a:tr h="370840">
                <a:tc>
                  <a:txBody>
                    <a:bodyPr/>
                    <a:lstStyle/>
                    <a:p>
                      <a:pPr algn="ctr"/>
                      <a:r>
                        <a:rPr lang="en-US" dirty="0"/>
                        <a:t>F-Measure</a:t>
                      </a:r>
                      <a:endParaRPr lang="en-AE" dirty="0"/>
                    </a:p>
                  </a:txBody>
                  <a:tcPr/>
                </a:tc>
                <a:tc>
                  <a:txBody>
                    <a:bodyPr/>
                    <a:lstStyle/>
                    <a:p>
                      <a:pPr algn="ctr"/>
                      <a:r>
                        <a:rPr lang="en-US" dirty="0"/>
                        <a:t>46%</a:t>
                      </a:r>
                      <a:endParaRPr lang="en-AE" dirty="0"/>
                    </a:p>
                  </a:txBody>
                  <a:tcPr/>
                </a:tc>
                <a:tc>
                  <a:txBody>
                    <a:bodyPr/>
                    <a:lstStyle/>
                    <a:p>
                      <a:pPr algn="ctr"/>
                      <a:r>
                        <a:rPr lang="en-US" dirty="0"/>
                        <a:t>100%</a:t>
                      </a:r>
                      <a:endParaRPr lang="en-AE" dirty="0"/>
                    </a:p>
                  </a:txBody>
                  <a:tcPr/>
                </a:tc>
                <a:extLst>
                  <a:ext uri="{0D108BD9-81ED-4DB2-BD59-A6C34878D82A}">
                    <a16:rowId xmlns:a16="http://schemas.microsoft.com/office/drawing/2014/main" val="874212219"/>
                  </a:ext>
                </a:extLst>
              </a:tr>
            </a:tbl>
          </a:graphicData>
        </a:graphic>
      </p:graphicFrame>
    </p:spTree>
    <p:extLst>
      <p:ext uri="{BB962C8B-B14F-4D97-AF65-F5344CB8AC3E}">
        <p14:creationId xmlns:p14="http://schemas.microsoft.com/office/powerpoint/2010/main" val="197150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0764C-5A6E-ACB4-5796-0FF3844472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416ED-C200-EFAD-327C-D6C014D957AB}"/>
              </a:ext>
            </a:extLst>
          </p:cNvPr>
          <p:cNvSpPr>
            <a:spLocks noGrp="1"/>
          </p:cNvSpPr>
          <p:nvPr>
            <p:ph type="title"/>
          </p:nvPr>
        </p:nvSpPr>
        <p:spPr>
          <a:xfrm>
            <a:off x="128081" y="83024"/>
            <a:ext cx="11935838" cy="636925"/>
          </a:xfrm>
        </p:spPr>
        <p:txBody>
          <a:bodyPr>
            <a:normAutofit fontScale="90000"/>
          </a:bodyPr>
          <a:lstStyle/>
          <a:p>
            <a:r>
              <a:rPr lang="en-US" dirty="0"/>
              <a:t>BLEU</a:t>
            </a:r>
            <a:endParaRPr lang="en-A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F84E17-D95E-8272-E2CD-F9A6D96EC6AB}"/>
                  </a:ext>
                </a:extLst>
              </p:cNvPr>
              <p:cNvSpPr>
                <a:spLocks noGrp="1"/>
              </p:cNvSpPr>
              <p:nvPr>
                <p:ph idx="1"/>
              </p:nvPr>
            </p:nvSpPr>
            <p:spPr>
              <a:xfrm>
                <a:off x="128081" y="875488"/>
                <a:ext cx="11935838" cy="5480861"/>
              </a:xfrm>
            </p:spPr>
            <p:txBody>
              <a:bodyPr>
                <a:normAutofit fontScale="92500" lnSpcReduction="20000"/>
              </a:bodyPr>
              <a:lstStyle/>
              <a:p>
                <a:pPr marL="0" indent="0" algn="just">
                  <a:buNone/>
                </a:pPr>
                <a:r>
                  <a:rPr lang="en-GB" dirty="0">
                    <a:latin typeface="Arial" panose="020B0604020202020204" pitchFamily="34" charset="0"/>
                    <a:cs typeface="Arial" panose="020B0604020202020204" pitchFamily="34" charset="0"/>
                  </a:rPr>
                  <a:t>The BLEU (Bilingual Evaluation Understudy) (</a:t>
                </a:r>
                <a:r>
                  <a:rPr lang="en-GB" dirty="0" err="1">
                    <a:latin typeface="Arial" panose="020B0604020202020204" pitchFamily="34" charset="0"/>
                    <a:cs typeface="Arial" panose="020B0604020202020204" pitchFamily="34" charset="0"/>
                  </a:rPr>
                  <a:t>Papineni</a:t>
                </a:r>
                <a:r>
                  <a:rPr lang="en-GB" dirty="0">
                    <a:latin typeface="Arial" panose="020B0604020202020204" pitchFamily="34" charset="0"/>
                    <a:cs typeface="Arial" panose="020B0604020202020204" pitchFamily="34" charset="0"/>
                  </a:rPr>
                  <a:t> et al. 2002) score is a metric used to evaluate the quality of machine-generated translations compared to reference translations. The BLEU score for a corpus of candidate translation sentences is a function of the n-gram word precision over all the sentences combined with a brevity penalty computed over the corpus as a whole.</a:t>
                </a:r>
              </a:p>
              <a:p>
                <a:pPr marL="0" indent="0" algn="just">
                  <a:buNone/>
                </a:pPr>
                <a:endParaRPr lang="en-GB"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cs typeface="Arial" panose="020B0604020202020204" pitchFamily="34" charset="0"/>
                        </a:rPr>
                        <m:t>BLEU</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𝐵𝑃</m:t>
                      </m:r>
                      <m:r>
                        <a:rPr lang="en-US" b="0" i="1" smtClean="0">
                          <a:latin typeface="Cambria Math" panose="02040503050406030204" pitchFamily="18" charset="0"/>
                          <a:cs typeface="Arial" panose="020B0604020202020204" pitchFamily="34" charset="0"/>
                        </a:rPr>
                        <m:t>×</m:t>
                      </m:r>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𝑒</m:t>
                          </m:r>
                        </m:e>
                        <m:sup>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1</m:t>
                              </m:r>
                            </m:num>
                            <m:den>
                              <m:r>
                                <a:rPr lang="en-US" b="0" i="1" smtClean="0">
                                  <a:latin typeface="Cambria Math" panose="02040503050406030204" pitchFamily="18" charset="0"/>
                                  <a:cs typeface="Arial" panose="020B0604020202020204" pitchFamily="34" charset="0"/>
                                </a:rPr>
                                <m:t>𝑁</m:t>
                              </m:r>
                            </m:den>
                          </m:f>
                          <m:nary>
                            <m:naryPr>
                              <m:chr m:val="∑"/>
                              <m:ctrlPr>
                                <a:rPr lang="en-US" b="0" i="1" smtClean="0">
                                  <a:latin typeface="Cambria Math" panose="02040503050406030204" pitchFamily="18" charset="0"/>
                                  <a:cs typeface="Arial" panose="020B0604020202020204" pitchFamily="34" charset="0"/>
                                </a:rPr>
                              </m:ctrlPr>
                            </m:naryPr>
                            <m:sub>
                              <m:r>
                                <m:rPr>
                                  <m:brk m:alnAt="23"/>
                                </m:rPr>
                                <a:rPr lang="en-US" b="0" i="1" smtClean="0">
                                  <a:latin typeface="Cambria Math" panose="02040503050406030204" pitchFamily="18" charset="0"/>
                                  <a:cs typeface="Arial" panose="020B0604020202020204" pitchFamily="34" charset="0"/>
                                </a:rPr>
                                <m:t>𝑛</m:t>
                              </m:r>
                              <m:r>
                                <a:rPr lang="en-US" b="0" i="1" smtClean="0">
                                  <a:latin typeface="Cambria Math" panose="02040503050406030204" pitchFamily="18" charset="0"/>
                                  <a:cs typeface="Arial" panose="020B0604020202020204" pitchFamily="34" charset="0"/>
                                </a:rPr>
                                <m:t>=1</m:t>
                              </m:r>
                            </m:sub>
                            <m:sup>
                              <m:r>
                                <a:rPr lang="en-US" b="0" i="1" smtClean="0">
                                  <a:latin typeface="Cambria Math" panose="02040503050406030204" pitchFamily="18" charset="0"/>
                                  <a:cs typeface="Arial" panose="020B0604020202020204" pitchFamily="34" charset="0"/>
                                </a:rPr>
                                <m:t>𝑁</m:t>
                              </m:r>
                            </m:sup>
                            <m:e>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log</m:t>
                                  </m:r>
                                </m:fName>
                                <m:e>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𝑝</m:t>
                                      </m:r>
                                    </m:e>
                                    <m:sub>
                                      <m:r>
                                        <a:rPr lang="en-US" b="0" i="1" smtClean="0">
                                          <a:latin typeface="Cambria Math" panose="02040503050406030204" pitchFamily="18" charset="0"/>
                                          <a:cs typeface="Arial" panose="020B0604020202020204" pitchFamily="34" charset="0"/>
                                        </a:rPr>
                                        <m:t>𝑛</m:t>
                                      </m:r>
                                    </m:sub>
                                  </m:sSub>
                                </m:e>
                              </m:func>
                            </m:e>
                          </m:nary>
                        </m:sup>
                      </m:sSup>
                    </m:oMath>
                  </m:oMathPara>
                </a14:m>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Brevity Penalty (BP): </a:t>
                </a:r>
                <a:r>
                  <a:rPr lang="en-GB" dirty="0">
                    <a:latin typeface="Arial" panose="020B0604020202020204" pitchFamily="34" charset="0"/>
                    <a:cs typeface="Arial" panose="020B0604020202020204" pitchFamily="34" charset="0"/>
                  </a:rPr>
                  <a:t>is a factor used to penalize overly short translations. Since shorter translations tend to have higher precision (fewer words, less chance of incorrect ones), the brevity penalty prevents the BLEU score from being unfairly high for translations that are much shorter than the reference.</a:t>
                </a:r>
              </a:p>
              <a:p>
                <a:pPr algn="just"/>
                <a:endParaRPr lang="en-US" dirty="0">
                  <a:latin typeface="Arial" panose="020B0604020202020204" pitchFamily="34" charset="0"/>
                  <a:cs typeface="Arial" panose="020B0604020202020204" pitchFamily="34" charset="0"/>
                </a:endParaRPr>
              </a:p>
              <a:p>
                <a:pPr marL="457200" lvl="1" indent="0" algn="just">
                  <a:buNone/>
                </a:pPr>
                <a14:m>
                  <m:oMath xmlns:m="http://schemas.openxmlformats.org/officeDocument/2006/math">
                    <m:r>
                      <a:rPr lang="en-US" sz="1800" b="0" i="1" smtClean="0">
                        <a:latin typeface="Cambria Math" panose="02040503050406030204" pitchFamily="18" charset="0"/>
                        <a:cs typeface="Arial" panose="020B0604020202020204" pitchFamily="34" charset="0"/>
                      </a:rPr>
                      <m:t>𝐵𝑃</m:t>
                    </m:r>
                    <m:r>
                      <a:rPr lang="en-US" sz="1800" b="0" i="1" smtClean="0">
                        <a:latin typeface="Cambria Math" panose="02040503050406030204" pitchFamily="18" charset="0"/>
                        <a:cs typeface="Arial" panose="020B0604020202020204" pitchFamily="34" charset="0"/>
                      </a:rPr>
                      <m:t>= </m:t>
                    </m:r>
                    <m:d>
                      <m:dPr>
                        <m:begChr m:val="{"/>
                        <m:endChr m:val=""/>
                        <m:ctrlPr>
                          <a:rPr lang="en-US" sz="1800" b="0" i="1" smtClean="0">
                            <a:latin typeface="Cambria Math" panose="02040503050406030204" pitchFamily="18" charset="0"/>
                            <a:cs typeface="Arial" panose="020B0604020202020204" pitchFamily="34" charset="0"/>
                          </a:rPr>
                        </m:ctrlPr>
                      </m:dPr>
                      <m:e>
                        <m:eqArr>
                          <m:eqArrPr>
                            <m:ctrlPr>
                              <a:rPr lang="en-US" sz="1800" b="0" i="1" smtClean="0">
                                <a:latin typeface="Cambria Math" panose="02040503050406030204" pitchFamily="18" charset="0"/>
                                <a:cs typeface="Arial" panose="020B0604020202020204" pitchFamily="34" charset="0"/>
                              </a:rPr>
                            </m:ctrlPr>
                          </m:eqArrPr>
                          <m:e>
                            <m:r>
                              <a:rPr lang="en-US" sz="1800" b="0" i="1" smtClean="0">
                                <a:latin typeface="Cambria Math" panose="02040503050406030204" pitchFamily="18" charset="0"/>
                                <a:cs typeface="Arial" panose="020B0604020202020204" pitchFamily="34" charset="0"/>
                              </a:rPr>
                              <m:t>1,    </m:t>
                            </m:r>
                            <m:r>
                              <m:rPr>
                                <m:nor/>
                              </m:rPr>
                              <a:rPr lang="en-US" sz="1800" b="0" i="0" smtClean="0">
                                <a:latin typeface="Cambria Math" panose="02040503050406030204" pitchFamily="18" charset="0"/>
                                <a:cs typeface="Arial" panose="020B0604020202020204" pitchFamily="34" charset="0"/>
                              </a:rPr>
                              <m:t>if</m:t>
                            </m:r>
                            <m:r>
                              <a:rPr lang="en-US" sz="1800" b="0" i="1" smtClean="0">
                                <a:latin typeface="Cambria Math" panose="02040503050406030204" pitchFamily="18" charset="0"/>
                                <a:cs typeface="Arial" panose="020B0604020202020204" pitchFamily="34" charset="0"/>
                              </a:rPr>
                              <m:t> </m:t>
                            </m:r>
                            <m:r>
                              <a:rPr lang="en-US" sz="1800" b="0" i="1" smtClean="0">
                                <a:latin typeface="Cambria Math" panose="02040503050406030204" pitchFamily="18" charset="0"/>
                                <a:cs typeface="Arial" panose="020B0604020202020204" pitchFamily="34" charset="0"/>
                              </a:rPr>
                              <m:t>𝑐</m:t>
                            </m:r>
                            <m:r>
                              <a:rPr lang="en-US" sz="1800" b="0" i="1" smtClean="0">
                                <a:latin typeface="Cambria Math" panose="02040503050406030204" pitchFamily="18" charset="0"/>
                                <a:cs typeface="Arial" panose="020B0604020202020204" pitchFamily="34" charset="0"/>
                              </a:rPr>
                              <m:t>&gt;</m:t>
                            </m:r>
                            <m:r>
                              <a:rPr lang="en-US" sz="1800" b="0" i="1" smtClean="0">
                                <a:latin typeface="Cambria Math" panose="02040503050406030204" pitchFamily="18" charset="0"/>
                                <a:cs typeface="Arial" panose="020B0604020202020204" pitchFamily="34" charset="0"/>
                              </a:rPr>
                              <m:t>𝑟</m:t>
                            </m:r>
                          </m:e>
                          <m:e>
                            <m:sSup>
                              <m:sSupPr>
                                <m:ctrlPr>
                                  <a:rPr lang="en-US" sz="1800" b="0" i="1" smtClean="0">
                                    <a:latin typeface="Cambria Math" panose="02040503050406030204" pitchFamily="18" charset="0"/>
                                    <a:cs typeface="Arial" panose="020B0604020202020204" pitchFamily="34" charset="0"/>
                                  </a:rPr>
                                </m:ctrlPr>
                              </m:sSupPr>
                              <m:e>
                                <m:r>
                                  <a:rPr lang="en-US" sz="1800" b="0" i="1" smtClean="0">
                                    <a:latin typeface="Cambria Math" panose="02040503050406030204" pitchFamily="18" charset="0"/>
                                    <a:cs typeface="Arial" panose="020B0604020202020204" pitchFamily="34" charset="0"/>
                                  </a:rPr>
                                  <m:t>𝑒</m:t>
                                </m:r>
                              </m:e>
                              <m:sup>
                                <m:r>
                                  <a:rPr lang="en-US" sz="1800" b="0" i="1" smtClean="0">
                                    <a:latin typeface="Cambria Math" panose="02040503050406030204" pitchFamily="18" charset="0"/>
                                    <a:cs typeface="Arial" panose="020B0604020202020204" pitchFamily="34" charset="0"/>
                                  </a:rPr>
                                  <m:t>1−</m:t>
                                </m:r>
                                <m:f>
                                  <m:fPr>
                                    <m:ctrlPr>
                                      <a:rPr lang="en-US" sz="1800" b="0" i="1" smtClean="0">
                                        <a:latin typeface="Cambria Math" panose="02040503050406030204" pitchFamily="18" charset="0"/>
                                        <a:cs typeface="Arial" panose="020B0604020202020204" pitchFamily="34" charset="0"/>
                                      </a:rPr>
                                    </m:ctrlPr>
                                  </m:fPr>
                                  <m:num>
                                    <m:r>
                                      <a:rPr lang="en-US" sz="1800" b="0" i="1" smtClean="0">
                                        <a:latin typeface="Cambria Math" panose="02040503050406030204" pitchFamily="18" charset="0"/>
                                        <a:cs typeface="Arial" panose="020B0604020202020204" pitchFamily="34" charset="0"/>
                                      </a:rPr>
                                      <m:t>𝑟</m:t>
                                    </m:r>
                                  </m:num>
                                  <m:den>
                                    <m:r>
                                      <a:rPr lang="en-US" sz="1800" b="0" i="1" smtClean="0">
                                        <a:latin typeface="Cambria Math" panose="02040503050406030204" pitchFamily="18" charset="0"/>
                                        <a:cs typeface="Arial" panose="020B0604020202020204" pitchFamily="34" charset="0"/>
                                      </a:rPr>
                                      <m:t>𝑐</m:t>
                                    </m:r>
                                  </m:den>
                                </m:f>
                              </m:sup>
                            </m:sSup>
                            <m:r>
                              <a:rPr lang="en-US" sz="1800" b="0" i="1" smtClean="0">
                                <a:latin typeface="Cambria Math" panose="02040503050406030204" pitchFamily="18" charset="0"/>
                                <a:cs typeface="Arial" panose="020B0604020202020204" pitchFamily="34" charset="0"/>
                              </a:rPr>
                              <m:t>,    </m:t>
                            </m:r>
                            <m:r>
                              <m:rPr>
                                <m:nor/>
                              </m:rPr>
                              <a:rPr lang="en-US" sz="1800" b="0" i="0" smtClean="0">
                                <a:latin typeface="Cambria Math" panose="02040503050406030204" pitchFamily="18" charset="0"/>
                                <a:cs typeface="Arial" panose="020B0604020202020204" pitchFamily="34" charset="0"/>
                              </a:rPr>
                              <m:t>if</m:t>
                            </m:r>
                            <m:r>
                              <a:rPr lang="en-US" sz="1800" b="0" i="1" smtClean="0">
                                <a:latin typeface="Cambria Math" panose="02040503050406030204" pitchFamily="18" charset="0"/>
                                <a:cs typeface="Arial" panose="020B0604020202020204" pitchFamily="34" charset="0"/>
                              </a:rPr>
                              <m:t> </m:t>
                            </m:r>
                            <m:r>
                              <a:rPr lang="en-US" sz="1800" b="0" i="1" smtClean="0">
                                <a:latin typeface="Cambria Math" panose="02040503050406030204" pitchFamily="18" charset="0"/>
                                <a:cs typeface="Arial" panose="020B0604020202020204" pitchFamily="34" charset="0"/>
                              </a:rPr>
                              <m:t>𝑐</m:t>
                            </m:r>
                            <m:r>
                              <a:rPr lang="en-US" sz="1800" b="0" i="1" smtClean="0">
                                <a:latin typeface="Cambria Math" panose="02040503050406030204" pitchFamily="18" charset="0"/>
                                <a:cs typeface="Arial" panose="020B0604020202020204" pitchFamily="34" charset="0"/>
                              </a:rPr>
                              <m:t>≤</m:t>
                            </m:r>
                            <m:r>
                              <a:rPr lang="en-US" sz="1800" b="0" i="1" smtClean="0">
                                <a:latin typeface="Cambria Math" panose="02040503050406030204" pitchFamily="18" charset="0"/>
                                <a:cs typeface="Arial" panose="020B0604020202020204" pitchFamily="34" charset="0"/>
                              </a:rPr>
                              <m:t>𝑟</m:t>
                            </m:r>
                          </m:e>
                        </m:eqArr>
                      </m:e>
                    </m:d>
                    <m:r>
                      <a:rPr lang="en-US" sz="1800" b="0" i="1" smtClean="0">
                        <a:latin typeface="Cambria Math" panose="02040503050406030204" pitchFamily="18" charset="0"/>
                        <a:cs typeface="Arial" panose="020B0604020202020204" pitchFamily="34" charset="0"/>
                      </a:rPr>
                      <m:t>   </m:t>
                    </m:r>
                    <m:r>
                      <a:rPr lang="en-US" sz="1800" b="0" i="1" smtClean="0">
                        <a:latin typeface="Cambria Math" panose="02040503050406030204" pitchFamily="18" charset="0"/>
                        <a:cs typeface="Arial" panose="020B0604020202020204" pitchFamily="34" charset="0"/>
                      </a:rPr>
                      <m:t>𝑐</m:t>
                    </m:r>
                    <m:r>
                      <a:rPr lang="en-US" sz="1800" b="0" i="1" smtClean="0">
                        <a:latin typeface="Cambria Math" panose="02040503050406030204" pitchFamily="18" charset="0"/>
                        <a:cs typeface="Arial" panose="020B0604020202020204" pitchFamily="34" charset="0"/>
                      </a:rPr>
                      <m:t>=</m:t>
                    </m:r>
                    <m:r>
                      <m:rPr>
                        <m:nor/>
                      </m:rPr>
                      <a:rPr lang="en-US" sz="1800" b="0" i="0" smtClean="0">
                        <a:latin typeface="Cambria Math" panose="02040503050406030204" pitchFamily="18" charset="0"/>
                        <a:cs typeface="Arial" panose="020B0604020202020204" pitchFamily="34" charset="0"/>
                      </a:rPr>
                      <m:t>length</m:t>
                    </m:r>
                    <m:r>
                      <m:rPr>
                        <m:nor/>
                      </m:rPr>
                      <a:rPr lang="en-US" sz="1800" b="0" i="0" smtClean="0">
                        <a:latin typeface="Cambria Math" panose="02040503050406030204" pitchFamily="18" charset="0"/>
                        <a:cs typeface="Arial" panose="020B0604020202020204" pitchFamily="34" charset="0"/>
                      </a:rPr>
                      <m:t> </m:t>
                    </m:r>
                    <m:r>
                      <m:rPr>
                        <m:nor/>
                      </m:rPr>
                      <a:rPr lang="en-US" sz="1800" b="0" i="0" smtClean="0">
                        <a:latin typeface="Cambria Math" panose="02040503050406030204" pitchFamily="18" charset="0"/>
                        <a:cs typeface="Arial" panose="020B0604020202020204" pitchFamily="34" charset="0"/>
                      </a:rPr>
                      <m:t>of</m:t>
                    </m:r>
                    <m:r>
                      <m:rPr>
                        <m:nor/>
                      </m:rPr>
                      <a:rPr lang="en-US" sz="1800" b="0" i="0" smtClean="0">
                        <a:latin typeface="Cambria Math" panose="02040503050406030204" pitchFamily="18" charset="0"/>
                        <a:cs typeface="Arial" panose="020B0604020202020204" pitchFamily="34" charset="0"/>
                      </a:rPr>
                      <m:t> </m:t>
                    </m:r>
                    <m:r>
                      <m:rPr>
                        <m:nor/>
                      </m:rPr>
                      <a:rPr lang="en-US" sz="1800" b="0" i="0" smtClean="0">
                        <a:latin typeface="Cambria Math" panose="02040503050406030204" pitchFamily="18" charset="0"/>
                        <a:cs typeface="Arial" panose="020B0604020202020204" pitchFamily="34" charset="0"/>
                      </a:rPr>
                      <m:t>hypothesis</m:t>
                    </m:r>
                    <m:r>
                      <m:rPr>
                        <m:nor/>
                      </m:rPr>
                      <a:rPr lang="en-US" sz="1800" b="0" i="0" smtClean="0">
                        <a:latin typeface="Cambria Math" panose="02040503050406030204" pitchFamily="18" charset="0"/>
                        <a:cs typeface="Arial" panose="020B0604020202020204" pitchFamily="34" charset="0"/>
                      </a:rPr>
                      <m:t> </m:t>
                    </m:r>
                    <m:r>
                      <m:rPr>
                        <m:nor/>
                      </m:rPr>
                      <a:rPr lang="en-US" sz="1800" b="0" i="0" smtClean="0">
                        <a:latin typeface="Cambria Math" panose="02040503050406030204" pitchFamily="18" charset="0"/>
                        <a:cs typeface="Arial" panose="020B0604020202020204" pitchFamily="34" charset="0"/>
                      </a:rPr>
                      <m:t>translation</m:t>
                    </m:r>
                    <m:r>
                      <m:rPr>
                        <m:nor/>
                      </m:rPr>
                      <a:rPr lang="en-US" sz="1800" b="0" i="0" smtClean="0">
                        <a:latin typeface="Cambria Math" panose="02040503050406030204" pitchFamily="18" charset="0"/>
                        <a:cs typeface="Arial" panose="020B0604020202020204" pitchFamily="34" charset="0"/>
                      </a:rPr>
                      <m:t>, </m:t>
                    </m:r>
                    <m:r>
                      <m:rPr>
                        <m:nor/>
                      </m:rPr>
                      <a:rPr lang="en-US" sz="1800" b="0" i="1" smtClean="0">
                        <a:latin typeface="Cambria Math" panose="02040503050406030204" pitchFamily="18" charset="0"/>
                        <a:cs typeface="Arial" panose="020B0604020202020204" pitchFamily="34" charset="0"/>
                      </a:rPr>
                      <m:t>r</m:t>
                    </m:r>
                    <m:r>
                      <m:rPr>
                        <m:nor/>
                      </m:rPr>
                      <a:rPr lang="en-US" sz="1800" b="0" i="0" smtClean="0">
                        <a:latin typeface="Cambria Math" panose="02040503050406030204" pitchFamily="18" charset="0"/>
                        <a:cs typeface="Arial" panose="020B0604020202020204" pitchFamily="34" charset="0"/>
                      </a:rPr>
                      <m:t> = </m:t>
                    </m:r>
                    <m:r>
                      <m:rPr>
                        <m:nor/>
                      </m:rPr>
                      <a:rPr lang="en-US" sz="1800" b="0" i="0" smtClean="0">
                        <a:latin typeface="Cambria Math" panose="02040503050406030204" pitchFamily="18" charset="0"/>
                        <a:cs typeface="Arial" panose="020B0604020202020204" pitchFamily="34" charset="0"/>
                      </a:rPr>
                      <m:t>length</m:t>
                    </m:r>
                    <m:r>
                      <m:rPr>
                        <m:nor/>
                      </m:rPr>
                      <a:rPr lang="en-US" sz="1800" b="0" i="0" smtClean="0">
                        <a:latin typeface="Cambria Math" panose="02040503050406030204" pitchFamily="18" charset="0"/>
                        <a:cs typeface="Arial" panose="020B0604020202020204" pitchFamily="34" charset="0"/>
                      </a:rPr>
                      <m:t> </m:t>
                    </m:r>
                    <m:r>
                      <m:rPr>
                        <m:nor/>
                      </m:rPr>
                      <a:rPr lang="en-US" sz="1800" b="0" i="0" smtClean="0">
                        <a:latin typeface="Cambria Math" panose="02040503050406030204" pitchFamily="18" charset="0"/>
                        <a:cs typeface="Arial" panose="020B0604020202020204" pitchFamily="34" charset="0"/>
                      </a:rPr>
                      <m:t>of</m:t>
                    </m:r>
                    <m:r>
                      <m:rPr>
                        <m:nor/>
                      </m:rPr>
                      <a:rPr lang="en-US" sz="1800" b="0" i="0" smtClean="0">
                        <a:latin typeface="Cambria Math" panose="02040503050406030204" pitchFamily="18" charset="0"/>
                        <a:cs typeface="Arial" panose="020B0604020202020204" pitchFamily="34" charset="0"/>
                      </a:rPr>
                      <m:t> </m:t>
                    </m:r>
                    <m:r>
                      <m:rPr>
                        <m:nor/>
                      </m:rPr>
                      <a:rPr lang="en-US" sz="1800" b="0" i="0" smtClean="0">
                        <a:latin typeface="Cambria Math" panose="02040503050406030204" pitchFamily="18" charset="0"/>
                        <a:cs typeface="Arial" panose="020B0604020202020204" pitchFamily="34" charset="0"/>
                      </a:rPr>
                      <m:t>closest</m:t>
                    </m:r>
                    <m:r>
                      <m:rPr>
                        <m:nor/>
                      </m:rPr>
                      <a:rPr lang="en-US" sz="1800" b="0" i="0" smtClean="0">
                        <a:latin typeface="Cambria Math" panose="02040503050406030204" pitchFamily="18" charset="0"/>
                        <a:cs typeface="Arial" panose="020B0604020202020204" pitchFamily="34" charset="0"/>
                      </a:rPr>
                      <m:t> </m:t>
                    </m:r>
                    <m:r>
                      <m:rPr>
                        <m:nor/>
                      </m:rPr>
                      <a:rPr lang="en-US" sz="1800" b="0" i="0" smtClean="0">
                        <a:latin typeface="Cambria Math" panose="02040503050406030204" pitchFamily="18" charset="0"/>
                        <a:cs typeface="Arial" panose="020B0604020202020204" pitchFamily="34" charset="0"/>
                      </a:rPr>
                      <m:t>reference</m:t>
                    </m:r>
                    <m:r>
                      <m:rPr>
                        <m:nor/>
                      </m:rPr>
                      <a:rPr lang="en-US" sz="1800" b="0" i="0" smtClean="0">
                        <a:latin typeface="Cambria Math" panose="02040503050406030204" pitchFamily="18" charset="0"/>
                        <a:cs typeface="Arial" panose="020B0604020202020204" pitchFamily="34" charset="0"/>
                      </a:rPr>
                      <m:t> </m:t>
                    </m:r>
                    <m:r>
                      <m:rPr>
                        <m:nor/>
                      </m:rPr>
                      <a:rPr lang="en-US" sz="1800" b="0" i="0" smtClean="0">
                        <a:latin typeface="Cambria Math" panose="02040503050406030204" pitchFamily="18" charset="0"/>
                        <a:cs typeface="Arial" panose="020B0604020202020204" pitchFamily="34" charset="0"/>
                      </a:rPr>
                      <m:t>translation</m:t>
                    </m:r>
                    <m:r>
                      <m:rPr>
                        <m:nor/>
                      </m:rPr>
                      <a:rPr lang="en-US" sz="1800" b="0" i="1" smtClean="0">
                        <a:latin typeface="Cambria Math" panose="02040503050406030204" pitchFamily="18" charset="0"/>
                        <a:cs typeface="Arial" panose="020B0604020202020204" pitchFamily="34" charset="0"/>
                      </a:rPr>
                      <m:t> </m:t>
                    </m:r>
                  </m:oMath>
                </a14:m>
                <a:r>
                  <a:rPr lang="en-US" sz="1800" dirty="0">
                    <a:latin typeface="Arial" panose="020B0604020202020204" pitchFamily="34" charset="0"/>
                    <a:cs typeface="Arial" panose="020B0604020202020204" pitchFamily="34" charset="0"/>
                  </a:rPr>
                  <a:t>   </a:t>
                </a:r>
              </a:p>
              <a:p>
                <a:pPr algn="just"/>
                <a:endParaRPr lang="en-US"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D4F84E17-D95E-8272-E2CD-F9A6D96EC6AB}"/>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t="-3226" r="-919"/>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77CCBB52-C86C-B09D-A630-35114E1FCE2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9A387295-C88B-2E4F-3EBB-C277A3D0768F}"/>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12</a:t>
            </a:fld>
            <a:endParaRPr lang="en-AE" dirty="0"/>
          </a:p>
        </p:txBody>
      </p:sp>
    </p:spTree>
    <p:extLst>
      <p:ext uri="{BB962C8B-B14F-4D97-AF65-F5344CB8AC3E}">
        <p14:creationId xmlns:p14="http://schemas.microsoft.com/office/powerpoint/2010/main" val="337639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3E1D7-F41C-6DB9-E00F-EE9080AF7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AFBB01-D962-8132-DE6E-24AB4FDD164D}"/>
              </a:ext>
            </a:extLst>
          </p:cNvPr>
          <p:cNvSpPr>
            <a:spLocks noGrp="1"/>
          </p:cNvSpPr>
          <p:nvPr>
            <p:ph type="title"/>
          </p:nvPr>
        </p:nvSpPr>
        <p:spPr>
          <a:xfrm>
            <a:off x="128081" y="83024"/>
            <a:ext cx="11935838" cy="636925"/>
          </a:xfrm>
        </p:spPr>
        <p:txBody>
          <a:bodyPr>
            <a:normAutofit fontScale="90000"/>
          </a:bodyPr>
          <a:lstStyle/>
          <a:p>
            <a:r>
              <a:rPr lang="en-US" dirty="0"/>
              <a:t>BLEU</a:t>
            </a:r>
            <a:endParaRPr lang="en-A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D38B2B-23AC-E90C-C451-7984034517BE}"/>
                  </a:ext>
                </a:extLst>
              </p:cNvPr>
              <p:cNvSpPr>
                <a:spLocks noGrp="1"/>
              </p:cNvSpPr>
              <p:nvPr>
                <p:ph idx="1"/>
              </p:nvPr>
            </p:nvSpPr>
            <p:spPr>
              <a:xfrm>
                <a:off x="128081" y="875488"/>
                <a:ext cx="11935838" cy="5480861"/>
              </a:xfrm>
            </p:spPr>
            <p:txBody>
              <a:bodyPr>
                <a:normAutofit/>
              </a:bodyPr>
              <a:lstStyle/>
              <a:p>
                <a:pPr marL="0" indent="0" algn="just">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cs typeface="Arial" panose="020B0604020202020204" pitchFamily="34" charset="0"/>
                        </a:rPr>
                        <m:t>BLEU</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𝐵𝑃</m:t>
                      </m:r>
                      <m:r>
                        <a:rPr lang="en-US" b="0" i="1" smtClean="0">
                          <a:latin typeface="Cambria Math" panose="02040503050406030204" pitchFamily="18" charset="0"/>
                          <a:cs typeface="Arial" panose="020B0604020202020204" pitchFamily="34" charset="0"/>
                        </a:rPr>
                        <m:t>×</m:t>
                      </m:r>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𝑒</m:t>
                          </m:r>
                        </m:e>
                        <m:sup>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1</m:t>
                              </m:r>
                            </m:num>
                            <m:den>
                              <m:r>
                                <a:rPr lang="en-US" b="0" i="1" smtClean="0">
                                  <a:latin typeface="Cambria Math" panose="02040503050406030204" pitchFamily="18" charset="0"/>
                                  <a:cs typeface="Arial" panose="020B0604020202020204" pitchFamily="34" charset="0"/>
                                </a:rPr>
                                <m:t>𝑁</m:t>
                              </m:r>
                            </m:den>
                          </m:f>
                          <m:nary>
                            <m:naryPr>
                              <m:chr m:val="∑"/>
                              <m:ctrlPr>
                                <a:rPr lang="en-US" b="0" i="1" smtClean="0">
                                  <a:latin typeface="Cambria Math" panose="02040503050406030204" pitchFamily="18" charset="0"/>
                                  <a:cs typeface="Arial" panose="020B0604020202020204" pitchFamily="34" charset="0"/>
                                </a:rPr>
                              </m:ctrlPr>
                            </m:naryPr>
                            <m:sub>
                              <m:r>
                                <m:rPr>
                                  <m:brk m:alnAt="23"/>
                                </m:rPr>
                                <a:rPr lang="en-US" b="0" i="1" smtClean="0">
                                  <a:latin typeface="Cambria Math" panose="02040503050406030204" pitchFamily="18" charset="0"/>
                                  <a:cs typeface="Arial" panose="020B0604020202020204" pitchFamily="34" charset="0"/>
                                </a:rPr>
                                <m:t>𝑛</m:t>
                              </m:r>
                              <m:r>
                                <a:rPr lang="en-US" b="0" i="1" smtClean="0">
                                  <a:latin typeface="Cambria Math" panose="02040503050406030204" pitchFamily="18" charset="0"/>
                                  <a:cs typeface="Arial" panose="020B0604020202020204" pitchFamily="34" charset="0"/>
                                </a:rPr>
                                <m:t>=1</m:t>
                              </m:r>
                            </m:sub>
                            <m:sup>
                              <m:r>
                                <a:rPr lang="en-US" b="0" i="1" smtClean="0">
                                  <a:latin typeface="Cambria Math" panose="02040503050406030204" pitchFamily="18" charset="0"/>
                                  <a:cs typeface="Arial" panose="020B0604020202020204" pitchFamily="34" charset="0"/>
                                </a:rPr>
                                <m:t>𝑁</m:t>
                              </m:r>
                            </m:sup>
                            <m:e>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log</m:t>
                                  </m:r>
                                </m:fName>
                                <m:e>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𝑝</m:t>
                                      </m:r>
                                    </m:e>
                                    <m:sub>
                                      <m:r>
                                        <a:rPr lang="en-US" b="0" i="1" smtClean="0">
                                          <a:latin typeface="Cambria Math" panose="02040503050406030204" pitchFamily="18" charset="0"/>
                                          <a:cs typeface="Arial" panose="020B0604020202020204" pitchFamily="34" charset="0"/>
                                        </a:rPr>
                                        <m:t>𝑛</m:t>
                                      </m:r>
                                    </m:sub>
                                  </m:sSub>
                                </m:e>
                              </m:func>
                            </m:e>
                          </m:nary>
                        </m:sup>
                      </m:sSup>
                    </m:oMath>
                  </m:oMathPara>
                </a14:m>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14:m>
                  <m:oMath xmlns:m="http://schemas.openxmlformats.org/officeDocument/2006/math">
                    <m:r>
                      <a:rPr lang="en-US" sz="2000" b="0" i="1" smtClean="0">
                        <a:latin typeface="Cambria Math" panose="02040503050406030204" pitchFamily="18" charset="0"/>
                        <a:cs typeface="Arial" panose="020B0604020202020204" pitchFamily="34" charset="0"/>
                      </a:rPr>
                      <m:t>𝐵𝑃</m:t>
                    </m:r>
                    <m:r>
                      <a:rPr lang="en-US" sz="2000" b="0" i="1" smtClean="0">
                        <a:latin typeface="Cambria Math" panose="02040503050406030204" pitchFamily="18" charset="0"/>
                        <a:cs typeface="Arial" panose="020B0604020202020204" pitchFamily="34" charset="0"/>
                      </a:rPr>
                      <m:t>= </m:t>
                    </m:r>
                    <m:d>
                      <m:dPr>
                        <m:begChr m:val="{"/>
                        <m:endChr m:val=""/>
                        <m:ctrlPr>
                          <a:rPr lang="en-US" sz="2000" b="0" i="1" smtClean="0">
                            <a:latin typeface="Cambria Math" panose="02040503050406030204" pitchFamily="18" charset="0"/>
                            <a:cs typeface="Arial" panose="020B0604020202020204" pitchFamily="34" charset="0"/>
                          </a:rPr>
                        </m:ctrlPr>
                      </m:dPr>
                      <m:e>
                        <m:eqArr>
                          <m:eqArrPr>
                            <m:ctrlPr>
                              <a:rPr lang="en-US" sz="2000" b="0" i="1" smtClean="0">
                                <a:latin typeface="Cambria Math" panose="02040503050406030204" pitchFamily="18" charset="0"/>
                                <a:cs typeface="Arial" panose="020B0604020202020204" pitchFamily="34" charset="0"/>
                              </a:rPr>
                            </m:ctrlPr>
                          </m:eqArrPr>
                          <m:e>
                            <m:r>
                              <a:rPr lang="en-US" sz="2000" b="0" i="1" smtClean="0">
                                <a:latin typeface="Cambria Math" panose="02040503050406030204" pitchFamily="18" charset="0"/>
                                <a:cs typeface="Arial" panose="020B0604020202020204" pitchFamily="34" charset="0"/>
                              </a:rPr>
                              <m:t>1,    </m:t>
                            </m:r>
                            <m:r>
                              <m:rPr>
                                <m:nor/>
                              </m:rPr>
                              <a:rPr lang="en-US" sz="2000" b="0" i="0" smtClean="0">
                                <a:latin typeface="Cambria Math" panose="02040503050406030204" pitchFamily="18" charset="0"/>
                                <a:cs typeface="Arial" panose="020B0604020202020204" pitchFamily="34" charset="0"/>
                              </a:rPr>
                              <m:t>if</m:t>
                            </m:r>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𝑐</m:t>
                            </m:r>
                            <m:r>
                              <a:rPr lang="en-US" sz="2000" b="0" i="1" smtClean="0">
                                <a:latin typeface="Cambria Math" panose="02040503050406030204" pitchFamily="18" charset="0"/>
                                <a:cs typeface="Arial" panose="020B0604020202020204" pitchFamily="34" charset="0"/>
                              </a:rPr>
                              <m:t>&gt;</m:t>
                            </m:r>
                            <m:r>
                              <a:rPr lang="en-US" sz="2000" b="0" i="1" smtClean="0">
                                <a:latin typeface="Cambria Math" panose="02040503050406030204" pitchFamily="18" charset="0"/>
                                <a:cs typeface="Arial" panose="020B0604020202020204" pitchFamily="34" charset="0"/>
                              </a:rPr>
                              <m:t>𝑟</m:t>
                            </m:r>
                          </m:e>
                          <m:e>
                            <m:sSup>
                              <m:sSupPr>
                                <m:ctrlPr>
                                  <a:rPr lang="en-US" sz="2000" b="0" i="1" smtClean="0">
                                    <a:latin typeface="Cambria Math" panose="02040503050406030204" pitchFamily="18" charset="0"/>
                                    <a:cs typeface="Arial" panose="020B0604020202020204" pitchFamily="34" charset="0"/>
                                  </a:rPr>
                                </m:ctrlPr>
                              </m:sSupPr>
                              <m:e>
                                <m:r>
                                  <a:rPr lang="en-US" sz="2000" b="0" i="1" smtClean="0">
                                    <a:latin typeface="Cambria Math" panose="02040503050406030204" pitchFamily="18" charset="0"/>
                                    <a:cs typeface="Arial" panose="020B0604020202020204" pitchFamily="34" charset="0"/>
                                  </a:rPr>
                                  <m:t>𝑒</m:t>
                                </m:r>
                              </m:e>
                              <m:sup>
                                <m:r>
                                  <a:rPr lang="en-US" sz="2000" b="0" i="1" smtClean="0">
                                    <a:latin typeface="Cambria Math" panose="02040503050406030204" pitchFamily="18" charset="0"/>
                                    <a:cs typeface="Arial" panose="020B0604020202020204" pitchFamily="34" charset="0"/>
                                  </a:rPr>
                                  <m:t>1−</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𝑟</m:t>
                                    </m:r>
                                  </m:num>
                                  <m:den>
                                    <m:r>
                                      <a:rPr lang="en-US" sz="2000" b="0" i="1" smtClean="0">
                                        <a:latin typeface="Cambria Math" panose="02040503050406030204" pitchFamily="18" charset="0"/>
                                        <a:cs typeface="Arial" panose="020B0604020202020204" pitchFamily="34" charset="0"/>
                                      </a:rPr>
                                      <m:t>𝑐</m:t>
                                    </m:r>
                                  </m:den>
                                </m:f>
                              </m:sup>
                            </m:sSup>
                            <m:r>
                              <a:rPr lang="en-US" sz="2000" b="0" i="1"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if</m:t>
                            </m:r>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𝑐</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𝑟</m:t>
                            </m:r>
                          </m:e>
                        </m:eqArr>
                      </m:e>
                    </m:d>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𝑐</m:t>
                    </m:r>
                    <m:r>
                      <a:rPr lang="en-US" sz="2000" b="0" i="1" smtClean="0">
                        <a:latin typeface="Cambria Math" panose="02040503050406030204" pitchFamily="18" charset="0"/>
                        <a:cs typeface="Arial" panose="020B0604020202020204" pitchFamily="34" charset="0"/>
                      </a:rPr>
                      <m:t>=</m:t>
                    </m:r>
                    <m:r>
                      <m:rPr>
                        <m:nor/>
                      </m:rPr>
                      <a:rPr lang="en-US" sz="2000" b="0" i="0" smtClean="0">
                        <a:latin typeface="Cambria Math" panose="02040503050406030204" pitchFamily="18" charset="0"/>
                        <a:cs typeface="Arial" panose="020B0604020202020204" pitchFamily="34" charset="0"/>
                      </a:rPr>
                      <m:t>length</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of</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hypothesis</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translation</m:t>
                    </m:r>
                    <m:r>
                      <m:rPr>
                        <m:nor/>
                      </m:rPr>
                      <a:rPr lang="en-US" sz="2000" b="0" i="0" smtClean="0">
                        <a:latin typeface="Cambria Math" panose="02040503050406030204" pitchFamily="18" charset="0"/>
                        <a:cs typeface="Arial" panose="020B0604020202020204" pitchFamily="34" charset="0"/>
                      </a:rPr>
                      <m:t>, </m:t>
                    </m:r>
                    <m:r>
                      <m:rPr>
                        <m:nor/>
                      </m:rPr>
                      <a:rPr lang="en-US" sz="2000" b="0" i="1" smtClean="0">
                        <a:latin typeface="Cambria Math" panose="02040503050406030204" pitchFamily="18" charset="0"/>
                        <a:cs typeface="Arial" panose="020B0604020202020204" pitchFamily="34" charset="0"/>
                      </a:rPr>
                      <m:t>r</m:t>
                    </m:r>
                    <m:r>
                      <m:rPr>
                        <m:nor/>
                      </m:rPr>
                      <a:rPr lang="en-US" sz="2000" b="0" i="0" smtClean="0">
                        <a:latin typeface="Cambria Math" panose="02040503050406030204" pitchFamily="18" charset="0"/>
                        <a:cs typeface="Arial" panose="020B0604020202020204" pitchFamily="34" charset="0"/>
                      </a:rPr>
                      <m:t> = </m:t>
                    </m:r>
                    <m:r>
                      <m:rPr>
                        <m:nor/>
                      </m:rPr>
                      <a:rPr lang="en-US" sz="2000" b="0" i="0" smtClean="0">
                        <a:latin typeface="Cambria Math" panose="02040503050406030204" pitchFamily="18" charset="0"/>
                        <a:cs typeface="Arial" panose="020B0604020202020204" pitchFamily="34" charset="0"/>
                      </a:rPr>
                      <m:t>length</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of</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closest</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reference</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translation</m:t>
                    </m:r>
                    <m:r>
                      <m:rPr>
                        <m:nor/>
                      </m:rPr>
                      <a:rPr lang="en-US" sz="2000" b="0" i="1" smtClean="0">
                        <a:latin typeface="Cambria Math" panose="02040503050406030204" pitchFamily="18" charset="0"/>
                        <a:cs typeface="Arial" panose="020B0604020202020204" pitchFamily="34" charset="0"/>
                      </a:rPr>
                      <m:t> </m:t>
                    </m:r>
                  </m:oMath>
                </a14:m>
                <a:r>
                  <a:rPr lang="en-US" sz="2000" dirty="0">
                    <a:latin typeface="Arial" panose="020B0604020202020204" pitchFamily="34" charset="0"/>
                    <a:cs typeface="Arial" panose="020B0604020202020204" pitchFamily="34" charset="0"/>
                  </a:rPr>
                  <a:t>   </a:t>
                </a:r>
              </a:p>
              <a:p>
                <a:pPr algn="just"/>
                <a:endParaRPr lang="en-US"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Precision   </a:t>
                </a: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𝑝</m:t>
                        </m:r>
                      </m:e>
                      <m:sub>
                        <m:r>
                          <a:rPr lang="en-US" sz="2000" b="0" i="1" smtClean="0">
                            <a:latin typeface="Cambria Math" panose="02040503050406030204" pitchFamily="18" charset="0"/>
                            <a:cs typeface="Arial" panose="020B0604020202020204" pitchFamily="34" charset="0"/>
                          </a:rPr>
                          <m:t>𝑛</m:t>
                        </m:r>
                      </m:sub>
                    </m:sSub>
                    <m:r>
                      <a:rPr lang="en-US" sz="2000" b="0" i="1" smtClean="0">
                        <a:latin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cs typeface="Arial" panose="020B0604020202020204" pitchFamily="34" charset="0"/>
                          </a:rPr>
                        </m:ctrlPr>
                      </m:fPr>
                      <m:num>
                        <m:r>
                          <m:rPr>
                            <m:nor/>
                          </m:rPr>
                          <a:rPr lang="en-US" sz="2000" b="0" i="0" smtClean="0">
                            <a:latin typeface="Cambria Math" panose="02040503050406030204" pitchFamily="18" charset="0"/>
                            <a:cs typeface="Arial" panose="020B0604020202020204" pitchFamily="34" charset="0"/>
                          </a:rPr>
                          <m:t>Number</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of</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n</m:t>
                        </m:r>
                        <m:r>
                          <m:rPr>
                            <m:nor/>
                          </m:rPr>
                          <a:rPr lang="en-US" sz="2000" b="0" i="0" smtClean="0">
                            <a:latin typeface="Cambria Math" panose="02040503050406030204" pitchFamily="18" charset="0"/>
                            <a:cs typeface="Arial" panose="020B0604020202020204" pitchFamily="34" charset="0"/>
                          </a:rPr>
                          <m:t>−</m:t>
                        </m:r>
                        <m:r>
                          <m:rPr>
                            <m:nor/>
                          </m:rPr>
                          <a:rPr lang="en-US" sz="2000" b="0" i="0" smtClean="0">
                            <a:latin typeface="Cambria Math" panose="02040503050406030204" pitchFamily="18" charset="0"/>
                            <a:cs typeface="Arial" panose="020B0604020202020204" pitchFamily="34" charset="0"/>
                          </a:rPr>
                          <m:t>grams</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in</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system</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and</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reference</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translations</m:t>
                        </m:r>
                      </m:num>
                      <m:den>
                        <m:r>
                          <m:rPr>
                            <m:nor/>
                          </m:rPr>
                          <a:rPr lang="en-US" sz="2000" b="0" i="0" smtClean="0">
                            <a:latin typeface="Cambria Math" panose="02040503050406030204" pitchFamily="18" charset="0"/>
                            <a:cs typeface="Arial" panose="020B0604020202020204" pitchFamily="34" charset="0"/>
                          </a:rPr>
                          <m:t>Number</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of</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n</m:t>
                        </m:r>
                        <m:r>
                          <m:rPr>
                            <m:nor/>
                          </m:rPr>
                          <a:rPr lang="en-US" sz="2000" b="0" i="0" smtClean="0">
                            <a:latin typeface="Cambria Math" panose="02040503050406030204" pitchFamily="18" charset="0"/>
                            <a:cs typeface="Arial" panose="020B0604020202020204" pitchFamily="34" charset="0"/>
                          </a:rPr>
                          <m:t>−</m:t>
                        </m:r>
                        <m:r>
                          <m:rPr>
                            <m:nor/>
                          </m:rPr>
                          <a:rPr lang="en-US" sz="2000" b="0" i="0" smtClean="0">
                            <a:latin typeface="Cambria Math" panose="02040503050406030204" pitchFamily="18" charset="0"/>
                            <a:cs typeface="Arial" panose="020B0604020202020204" pitchFamily="34" charset="0"/>
                          </a:rPr>
                          <m:t>grams</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in</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system</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translation</m:t>
                        </m:r>
                        <m:r>
                          <a:rPr lang="en-US" sz="2000" b="0" i="1" smtClean="0">
                            <a:latin typeface="Cambria Math" panose="02040503050406030204" pitchFamily="18" charset="0"/>
                            <a:cs typeface="Arial" panose="020B0604020202020204" pitchFamily="34" charset="0"/>
                          </a:rPr>
                          <m:t> </m:t>
                        </m:r>
                      </m:den>
                    </m:f>
                  </m:oMath>
                </a14:m>
                <a:r>
                  <a:rPr lang="en-US" sz="2000" dirty="0">
                    <a:latin typeface="Arial" panose="020B0604020202020204" pitchFamily="34" charset="0"/>
                    <a:cs typeface="Arial" panose="020B0604020202020204" pitchFamily="34" charset="0"/>
                  </a:rPr>
                  <a:t> </a:t>
                </a:r>
              </a:p>
              <a:p>
                <a:pPr algn="just"/>
                <a:endParaRPr lang="en-US" sz="2000" dirty="0">
                  <a:latin typeface="Arial" panose="020B0604020202020204" pitchFamily="34" charset="0"/>
                  <a:cs typeface="Arial" panose="020B0604020202020204" pitchFamily="34" charset="0"/>
                </a:endParaRPr>
              </a:p>
              <a:p>
                <a:pPr algn="just"/>
                <a14:m>
                  <m:oMath xmlns:m="http://schemas.openxmlformats.org/officeDocument/2006/math">
                    <m:r>
                      <a:rPr lang="en-US" sz="2000" b="0" i="1" smtClean="0">
                        <a:latin typeface="Cambria Math" panose="02040503050406030204" pitchFamily="18" charset="0"/>
                        <a:cs typeface="Arial" panose="020B0604020202020204" pitchFamily="34" charset="0"/>
                      </a:rPr>
                      <m:t>𝑁</m:t>
                    </m:r>
                  </m:oMath>
                </a14:m>
                <a:r>
                  <a:rPr lang="en-US" sz="2000" dirty="0">
                    <a:latin typeface="Arial" panose="020B0604020202020204" pitchFamily="34" charset="0"/>
                    <a:cs typeface="Arial" panose="020B0604020202020204" pitchFamily="34" charset="0"/>
                  </a:rPr>
                  <a:t> is usually 4</a:t>
                </a:r>
              </a:p>
            </p:txBody>
          </p:sp>
        </mc:Choice>
        <mc:Fallback xmlns="">
          <p:sp>
            <p:nvSpPr>
              <p:cNvPr id="3" name="Content Placeholder 2">
                <a:extLst>
                  <a:ext uri="{FF2B5EF4-FFF2-40B4-BE49-F238E27FC236}">
                    <a16:creationId xmlns:a16="http://schemas.microsoft.com/office/drawing/2014/main" id="{59D38B2B-23AC-E90C-C451-7984034517BE}"/>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460"/>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0BEF1291-2222-30B0-0C1E-D29AA949B58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7B10069A-590E-3F62-B8FA-5699973FCEC5}"/>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13</a:t>
            </a:fld>
            <a:endParaRPr lang="en-AE" dirty="0"/>
          </a:p>
        </p:txBody>
      </p:sp>
    </p:spTree>
    <p:extLst>
      <p:ext uri="{BB962C8B-B14F-4D97-AF65-F5344CB8AC3E}">
        <p14:creationId xmlns:p14="http://schemas.microsoft.com/office/powerpoint/2010/main" val="286181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4C503-D1A6-795C-2B28-D217C8F0D3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9F67A1-B3F8-F1BE-B75F-333581E3EE11}"/>
              </a:ext>
            </a:extLst>
          </p:cNvPr>
          <p:cNvSpPr>
            <a:spLocks noGrp="1"/>
          </p:cNvSpPr>
          <p:nvPr>
            <p:ph type="title"/>
          </p:nvPr>
        </p:nvSpPr>
        <p:spPr>
          <a:xfrm>
            <a:off x="128081" y="83024"/>
            <a:ext cx="11935838" cy="636925"/>
          </a:xfrm>
        </p:spPr>
        <p:txBody>
          <a:bodyPr>
            <a:normAutofit fontScale="90000"/>
          </a:bodyPr>
          <a:lstStyle/>
          <a:p>
            <a:r>
              <a:rPr lang="en-US" dirty="0"/>
              <a:t>BLEU</a:t>
            </a:r>
            <a:endParaRPr lang="en-A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F0471A-F40F-7958-E218-F6F61496BF9B}"/>
                  </a:ext>
                </a:extLst>
              </p:cNvPr>
              <p:cNvSpPr>
                <a:spLocks noGrp="1"/>
              </p:cNvSpPr>
              <p:nvPr>
                <p:ph idx="1"/>
              </p:nvPr>
            </p:nvSpPr>
            <p:spPr>
              <a:xfrm>
                <a:off x="128081" y="875488"/>
                <a:ext cx="11935838" cy="5480861"/>
              </a:xfrm>
            </p:spPr>
            <p:txBody>
              <a:bodyPr>
                <a:normAutofit fontScale="92500" lnSpcReduction="10000"/>
              </a:bodyPr>
              <a:lstStyle/>
              <a:p>
                <a:pPr marL="0" indent="0" algn="just">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cs typeface="Arial" panose="020B0604020202020204" pitchFamily="34" charset="0"/>
                        </a:rPr>
                        <m:t>BLEU</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𝐵𝑃</m:t>
                      </m:r>
                      <m:r>
                        <a:rPr lang="en-US" b="0" i="1" smtClean="0">
                          <a:latin typeface="Cambria Math" panose="02040503050406030204" pitchFamily="18" charset="0"/>
                          <a:cs typeface="Arial" panose="020B0604020202020204" pitchFamily="34" charset="0"/>
                        </a:rPr>
                        <m:t>×</m:t>
                      </m:r>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𝑒</m:t>
                          </m:r>
                        </m:e>
                        <m:sup>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1</m:t>
                              </m:r>
                            </m:num>
                            <m:den>
                              <m:r>
                                <a:rPr lang="en-US" b="0" i="1" smtClean="0">
                                  <a:latin typeface="Cambria Math" panose="02040503050406030204" pitchFamily="18" charset="0"/>
                                  <a:cs typeface="Arial" panose="020B0604020202020204" pitchFamily="34" charset="0"/>
                                </a:rPr>
                                <m:t>𝑁</m:t>
                              </m:r>
                            </m:den>
                          </m:f>
                          <m:nary>
                            <m:naryPr>
                              <m:chr m:val="∑"/>
                              <m:ctrlPr>
                                <a:rPr lang="en-US" b="0" i="1" smtClean="0">
                                  <a:latin typeface="Cambria Math" panose="02040503050406030204" pitchFamily="18" charset="0"/>
                                  <a:cs typeface="Arial" panose="020B0604020202020204" pitchFamily="34" charset="0"/>
                                </a:rPr>
                              </m:ctrlPr>
                            </m:naryPr>
                            <m:sub>
                              <m:r>
                                <m:rPr>
                                  <m:brk m:alnAt="23"/>
                                </m:rPr>
                                <a:rPr lang="en-US" b="0" i="1" smtClean="0">
                                  <a:latin typeface="Cambria Math" panose="02040503050406030204" pitchFamily="18" charset="0"/>
                                  <a:cs typeface="Arial" panose="020B0604020202020204" pitchFamily="34" charset="0"/>
                                </a:rPr>
                                <m:t>𝑛</m:t>
                              </m:r>
                              <m:r>
                                <a:rPr lang="en-US" b="0" i="1" smtClean="0">
                                  <a:latin typeface="Cambria Math" panose="02040503050406030204" pitchFamily="18" charset="0"/>
                                  <a:cs typeface="Arial" panose="020B0604020202020204" pitchFamily="34" charset="0"/>
                                </a:rPr>
                                <m:t>=1</m:t>
                              </m:r>
                            </m:sub>
                            <m:sup>
                              <m:r>
                                <a:rPr lang="en-US" b="0" i="1" smtClean="0">
                                  <a:latin typeface="Cambria Math" panose="02040503050406030204" pitchFamily="18" charset="0"/>
                                  <a:cs typeface="Arial" panose="020B0604020202020204" pitchFamily="34" charset="0"/>
                                </a:rPr>
                                <m:t>𝑁</m:t>
                              </m:r>
                            </m:sup>
                            <m:e>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log</m:t>
                                  </m:r>
                                </m:fName>
                                <m:e>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𝑝</m:t>
                                      </m:r>
                                    </m:e>
                                    <m:sub>
                                      <m:r>
                                        <a:rPr lang="en-US" b="0" i="1" smtClean="0">
                                          <a:latin typeface="Cambria Math" panose="02040503050406030204" pitchFamily="18" charset="0"/>
                                          <a:cs typeface="Arial" panose="020B0604020202020204" pitchFamily="34" charset="0"/>
                                        </a:rPr>
                                        <m:t>𝑛</m:t>
                                      </m:r>
                                    </m:sub>
                                  </m:sSub>
                                </m:e>
                              </m:func>
                            </m:e>
                          </m:nary>
                        </m:sup>
                      </m:sSup>
                    </m:oMath>
                  </m:oMathPara>
                </a14:m>
                <a:endParaRPr lang="en-US" dirty="0">
                  <a:latin typeface="Arial" panose="020B0604020202020204" pitchFamily="34" charset="0"/>
                  <a:cs typeface="Arial" panose="020B0604020202020204" pitchFamily="34" charset="0"/>
                </a:endParaRPr>
              </a:p>
              <a:p>
                <a:pPr marL="0" indent="0" algn="just">
                  <a:buNone/>
                </a:pPr>
                <a:endParaRPr lang="en-US" b="1" dirty="0">
                  <a:latin typeface="Arial" panose="020B0604020202020204" pitchFamily="34" charset="0"/>
                  <a:cs typeface="Arial" panose="020B0604020202020204" pitchFamily="34" charset="0"/>
                </a:endParaRPr>
              </a:p>
              <a:p>
                <a:pPr marL="0" indent="0" algn="just">
                  <a:buNone/>
                </a:pPr>
                <a:r>
                  <a:rPr lang="en-US" b="1" dirty="0">
                    <a:latin typeface="Arial" panose="020B0604020202020204" pitchFamily="34" charset="0"/>
                    <a:cs typeface="Arial" panose="020B0604020202020204" pitchFamily="34" charset="0"/>
                  </a:rPr>
                  <a:t>Candidate:</a:t>
                </a:r>
                <a:r>
                  <a:rPr lang="en-US" dirty="0">
                    <a:latin typeface="Arial" panose="020B0604020202020204" pitchFamily="34" charset="0"/>
                    <a:cs typeface="Arial" panose="020B0604020202020204" pitchFamily="34" charset="0"/>
                  </a:rPr>
                  <a:t> He </a:t>
                </a:r>
                <a:r>
                  <a:rPr lang="en-US" dirty="0" err="1">
                    <a:latin typeface="Arial" panose="020B0604020202020204" pitchFamily="34" charset="0"/>
                    <a:cs typeface="Arial" panose="020B0604020202020204" pitchFamily="34" charset="0"/>
                  </a:rPr>
                  <a:t>He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He</a:t>
                </a:r>
                <a:r>
                  <a:rPr lang="en-US" dirty="0">
                    <a:latin typeface="Arial" panose="020B0604020202020204" pitchFamily="34" charset="0"/>
                    <a:cs typeface="Arial" panose="020B0604020202020204" pitchFamily="34" charset="0"/>
                  </a:rPr>
                  <a:t> eats tasty fruit (6 words)</a:t>
                </a:r>
              </a:p>
              <a:p>
                <a:pPr marL="0" indent="0" algn="just">
                  <a:buNone/>
                </a:pPr>
                <a:r>
                  <a:rPr lang="en-US" b="1" dirty="0">
                    <a:latin typeface="Arial" panose="020B0604020202020204" pitchFamily="34" charset="0"/>
                    <a:cs typeface="Arial" panose="020B0604020202020204" pitchFamily="34" charset="0"/>
                  </a:rPr>
                  <a:t>Reference1:</a:t>
                </a:r>
                <a:r>
                  <a:rPr lang="en-US" dirty="0">
                    <a:latin typeface="Arial" panose="020B0604020202020204" pitchFamily="34" charset="0"/>
                    <a:cs typeface="Arial" panose="020B0604020202020204" pitchFamily="34" charset="0"/>
                  </a:rPr>
                  <a:t> He eats a sweet apple (5 words)</a:t>
                </a:r>
              </a:p>
              <a:p>
                <a:pPr marL="0" indent="0" algn="just">
                  <a:buNone/>
                </a:pPr>
                <a:r>
                  <a:rPr lang="en-US" b="1" dirty="0">
                    <a:latin typeface="Arial" panose="020B0604020202020204" pitchFamily="34" charset="0"/>
                    <a:cs typeface="Arial" panose="020B0604020202020204" pitchFamily="34" charset="0"/>
                  </a:rPr>
                  <a:t>Reference2:</a:t>
                </a:r>
                <a:r>
                  <a:rPr lang="en-US" dirty="0">
                    <a:latin typeface="Arial" panose="020B0604020202020204" pitchFamily="34" charset="0"/>
                    <a:cs typeface="Arial" panose="020B0604020202020204" pitchFamily="34" charset="0"/>
                  </a:rPr>
                  <a:t>  He is eating a tasty apple (6 words)</a:t>
                </a:r>
              </a:p>
              <a:p>
                <a:pPr marL="0" indent="0" algn="just">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Closest reference translation to the candidate (6 words) is Reference 2 (6 words).</a:t>
                </a:r>
              </a:p>
              <a:p>
                <a:pPr algn="just"/>
                <a:r>
                  <a:rPr lang="en-GB" dirty="0">
                    <a:latin typeface="Arial" panose="020B0604020202020204" pitchFamily="34" charset="0"/>
                    <a:cs typeface="Arial" panose="020B0604020202020204" pitchFamily="34" charset="0"/>
                  </a:rPr>
                  <a:t>If two references are equally close, the shorter one is chosen based on character count.</a:t>
                </a:r>
              </a:p>
              <a:p>
                <a:pPr algn="just"/>
                <a:endParaRPr lang="en-GB"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anose="020B0604020202020204" pitchFamily="34" charset="0"/>
                        </a:rPr>
                        <m:t>𝑐</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𝑟</m:t>
                      </m:r>
                      <m:r>
                        <a:rPr lang="en-US" b="0" i="1" smtClean="0">
                          <a:latin typeface="Cambria Math" panose="02040503050406030204" pitchFamily="18" charset="0"/>
                          <a:cs typeface="Arial" panose="020B0604020202020204" pitchFamily="34" charset="0"/>
                        </a:rPr>
                        <m:t>=6</m:t>
                      </m:r>
                    </m:oMath>
                  </m:oMathPara>
                </a14:m>
                <a:endParaRPr lang="en-US"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FFF0471A-F40F-7958-E218-F6F61496BF9B}"/>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r="-919"/>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58D611E3-A43B-4C8F-B3F6-D4A7ADAC6BDC}"/>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562F49C8-ECAD-7F80-D4C3-6536B867D322}"/>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14</a:t>
            </a:fld>
            <a:endParaRPr lang="en-AE" dirty="0"/>
          </a:p>
        </p:txBody>
      </p:sp>
    </p:spTree>
    <p:extLst>
      <p:ext uri="{BB962C8B-B14F-4D97-AF65-F5344CB8AC3E}">
        <p14:creationId xmlns:p14="http://schemas.microsoft.com/office/powerpoint/2010/main" val="128757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87C18-7249-72E0-5D09-F05F7F67EA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B0CAA-0774-3D62-F066-DF8BA36D83D8}"/>
              </a:ext>
            </a:extLst>
          </p:cNvPr>
          <p:cNvSpPr>
            <a:spLocks noGrp="1"/>
          </p:cNvSpPr>
          <p:nvPr>
            <p:ph type="title"/>
          </p:nvPr>
        </p:nvSpPr>
        <p:spPr>
          <a:xfrm>
            <a:off x="128081" y="83024"/>
            <a:ext cx="11935838" cy="636925"/>
          </a:xfrm>
        </p:spPr>
        <p:txBody>
          <a:bodyPr>
            <a:normAutofit fontScale="90000"/>
          </a:bodyPr>
          <a:lstStyle/>
          <a:p>
            <a:r>
              <a:rPr lang="en-US" dirty="0"/>
              <a:t>BLEU</a:t>
            </a:r>
            <a:endParaRPr lang="en-A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379A32-AB94-ABE2-BA23-3309A4A71BEA}"/>
                  </a:ext>
                </a:extLst>
              </p:cNvPr>
              <p:cNvSpPr>
                <a:spLocks noGrp="1"/>
              </p:cNvSpPr>
              <p:nvPr>
                <p:ph idx="1"/>
              </p:nvPr>
            </p:nvSpPr>
            <p:spPr>
              <a:xfrm>
                <a:off x="128081" y="875488"/>
                <a:ext cx="11935838" cy="5480861"/>
              </a:xfrm>
            </p:spPr>
            <p:txBody>
              <a:bodyPr>
                <a:normAutofit fontScale="85000" lnSpcReduction="20000"/>
              </a:bodyPr>
              <a:lstStyle/>
              <a:p>
                <a:pPr marL="0" indent="0" algn="just">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cs typeface="Arial" panose="020B0604020202020204" pitchFamily="34" charset="0"/>
                        </a:rPr>
                        <m:t>BLEU</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𝐵𝑃</m:t>
                      </m:r>
                      <m:r>
                        <a:rPr lang="en-US" b="0" i="1" smtClean="0">
                          <a:latin typeface="Cambria Math" panose="02040503050406030204" pitchFamily="18" charset="0"/>
                          <a:cs typeface="Arial" panose="020B0604020202020204" pitchFamily="34" charset="0"/>
                        </a:rPr>
                        <m:t>×</m:t>
                      </m:r>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𝑒</m:t>
                          </m:r>
                        </m:e>
                        <m:sup>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1</m:t>
                              </m:r>
                            </m:num>
                            <m:den>
                              <m:r>
                                <a:rPr lang="en-US" b="0" i="1" smtClean="0">
                                  <a:latin typeface="Cambria Math" panose="02040503050406030204" pitchFamily="18" charset="0"/>
                                  <a:cs typeface="Arial" panose="020B0604020202020204" pitchFamily="34" charset="0"/>
                                </a:rPr>
                                <m:t>𝑁</m:t>
                              </m:r>
                            </m:den>
                          </m:f>
                          <m:nary>
                            <m:naryPr>
                              <m:chr m:val="∑"/>
                              <m:ctrlPr>
                                <a:rPr lang="en-US" b="0" i="1" smtClean="0">
                                  <a:latin typeface="Cambria Math" panose="02040503050406030204" pitchFamily="18" charset="0"/>
                                  <a:cs typeface="Arial" panose="020B0604020202020204" pitchFamily="34" charset="0"/>
                                </a:rPr>
                              </m:ctrlPr>
                            </m:naryPr>
                            <m:sub>
                              <m:r>
                                <m:rPr>
                                  <m:brk m:alnAt="23"/>
                                </m:rPr>
                                <a:rPr lang="en-US" b="0" i="1" smtClean="0">
                                  <a:latin typeface="Cambria Math" panose="02040503050406030204" pitchFamily="18" charset="0"/>
                                  <a:cs typeface="Arial" panose="020B0604020202020204" pitchFamily="34" charset="0"/>
                                </a:rPr>
                                <m:t>𝑛</m:t>
                              </m:r>
                              <m:r>
                                <a:rPr lang="en-US" b="0" i="1" smtClean="0">
                                  <a:latin typeface="Cambria Math" panose="02040503050406030204" pitchFamily="18" charset="0"/>
                                  <a:cs typeface="Arial" panose="020B0604020202020204" pitchFamily="34" charset="0"/>
                                </a:rPr>
                                <m:t>=1</m:t>
                              </m:r>
                            </m:sub>
                            <m:sup>
                              <m:r>
                                <a:rPr lang="en-US" b="0" i="1" smtClean="0">
                                  <a:latin typeface="Cambria Math" panose="02040503050406030204" pitchFamily="18" charset="0"/>
                                  <a:cs typeface="Arial" panose="020B0604020202020204" pitchFamily="34" charset="0"/>
                                </a:rPr>
                                <m:t>𝑁</m:t>
                              </m:r>
                            </m:sup>
                            <m:e>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log</m:t>
                                  </m:r>
                                </m:fName>
                                <m:e>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𝑝</m:t>
                                      </m:r>
                                    </m:e>
                                    <m:sub>
                                      <m:r>
                                        <a:rPr lang="en-US" b="0" i="1" smtClean="0">
                                          <a:latin typeface="Cambria Math" panose="02040503050406030204" pitchFamily="18" charset="0"/>
                                          <a:cs typeface="Arial" panose="020B0604020202020204" pitchFamily="34" charset="0"/>
                                        </a:rPr>
                                        <m:t>𝑛</m:t>
                                      </m:r>
                                    </m:sub>
                                  </m:sSub>
                                </m:e>
                              </m:func>
                            </m:e>
                          </m:nary>
                        </m:sup>
                      </m:sSup>
                    </m:oMath>
                  </m:oMathPara>
                </a14:m>
                <a:endParaRPr lang="en-US"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anose="020B0604020202020204" pitchFamily="34" charset="0"/>
                        </a:rPr>
                        <m:t>𝑁</m:t>
                      </m:r>
                      <m:r>
                        <a:rPr lang="en-US" b="0" i="1" smtClean="0">
                          <a:latin typeface="Cambria Math" panose="02040503050406030204" pitchFamily="18" charset="0"/>
                          <a:cs typeface="Arial" panose="020B0604020202020204" pitchFamily="34" charset="0"/>
                        </a:rPr>
                        <m:t>=2</m:t>
                      </m:r>
                    </m:oMath>
                  </m:oMathPara>
                </a14:m>
                <a:endParaRPr lang="en-US" dirty="0">
                  <a:latin typeface="Arial" panose="020B0604020202020204" pitchFamily="34" charset="0"/>
                  <a:cs typeface="Arial" panose="020B0604020202020204" pitchFamily="34" charset="0"/>
                </a:endParaRPr>
              </a:p>
              <a:p>
                <a:pPr marL="0" indent="0" algn="just">
                  <a:buNone/>
                </a:pPr>
                <a:r>
                  <a:rPr lang="en-US" b="1" dirty="0">
                    <a:latin typeface="Arial" panose="020B0604020202020204" pitchFamily="34" charset="0"/>
                    <a:cs typeface="Arial" panose="020B0604020202020204" pitchFamily="34" charset="0"/>
                  </a:rPr>
                  <a:t>Candidate:</a:t>
                </a:r>
                <a:r>
                  <a:rPr lang="en-US" dirty="0">
                    <a:latin typeface="Arial" panose="020B0604020202020204" pitchFamily="34" charset="0"/>
                    <a:cs typeface="Arial" panose="020B0604020202020204" pitchFamily="34" charset="0"/>
                  </a:rPr>
                  <a:t> He </a:t>
                </a:r>
                <a:r>
                  <a:rPr lang="en-US" dirty="0" err="1">
                    <a:latin typeface="Arial" panose="020B0604020202020204" pitchFamily="34" charset="0"/>
                    <a:cs typeface="Arial" panose="020B0604020202020204" pitchFamily="34" charset="0"/>
                  </a:rPr>
                  <a:t>He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He</a:t>
                </a:r>
                <a:r>
                  <a:rPr lang="en-US" dirty="0">
                    <a:latin typeface="Arial" panose="020B0604020202020204" pitchFamily="34" charset="0"/>
                    <a:cs typeface="Arial" panose="020B0604020202020204" pitchFamily="34" charset="0"/>
                  </a:rPr>
                  <a:t> eats tasty fruit</a:t>
                </a:r>
              </a:p>
              <a:p>
                <a:pPr marL="0" indent="0" algn="just">
                  <a:buNone/>
                </a:pPr>
                <a:r>
                  <a:rPr lang="en-US" b="1" dirty="0">
                    <a:latin typeface="Arial" panose="020B0604020202020204" pitchFamily="34" charset="0"/>
                    <a:cs typeface="Arial" panose="020B0604020202020204" pitchFamily="34" charset="0"/>
                  </a:rPr>
                  <a:t>Reference1:</a:t>
                </a:r>
                <a:r>
                  <a:rPr lang="en-US" dirty="0">
                    <a:latin typeface="Arial" panose="020B0604020202020204" pitchFamily="34" charset="0"/>
                    <a:cs typeface="Arial" panose="020B0604020202020204" pitchFamily="34" charset="0"/>
                  </a:rPr>
                  <a:t> He eats a sweet apple</a:t>
                </a:r>
              </a:p>
              <a:p>
                <a:pPr marL="0" indent="0" algn="just">
                  <a:buNone/>
                </a:pPr>
                <a:r>
                  <a:rPr lang="en-US" b="1" dirty="0">
                    <a:latin typeface="Arial" panose="020B0604020202020204" pitchFamily="34" charset="0"/>
                    <a:cs typeface="Arial" panose="020B0604020202020204" pitchFamily="34" charset="0"/>
                  </a:rPr>
                  <a:t>Reference2:</a:t>
                </a:r>
                <a:r>
                  <a:rPr lang="en-US" dirty="0">
                    <a:latin typeface="Arial" panose="020B0604020202020204" pitchFamily="34" charset="0"/>
                    <a:cs typeface="Arial" panose="020B0604020202020204" pitchFamily="34" charset="0"/>
                  </a:rPr>
                  <a:t>  He is eating a tasty apple</a:t>
                </a:r>
              </a:p>
              <a:p>
                <a:pPr algn="just"/>
                <a:endParaRPr lang="en-US" dirty="0">
                  <a:latin typeface="Arial" panose="020B0604020202020204" pitchFamily="34" charset="0"/>
                  <a:cs typeface="Arial" panose="020B0604020202020204" pitchFamily="34" charset="0"/>
                </a:endParaRPr>
              </a:p>
              <a:p>
                <a:pPr algn="just"/>
                <a14:m>
                  <m:oMath xmlns:m="http://schemas.openxmlformats.org/officeDocument/2006/math">
                    <m:r>
                      <a:rPr lang="en-US" sz="2000" b="0" i="1" smtClean="0">
                        <a:latin typeface="Cambria Math" panose="02040503050406030204" pitchFamily="18" charset="0"/>
                        <a:cs typeface="Arial" panose="020B0604020202020204" pitchFamily="34" charset="0"/>
                      </a:rPr>
                      <m:t>𝐵𝑃</m:t>
                    </m:r>
                    <m:r>
                      <a:rPr lang="en-US" sz="2000" b="0" i="1" smtClean="0">
                        <a:latin typeface="Cambria Math" panose="02040503050406030204" pitchFamily="18" charset="0"/>
                        <a:cs typeface="Arial" panose="020B0604020202020204" pitchFamily="34" charset="0"/>
                      </a:rPr>
                      <m:t>= </m:t>
                    </m:r>
                    <m:d>
                      <m:dPr>
                        <m:begChr m:val="{"/>
                        <m:endChr m:val=""/>
                        <m:ctrlPr>
                          <a:rPr lang="en-US" sz="2000" b="0" i="1" smtClean="0">
                            <a:latin typeface="Cambria Math" panose="02040503050406030204" pitchFamily="18" charset="0"/>
                            <a:cs typeface="Arial" panose="020B0604020202020204" pitchFamily="34" charset="0"/>
                          </a:rPr>
                        </m:ctrlPr>
                      </m:dPr>
                      <m:e>
                        <m:eqArr>
                          <m:eqArrPr>
                            <m:ctrlPr>
                              <a:rPr lang="en-US" sz="2000" b="0" i="1" smtClean="0">
                                <a:latin typeface="Cambria Math" panose="02040503050406030204" pitchFamily="18" charset="0"/>
                                <a:cs typeface="Arial" panose="020B0604020202020204" pitchFamily="34" charset="0"/>
                              </a:rPr>
                            </m:ctrlPr>
                          </m:eqArrPr>
                          <m:e>
                            <m:r>
                              <a:rPr lang="en-US" sz="2000" b="0" i="1" smtClean="0">
                                <a:latin typeface="Cambria Math" panose="02040503050406030204" pitchFamily="18" charset="0"/>
                                <a:cs typeface="Arial" panose="020B0604020202020204" pitchFamily="34" charset="0"/>
                              </a:rPr>
                              <m:t>1,    </m:t>
                            </m:r>
                            <m:r>
                              <m:rPr>
                                <m:nor/>
                              </m:rPr>
                              <a:rPr lang="en-US" sz="2000" b="0" i="0" smtClean="0">
                                <a:latin typeface="Cambria Math" panose="02040503050406030204" pitchFamily="18" charset="0"/>
                                <a:cs typeface="Arial" panose="020B0604020202020204" pitchFamily="34" charset="0"/>
                              </a:rPr>
                              <m:t>if</m:t>
                            </m:r>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𝑐</m:t>
                            </m:r>
                            <m:r>
                              <a:rPr lang="en-US" sz="2000" b="0" i="1" smtClean="0">
                                <a:latin typeface="Cambria Math" panose="02040503050406030204" pitchFamily="18" charset="0"/>
                                <a:cs typeface="Arial" panose="020B0604020202020204" pitchFamily="34" charset="0"/>
                              </a:rPr>
                              <m:t>&gt;</m:t>
                            </m:r>
                            <m:r>
                              <a:rPr lang="en-US" sz="2000" b="0" i="1" smtClean="0">
                                <a:latin typeface="Cambria Math" panose="02040503050406030204" pitchFamily="18" charset="0"/>
                                <a:cs typeface="Arial" panose="020B0604020202020204" pitchFamily="34" charset="0"/>
                              </a:rPr>
                              <m:t>𝑟</m:t>
                            </m:r>
                          </m:e>
                          <m:e>
                            <m:sSup>
                              <m:sSupPr>
                                <m:ctrlPr>
                                  <a:rPr lang="en-US" sz="2000" b="0" i="1" smtClean="0">
                                    <a:latin typeface="Cambria Math" panose="02040503050406030204" pitchFamily="18" charset="0"/>
                                    <a:cs typeface="Arial" panose="020B0604020202020204" pitchFamily="34" charset="0"/>
                                  </a:rPr>
                                </m:ctrlPr>
                              </m:sSupPr>
                              <m:e>
                                <m:r>
                                  <a:rPr lang="en-US" sz="2000" b="0" i="1" smtClean="0">
                                    <a:latin typeface="Cambria Math" panose="02040503050406030204" pitchFamily="18" charset="0"/>
                                    <a:cs typeface="Arial" panose="020B0604020202020204" pitchFamily="34" charset="0"/>
                                  </a:rPr>
                                  <m:t>𝑒</m:t>
                                </m:r>
                              </m:e>
                              <m:sup>
                                <m:r>
                                  <a:rPr lang="en-US" sz="2000" b="0" i="1" smtClean="0">
                                    <a:latin typeface="Cambria Math" panose="02040503050406030204" pitchFamily="18" charset="0"/>
                                    <a:cs typeface="Arial" panose="020B0604020202020204" pitchFamily="34" charset="0"/>
                                  </a:rPr>
                                  <m:t>1−</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𝑟</m:t>
                                    </m:r>
                                  </m:num>
                                  <m:den>
                                    <m:r>
                                      <a:rPr lang="en-US" sz="2000" b="0" i="1" smtClean="0">
                                        <a:latin typeface="Cambria Math" panose="02040503050406030204" pitchFamily="18" charset="0"/>
                                        <a:cs typeface="Arial" panose="020B0604020202020204" pitchFamily="34" charset="0"/>
                                      </a:rPr>
                                      <m:t>𝑐</m:t>
                                    </m:r>
                                  </m:den>
                                </m:f>
                              </m:sup>
                            </m:sSup>
                            <m:r>
                              <a:rPr lang="en-US" sz="2000" b="0" i="1"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if</m:t>
                            </m:r>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𝑐</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𝑟</m:t>
                            </m:r>
                          </m:e>
                        </m:eqArr>
                      </m:e>
                    </m:d>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𝑐</m:t>
                    </m:r>
                    <m:r>
                      <a:rPr lang="en-US" sz="2000" b="0" i="1" smtClean="0">
                        <a:latin typeface="Cambria Math" panose="02040503050406030204" pitchFamily="18" charset="0"/>
                        <a:cs typeface="Arial" panose="020B0604020202020204" pitchFamily="34" charset="0"/>
                      </a:rPr>
                      <m:t>=</m:t>
                    </m:r>
                    <m:r>
                      <m:rPr>
                        <m:nor/>
                      </m:rPr>
                      <a:rPr lang="en-US" sz="2000" b="0" i="0" smtClean="0">
                        <a:latin typeface="Cambria Math" panose="02040503050406030204" pitchFamily="18" charset="0"/>
                        <a:cs typeface="Arial" panose="020B0604020202020204" pitchFamily="34" charset="0"/>
                      </a:rPr>
                      <m:t>length</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of</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hypothesis</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translation</m:t>
                    </m:r>
                    <m:r>
                      <m:rPr>
                        <m:nor/>
                      </m:rPr>
                      <a:rPr lang="en-US" sz="2000" b="0" i="0" smtClean="0">
                        <a:latin typeface="Cambria Math" panose="02040503050406030204" pitchFamily="18" charset="0"/>
                        <a:cs typeface="Arial" panose="020B0604020202020204" pitchFamily="34" charset="0"/>
                      </a:rPr>
                      <m:t>, </m:t>
                    </m:r>
                    <m:r>
                      <m:rPr>
                        <m:nor/>
                      </m:rPr>
                      <a:rPr lang="en-US" sz="2000" b="0" i="1" smtClean="0">
                        <a:latin typeface="Cambria Math" panose="02040503050406030204" pitchFamily="18" charset="0"/>
                        <a:cs typeface="Arial" panose="020B0604020202020204" pitchFamily="34" charset="0"/>
                      </a:rPr>
                      <m:t>r</m:t>
                    </m:r>
                    <m:r>
                      <m:rPr>
                        <m:nor/>
                      </m:rPr>
                      <a:rPr lang="en-US" sz="2000" b="0" i="0" smtClean="0">
                        <a:latin typeface="Cambria Math" panose="02040503050406030204" pitchFamily="18" charset="0"/>
                        <a:cs typeface="Arial" panose="020B0604020202020204" pitchFamily="34" charset="0"/>
                      </a:rPr>
                      <m:t> = </m:t>
                    </m:r>
                    <m:r>
                      <m:rPr>
                        <m:nor/>
                      </m:rPr>
                      <a:rPr lang="en-US" sz="2000" b="0" i="0" smtClean="0">
                        <a:latin typeface="Cambria Math" panose="02040503050406030204" pitchFamily="18" charset="0"/>
                        <a:cs typeface="Arial" panose="020B0604020202020204" pitchFamily="34" charset="0"/>
                      </a:rPr>
                      <m:t>length</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of</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closest</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reference</m:t>
                    </m:r>
                    <m:r>
                      <m:rPr>
                        <m:nor/>
                      </m:rPr>
                      <a:rPr lang="en-US" sz="2000" b="0" i="0" smtClean="0">
                        <a:latin typeface="Cambria Math" panose="02040503050406030204" pitchFamily="18" charset="0"/>
                        <a:cs typeface="Arial" panose="020B0604020202020204" pitchFamily="34" charset="0"/>
                      </a:rPr>
                      <m:t> </m:t>
                    </m:r>
                    <m:r>
                      <m:rPr>
                        <m:nor/>
                      </m:rPr>
                      <a:rPr lang="en-US" sz="2000" b="0" i="0" smtClean="0">
                        <a:latin typeface="Cambria Math" panose="02040503050406030204" pitchFamily="18" charset="0"/>
                        <a:cs typeface="Arial" panose="020B0604020202020204" pitchFamily="34" charset="0"/>
                      </a:rPr>
                      <m:t>translation</m:t>
                    </m:r>
                    <m:r>
                      <m:rPr>
                        <m:nor/>
                      </m:rPr>
                      <a:rPr lang="en-US" sz="2000" b="0" i="1" smtClean="0">
                        <a:latin typeface="Cambria Math" panose="02040503050406030204" pitchFamily="18" charset="0"/>
                        <a:cs typeface="Arial" panose="020B0604020202020204" pitchFamily="34" charset="0"/>
                      </a:rPr>
                      <m:t> </m:t>
                    </m:r>
                  </m:oMath>
                </a14:m>
                <a:r>
                  <a:rPr lang="en-US" sz="2000" dirty="0">
                    <a:latin typeface="Arial" panose="020B0604020202020204" pitchFamily="34" charset="0"/>
                    <a:cs typeface="Arial" panose="020B0604020202020204" pitchFamily="34" charset="0"/>
                  </a:rPr>
                  <a:t>   </a:t>
                </a:r>
              </a:p>
              <a:p>
                <a:pPr algn="just"/>
                <a:endParaRPr lang="en-US"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anose="020B0604020202020204" pitchFamily="34" charset="0"/>
                        </a:rPr>
                        <m:t>𝐵𝑃</m:t>
                      </m:r>
                      <m:r>
                        <a:rPr lang="en-US" b="0" i="1" smtClean="0">
                          <a:latin typeface="Cambria Math" panose="02040503050406030204" pitchFamily="18" charset="0"/>
                          <a:cs typeface="Arial" panose="020B0604020202020204" pitchFamily="34" charset="0"/>
                        </a:rPr>
                        <m:t>=</m:t>
                      </m:r>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𝑒</m:t>
                          </m:r>
                        </m:e>
                        <m:sup>
                          <m:r>
                            <a:rPr lang="en-US" b="0" i="1" smtClean="0">
                              <a:latin typeface="Cambria Math" panose="02040503050406030204" pitchFamily="18" charset="0"/>
                              <a:cs typeface="Arial" panose="020B0604020202020204" pitchFamily="34" charset="0"/>
                            </a:rPr>
                            <m:t>1−</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6</m:t>
                              </m:r>
                            </m:num>
                            <m:den>
                              <m:r>
                                <a:rPr lang="en-US" b="0" i="1" smtClean="0">
                                  <a:latin typeface="Cambria Math" panose="02040503050406030204" pitchFamily="18" charset="0"/>
                                  <a:cs typeface="Arial" panose="020B0604020202020204" pitchFamily="34" charset="0"/>
                                </a:rPr>
                                <m:t>6</m:t>
                              </m:r>
                            </m:den>
                          </m:f>
                        </m:sup>
                      </m:sSup>
                      <m:r>
                        <a:rPr lang="en-US" b="0" i="1" smtClean="0">
                          <a:latin typeface="Cambria Math" panose="02040503050406030204" pitchFamily="18" charset="0"/>
                          <a:cs typeface="Arial" panose="020B0604020202020204" pitchFamily="34" charset="0"/>
                        </a:rPr>
                        <m:t>=1</m:t>
                      </m:r>
                    </m:oMath>
                  </m:oMathPara>
                </a14:m>
                <a:endParaRPr lang="en-US"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marL="0" indent="0" algn="just">
                  <a:buNone/>
                </a:pPr>
                <a:r>
                  <a:rPr lang="en-GB" dirty="0">
                    <a:latin typeface="Arial" panose="020B0604020202020204" pitchFamily="34" charset="0"/>
                    <a:cs typeface="Arial" panose="020B0604020202020204" pitchFamily="34" charset="0"/>
                  </a:rPr>
                  <a:t>Brevity Penalty (BP) is 1, which means no penalty is applied because the candidate's length matches the reference.</a:t>
                </a:r>
                <a:endParaRPr lang="en-US"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38379A32-AB94-ABE2-BA23-3309A4A71BEA}"/>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766" r="-817"/>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97F2ED35-9829-B382-81FD-DE37F0B1FD4C}"/>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E81A7677-BF3F-F674-7F07-66DE2EED778E}"/>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15</a:t>
            </a:fld>
            <a:endParaRPr lang="en-AE" dirty="0"/>
          </a:p>
        </p:txBody>
      </p:sp>
    </p:spTree>
    <p:extLst>
      <p:ext uri="{BB962C8B-B14F-4D97-AF65-F5344CB8AC3E}">
        <p14:creationId xmlns:p14="http://schemas.microsoft.com/office/powerpoint/2010/main" val="3925737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38005-5C2B-00EC-1A36-346C467C1B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B3A800-D627-037C-8525-8CD860A6AC57}"/>
              </a:ext>
            </a:extLst>
          </p:cNvPr>
          <p:cNvSpPr>
            <a:spLocks noGrp="1"/>
          </p:cNvSpPr>
          <p:nvPr>
            <p:ph type="title"/>
          </p:nvPr>
        </p:nvSpPr>
        <p:spPr>
          <a:xfrm>
            <a:off x="128081" y="83024"/>
            <a:ext cx="11935838" cy="636925"/>
          </a:xfrm>
        </p:spPr>
        <p:txBody>
          <a:bodyPr>
            <a:normAutofit fontScale="90000"/>
          </a:bodyPr>
          <a:lstStyle/>
          <a:p>
            <a:r>
              <a:rPr lang="en-US" dirty="0"/>
              <a:t>BLEU</a:t>
            </a:r>
            <a:endParaRPr lang="en-AE" dirty="0"/>
          </a:p>
        </p:txBody>
      </p:sp>
      <p:sp>
        <p:nvSpPr>
          <p:cNvPr id="3" name="Content Placeholder 2">
            <a:extLst>
              <a:ext uri="{FF2B5EF4-FFF2-40B4-BE49-F238E27FC236}">
                <a16:creationId xmlns:a16="http://schemas.microsoft.com/office/drawing/2014/main" id="{EF9C8372-62EF-D53B-AF0E-408F3B704B74}"/>
              </a:ext>
            </a:extLst>
          </p:cNvPr>
          <p:cNvSpPr>
            <a:spLocks noGrp="1"/>
          </p:cNvSpPr>
          <p:nvPr>
            <p:ph idx="1"/>
          </p:nvPr>
        </p:nvSpPr>
        <p:spPr>
          <a:xfrm>
            <a:off x="128081" y="875488"/>
            <a:ext cx="11935838" cy="5480861"/>
          </a:xfrm>
        </p:spPr>
        <p:txBody>
          <a:bodyPr>
            <a:normAutofit/>
          </a:bodyPr>
          <a:lstStyle/>
          <a:p>
            <a:pPr algn="just"/>
            <a:r>
              <a:rPr lang="en-US" dirty="0">
                <a:latin typeface="Arial" panose="020B0604020202020204" pitchFamily="34" charset="0"/>
                <a:cs typeface="Arial" panose="020B0604020202020204" pitchFamily="34" charset="0"/>
              </a:rPr>
              <a:t>Precision Calculation</a:t>
            </a:r>
          </a:p>
          <a:p>
            <a:pPr lvl="1" algn="just"/>
            <a:r>
              <a:rPr lang="en-US" dirty="0">
                <a:latin typeface="Arial" panose="020B0604020202020204" pitchFamily="34" charset="0"/>
                <a:cs typeface="Arial" panose="020B0604020202020204" pitchFamily="34" charset="0"/>
              </a:rPr>
              <a:t>Count: The number of occurrences of the n-gram in the candidate</a:t>
            </a:r>
          </a:p>
          <a:p>
            <a:pPr lvl="1" algn="just"/>
            <a:r>
              <a:rPr lang="en-US" dirty="0">
                <a:latin typeface="Arial" panose="020B0604020202020204" pitchFamily="34" charset="0"/>
                <a:cs typeface="Arial" panose="020B0604020202020204" pitchFamily="34" charset="0"/>
              </a:rPr>
              <a:t>Clipped Count:  Limit the count to the maximum count in any reference</a:t>
            </a:r>
          </a:p>
          <a:p>
            <a:pPr lvl="1"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F8E000E-6B8E-1E88-2868-D86A7F8B73E4}"/>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5ED69664-C38D-28B5-CE3E-EDEFF9386DC5}"/>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16</a:t>
            </a:fld>
            <a:endParaRPr lang="en-AE" dirty="0"/>
          </a:p>
        </p:txBody>
      </p:sp>
    </p:spTree>
    <p:extLst>
      <p:ext uri="{BB962C8B-B14F-4D97-AF65-F5344CB8AC3E}">
        <p14:creationId xmlns:p14="http://schemas.microsoft.com/office/powerpoint/2010/main" val="3547410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5D6F9-4373-FAF5-2021-0DF11E2505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941B96-3194-B01D-3A48-0BFD145AC1AD}"/>
              </a:ext>
            </a:extLst>
          </p:cNvPr>
          <p:cNvSpPr>
            <a:spLocks noGrp="1"/>
          </p:cNvSpPr>
          <p:nvPr>
            <p:ph type="title"/>
          </p:nvPr>
        </p:nvSpPr>
        <p:spPr>
          <a:xfrm>
            <a:off x="128081" y="83024"/>
            <a:ext cx="11935838" cy="636925"/>
          </a:xfrm>
        </p:spPr>
        <p:txBody>
          <a:bodyPr>
            <a:normAutofit fontScale="90000"/>
          </a:bodyPr>
          <a:lstStyle/>
          <a:p>
            <a:r>
              <a:rPr lang="en-US" dirty="0"/>
              <a:t>BLEU</a:t>
            </a:r>
            <a:endParaRPr lang="en-A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795767-9AAD-A863-D47E-6FA9237F085E}"/>
                  </a:ext>
                </a:extLst>
              </p:cNvPr>
              <p:cNvSpPr>
                <a:spLocks noGrp="1"/>
              </p:cNvSpPr>
              <p:nvPr>
                <p:ph idx="1"/>
              </p:nvPr>
            </p:nvSpPr>
            <p:spPr>
              <a:xfrm>
                <a:off x="128081" y="875488"/>
                <a:ext cx="11935838" cy="5480861"/>
              </a:xfrm>
            </p:spPr>
            <p:txBody>
              <a:bodyPr>
                <a:normAutofit/>
              </a:bodyPr>
              <a:lstStyle/>
              <a:p>
                <a:pPr algn="just"/>
                <a:r>
                  <a:rPr lang="en-US" dirty="0">
                    <a:latin typeface="Arial" panose="020B0604020202020204" pitchFamily="34" charset="0"/>
                    <a:cs typeface="Arial" panose="020B0604020202020204" pitchFamily="34" charset="0"/>
                  </a:rPr>
                  <a:t>Precision Calculation </a:t>
                </a:r>
              </a:p>
              <a:p>
                <a:pPr lvl="1" algn="just"/>
                <a:r>
                  <a:rPr lang="en-US" b="1" dirty="0">
                    <a:latin typeface="Arial" panose="020B0604020202020204" pitchFamily="34" charset="0"/>
                    <a:cs typeface="Arial" panose="020B0604020202020204" pitchFamily="34" charset="0"/>
                  </a:rPr>
                  <a:t>Candidate:</a:t>
                </a:r>
                <a:r>
                  <a:rPr lang="en-US" dirty="0">
                    <a:latin typeface="Arial" panose="020B0604020202020204" pitchFamily="34" charset="0"/>
                    <a:cs typeface="Arial" panose="020B0604020202020204" pitchFamily="34" charset="0"/>
                  </a:rPr>
                  <a:t> He </a:t>
                </a:r>
                <a:r>
                  <a:rPr lang="en-US" dirty="0" err="1">
                    <a:latin typeface="Arial" panose="020B0604020202020204" pitchFamily="34" charset="0"/>
                    <a:cs typeface="Arial" panose="020B0604020202020204" pitchFamily="34" charset="0"/>
                  </a:rPr>
                  <a:t>He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He</a:t>
                </a:r>
                <a:r>
                  <a:rPr lang="en-US" dirty="0">
                    <a:latin typeface="Arial" panose="020B0604020202020204" pitchFamily="34" charset="0"/>
                    <a:cs typeface="Arial" panose="020B0604020202020204" pitchFamily="34" charset="0"/>
                  </a:rPr>
                  <a:t> eats tasty fruit</a:t>
                </a:r>
              </a:p>
              <a:p>
                <a:pPr lvl="1" algn="just"/>
                <a:r>
                  <a:rPr lang="en-US" b="1" dirty="0">
                    <a:latin typeface="Arial" panose="020B0604020202020204" pitchFamily="34" charset="0"/>
                    <a:cs typeface="Arial" panose="020B0604020202020204" pitchFamily="34" charset="0"/>
                  </a:rPr>
                  <a:t>Reference1:</a:t>
                </a:r>
                <a:r>
                  <a:rPr lang="en-US" dirty="0">
                    <a:latin typeface="Arial" panose="020B0604020202020204" pitchFamily="34" charset="0"/>
                    <a:cs typeface="Arial" panose="020B0604020202020204" pitchFamily="34" charset="0"/>
                  </a:rPr>
                  <a:t> He eats a sweet apple</a:t>
                </a:r>
              </a:p>
              <a:p>
                <a:pPr lvl="1" algn="just"/>
                <a:r>
                  <a:rPr lang="en-US" b="1" dirty="0">
                    <a:latin typeface="Arial" panose="020B0604020202020204" pitchFamily="34" charset="0"/>
                    <a:cs typeface="Arial" panose="020B0604020202020204" pitchFamily="34" charset="0"/>
                  </a:rPr>
                  <a:t>Reference2:</a:t>
                </a:r>
                <a:r>
                  <a:rPr lang="en-US" dirty="0">
                    <a:latin typeface="Arial" panose="020B0604020202020204" pitchFamily="34" charset="0"/>
                    <a:cs typeface="Arial" panose="020B0604020202020204" pitchFamily="34" charset="0"/>
                  </a:rPr>
                  <a:t>  He is eating a tasty apple</a:t>
                </a:r>
              </a:p>
              <a:p>
                <a:pPr lvl="1"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𝑝</m:t>
                          </m:r>
                        </m:e>
                        <m:sub>
                          <m:r>
                            <a:rPr lang="en-US" b="0" i="1" smtClean="0">
                              <a:latin typeface="Cambria Math" panose="02040503050406030204" pitchFamily="18" charset="0"/>
                              <a:cs typeface="Arial" panose="020B0604020202020204" pitchFamily="34" charset="0"/>
                            </a:rPr>
                            <m:t>1</m:t>
                          </m:r>
                        </m:sub>
                      </m:sSub>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m:rPr>
                              <m:nor/>
                            </m:rPr>
                            <a:rPr lang="en-US" b="0" i="0" smtClean="0">
                              <a:latin typeface="Cambria Math" panose="02040503050406030204" pitchFamily="18" charset="0"/>
                              <a:cs typeface="Arial" panose="020B0604020202020204" pitchFamily="34" charset="0"/>
                            </a:rPr>
                            <m:t>Clipped</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number</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of</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correct</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predicted</m:t>
                          </m:r>
                          <m:r>
                            <m:rPr>
                              <m:nor/>
                            </m:rPr>
                            <a:rPr lang="en-US" b="0" i="0" smtClean="0">
                              <a:latin typeface="Cambria Math" panose="02040503050406030204" pitchFamily="18" charset="0"/>
                              <a:cs typeface="Arial" panose="020B0604020202020204" pitchFamily="34" charset="0"/>
                            </a:rPr>
                            <m:t> 1−</m:t>
                          </m:r>
                          <m:r>
                            <m:rPr>
                              <m:nor/>
                            </m:rPr>
                            <a:rPr lang="en-US" b="0" i="0" smtClean="0">
                              <a:latin typeface="Cambria Math" panose="02040503050406030204" pitchFamily="18" charset="0"/>
                              <a:cs typeface="Arial" panose="020B0604020202020204" pitchFamily="34" charset="0"/>
                            </a:rPr>
                            <m:t>grams</m:t>
                          </m:r>
                          <m:r>
                            <a:rPr lang="en-US" b="0" i="1" smtClean="0">
                              <a:latin typeface="Cambria Math" panose="02040503050406030204" pitchFamily="18" charset="0"/>
                              <a:cs typeface="Arial" panose="020B0604020202020204" pitchFamily="34" charset="0"/>
                            </a:rPr>
                            <m:t>  </m:t>
                          </m:r>
                        </m:num>
                        <m:den>
                          <m:r>
                            <m:rPr>
                              <m:nor/>
                            </m:rPr>
                            <a:rPr lang="en-US" b="0" i="0" smtClean="0">
                              <a:latin typeface="Cambria Math" panose="02040503050406030204" pitchFamily="18" charset="0"/>
                              <a:cs typeface="Arial" panose="020B0604020202020204" pitchFamily="34" charset="0"/>
                            </a:rPr>
                            <m:t>Number</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of</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total</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predicted</m:t>
                          </m:r>
                          <m:r>
                            <m:rPr>
                              <m:nor/>
                            </m:rPr>
                            <a:rPr lang="en-US" b="0" i="0" smtClean="0">
                              <a:latin typeface="Cambria Math" panose="02040503050406030204" pitchFamily="18" charset="0"/>
                              <a:cs typeface="Arial" panose="020B0604020202020204" pitchFamily="34" charset="0"/>
                            </a:rPr>
                            <m:t> 1−</m:t>
                          </m:r>
                          <m:r>
                            <m:rPr>
                              <m:nor/>
                            </m:rPr>
                            <a:rPr lang="en-US" b="0" i="0" smtClean="0">
                              <a:latin typeface="Cambria Math" panose="02040503050406030204" pitchFamily="18" charset="0"/>
                              <a:cs typeface="Arial" panose="020B0604020202020204" pitchFamily="34" charset="0"/>
                            </a:rPr>
                            <m:t>grams</m:t>
                          </m:r>
                        </m:den>
                      </m:f>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3</m:t>
                          </m:r>
                        </m:num>
                        <m:den>
                          <m:r>
                            <a:rPr lang="en-US" b="0" i="1" smtClean="0">
                              <a:latin typeface="Cambria Math" panose="02040503050406030204" pitchFamily="18" charset="0"/>
                              <a:cs typeface="Arial" panose="020B0604020202020204" pitchFamily="34" charset="0"/>
                            </a:rPr>
                            <m:t>6</m:t>
                          </m:r>
                        </m:den>
                      </m:f>
                    </m:oMath>
                  </m:oMathPara>
                </a14:m>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79795767-9AAD-A863-D47E-6FA9237F085E}"/>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t="-2002"/>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A8B0CF3D-C6B8-7A9A-4879-A9FEB455CB7D}"/>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41327C3E-C630-C404-794C-46E4E9FF3AA2}"/>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17</a:t>
            </a:fld>
            <a:endParaRPr lang="en-AE" dirty="0"/>
          </a:p>
        </p:txBody>
      </p:sp>
      <p:pic>
        <p:nvPicPr>
          <p:cNvPr id="6" name="Picture 5">
            <a:extLst>
              <a:ext uri="{FF2B5EF4-FFF2-40B4-BE49-F238E27FC236}">
                <a16:creationId xmlns:a16="http://schemas.microsoft.com/office/drawing/2014/main" id="{66D03F72-CD2A-699C-C26E-DC578F2BFBE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saturation sat="200000"/>
                    </a14:imgEffect>
                  </a14:imgLayer>
                </a14:imgProps>
              </a:ext>
            </a:extLst>
          </a:blip>
          <a:srcRect l="40767" b="30798"/>
          <a:stretch/>
        </p:blipFill>
        <p:spPr>
          <a:xfrm>
            <a:off x="6381791" y="894714"/>
            <a:ext cx="5154961" cy="2721204"/>
          </a:xfrm>
          <a:prstGeom prst="rect">
            <a:avLst/>
          </a:prstGeom>
        </p:spPr>
      </p:pic>
    </p:spTree>
    <p:extLst>
      <p:ext uri="{BB962C8B-B14F-4D97-AF65-F5344CB8AC3E}">
        <p14:creationId xmlns:p14="http://schemas.microsoft.com/office/powerpoint/2010/main" val="293934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CFFBF-8D30-A1EA-FB22-B2B60ECB59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87B2C3-BD6D-119C-7A92-5CF43271AA65}"/>
              </a:ext>
            </a:extLst>
          </p:cNvPr>
          <p:cNvSpPr>
            <a:spLocks noGrp="1"/>
          </p:cNvSpPr>
          <p:nvPr>
            <p:ph type="title"/>
          </p:nvPr>
        </p:nvSpPr>
        <p:spPr>
          <a:xfrm>
            <a:off x="128081" y="83024"/>
            <a:ext cx="11935838" cy="636925"/>
          </a:xfrm>
        </p:spPr>
        <p:txBody>
          <a:bodyPr>
            <a:normAutofit fontScale="90000"/>
          </a:bodyPr>
          <a:lstStyle/>
          <a:p>
            <a:r>
              <a:rPr lang="en-US" dirty="0"/>
              <a:t>BLEU</a:t>
            </a:r>
            <a:endParaRPr lang="en-A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BC4EC5-8C7E-0EB5-FF75-82B445763FC8}"/>
                  </a:ext>
                </a:extLst>
              </p:cNvPr>
              <p:cNvSpPr>
                <a:spLocks noGrp="1"/>
              </p:cNvSpPr>
              <p:nvPr>
                <p:ph idx="1"/>
              </p:nvPr>
            </p:nvSpPr>
            <p:spPr>
              <a:xfrm>
                <a:off x="128081" y="875488"/>
                <a:ext cx="11935838" cy="5480861"/>
              </a:xfrm>
            </p:spPr>
            <p:txBody>
              <a:bodyPr>
                <a:normAutofit/>
              </a:bodyPr>
              <a:lstStyle/>
              <a:p>
                <a:pPr algn="just"/>
                <a:r>
                  <a:rPr lang="en-US" dirty="0">
                    <a:latin typeface="Arial" panose="020B0604020202020204" pitchFamily="34" charset="0"/>
                    <a:cs typeface="Arial" panose="020B0604020202020204" pitchFamily="34" charset="0"/>
                  </a:rPr>
                  <a:t>Precision Calculation</a:t>
                </a:r>
              </a:p>
              <a:p>
                <a:pPr lvl="1" algn="just"/>
                <a:r>
                  <a:rPr lang="en-US" b="1" dirty="0">
                    <a:latin typeface="Arial" panose="020B0604020202020204" pitchFamily="34" charset="0"/>
                    <a:cs typeface="Arial" panose="020B0604020202020204" pitchFamily="34" charset="0"/>
                  </a:rPr>
                  <a:t>Candidate:</a:t>
                </a:r>
                <a:r>
                  <a:rPr lang="en-US" dirty="0">
                    <a:latin typeface="Arial" panose="020B0604020202020204" pitchFamily="34" charset="0"/>
                    <a:cs typeface="Arial" panose="020B0604020202020204" pitchFamily="34" charset="0"/>
                  </a:rPr>
                  <a:t> He </a:t>
                </a:r>
                <a:r>
                  <a:rPr lang="en-US" dirty="0" err="1">
                    <a:latin typeface="Arial" panose="020B0604020202020204" pitchFamily="34" charset="0"/>
                    <a:cs typeface="Arial" panose="020B0604020202020204" pitchFamily="34" charset="0"/>
                  </a:rPr>
                  <a:t>He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He</a:t>
                </a:r>
                <a:r>
                  <a:rPr lang="en-US" dirty="0">
                    <a:latin typeface="Arial" panose="020B0604020202020204" pitchFamily="34" charset="0"/>
                    <a:cs typeface="Arial" panose="020B0604020202020204" pitchFamily="34" charset="0"/>
                  </a:rPr>
                  <a:t> eats tasty fruit</a:t>
                </a:r>
              </a:p>
              <a:p>
                <a:pPr lvl="1" algn="just"/>
                <a:r>
                  <a:rPr lang="en-US" b="1" dirty="0">
                    <a:latin typeface="Arial" panose="020B0604020202020204" pitchFamily="34" charset="0"/>
                    <a:cs typeface="Arial" panose="020B0604020202020204" pitchFamily="34" charset="0"/>
                  </a:rPr>
                  <a:t>Reference1:</a:t>
                </a:r>
                <a:r>
                  <a:rPr lang="en-US" dirty="0">
                    <a:latin typeface="Arial" panose="020B0604020202020204" pitchFamily="34" charset="0"/>
                    <a:cs typeface="Arial" panose="020B0604020202020204" pitchFamily="34" charset="0"/>
                  </a:rPr>
                  <a:t> He eats a sweet apple</a:t>
                </a:r>
              </a:p>
              <a:p>
                <a:pPr lvl="1" algn="just"/>
                <a:r>
                  <a:rPr lang="en-US" b="1" dirty="0">
                    <a:latin typeface="Arial" panose="020B0604020202020204" pitchFamily="34" charset="0"/>
                    <a:cs typeface="Arial" panose="020B0604020202020204" pitchFamily="34" charset="0"/>
                  </a:rPr>
                  <a:t>Reference2:</a:t>
                </a:r>
                <a:r>
                  <a:rPr lang="en-US" dirty="0">
                    <a:latin typeface="Arial" panose="020B0604020202020204" pitchFamily="34" charset="0"/>
                    <a:cs typeface="Arial" panose="020B0604020202020204" pitchFamily="34" charset="0"/>
                  </a:rPr>
                  <a:t>  He is eating a tasty apple</a:t>
                </a:r>
              </a:p>
              <a:p>
                <a:pPr lvl="1"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𝑝</m:t>
                          </m:r>
                        </m:e>
                        <m:sub>
                          <m:r>
                            <a:rPr lang="en-US" b="0" i="1" smtClean="0">
                              <a:latin typeface="Cambria Math" panose="02040503050406030204" pitchFamily="18" charset="0"/>
                              <a:cs typeface="Arial" panose="020B0604020202020204" pitchFamily="34" charset="0"/>
                            </a:rPr>
                            <m:t>2</m:t>
                          </m:r>
                        </m:sub>
                      </m:sSub>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m:rPr>
                              <m:nor/>
                            </m:rPr>
                            <a:rPr lang="en-US" b="0" i="0" smtClean="0">
                              <a:latin typeface="Cambria Math" panose="02040503050406030204" pitchFamily="18" charset="0"/>
                              <a:cs typeface="Arial" panose="020B0604020202020204" pitchFamily="34" charset="0"/>
                            </a:rPr>
                            <m:t>Clipped</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number</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of</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correct</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predicted</m:t>
                          </m:r>
                          <m:r>
                            <m:rPr>
                              <m:nor/>
                            </m:rPr>
                            <a:rPr lang="en-US" b="0" i="0" smtClean="0">
                              <a:latin typeface="Cambria Math" panose="02040503050406030204" pitchFamily="18" charset="0"/>
                              <a:cs typeface="Arial" panose="020B0604020202020204" pitchFamily="34" charset="0"/>
                            </a:rPr>
                            <m:t> 2−</m:t>
                          </m:r>
                          <m:r>
                            <m:rPr>
                              <m:nor/>
                            </m:rPr>
                            <a:rPr lang="en-US" b="0" i="0" smtClean="0">
                              <a:latin typeface="Cambria Math" panose="02040503050406030204" pitchFamily="18" charset="0"/>
                              <a:cs typeface="Arial" panose="020B0604020202020204" pitchFamily="34" charset="0"/>
                            </a:rPr>
                            <m:t>grams</m:t>
                          </m:r>
                          <m:r>
                            <a:rPr lang="en-US" b="0" i="1" smtClean="0">
                              <a:latin typeface="Cambria Math" panose="02040503050406030204" pitchFamily="18" charset="0"/>
                              <a:cs typeface="Arial" panose="020B0604020202020204" pitchFamily="34" charset="0"/>
                            </a:rPr>
                            <m:t>  </m:t>
                          </m:r>
                        </m:num>
                        <m:den>
                          <m:r>
                            <m:rPr>
                              <m:nor/>
                            </m:rPr>
                            <a:rPr lang="en-US" b="0" i="0" smtClean="0">
                              <a:latin typeface="Cambria Math" panose="02040503050406030204" pitchFamily="18" charset="0"/>
                              <a:cs typeface="Arial" panose="020B0604020202020204" pitchFamily="34" charset="0"/>
                            </a:rPr>
                            <m:t>Number</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of</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total</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predicted</m:t>
                          </m:r>
                          <m:r>
                            <m:rPr>
                              <m:nor/>
                            </m:rPr>
                            <a:rPr lang="en-US" b="0" i="0" smtClean="0">
                              <a:latin typeface="Cambria Math" panose="02040503050406030204" pitchFamily="18" charset="0"/>
                              <a:cs typeface="Arial" panose="020B0604020202020204" pitchFamily="34" charset="0"/>
                            </a:rPr>
                            <m:t> 2−</m:t>
                          </m:r>
                          <m:r>
                            <m:rPr>
                              <m:nor/>
                            </m:rPr>
                            <a:rPr lang="en-US" b="0" i="0" smtClean="0">
                              <a:latin typeface="Cambria Math" panose="02040503050406030204" pitchFamily="18" charset="0"/>
                              <a:cs typeface="Arial" panose="020B0604020202020204" pitchFamily="34" charset="0"/>
                            </a:rPr>
                            <m:t>grams</m:t>
                          </m:r>
                        </m:den>
                      </m:f>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2</m:t>
                          </m:r>
                        </m:num>
                        <m:den>
                          <m:r>
                            <a:rPr lang="en-US" b="0" i="1" smtClean="0">
                              <a:latin typeface="Cambria Math" panose="02040503050406030204" pitchFamily="18" charset="0"/>
                              <a:cs typeface="Arial" panose="020B0604020202020204" pitchFamily="34" charset="0"/>
                            </a:rPr>
                            <m:t>5</m:t>
                          </m:r>
                        </m:den>
                      </m:f>
                    </m:oMath>
                  </m:oMathPara>
                </a14:m>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38BC4EC5-8C7E-0EB5-FF75-82B445763FC8}"/>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t="-2002"/>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5C50B25D-7566-C6AB-7C6E-75166BD259F8}"/>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D50CD10E-1552-9803-7BAC-82630498DABE}"/>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18</a:t>
            </a:fld>
            <a:endParaRPr lang="en-AE" dirty="0"/>
          </a:p>
        </p:txBody>
      </p:sp>
      <p:pic>
        <p:nvPicPr>
          <p:cNvPr id="7" name="Picture 6">
            <a:extLst>
              <a:ext uri="{FF2B5EF4-FFF2-40B4-BE49-F238E27FC236}">
                <a16:creationId xmlns:a16="http://schemas.microsoft.com/office/drawing/2014/main" id="{A76547FA-1D87-93E8-C4E6-0EA75CEDC29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saturation sat="200000"/>
                    </a14:imgEffect>
                  </a14:imgLayer>
                </a14:imgProps>
              </a:ext>
            </a:extLst>
          </a:blip>
          <a:srcRect l="41449" b="32750"/>
          <a:stretch/>
        </p:blipFill>
        <p:spPr>
          <a:xfrm>
            <a:off x="6307524" y="875487"/>
            <a:ext cx="5068764" cy="2593191"/>
          </a:xfrm>
          <a:prstGeom prst="rect">
            <a:avLst/>
          </a:prstGeom>
        </p:spPr>
      </p:pic>
    </p:spTree>
    <p:extLst>
      <p:ext uri="{BB962C8B-B14F-4D97-AF65-F5344CB8AC3E}">
        <p14:creationId xmlns:p14="http://schemas.microsoft.com/office/powerpoint/2010/main" val="1327494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88F9B-10F3-818A-9BD9-9D994FCC34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2159D-A34D-F5BB-F336-18FC4F64E986}"/>
              </a:ext>
            </a:extLst>
          </p:cNvPr>
          <p:cNvSpPr>
            <a:spLocks noGrp="1"/>
          </p:cNvSpPr>
          <p:nvPr>
            <p:ph type="title"/>
          </p:nvPr>
        </p:nvSpPr>
        <p:spPr>
          <a:xfrm>
            <a:off x="128081" y="83024"/>
            <a:ext cx="11935838" cy="636925"/>
          </a:xfrm>
        </p:spPr>
        <p:txBody>
          <a:bodyPr>
            <a:normAutofit fontScale="90000"/>
          </a:bodyPr>
          <a:lstStyle/>
          <a:p>
            <a:r>
              <a:rPr lang="en-US" dirty="0"/>
              <a:t>BLEU</a:t>
            </a:r>
            <a:endParaRPr lang="en-A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E8D86F-568F-4A32-8BC0-76ABA4EEBCE9}"/>
                  </a:ext>
                </a:extLst>
              </p:cNvPr>
              <p:cNvSpPr>
                <a:spLocks noGrp="1"/>
              </p:cNvSpPr>
              <p:nvPr>
                <p:ph idx="1"/>
              </p:nvPr>
            </p:nvSpPr>
            <p:spPr>
              <a:xfrm>
                <a:off x="128081" y="875488"/>
                <a:ext cx="11935838" cy="5480861"/>
              </a:xfrm>
            </p:spPr>
            <p:txBody>
              <a:bodyPr>
                <a:norm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m:rPr>
                          <m:nor/>
                        </m:rPr>
                        <a:rPr kumimoji="0" lang="en-US"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BLEU</m:t>
                      </m:r>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𝐵𝑃</m:t>
                      </m:r>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sSup>
                        <m:sSup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sSupPr>
                        <m:e>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𝑒</m:t>
                          </m:r>
                        </m:e>
                        <m:sup>
                          <m:f>
                            <m:f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fPr>
                            <m:num>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1</m:t>
                              </m:r>
                            </m:num>
                            <m:den>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𝑁</m:t>
                              </m:r>
                            </m:den>
                          </m:f>
                          <m:nary>
                            <m:naryPr>
                              <m:chr m:val="∑"/>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naryPr>
                            <m:sub>
                              <m:r>
                                <m:rPr>
                                  <m:brk m:alnAt="23"/>
                                </m:rP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𝑛</m:t>
                              </m:r>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=1</m:t>
                              </m:r>
                            </m:sub>
                            <m:sup>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𝑁</m:t>
                              </m:r>
                            </m:sup>
                            <m:e>
                              <m:func>
                                <m:func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funcPr>
                                <m:fName>
                                  <m:r>
                                    <m:rPr>
                                      <m:sty m:val="p"/>
                                    </m:rPr>
                                    <a:rPr kumimoji="0" lang="en-US"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log</m:t>
                                  </m:r>
                                </m:fName>
                                <m:e>
                                  <m:sSub>
                                    <m:sSub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sSubPr>
                                    <m:e>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𝑝</m:t>
                                      </m:r>
                                    </m:e>
                                    <m:sub>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𝑛</m:t>
                                      </m:r>
                                    </m:sub>
                                  </m:sSub>
                                </m:e>
                              </m:func>
                            </m:e>
                          </m:nary>
                        </m:sup>
                      </m:sSup>
                    </m:oMath>
                  </m:oMathPara>
                </a14:m>
                <a:endPar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cs typeface="Arial" panose="020B0604020202020204" pitchFamily="34" charset="0"/>
                        </a:rPr>
                        <m:t>BLEU</m:t>
                      </m:r>
                      <m:r>
                        <a:rPr lang="en-US" b="0" i="1" smtClean="0">
                          <a:latin typeface="Cambria Math" panose="02040503050406030204" pitchFamily="18" charset="0"/>
                          <a:cs typeface="Arial" panose="020B0604020202020204" pitchFamily="34" charset="0"/>
                        </a:rPr>
                        <m:t>=1×</m:t>
                      </m:r>
                      <m:sSup>
                        <m:sSupPr>
                          <m:ctrlPr>
                            <a:rPr lang="en-US" i="1">
                              <a:solidFill>
                                <a:prstClr val="black"/>
                              </a:solidFill>
                              <a:latin typeface="Cambria Math" panose="02040503050406030204" pitchFamily="18" charset="0"/>
                              <a:cs typeface="Arial" panose="020B0604020202020204" pitchFamily="34" charset="0"/>
                            </a:rPr>
                          </m:ctrlPr>
                        </m:sSupPr>
                        <m:e>
                          <m:r>
                            <a:rPr lang="en-US" i="1">
                              <a:solidFill>
                                <a:prstClr val="black"/>
                              </a:solidFill>
                              <a:latin typeface="Cambria Math" panose="02040503050406030204" pitchFamily="18" charset="0"/>
                              <a:cs typeface="Arial" panose="020B0604020202020204" pitchFamily="34" charset="0"/>
                            </a:rPr>
                            <m:t>𝑒</m:t>
                          </m:r>
                        </m:e>
                        <m:sup>
                          <m:f>
                            <m:fPr>
                              <m:ctrlPr>
                                <a:rPr lang="en-US" i="1">
                                  <a:solidFill>
                                    <a:prstClr val="black"/>
                                  </a:solidFill>
                                  <a:latin typeface="Cambria Math" panose="02040503050406030204" pitchFamily="18" charset="0"/>
                                  <a:cs typeface="Arial" panose="020B0604020202020204" pitchFamily="34" charset="0"/>
                                </a:rPr>
                              </m:ctrlPr>
                            </m:fPr>
                            <m:num>
                              <m:r>
                                <a:rPr lang="en-US" i="1">
                                  <a:solidFill>
                                    <a:prstClr val="black"/>
                                  </a:solidFill>
                                  <a:latin typeface="Cambria Math" panose="02040503050406030204" pitchFamily="18" charset="0"/>
                                  <a:cs typeface="Arial" panose="020B0604020202020204" pitchFamily="34" charset="0"/>
                                </a:rPr>
                                <m:t>1</m:t>
                              </m:r>
                            </m:num>
                            <m:den>
                              <m:r>
                                <a:rPr lang="en-US" b="0" i="1" smtClean="0">
                                  <a:solidFill>
                                    <a:prstClr val="black"/>
                                  </a:solidFill>
                                  <a:latin typeface="Cambria Math" panose="02040503050406030204" pitchFamily="18" charset="0"/>
                                  <a:cs typeface="Arial" panose="020B0604020202020204" pitchFamily="34" charset="0"/>
                                </a:rPr>
                                <m:t>2</m:t>
                              </m:r>
                            </m:den>
                          </m:f>
                          <m:d>
                            <m:dPr>
                              <m:ctrlPr>
                                <a:rPr lang="en-US" b="0" i="1" smtClean="0">
                                  <a:solidFill>
                                    <a:prstClr val="black"/>
                                  </a:solidFill>
                                  <a:latin typeface="Cambria Math" panose="02040503050406030204" pitchFamily="18" charset="0"/>
                                  <a:cs typeface="Arial" panose="020B0604020202020204" pitchFamily="34" charset="0"/>
                                </a:rPr>
                              </m:ctrlPr>
                            </m:dPr>
                            <m:e>
                              <m:func>
                                <m:funcPr>
                                  <m:ctrlPr>
                                    <a:rPr lang="en-US" b="0" i="1" smtClean="0">
                                      <a:solidFill>
                                        <a:prstClr val="black"/>
                                      </a:solidFill>
                                      <a:latin typeface="Cambria Math" panose="02040503050406030204" pitchFamily="18" charset="0"/>
                                      <a:cs typeface="Arial" panose="020B0604020202020204" pitchFamily="34" charset="0"/>
                                    </a:rPr>
                                  </m:ctrlPr>
                                </m:funcPr>
                                <m:fName>
                                  <m:r>
                                    <m:rPr>
                                      <m:sty m:val="p"/>
                                    </m:rPr>
                                    <a:rPr lang="en-US" b="0" i="0" smtClean="0">
                                      <a:solidFill>
                                        <a:prstClr val="black"/>
                                      </a:solidFill>
                                      <a:latin typeface="Cambria Math" panose="02040503050406030204" pitchFamily="18" charset="0"/>
                                      <a:cs typeface="Arial" panose="020B0604020202020204" pitchFamily="34" charset="0"/>
                                    </a:rPr>
                                    <m:t>log</m:t>
                                  </m:r>
                                </m:fName>
                                <m:e>
                                  <m:f>
                                    <m:fPr>
                                      <m:ctrlPr>
                                        <a:rPr lang="en-US" b="0" i="1" smtClean="0">
                                          <a:solidFill>
                                            <a:prstClr val="black"/>
                                          </a:solidFill>
                                          <a:latin typeface="Cambria Math" panose="02040503050406030204" pitchFamily="18" charset="0"/>
                                          <a:cs typeface="Arial" panose="020B0604020202020204" pitchFamily="34" charset="0"/>
                                        </a:rPr>
                                      </m:ctrlPr>
                                    </m:fPr>
                                    <m:num>
                                      <m:r>
                                        <a:rPr lang="en-US" b="0" i="1" smtClean="0">
                                          <a:solidFill>
                                            <a:prstClr val="black"/>
                                          </a:solidFill>
                                          <a:latin typeface="Cambria Math" panose="02040503050406030204" pitchFamily="18" charset="0"/>
                                          <a:cs typeface="Arial" panose="020B0604020202020204" pitchFamily="34" charset="0"/>
                                        </a:rPr>
                                        <m:t>1</m:t>
                                      </m:r>
                                    </m:num>
                                    <m:den>
                                      <m:r>
                                        <a:rPr lang="en-US" b="0" i="1" smtClean="0">
                                          <a:solidFill>
                                            <a:prstClr val="black"/>
                                          </a:solidFill>
                                          <a:latin typeface="Cambria Math" panose="02040503050406030204" pitchFamily="18" charset="0"/>
                                          <a:cs typeface="Arial" panose="020B0604020202020204" pitchFamily="34" charset="0"/>
                                        </a:rPr>
                                        <m:t>2</m:t>
                                      </m:r>
                                    </m:den>
                                  </m:f>
                                </m:e>
                              </m:func>
                              <m:r>
                                <a:rPr lang="en-US" b="0" i="1" smtClean="0">
                                  <a:solidFill>
                                    <a:prstClr val="black"/>
                                  </a:solidFill>
                                  <a:latin typeface="Cambria Math" panose="02040503050406030204" pitchFamily="18" charset="0"/>
                                  <a:cs typeface="Arial" panose="020B0604020202020204" pitchFamily="34" charset="0"/>
                                </a:rPr>
                                <m:t>+</m:t>
                              </m:r>
                              <m:func>
                                <m:funcPr>
                                  <m:ctrlPr>
                                    <a:rPr lang="en-US" b="0" i="1" smtClean="0">
                                      <a:solidFill>
                                        <a:prstClr val="black"/>
                                      </a:solidFill>
                                      <a:latin typeface="Cambria Math" panose="02040503050406030204" pitchFamily="18" charset="0"/>
                                      <a:cs typeface="Arial" panose="020B0604020202020204" pitchFamily="34" charset="0"/>
                                    </a:rPr>
                                  </m:ctrlPr>
                                </m:funcPr>
                                <m:fName>
                                  <m:r>
                                    <m:rPr>
                                      <m:sty m:val="p"/>
                                    </m:rPr>
                                    <a:rPr lang="en-US" b="0" i="0" smtClean="0">
                                      <a:solidFill>
                                        <a:prstClr val="black"/>
                                      </a:solidFill>
                                      <a:latin typeface="Cambria Math" panose="02040503050406030204" pitchFamily="18" charset="0"/>
                                      <a:cs typeface="Arial" panose="020B0604020202020204" pitchFamily="34" charset="0"/>
                                    </a:rPr>
                                    <m:t>log</m:t>
                                  </m:r>
                                </m:fName>
                                <m:e>
                                  <m:f>
                                    <m:fPr>
                                      <m:ctrlPr>
                                        <a:rPr lang="en-US" i="1">
                                          <a:solidFill>
                                            <a:prstClr val="black"/>
                                          </a:solidFill>
                                          <a:latin typeface="Cambria Math" panose="02040503050406030204" pitchFamily="18" charset="0"/>
                                          <a:cs typeface="Arial" panose="020B0604020202020204" pitchFamily="34" charset="0"/>
                                        </a:rPr>
                                      </m:ctrlPr>
                                    </m:fPr>
                                    <m:num>
                                      <m:r>
                                        <a:rPr lang="en-US" i="1">
                                          <a:solidFill>
                                            <a:prstClr val="black"/>
                                          </a:solidFill>
                                          <a:latin typeface="Cambria Math" panose="02040503050406030204" pitchFamily="18" charset="0"/>
                                          <a:cs typeface="Arial" panose="020B0604020202020204" pitchFamily="34" charset="0"/>
                                        </a:rPr>
                                        <m:t>2</m:t>
                                      </m:r>
                                    </m:num>
                                    <m:den>
                                      <m:r>
                                        <a:rPr lang="en-US" i="1">
                                          <a:solidFill>
                                            <a:prstClr val="black"/>
                                          </a:solidFill>
                                          <a:latin typeface="Cambria Math" panose="02040503050406030204" pitchFamily="18" charset="0"/>
                                          <a:cs typeface="Arial" panose="020B0604020202020204" pitchFamily="34" charset="0"/>
                                        </a:rPr>
                                        <m:t>5</m:t>
                                      </m:r>
                                    </m:den>
                                  </m:f>
                                </m:e>
                              </m:func>
                            </m:e>
                          </m:d>
                        </m:sup>
                      </m:sSup>
                    </m:oMath>
                  </m:oMathPara>
                </a14:m>
                <a:endParaRPr lang="en-US"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cs typeface="Arial" panose="020B0604020202020204" pitchFamily="34" charset="0"/>
                        </a:rPr>
                        <m:t>BLEU</m:t>
                      </m:r>
                      <m:r>
                        <a:rPr lang="en-US" b="0" i="1" smtClean="0">
                          <a:latin typeface="Cambria Math" panose="02040503050406030204" pitchFamily="18" charset="0"/>
                          <a:cs typeface="Arial" panose="020B0604020202020204" pitchFamily="34" charset="0"/>
                        </a:rPr>
                        <m:t>=0.447</m:t>
                      </m:r>
                    </m:oMath>
                  </m:oMathPara>
                </a14:m>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The BLEU score is between 0 and 1. A higher BLEU score indicates better translation quality, but values closer to 1 are difficult to achieve, especially for longer texts where some variation is expected. </a:t>
                </a:r>
                <a:endParaRPr lang="en-US"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0BE8D86F-568F-4A32-8BC0-76ABA4EEBCE9}"/>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r="-1073"/>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48618C77-3432-9348-9B65-66E7D7BC893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8CB2332-516C-E5F7-9089-B865809BC20B}"/>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19</a:t>
            </a:fld>
            <a:endParaRPr lang="en-AE" dirty="0"/>
          </a:p>
        </p:txBody>
      </p:sp>
    </p:spTree>
    <p:extLst>
      <p:ext uri="{BB962C8B-B14F-4D97-AF65-F5344CB8AC3E}">
        <p14:creationId xmlns:p14="http://schemas.microsoft.com/office/powerpoint/2010/main" val="986074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A784D-78A9-25DA-3734-1B6C5736E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642FB9-064D-68A8-A2AB-47C1E90D24ED}"/>
              </a:ext>
            </a:extLst>
          </p:cNvPr>
          <p:cNvSpPr>
            <a:spLocks noGrp="1"/>
          </p:cNvSpPr>
          <p:nvPr>
            <p:ph type="title"/>
          </p:nvPr>
        </p:nvSpPr>
        <p:spPr>
          <a:xfrm>
            <a:off x="128081" y="83024"/>
            <a:ext cx="11935838" cy="636925"/>
          </a:xfrm>
        </p:spPr>
        <p:txBody>
          <a:bodyPr>
            <a:normAutofit fontScale="90000"/>
          </a:bodyPr>
          <a:lstStyle/>
          <a:p>
            <a:r>
              <a:rPr lang="en-US" dirty="0"/>
              <a:t>Contents</a:t>
            </a:r>
            <a:endParaRPr lang="en-AE" dirty="0"/>
          </a:p>
        </p:txBody>
      </p:sp>
      <p:sp>
        <p:nvSpPr>
          <p:cNvPr id="3" name="Content Placeholder 2">
            <a:extLst>
              <a:ext uri="{FF2B5EF4-FFF2-40B4-BE49-F238E27FC236}">
                <a16:creationId xmlns:a16="http://schemas.microsoft.com/office/drawing/2014/main" id="{C03DA8D3-BE10-2924-9680-BA70379B3451}"/>
              </a:ext>
            </a:extLst>
          </p:cNvPr>
          <p:cNvSpPr>
            <a:spLocks noGrp="1"/>
          </p:cNvSpPr>
          <p:nvPr>
            <p:ph idx="1"/>
          </p:nvPr>
        </p:nvSpPr>
        <p:spPr>
          <a:xfrm>
            <a:off x="128081" y="875488"/>
            <a:ext cx="11935838" cy="5480861"/>
          </a:xfrm>
        </p:spPr>
        <p:txBody>
          <a:bodyPr>
            <a:normAutofit/>
          </a:bodyPr>
          <a:lstStyle/>
          <a:p>
            <a:r>
              <a:rPr lang="en-US" dirty="0">
                <a:latin typeface="Arial" panose="020B0604020202020204" pitchFamily="34" charset="0"/>
                <a:cs typeface="Arial" panose="020B0604020202020204" pitchFamily="34" charset="0"/>
              </a:rPr>
              <a:t>Evaluating Generation</a:t>
            </a:r>
          </a:p>
          <a:p>
            <a:r>
              <a:rPr lang="en-US" dirty="0">
                <a:latin typeface="Arial" panose="020B0604020202020204" pitchFamily="34" charset="0"/>
                <a:cs typeface="Arial" panose="020B0604020202020204" pitchFamily="34" charset="0"/>
              </a:rPr>
              <a:t>BLEU</a:t>
            </a:r>
          </a:p>
          <a:p>
            <a:r>
              <a:rPr lang="en-US" dirty="0">
                <a:latin typeface="Arial" panose="020B0604020202020204" pitchFamily="34" charset="0"/>
                <a:cs typeface="Arial" panose="020B0604020202020204" pitchFamily="34" charset="0"/>
              </a:rPr>
              <a:t>ROUGE </a:t>
            </a:r>
          </a:p>
          <a:p>
            <a:r>
              <a:rPr lang="en-US" dirty="0">
                <a:latin typeface="Arial" panose="020B0604020202020204" pitchFamily="34" charset="0"/>
                <a:cs typeface="Arial" panose="020B0604020202020204" pitchFamily="34" charset="0"/>
              </a:rPr>
              <a:t>BERT </a:t>
            </a:r>
          </a:p>
          <a:p>
            <a:r>
              <a:rPr lang="en-US" dirty="0">
                <a:latin typeface="Arial" panose="020B0604020202020204" pitchFamily="34" charset="0"/>
                <a:cs typeface="Arial" panose="020B0604020202020204" pitchFamily="34" charset="0"/>
              </a:rPr>
              <a:t>LLM Judges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10788A5-F943-9796-7063-E56A0B754208}"/>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CE19B0E-7CE5-4EDB-ED7F-DE86C62258D1}"/>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a:t>
            </a:fld>
            <a:endParaRPr lang="en-AE" dirty="0"/>
          </a:p>
        </p:txBody>
      </p:sp>
    </p:spTree>
    <p:extLst>
      <p:ext uri="{BB962C8B-B14F-4D97-AF65-F5344CB8AC3E}">
        <p14:creationId xmlns:p14="http://schemas.microsoft.com/office/powerpoint/2010/main" val="288955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39E8D-94AB-CB44-36FA-414598D2BD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48EC9A-27FB-6EB0-6EF8-6C2EB3C07437}"/>
              </a:ext>
            </a:extLst>
          </p:cNvPr>
          <p:cNvSpPr>
            <a:spLocks noGrp="1"/>
          </p:cNvSpPr>
          <p:nvPr>
            <p:ph type="title"/>
          </p:nvPr>
        </p:nvSpPr>
        <p:spPr>
          <a:xfrm>
            <a:off x="128081" y="83024"/>
            <a:ext cx="11935838" cy="636925"/>
          </a:xfrm>
        </p:spPr>
        <p:txBody>
          <a:bodyPr>
            <a:normAutofit fontScale="90000"/>
          </a:bodyPr>
          <a:lstStyle/>
          <a:p>
            <a:r>
              <a:rPr lang="en-US" dirty="0"/>
              <a:t>ROUGE</a:t>
            </a:r>
            <a:endParaRPr lang="en-AE" dirty="0"/>
          </a:p>
        </p:txBody>
      </p:sp>
      <p:sp>
        <p:nvSpPr>
          <p:cNvPr id="3" name="Content Placeholder 2">
            <a:extLst>
              <a:ext uri="{FF2B5EF4-FFF2-40B4-BE49-F238E27FC236}">
                <a16:creationId xmlns:a16="http://schemas.microsoft.com/office/drawing/2014/main" id="{65515A7D-D941-C7BF-8D10-13F5D4487D97}"/>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ROUGE (Recall-Oriented Understudy for </a:t>
            </a:r>
            <a:r>
              <a:rPr lang="en-GB" dirty="0" err="1">
                <a:latin typeface="Arial" panose="020B0604020202020204" pitchFamily="34" charset="0"/>
                <a:cs typeface="Arial" panose="020B0604020202020204" pitchFamily="34" charset="0"/>
              </a:rPr>
              <a:t>Gisting</a:t>
            </a:r>
            <a:r>
              <a:rPr lang="en-GB" dirty="0">
                <a:latin typeface="Arial" panose="020B0604020202020204" pitchFamily="34" charset="0"/>
                <a:cs typeface="Arial" panose="020B0604020202020204" pitchFamily="34" charset="0"/>
              </a:rPr>
              <a:t> Evaluation) is a widely used evaluation metric for assessing the quality of text generation tasks, such as summarization and machine translation. Unlike BLEU, which primarily focuses on precision, ROUGE considers both recall and precision, making it well-suited for evaluating how much of the human-written reference text is captured by the model-generated output. It compares candidate against reference using n-grams, skip-bigrams, and longest common </a:t>
            </a:r>
            <a:r>
              <a:rPr lang="en-GB" dirty="0" err="1">
                <a:latin typeface="Arial" panose="020B0604020202020204" pitchFamily="34" charset="0"/>
                <a:cs typeface="Arial" panose="020B0604020202020204" pitchFamily="34" charset="0"/>
              </a:rPr>
              <a:t>subsequences</a:t>
            </a:r>
            <a:r>
              <a:rPr lang="en-GB" dirty="0">
                <a:latin typeface="Arial" panose="020B0604020202020204" pitchFamily="34" charset="0"/>
                <a:cs typeface="Arial" panose="020B0604020202020204" pitchFamily="34" charset="0"/>
              </a:rPr>
              <a:t> to measure overlap and relevance.</a:t>
            </a: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BCF6527C-1ED1-0621-B78B-19D1B6874D0F}"/>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A943E8B-4432-CADD-8822-17CB804CE1E4}"/>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20</a:t>
            </a:fld>
            <a:endParaRPr lang="en-AE" dirty="0"/>
          </a:p>
        </p:txBody>
      </p:sp>
    </p:spTree>
    <p:extLst>
      <p:ext uri="{BB962C8B-B14F-4D97-AF65-F5344CB8AC3E}">
        <p14:creationId xmlns:p14="http://schemas.microsoft.com/office/powerpoint/2010/main" val="4047997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5EC40-3CAB-3AF5-E4CD-F90A945E20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7B0BAD-B94B-8EE1-EF3C-68EF529BE4C5}"/>
              </a:ext>
            </a:extLst>
          </p:cNvPr>
          <p:cNvSpPr>
            <a:spLocks noGrp="1"/>
          </p:cNvSpPr>
          <p:nvPr>
            <p:ph type="title"/>
          </p:nvPr>
        </p:nvSpPr>
        <p:spPr>
          <a:xfrm>
            <a:off x="128081" y="83024"/>
            <a:ext cx="11935838" cy="636925"/>
          </a:xfrm>
        </p:spPr>
        <p:txBody>
          <a:bodyPr>
            <a:normAutofit fontScale="90000"/>
          </a:bodyPr>
          <a:lstStyle/>
          <a:p>
            <a:r>
              <a:rPr lang="en-US" dirty="0"/>
              <a:t>ROUGE</a:t>
            </a:r>
            <a:endParaRPr lang="en-AE" dirty="0"/>
          </a:p>
        </p:txBody>
      </p:sp>
      <p:sp>
        <p:nvSpPr>
          <p:cNvPr id="3" name="Content Placeholder 2">
            <a:extLst>
              <a:ext uri="{FF2B5EF4-FFF2-40B4-BE49-F238E27FC236}">
                <a16:creationId xmlns:a16="http://schemas.microsoft.com/office/drawing/2014/main" id="{8CA218AD-9E3D-5540-4D4A-FF5C6C65F349}"/>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ROUGE is a set of metrics, rather than just one. The main ones that will be discussed are:</a:t>
            </a:r>
          </a:p>
          <a:p>
            <a:pPr lvl="1" algn="just"/>
            <a:r>
              <a:rPr lang="en-GB" dirty="0">
                <a:latin typeface="Arial" panose="020B0604020202020204" pitchFamily="34" charset="0"/>
                <a:cs typeface="Arial" panose="020B0604020202020204" pitchFamily="34" charset="0"/>
              </a:rPr>
              <a:t>ROUGE-N</a:t>
            </a:r>
          </a:p>
          <a:p>
            <a:pPr lvl="1" algn="just"/>
            <a:r>
              <a:rPr lang="en-GB" dirty="0">
                <a:latin typeface="Arial" panose="020B0604020202020204" pitchFamily="34" charset="0"/>
                <a:cs typeface="Arial" panose="020B0604020202020204" pitchFamily="34" charset="0"/>
              </a:rPr>
              <a:t>ROUGE-L</a:t>
            </a:r>
          </a:p>
          <a:p>
            <a:pPr lvl="1" algn="just"/>
            <a:r>
              <a:rPr lang="en-GB" dirty="0">
                <a:latin typeface="Arial" panose="020B0604020202020204" pitchFamily="34" charset="0"/>
                <a:cs typeface="Arial" panose="020B0604020202020204" pitchFamily="34" charset="0"/>
              </a:rPr>
              <a:t>ROUGE-S</a:t>
            </a: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A17A549-3F97-104D-2C3E-CE5C87FFB6A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76467F3-6EA9-C152-30FD-B69B0A439F05}"/>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21</a:t>
            </a:fld>
            <a:endParaRPr lang="en-AE" dirty="0"/>
          </a:p>
        </p:txBody>
      </p:sp>
    </p:spTree>
    <p:extLst>
      <p:ext uri="{BB962C8B-B14F-4D97-AF65-F5344CB8AC3E}">
        <p14:creationId xmlns:p14="http://schemas.microsoft.com/office/powerpoint/2010/main" val="4048561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415AE-35D2-EF1F-D66C-D76CA58760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130513-6117-834F-B13A-35B2E9AA6C49}"/>
              </a:ext>
            </a:extLst>
          </p:cNvPr>
          <p:cNvSpPr>
            <a:spLocks noGrp="1"/>
          </p:cNvSpPr>
          <p:nvPr>
            <p:ph type="title"/>
          </p:nvPr>
        </p:nvSpPr>
        <p:spPr>
          <a:xfrm>
            <a:off x="128081" y="83024"/>
            <a:ext cx="11935838" cy="636925"/>
          </a:xfrm>
        </p:spPr>
        <p:txBody>
          <a:bodyPr>
            <a:normAutofit fontScale="90000"/>
          </a:bodyPr>
          <a:lstStyle/>
          <a:p>
            <a:r>
              <a:rPr lang="en-US" dirty="0"/>
              <a:t>ROUGE</a:t>
            </a:r>
            <a:endParaRPr lang="en-AE" dirty="0"/>
          </a:p>
        </p:txBody>
      </p:sp>
      <p:sp>
        <p:nvSpPr>
          <p:cNvPr id="3" name="Content Placeholder 2">
            <a:extLst>
              <a:ext uri="{FF2B5EF4-FFF2-40B4-BE49-F238E27FC236}">
                <a16:creationId xmlns:a16="http://schemas.microsoft.com/office/drawing/2014/main" id="{F55A59CB-4FDB-E0A6-10C1-00EF15FD2FB8}"/>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ROUGE-N</a:t>
            </a:r>
          </a:p>
          <a:p>
            <a:pPr lvl="1" algn="just"/>
            <a:r>
              <a:rPr lang="en-GB" dirty="0">
                <a:latin typeface="Arial" panose="020B0604020202020204" pitchFamily="34" charset="0"/>
                <a:cs typeface="Arial" panose="020B0604020202020204" pitchFamily="34" charset="0"/>
              </a:rPr>
              <a:t>ROUGE-N evaluates the quality of a model’s output by measuring the overlap of n-grams (sequences of n words) between the model-generated text (candidate) and the human-written reference. The N in ROUGE-N corresponds to the size of the n-gram being compared:</a:t>
            </a:r>
          </a:p>
          <a:p>
            <a:pPr lvl="2" algn="just"/>
            <a:r>
              <a:rPr lang="en-GB" dirty="0">
                <a:latin typeface="Arial" panose="020B0604020202020204" pitchFamily="34" charset="0"/>
                <a:cs typeface="Arial" panose="020B0604020202020204" pitchFamily="34" charset="0"/>
              </a:rPr>
              <a:t>ROUGE-1 measures the overlap of unigrams (single words) between the candidate and reference.</a:t>
            </a:r>
          </a:p>
          <a:p>
            <a:pPr lvl="2" algn="just"/>
            <a:r>
              <a:rPr lang="en-GB" dirty="0">
                <a:latin typeface="Arial" panose="020B0604020202020204" pitchFamily="34" charset="0"/>
                <a:cs typeface="Arial" panose="020B0604020202020204" pitchFamily="34" charset="0"/>
              </a:rPr>
              <a:t>ROUGE-2 focuses on bigrams (pairs of consecutive words).</a:t>
            </a:r>
          </a:p>
          <a:p>
            <a:pPr lvl="2" algn="just"/>
            <a:r>
              <a:rPr lang="en-GB" dirty="0">
                <a:latin typeface="Arial" panose="020B0604020202020204" pitchFamily="34" charset="0"/>
                <a:cs typeface="Arial" panose="020B0604020202020204" pitchFamily="34" charset="0"/>
              </a:rPr>
              <a:t>ROUGE-3 assesses the overlap of trigrams (triplets of consecutive words), and so on.</a:t>
            </a:r>
          </a:p>
          <a:p>
            <a:pPr marL="914400" lvl="2" indent="0" algn="just">
              <a:buNone/>
            </a:pPr>
            <a:endParaRPr lang="en-GB" dirty="0">
              <a:latin typeface="Arial" panose="020B0604020202020204" pitchFamily="34" charset="0"/>
              <a:cs typeface="Arial" panose="020B0604020202020204" pitchFamily="34" charset="0"/>
            </a:endParaRPr>
          </a:p>
          <a:p>
            <a:pPr lvl="1" algn="just"/>
            <a:r>
              <a:rPr lang="en-GB" dirty="0">
                <a:latin typeface="Arial" panose="020B0604020202020204" pitchFamily="34" charset="0"/>
                <a:cs typeface="Arial" panose="020B0604020202020204" pitchFamily="34" charset="0"/>
              </a:rPr>
              <a:t>This metric helps to determine how much of the model's output matches the structure and content of the reference text at different levels of granularity.</a:t>
            </a:r>
          </a:p>
        </p:txBody>
      </p:sp>
      <p:sp>
        <p:nvSpPr>
          <p:cNvPr id="4" name="Footer Placeholder 3">
            <a:extLst>
              <a:ext uri="{FF2B5EF4-FFF2-40B4-BE49-F238E27FC236}">
                <a16:creationId xmlns:a16="http://schemas.microsoft.com/office/drawing/2014/main" id="{9146F9FE-123E-A94A-D7F2-ECB6F754AC7F}"/>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C66BDFB2-27AB-63DD-DDBB-B3D57AA4B5D2}"/>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22</a:t>
            </a:fld>
            <a:endParaRPr lang="en-AE" dirty="0"/>
          </a:p>
        </p:txBody>
      </p:sp>
    </p:spTree>
    <p:extLst>
      <p:ext uri="{BB962C8B-B14F-4D97-AF65-F5344CB8AC3E}">
        <p14:creationId xmlns:p14="http://schemas.microsoft.com/office/powerpoint/2010/main" val="2079284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33B6A-C4AE-AA88-951C-9FADE692BE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95D996-BE5A-2F66-E2BD-3EB5D98700DC}"/>
              </a:ext>
            </a:extLst>
          </p:cNvPr>
          <p:cNvSpPr>
            <a:spLocks noGrp="1"/>
          </p:cNvSpPr>
          <p:nvPr>
            <p:ph type="title"/>
          </p:nvPr>
        </p:nvSpPr>
        <p:spPr>
          <a:xfrm>
            <a:off x="128081" y="83024"/>
            <a:ext cx="11935838" cy="636925"/>
          </a:xfrm>
        </p:spPr>
        <p:txBody>
          <a:bodyPr>
            <a:normAutofit fontScale="90000"/>
          </a:bodyPr>
          <a:lstStyle/>
          <a:p>
            <a:r>
              <a:rPr lang="en-US" dirty="0"/>
              <a:t>ROUGE</a:t>
            </a:r>
            <a:endParaRPr lang="en-A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CF4FDA-24F6-DAAC-BB37-F0A16CB419CA}"/>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ROUGE-N</a:t>
                </a:r>
              </a:p>
              <a:p>
                <a:pPr lvl="1" algn="just"/>
                <a14:m>
                  <m:oMath xmlns:m="http://schemas.openxmlformats.org/officeDocument/2006/math">
                    <m:r>
                      <m:rPr>
                        <m:nor/>
                      </m:rPr>
                      <a:rPr lang="en-US" b="0" i="0" smtClean="0">
                        <a:latin typeface="Cambria Math" panose="02040503050406030204" pitchFamily="18" charset="0"/>
                        <a:cs typeface="Arial" panose="020B0604020202020204" pitchFamily="34" charset="0"/>
                      </a:rPr>
                      <m:t>Precision</m:t>
                    </m:r>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𝑃</m:t>
                        </m:r>
                      </m:e>
                      <m:sub>
                        <m:r>
                          <a:rPr lang="en-US" b="0" i="1" smtClean="0">
                            <a:latin typeface="Cambria Math" panose="02040503050406030204" pitchFamily="18" charset="0"/>
                            <a:cs typeface="Arial" panose="020B0604020202020204" pitchFamily="34" charset="0"/>
                          </a:rPr>
                          <m:t>𝑅𝑂𝑈𝐺𝐸</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𝑁</m:t>
                        </m:r>
                      </m:sub>
                    </m:sSub>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m:rPr>
                            <m:nor/>
                          </m:rPr>
                          <a:rPr lang="en-US" b="0" i="0" smtClean="0">
                            <a:latin typeface="Cambria Math" panose="02040503050406030204" pitchFamily="18" charset="0"/>
                            <a:cs typeface="Arial" panose="020B0604020202020204" pitchFamily="34" charset="0"/>
                          </a:rPr>
                          <m:t>number</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of</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overlapping</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n</m:t>
                        </m:r>
                        <m:r>
                          <m:rPr>
                            <m:nor/>
                          </m:rPr>
                          <a:rPr lang="en-US" b="0" i="0"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grams</m:t>
                        </m:r>
                      </m:num>
                      <m:den>
                        <m:r>
                          <m:rPr>
                            <m:nor/>
                          </m:rPr>
                          <a:rPr lang="en-US" b="0" i="0" smtClean="0">
                            <a:latin typeface="Cambria Math" panose="02040503050406030204" pitchFamily="18" charset="0"/>
                            <a:cs typeface="Arial" panose="020B0604020202020204" pitchFamily="34" charset="0"/>
                          </a:rPr>
                          <m:t>total</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n</m:t>
                        </m:r>
                        <m:r>
                          <m:rPr>
                            <m:nor/>
                          </m:rPr>
                          <a:rPr lang="en-US" b="0" i="0"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grams</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in</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the</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candidate</m:t>
                        </m:r>
                      </m:den>
                    </m:f>
                  </m:oMath>
                </a14:m>
                <a:endParaRPr lang="en-US" b="0" dirty="0">
                  <a:latin typeface="Arial" panose="020B0604020202020204" pitchFamily="34" charset="0"/>
                  <a:cs typeface="Arial" panose="020B0604020202020204" pitchFamily="34" charset="0"/>
                </a:endParaRPr>
              </a:p>
              <a:p>
                <a:pPr lvl="1" algn="just"/>
                <a:endParaRPr lang="en-US" b="0" dirty="0">
                  <a:latin typeface="Arial" panose="020B0604020202020204" pitchFamily="34" charset="0"/>
                  <a:cs typeface="Arial" panose="020B0604020202020204" pitchFamily="34" charset="0"/>
                </a:endParaRPr>
              </a:p>
              <a:p>
                <a:pPr lvl="1" algn="just"/>
                <a14:m>
                  <m:oMath xmlns:m="http://schemas.openxmlformats.org/officeDocument/2006/math">
                    <m:r>
                      <m:rPr>
                        <m:nor/>
                      </m:rPr>
                      <a:rPr lang="en-US">
                        <a:latin typeface="Cambria Math" panose="02040503050406030204" pitchFamily="18" charset="0"/>
                        <a:cs typeface="Arial" panose="020B0604020202020204" pitchFamily="34" charset="0"/>
                      </a:rPr>
                      <m:t>R</m:t>
                    </m:r>
                    <m:r>
                      <m:rPr>
                        <m:nor/>
                      </m:rPr>
                      <a:rPr lang="en-US" b="0" i="0" smtClean="0">
                        <a:latin typeface="Cambria Math" panose="02040503050406030204" pitchFamily="18" charset="0"/>
                        <a:cs typeface="Arial" panose="020B0604020202020204" pitchFamily="34" charset="0"/>
                      </a:rPr>
                      <m:t>ecall</m:t>
                    </m:r>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𝑅</m:t>
                        </m:r>
                      </m:e>
                      <m:sub>
                        <m:r>
                          <a:rPr lang="en-US" b="0" i="1" smtClean="0">
                            <a:latin typeface="Cambria Math" panose="02040503050406030204" pitchFamily="18" charset="0"/>
                            <a:cs typeface="Arial" panose="020B0604020202020204" pitchFamily="34" charset="0"/>
                          </a:rPr>
                          <m:t>𝑅𝑂𝑈𝐺𝐸</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𝑁</m:t>
                        </m:r>
                      </m:sub>
                    </m:sSub>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m:rPr>
                            <m:nor/>
                          </m:rPr>
                          <a:rPr lang="en-US" b="0" i="0" smtClean="0">
                            <a:latin typeface="Cambria Math" panose="02040503050406030204" pitchFamily="18" charset="0"/>
                            <a:cs typeface="Arial" panose="020B0604020202020204" pitchFamily="34" charset="0"/>
                          </a:rPr>
                          <m:t>number</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of</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overlapping</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n</m:t>
                        </m:r>
                        <m:r>
                          <m:rPr>
                            <m:nor/>
                          </m:rPr>
                          <a:rPr lang="en-US" b="0" i="0"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grams</m:t>
                        </m:r>
                      </m:num>
                      <m:den>
                        <m:r>
                          <m:rPr>
                            <m:nor/>
                          </m:rPr>
                          <a:rPr lang="en-US" b="0" i="0" smtClean="0">
                            <a:latin typeface="Cambria Math" panose="02040503050406030204" pitchFamily="18" charset="0"/>
                            <a:cs typeface="Arial" panose="020B0604020202020204" pitchFamily="34" charset="0"/>
                          </a:rPr>
                          <m:t>total</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n</m:t>
                        </m:r>
                        <m:r>
                          <m:rPr>
                            <m:nor/>
                          </m:rPr>
                          <a:rPr lang="en-US" b="0" i="0"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grams</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in</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the</m:t>
                        </m:r>
                        <m:r>
                          <a:rPr lang="en-US" b="0" i="1"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reference</m:t>
                        </m:r>
                      </m:den>
                    </m:f>
                  </m:oMath>
                </a14:m>
                <a:endParaRPr lang="en-GB" dirty="0">
                  <a:latin typeface="Arial" panose="020B0604020202020204" pitchFamily="34" charset="0"/>
                  <a:cs typeface="Arial" panose="020B0604020202020204" pitchFamily="34" charset="0"/>
                </a:endParaRPr>
              </a:p>
              <a:p>
                <a:pPr lvl="1" algn="just"/>
                <a:endParaRPr lang="en-GB" dirty="0">
                  <a:latin typeface="Arial" panose="020B0604020202020204" pitchFamily="34" charset="0"/>
                  <a:cs typeface="Arial" panose="020B0604020202020204" pitchFamily="34" charset="0"/>
                </a:endParaRPr>
              </a:p>
              <a:p>
                <a:pPr lvl="1" algn="just"/>
                <a14:m>
                  <m:oMath xmlns:m="http://schemas.openxmlformats.org/officeDocument/2006/math">
                    <m:r>
                      <a:rPr lang="en-US" b="0" i="1" smtClean="0">
                        <a:latin typeface="Cambria Math" panose="02040503050406030204" pitchFamily="18" charset="0"/>
                        <a:cs typeface="Arial" panose="020B0604020202020204" pitchFamily="34" charset="0"/>
                      </a:rPr>
                      <m:t>𝐹</m:t>
                    </m:r>
                    <m:r>
                      <a:rPr lang="en-US" b="0" i="1" smtClean="0">
                        <a:latin typeface="Cambria Math" panose="02040503050406030204" pitchFamily="18" charset="0"/>
                        <a:cs typeface="Arial" panose="020B0604020202020204" pitchFamily="34" charset="0"/>
                      </a:rPr>
                      <m:t>1(</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𝐹</m:t>
                        </m:r>
                        <m:r>
                          <a:rPr lang="en-US" b="0" i="1" smtClean="0">
                            <a:latin typeface="Cambria Math" panose="02040503050406030204" pitchFamily="18" charset="0"/>
                            <a:cs typeface="Arial" panose="020B0604020202020204" pitchFamily="34" charset="0"/>
                          </a:rPr>
                          <m:t>1</m:t>
                        </m:r>
                      </m:e>
                      <m:sub>
                        <m:r>
                          <a:rPr lang="en-US" b="0" i="1" smtClean="0">
                            <a:latin typeface="Cambria Math" panose="02040503050406030204" pitchFamily="18" charset="0"/>
                            <a:cs typeface="Arial" panose="020B0604020202020204" pitchFamily="34" charset="0"/>
                          </a:rPr>
                          <m:t>𝑅𝑂𝑈𝐺𝐸</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𝑁</m:t>
                        </m:r>
                      </m:sub>
                    </m:sSub>
                    <m:r>
                      <a:rPr lang="en-US" b="0" i="1" smtClean="0">
                        <a:latin typeface="Cambria Math" panose="02040503050406030204" pitchFamily="18" charset="0"/>
                        <a:cs typeface="Arial" panose="020B0604020202020204" pitchFamily="34" charset="0"/>
                      </a:rPr>
                      <m:t>)=2⋅</m:t>
                    </m:r>
                    <m:f>
                      <m:fPr>
                        <m:ctrlPr>
                          <a:rPr lang="en-US" b="0" i="1" smtClean="0">
                            <a:latin typeface="Cambria Math" panose="02040503050406030204" pitchFamily="18" charset="0"/>
                            <a:cs typeface="Arial" panose="020B0604020202020204" pitchFamily="34" charset="0"/>
                          </a:rPr>
                        </m:ctrlPr>
                      </m:fPr>
                      <m:num>
                        <m:r>
                          <m:rPr>
                            <m:nor/>
                          </m:rPr>
                          <a:rPr lang="en-US" b="0" i="0" smtClean="0">
                            <a:latin typeface="Cambria Math" panose="02040503050406030204" pitchFamily="18" charset="0"/>
                            <a:cs typeface="Arial" panose="020B0604020202020204" pitchFamily="34" charset="0"/>
                          </a:rPr>
                          <m:t>precision</m:t>
                        </m:r>
                        <m:r>
                          <a:rPr lang="en-US" b="0" i="1" smtClean="0">
                            <a:latin typeface="Cambria Math" panose="02040503050406030204" pitchFamily="18" charset="0"/>
                            <a:cs typeface="Arial" panose="020B0604020202020204" pitchFamily="34" charset="0"/>
                          </a:rPr>
                          <m:t> × </m:t>
                        </m:r>
                        <m:r>
                          <m:rPr>
                            <m:nor/>
                          </m:rPr>
                          <a:rPr lang="en-US" b="0" i="0" smtClean="0">
                            <a:latin typeface="Cambria Math" panose="02040503050406030204" pitchFamily="18" charset="0"/>
                            <a:cs typeface="Arial" panose="020B0604020202020204" pitchFamily="34" charset="0"/>
                          </a:rPr>
                          <m:t>recall</m:t>
                        </m:r>
                      </m:num>
                      <m:den>
                        <m:r>
                          <m:rPr>
                            <m:nor/>
                          </m:rPr>
                          <a:rPr lang="en-US" b="0" i="0" smtClean="0">
                            <a:latin typeface="Cambria Math" panose="02040503050406030204" pitchFamily="18" charset="0"/>
                            <a:cs typeface="Arial" panose="020B0604020202020204" pitchFamily="34" charset="0"/>
                          </a:rPr>
                          <m:t>precision</m:t>
                        </m:r>
                        <m:r>
                          <a:rPr lang="en-US" b="0" i="1"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recall</m:t>
                        </m:r>
                      </m:den>
                    </m:f>
                  </m:oMath>
                </a14:m>
                <a:endParaRPr lang="en-GB"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BECF4FDA-24F6-DAAC-BB37-F0A16CB419CA}"/>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t="-2002"/>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FEE7A3C3-32CF-D6AE-98CD-BBBEAE220DE5}"/>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CEE2DDC-C7B9-2C10-31A3-7DC8BFF49DBD}"/>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23</a:t>
            </a:fld>
            <a:endParaRPr lang="en-AE" dirty="0"/>
          </a:p>
        </p:txBody>
      </p:sp>
    </p:spTree>
    <p:extLst>
      <p:ext uri="{BB962C8B-B14F-4D97-AF65-F5344CB8AC3E}">
        <p14:creationId xmlns:p14="http://schemas.microsoft.com/office/powerpoint/2010/main" val="28856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39A6A-3DCB-1D36-F926-0A9539CA2A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CE12CF-00D9-BD75-81DE-E5B849A5686A}"/>
              </a:ext>
            </a:extLst>
          </p:cNvPr>
          <p:cNvSpPr>
            <a:spLocks noGrp="1"/>
          </p:cNvSpPr>
          <p:nvPr>
            <p:ph type="title"/>
          </p:nvPr>
        </p:nvSpPr>
        <p:spPr>
          <a:xfrm>
            <a:off x="128081" y="83024"/>
            <a:ext cx="11935838" cy="636925"/>
          </a:xfrm>
        </p:spPr>
        <p:txBody>
          <a:bodyPr>
            <a:normAutofit fontScale="90000"/>
          </a:bodyPr>
          <a:lstStyle/>
          <a:p>
            <a:r>
              <a:rPr lang="en-US" dirty="0"/>
              <a:t>ROUGE</a:t>
            </a:r>
            <a:endParaRPr lang="en-AE" dirty="0"/>
          </a:p>
        </p:txBody>
      </p:sp>
      <p:sp>
        <p:nvSpPr>
          <p:cNvPr id="3" name="Content Placeholder 2">
            <a:extLst>
              <a:ext uri="{FF2B5EF4-FFF2-40B4-BE49-F238E27FC236}">
                <a16:creationId xmlns:a16="http://schemas.microsoft.com/office/drawing/2014/main" id="{334BD35A-12D2-A555-88C2-00E7C5EC29B2}"/>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ROUGE-N</a:t>
            </a:r>
          </a:p>
          <a:p>
            <a:pPr lvl="1" algn="just"/>
            <a:r>
              <a:rPr lang="en-GB" dirty="0">
                <a:latin typeface="Arial" panose="020B0604020202020204" pitchFamily="34" charset="0"/>
                <a:cs typeface="Arial" panose="020B0604020202020204" pitchFamily="34" charset="0"/>
              </a:rPr>
              <a:t>Reference: "The cat sat on the mat.“</a:t>
            </a:r>
          </a:p>
          <a:p>
            <a:pPr lvl="1" algn="just"/>
            <a:r>
              <a:rPr lang="en-GB" dirty="0">
                <a:latin typeface="Arial" panose="020B0604020202020204" pitchFamily="34" charset="0"/>
                <a:cs typeface="Arial" panose="020B0604020202020204" pitchFamily="34" charset="0"/>
              </a:rPr>
              <a:t>Candidate: "The cat sat on mat.“</a:t>
            </a:r>
          </a:p>
          <a:p>
            <a:pPr marL="457200" lvl="1" indent="0" algn="ctr">
              <a:buNone/>
            </a:pPr>
            <a:r>
              <a:rPr lang="en-GB" dirty="0">
                <a:latin typeface="Arial" panose="020B0604020202020204" pitchFamily="34" charset="0"/>
                <a:cs typeface="Arial" panose="020B0604020202020204" pitchFamily="34" charset="0"/>
              </a:rPr>
              <a:t>N = 2</a:t>
            </a:r>
          </a:p>
          <a:p>
            <a:pPr lvl="1" algn="just"/>
            <a:r>
              <a:rPr lang="en-GB" dirty="0">
                <a:latin typeface="Arial" panose="020B0604020202020204" pitchFamily="34" charset="0"/>
                <a:cs typeface="Arial" panose="020B0604020202020204" pitchFamily="34" charset="0"/>
              </a:rPr>
              <a:t>Reference bigrams = [</a:t>
            </a:r>
            <a:r>
              <a:rPr lang="en-US" dirty="0">
                <a:solidFill>
                  <a:schemeClr val="accent6"/>
                </a:solidFill>
              </a:rPr>
              <a:t>('The', 'cat')</a:t>
            </a:r>
            <a:r>
              <a:rPr lang="en-US" dirty="0"/>
              <a:t>, </a:t>
            </a:r>
            <a:r>
              <a:rPr lang="en-US" dirty="0">
                <a:solidFill>
                  <a:schemeClr val="accent6"/>
                </a:solidFill>
              </a:rPr>
              <a:t>('cat', 'sat')</a:t>
            </a:r>
            <a:r>
              <a:rPr lang="en-US" dirty="0"/>
              <a:t>, </a:t>
            </a:r>
            <a:r>
              <a:rPr lang="en-US" dirty="0">
                <a:solidFill>
                  <a:schemeClr val="accent6"/>
                </a:solidFill>
              </a:rPr>
              <a:t>('sat', 'on')</a:t>
            </a:r>
            <a:r>
              <a:rPr lang="en-US" dirty="0"/>
              <a:t>, ('on', 'the'), ('the', 'mat’)</a:t>
            </a:r>
            <a:r>
              <a:rPr lang="en-GB" dirty="0">
                <a:latin typeface="Arial" panose="020B0604020202020204" pitchFamily="34" charset="0"/>
                <a:cs typeface="Arial" panose="020B0604020202020204" pitchFamily="34" charset="0"/>
              </a:rPr>
              <a:t>]</a:t>
            </a:r>
          </a:p>
          <a:p>
            <a:pPr lvl="1" algn="just"/>
            <a:r>
              <a:rPr lang="en-GB" dirty="0">
                <a:latin typeface="Arial" panose="020B0604020202020204" pitchFamily="34" charset="0"/>
                <a:cs typeface="Arial" panose="020B0604020202020204" pitchFamily="34" charset="0"/>
              </a:rPr>
              <a:t>Candidate bigrams = [</a:t>
            </a:r>
            <a:r>
              <a:rPr lang="en-US" dirty="0">
                <a:solidFill>
                  <a:schemeClr val="accent6"/>
                </a:solidFill>
              </a:rPr>
              <a:t>('The', 'cat')</a:t>
            </a:r>
            <a:r>
              <a:rPr lang="en-US" dirty="0"/>
              <a:t>, </a:t>
            </a:r>
            <a:r>
              <a:rPr lang="en-US" dirty="0">
                <a:solidFill>
                  <a:schemeClr val="accent6"/>
                </a:solidFill>
              </a:rPr>
              <a:t>('cat', 'sat')</a:t>
            </a:r>
            <a:r>
              <a:rPr lang="en-US" dirty="0"/>
              <a:t>, </a:t>
            </a:r>
            <a:r>
              <a:rPr lang="en-US" dirty="0">
                <a:solidFill>
                  <a:schemeClr val="accent6"/>
                </a:solidFill>
              </a:rPr>
              <a:t>('sat', 'on')</a:t>
            </a:r>
            <a:r>
              <a:rPr lang="en-US" dirty="0"/>
              <a:t>, ('on', 'mat’)</a:t>
            </a:r>
            <a:r>
              <a:rPr lang="en-GB" dirty="0">
                <a:latin typeface="Arial" panose="020B0604020202020204" pitchFamily="34" charset="0"/>
                <a:cs typeface="Arial" panose="020B0604020202020204" pitchFamily="34" charset="0"/>
              </a:rPr>
              <a:t>]</a:t>
            </a:r>
          </a:p>
          <a:p>
            <a:pPr lvl="1" algn="just"/>
            <a:endParaRPr lang="en-GB" dirty="0">
              <a:latin typeface="Arial" panose="020B0604020202020204" pitchFamily="34" charset="0"/>
              <a:cs typeface="Arial" panose="020B0604020202020204" pitchFamily="34" charset="0"/>
            </a:endParaRPr>
          </a:p>
          <a:p>
            <a:pPr lvl="1" algn="just"/>
            <a:r>
              <a:rPr lang="en-GB" dirty="0">
                <a:latin typeface="Arial" panose="020B0604020202020204" pitchFamily="34" charset="0"/>
                <a:cs typeface="Arial" panose="020B0604020202020204" pitchFamily="34" charset="0"/>
              </a:rPr>
              <a:t>Overlapping bigram count = 3</a:t>
            </a:r>
          </a:p>
          <a:p>
            <a:pPr lvl="1" algn="just"/>
            <a:r>
              <a:rPr lang="en-GB" dirty="0">
                <a:latin typeface="Arial" panose="020B0604020202020204" pitchFamily="34" charset="0"/>
                <a:cs typeface="Arial" panose="020B0604020202020204" pitchFamily="34" charset="0"/>
              </a:rPr>
              <a:t>Total Candidate Bigrams = 4</a:t>
            </a:r>
          </a:p>
          <a:p>
            <a:pPr lvl="1" algn="just"/>
            <a:r>
              <a:rPr lang="en-GB" dirty="0">
                <a:latin typeface="Arial" panose="020B0604020202020204" pitchFamily="34" charset="0"/>
                <a:cs typeface="Arial" panose="020B0604020202020204" pitchFamily="34" charset="0"/>
              </a:rPr>
              <a:t>Total Reference Bigrams = 5</a:t>
            </a:r>
          </a:p>
        </p:txBody>
      </p:sp>
      <p:sp>
        <p:nvSpPr>
          <p:cNvPr id="4" name="Footer Placeholder 3">
            <a:extLst>
              <a:ext uri="{FF2B5EF4-FFF2-40B4-BE49-F238E27FC236}">
                <a16:creationId xmlns:a16="http://schemas.microsoft.com/office/drawing/2014/main" id="{73DC0979-F2E9-37FB-419D-02C654BCCB11}"/>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39BDFC08-E21B-FA4C-B6D5-95D7EC4F1CA7}"/>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24</a:t>
            </a:fld>
            <a:endParaRPr lang="en-AE" dirty="0"/>
          </a:p>
        </p:txBody>
      </p:sp>
    </p:spTree>
    <p:extLst>
      <p:ext uri="{BB962C8B-B14F-4D97-AF65-F5344CB8AC3E}">
        <p14:creationId xmlns:p14="http://schemas.microsoft.com/office/powerpoint/2010/main" val="1170540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E7614-F30C-8F5B-E5E1-FA75670CC3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255195-BF0D-3319-5D2D-0DB858179564}"/>
              </a:ext>
            </a:extLst>
          </p:cNvPr>
          <p:cNvSpPr>
            <a:spLocks noGrp="1"/>
          </p:cNvSpPr>
          <p:nvPr>
            <p:ph type="title"/>
          </p:nvPr>
        </p:nvSpPr>
        <p:spPr>
          <a:xfrm>
            <a:off x="128081" y="83024"/>
            <a:ext cx="11935838" cy="636925"/>
          </a:xfrm>
        </p:spPr>
        <p:txBody>
          <a:bodyPr>
            <a:normAutofit fontScale="90000"/>
          </a:bodyPr>
          <a:lstStyle/>
          <a:p>
            <a:r>
              <a:rPr lang="en-US" dirty="0"/>
              <a:t>ROUGE</a:t>
            </a:r>
            <a:endParaRPr lang="en-A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C1B145-9710-B97B-2A47-5F7DB7929285}"/>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ROUGE-N</a:t>
                </a:r>
              </a:p>
              <a:p>
                <a:pPr lvl="1" algn="just"/>
                <a14:m>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𝑃</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𝑅𝑂𝑈𝐺𝐸</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−2</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f>
                      <m:f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fPr>
                      <m:num>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3</m:t>
                        </m:r>
                      </m:num>
                      <m:den>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4</m:t>
                        </m:r>
                      </m:den>
                    </m:f>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=0.75</m:t>
                    </m:r>
                  </m:oMath>
                </a14:m>
                <a:endParaRPr kumimoji="0" lang="en-US" sz="28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lvl="1" algn="just"/>
                <a:endParaRPr lang="en-GB" dirty="0">
                  <a:latin typeface="Arial" panose="020B0604020202020204" pitchFamily="34" charset="0"/>
                  <a:cs typeface="Arial" panose="020B0604020202020204" pitchFamily="34" charset="0"/>
                </a:endParaRPr>
              </a:p>
              <a:p>
                <a:pPr lvl="1" algn="just"/>
                <a14:m>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𝑅</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𝑅𝑂𝑈𝐺𝐸</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−2</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f>
                      <m:f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fPr>
                      <m:num>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3</m:t>
                        </m:r>
                      </m:num>
                      <m:den>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5</m:t>
                        </m:r>
                      </m:den>
                    </m:f>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=0.6</m:t>
                    </m:r>
                  </m:oMath>
                </a14:m>
                <a:endParaRPr kumimoji="0" lang="en-US" sz="28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lvl="1" algn="just"/>
                <a:endParaRPr lang="en-US" sz="2800" dirty="0">
                  <a:solidFill>
                    <a:prstClr val="black"/>
                  </a:solidFill>
                  <a:latin typeface="Arial" panose="020B0604020202020204" pitchFamily="34" charset="0"/>
                  <a:cs typeface="Arial" panose="020B0604020202020204" pitchFamily="34" charset="0"/>
                </a:endParaRPr>
              </a:p>
              <a:p>
                <a:pPr lvl="1" algn="just"/>
                <a14:m>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𝐹</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1</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𝑅𝑂𝑈𝐺𝐸</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−2</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f>
                      <m:f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fPr>
                      <m:num>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2</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×0.75×0.6</m:t>
                        </m:r>
                      </m:num>
                      <m:den>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0.75+0.6</m:t>
                        </m:r>
                      </m:den>
                    </m:f>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=0.667</m:t>
                    </m:r>
                  </m:oMath>
                </a14:m>
                <a:endParaRPr kumimoji="0" lang="en-US" sz="28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lvl="1" algn="just"/>
                <a:endParaRPr lang="en-GB"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3DC1B145-9710-B97B-2A47-5F7DB7929285}"/>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t="-2002"/>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28A604C9-7E15-6305-CF24-5A17FC89A072}"/>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99AE4002-E1B0-BE04-68BB-79F9E7FB4000}"/>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25</a:t>
            </a:fld>
            <a:endParaRPr lang="en-AE" dirty="0"/>
          </a:p>
        </p:txBody>
      </p:sp>
    </p:spTree>
    <p:extLst>
      <p:ext uri="{BB962C8B-B14F-4D97-AF65-F5344CB8AC3E}">
        <p14:creationId xmlns:p14="http://schemas.microsoft.com/office/powerpoint/2010/main" val="3192474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35C23-BC29-B508-5296-0645A0F2C8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12E5A-D531-1AFB-3D24-A3C210F673B8}"/>
              </a:ext>
            </a:extLst>
          </p:cNvPr>
          <p:cNvSpPr>
            <a:spLocks noGrp="1"/>
          </p:cNvSpPr>
          <p:nvPr>
            <p:ph type="title"/>
          </p:nvPr>
        </p:nvSpPr>
        <p:spPr>
          <a:xfrm>
            <a:off x="128081" y="83024"/>
            <a:ext cx="11935838" cy="636925"/>
          </a:xfrm>
        </p:spPr>
        <p:txBody>
          <a:bodyPr>
            <a:normAutofit fontScale="90000"/>
          </a:bodyPr>
          <a:lstStyle/>
          <a:p>
            <a:r>
              <a:rPr lang="en-US" dirty="0"/>
              <a:t>ROUGE</a:t>
            </a:r>
            <a:endParaRPr lang="en-AE" dirty="0"/>
          </a:p>
        </p:txBody>
      </p:sp>
      <p:sp>
        <p:nvSpPr>
          <p:cNvPr id="3" name="Content Placeholder 2">
            <a:extLst>
              <a:ext uri="{FF2B5EF4-FFF2-40B4-BE49-F238E27FC236}">
                <a16:creationId xmlns:a16="http://schemas.microsoft.com/office/drawing/2014/main" id="{5EA02752-B39A-6753-452C-E4E1BFF11459}"/>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ROUGE-L</a:t>
            </a:r>
          </a:p>
          <a:p>
            <a:pPr lvl="1" algn="just"/>
            <a:r>
              <a:rPr lang="en-GB" dirty="0">
                <a:latin typeface="Arial" panose="020B0604020202020204" pitchFamily="34" charset="0"/>
                <a:cs typeface="Arial" panose="020B0604020202020204" pitchFamily="34" charset="0"/>
              </a:rPr>
              <a:t>ROUGE-L is based on the Longest Common Subsequence (LCS) rather than n-grams. The LCS captures sentence-level structure similarity, making it useful when word order matters but minor modifications are acceptable. LCS is the longest sequence of words appearing in order in both summaries (but not necessarily consecutively).</a:t>
            </a:r>
          </a:p>
        </p:txBody>
      </p:sp>
      <p:sp>
        <p:nvSpPr>
          <p:cNvPr id="4" name="Footer Placeholder 3">
            <a:extLst>
              <a:ext uri="{FF2B5EF4-FFF2-40B4-BE49-F238E27FC236}">
                <a16:creationId xmlns:a16="http://schemas.microsoft.com/office/drawing/2014/main" id="{C63EE67D-66DB-83FF-F514-7D084B6DF1CC}"/>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3894904E-C931-60B9-DFB5-3D60BCAC84DD}"/>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26</a:t>
            </a:fld>
            <a:endParaRPr lang="en-AE" dirty="0"/>
          </a:p>
        </p:txBody>
      </p:sp>
    </p:spTree>
    <p:extLst>
      <p:ext uri="{BB962C8B-B14F-4D97-AF65-F5344CB8AC3E}">
        <p14:creationId xmlns:p14="http://schemas.microsoft.com/office/powerpoint/2010/main" val="187990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191F7-1A8D-B3C4-7C05-592F4E8C85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E0E262-C11A-434F-1381-60A0DFE43421}"/>
              </a:ext>
            </a:extLst>
          </p:cNvPr>
          <p:cNvSpPr>
            <a:spLocks noGrp="1"/>
          </p:cNvSpPr>
          <p:nvPr>
            <p:ph type="title"/>
          </p:nvPr>
        </p:nvSpPr>
        <p:spPr>
          <a:xfrm>
            <a:off x="128081" y="83024"/>
            <a:ext cx="11935838" cy="636925"/>
          </a:xfrm>
        </p:spPr>
        <p:txBody>
          <a:bodyPr>
            <a:normAutofit fontScale="90000"/>
          </a:bodyPr>
          <a:lstStyle/>
          <a:p>
            <a:r>
              <a:rPr lang="en-US" dirty="0"/>
              <a:t>ROUGE</a:t>
            </a:r>
            <a:endParaRPr lang="en-A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D0CFD7-7F19-EC19-9466-FBDC266B1A0F}"/>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ROUGE-L</a:t>
                </a:r>
              </a:p>
              <a:p>
                <a:pPr lvl="1" algn="just"/>
                <a14:m>
                  <m:oMath xmlns:m="http://schemas.openxmlformats.org/officeDocument/2006/math">
                    <m:r>
                      <m:rPr>
                        <m:nor/>
                      </m:rPr>
                      <a:rPr lang="en-US" b="0" i="0" smtClean="0">
                        <a:latin typeface="Cambria Math" panose="02040503050406030204" pitchFamily="18" charset="0"/>
                        <a:cs typeface="Arial" panose="020B0604020202020204" pitchFamily="34" charset="0"/>
                      </a:rPr>
                      <m:t>Precision</m:t>
                    </m:r>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𝑃</m:t>
                        </m:r>
                      </m:e>
                      <m:sub>
                        <m:r>
                          <a:rPr lang="en-US" b="0" i="1" smtClean="0">
                            <a:latin typeface="Cambria Math" panose="02040503050406030204" pitchFamily="18" charset="0"/>
                            <a:cs typeface="Arial" panose="020B0604020202020204" pitchFamily="34" charset="0"/>
                          </a:rPr>
                          <m:t>𝑅𝑂𝑈𝐺𝐸</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𝐿</m:t>
                        </m:r>
                      </m:sub>
                    </m:sSub>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m:rPr>
                            <m:nor/>
                          </m:rPr>
                          <a:rPr lang="en-US" b="0" i="0" smtClean="0">
                            <a:latin typeface="Cambria Math" panose="02040503050406030204" pitchFamily="18" charset="0"/>
                            <a:cs typeface="Arial" panose="020B0604020202020204" pitchFamily="34" charset="0"/>
                          </a:rPr>
                          <m:t>number</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of</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tokens</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in</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LCS</m:t>
                        </m:r>
                        <m:r>
                          <m:rPr>
                            <m:nor/>
                          </m:rPr>
                          <a:rPr lang="en-US" b="0" i="0" smtClean="0">
                            <a:latin typeface="Cambria Math" panose="02040503050406030204" pitchFamily="18" charset="0"/>
                            <a:cs typeface="Arial" panose="020B0604020202020204" pitchFamily="34" charset="0"/>
                          </a:rPr>
                          <m:t> </m:t>
                        </m:r>
                      </m:num>
                      <m:den>
                        <m:r>
                          <m:rPr>
                            <m:nor/>
                          </m:rPr>
                          <a:rPr lang="en-US" b="0" i="0" smtClean="0">
                            <a:latin typeface="Cambria Math" panose="02040503050406030204" pitchFamily="18" charset="0"/>
                            <a:cs typeface="Arial" panose="020B0604020202020204" pitchFamily="34" charset="0"/>
                          </a:rPr>
                          <m:t>total</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tokens</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in</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the</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candidate</m:t>
                        </m:r>
                      </m:den>
                    </m:f>
                  </m:oMath>
                </a14:m>
                <a:endParaRPr lang="en-US" b="0" dirty="0">
                  <a:latin typeface="Arial" panose="020B0604020202020204" pitchFamily="34" charset="0"/>
                  <a:cs typeface="Arial" panose="020B0604020202020204" pitchFamily="34" charset="0"/>
                </a:endParaRPr>
              </a:p>
              <a:p>
                <a:pPr lvl="1" algn="just"/>
                <a:endParaRPr lang="en-US" b="0" dirty="0">
                  <a:latin typeface="Arial" panose="020B0604020202020204" pitchFamily="34" charset="0"/>
                  <a:cs typeface="Arial" panose="020B0604020202020204" pitchFamily="34" charset="0"/>
                </a:endParaRPr>
              </a:p>
              <a:p>
                <a:pPr lvl="1" algn="just"/>
                <a14:m>
                  <m:oMath xmlns:m="http://schemas.openxmlformats.org/officeDocument/2006/math">
                    <m:r>
                      <m:rPr>
                        <m:nor/>
                      </m:rPr>
                      <a:rPr lang="en-US">
                        <a:latin typeface="Cambria Math" panose="02040503050406030204" pitchFamily="18" charset="0"/>
                        <a:cs typeface="Arial" panose="020B0604020202020204" pitchFamily="34" charset="0"/>
                      </a:rPr>
                      <m:t>R</m:t>
                    </m:r>
                    <m:r>
                      <m:rPr>
                        <m:nor/>
                      </m:rPr>
                      <a:rPr lang="en-US" b="0" i="0" smtClean="0">
                        <a:latin typeface="Cambria Math" panose="02040503050406030204" pitchFamily="18" charset="0"/>
                        <a:cs typeface="Arial" panose="020B0604020202020204" pitchFamily="34" charset="0"/>
                      </a:rPr>
                      <m:t>ecall</m:t>
                    </m:r>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𝑅</m:t>
                        </m:r>
                      </m:e>
                      <m:sub>
                        <m:r>
                          <a:rPr lang="en-US" b="0" i="1" smtClean="0">
                            <a:latin typeface="Cambria Math" panose="02040503050406030204" pitchFamily="18" charset="0"/>
                            <a:cs typeface="Arial" panose="020B0604020202020204" pitchFamily="34" charset="0"/>
                          </a:rPr>
                          <m:t>𝑅𝑂𝑈𝐺𝐸</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𝐿</m:t>
                        </m:r>
                      </m:sub>
                    </m:sSub>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m:rPr>
                            <m:nor/>
                          </m:rPr>
                          <a:rPr lang="en-US" b="0" i="0" smtClean="0">
                            <a:latin typeface="Cambria Math" panose="02040503050406030204" pitchFamily="18" charset="0"/>
                            <a:cs typeface="Arial" panose="020B0604020202020204" pitchFamily="34" charset="0"/>
                          </a:rPr>
                          <m:t>number</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of</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tokens</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in</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LCS</m:t>
                        </m:r>
                        <m:r>
                          <m:rPr>
                            <m:nor/>
                          </m:rPr>
                          <a:rPr lang="en-US" b="0" i="0" smtClean="0">
                            <a:latin typeface="Cambria Math" panose="02040503050406030204" pitchFamily="18" charset="0"/>
                            <a:cs typeface="Arial" panose="020B0604020202020204" pitchFamily="34" charset="0"/>
                          </a:rPr>
                          <m:t> </m:t>
                        </m:r>
                      </m:num>
                      <m:den>
                        <m:r>
                          <m:rPr>
                            <m:nor/>
                          </m:rPr>
                          <a:rPr lang="en-US" b="0" i="0" smtClean="0">
                            <a:latin typeface="Cambria Math" panose="02040503050406030204" pitchFamily="18" charset="0"/>
                            <a:cs typeface="Arial" panose="020B0604020202020204" pitchFamily="34" charset="0"/>
                          </a:rPr>
                          <m:t>total</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tokens</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in</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the</m:t>
                        </m:r>
                        <m:r>
                          <a:rPr lang="en-US" b="0" i="1"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reference</m:t>
                        </m:r>
                      </m:den>
                    </m:f>
                  </m:oMath>
                </a14:m>
                <a:endParaRPr lang="en-GB" dirty="0">
                  <a:latin typeface="Arial" panose="020B0604020202020204" pitchFamily="34" charset="0"/>
                  <a:cs typeface="Arial" panose="020B0604020202020204" pitchFamily="34" charset="0"/>
                </a:endParaRPr>
              </a:p>
              <a:p>
                <a:pPr lvl="1" algn="just"/>
                <a:endParaRPr lang="en-GB" dirty="0">
                  <a:latin typeface="Arial" panose="020B0604020202020204" pitchFamily="34" charset="0"/>
                  <a:cs typeface="Arial" panose="020B0604020202020204" pitchFamily="34" charset="0"/>
                </a:endParaRPr>
              </a:p>
              <a:p>
                <a:pPr lvl="1" algn="just"/>
                <a14:m>
                  <m:oMath xmlns:m="http://schemas.openxmlformats.org/officeDocument/2006/math">
                    <m:r>
                      <a:rPr lang="en-US" b="0" i="1" smtClean="0">
                        <a:latin typeface="Cambria Math" panose="02040503050406030204" pitchFamily="18" charset="0"/>
                        <a:cs typeface="Arial" panose="020B0604020202020204" pitchFamily="34" charset="0"/>
                      </a:rPr>
                      <m:t>𝐹</m:t>
                    </m:r>
                    <m:r>
                      <a:rPr lang="en-US" b="0" i="1" smtClean="0">
                        <a:latin typeface="Cambria Math" panose="02040503050406030204" pitchFamily="18" charset="0"/>
                        <a:cs typeface="Arial" panose="020B0604020202020204" pitchFamily="34" charset="0"/>
                      </a:rPr>
                      <m:t>1(</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𝐹</m:t>
                        </m:r>
                        <m:r>
                          <a:rPr lang="en-US" b="0" i="1" smtClean="0">
                            <a:latin typeface="Cambria Math" panose="02040503050406030204" pitchFamily="18" charset="0"/>
                            <a:cs typeface="Arial" panose="020B0604020202020204" pitchFamily="34" charset="0"/>
                          </a:rPr>
                          <m:t>1</m:t>
                        </m:r>
                      </m:e>
                      <m:sub>
                        <m:r>
                          <a:rPr lang="en-US" b="0" i="1" smtClean="0">
                            <a:latin typeface="Cambria Math" panose="02040503050406030204" pitchFamily="18" charset="0"/>
                            <a:cs typeface="Arial" panose="020B0604020202020204" pitchFamily="34" charset="0"/>
                          </a:rPr>
                          <m:t>𝑅𝑂𝑈𝐺𝐸</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𝐿</m:t>
                        </m:r>
                      </m:sub>
                    </m:sSub>
                    <m:r>
                      <a:rPr lang="en-US" b="0" i="1" smtClean="0">
                        <a:latin typeface="Cambria Math" panose="02040503050406030204" pitchFamily="18" charset="0"/>
                        <a:cs typeface="Arial" panose="020B0604020202020204" pitchFamily="34" charset="0"/>
                      </a:rPr>
                      <m:t>)=2⋅</m:t>
                    </m:r>
                    <m:f>
                      <m:fPr>
                        <m:ctrlPr>
                          <a:rPr lang="en-US" b="0" i="1" smtClean="0">
                            <a:latin typeface="Cambria Math" panose="02040503050406030204" pitchFamily="18" charset="0"/>
                            <a:cs typeface="Arial" panose="020B0604020202020204" pitchFamily="34" charset="0"/>
                          </a:rPr>
                        </m:ctrlPr>
                      </m:fPr>
                      <m:num>
                        <m:r>
                          <m:rPr>
                            <m:nor/>
                          </m:rPr>
                          <a:rPr lang="en-US" b="0" i="0" smtClean="0">
                            <a:latin typeface="Cambria Math" panose="02040503050406030204" pitchFamily="18" charset="0"/>
                            <a:cs typeface="Arial" panose="020B0604020202020204" pitchFamily="34" charset="0"/>
                          </a:rPr>
                          <m:t>precision</m:t>
                        </m:r>
                        <m:r>
                          <a:rPr lang="en-US" b="0" i="1" smtClean="0">
                            <a:latin typeface="Cambria Math" panose="02040503050406030204" pitchFamily="18" charset="0"/>
                            <a:cs typeface="Arial" panose="020B0604020202020204" pitchFamily="34" charset="0"/>
                          </a:rPr>
                          <m:t> × </m:t>
                        </m:r>
                        <m:r>
                          <m:rPr>
                            <m:nor/>
                          </m:rPr>
                          <a:rPr lang="en-US" b="0" i="0" smtClean="0">
                            <a:latin typeface="Cambria Math" panose="02040503050406030204" pitchFamily="18" charset="0"/>
                            <a:cs typeface="Arial" panose="020B0604020202020204" pitchFamily="34" charset="0"/>
                          </a:rPr>
                          <m:t>recall</m:t>
                        </m:r>
                      </m:num>
                      <m:den>
                        <m:r>
                          <m:rPr>
                            <m:nor/>
                          </m:rPr>
                          <a:rPr lang="en-US" b="0" i="0" smtClean="0">
                            <a:latin typeface="Cambria Math" panose="02040503050406030204" pitchFamily="18" charset="0"/>
                            <a:cs typeface="Arial" panose="020B0604020202020204" pitchFamily="34" charset="0"/>
                          </a:rPr>
                          <m:t>precision</m:t>
                        </m:r>
                        <m:r>
                          <a:rPr lang="en-US" b="0" i="1"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recall</m:t>
                        </m:r>
                      </m:den>
                    </m:f>
                  </m:oMath>
                </a14:m>
                <a:endParaRPr lang="en-GB"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3ED0CFD7-7F19-EC19-9466-FBDC266B1A0F}"/>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t="-2002"/>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70090EE7-AD36-70C5-C976-1B3C3C40A8E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DDE36DFA-596E-2A82-AC01-DCBC58A8FA2A}"/>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27</a:t>
            </a:fld>
            <a:endParaRPr lang="en-AE" dirty="0"/>
          </a:p>
        </p:txBody>
      </p:sp>
    </p:spTree>
    <p:extLst>
      <p:ext uri="{BB962C8B-B14F-4D97-AF65-F5344CB8AC3E}">
        <p14:creationId xmlns:p14="http://schemas.microsoft.com/office/powerpoint/2010/main" val="346617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C10AE-70B2-8304-7ABE-F5E9141016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C8F73A-A6A7-C86F-E819-2C4D00321F8B}"/>
              </a:ext>
            </a:extLst>
          </p:cNvPr>
          <p:cNvSpPr>
            <a:spLocks noGrp="1"/>
          </p:cNvSpPr>
          <p:nvPr>
            <p:ph type="title"/>
          </p:nvPr>
        </p:nvSpPr>
        <p:spPr>
          <a:xfrm>
            <a:off x="128081" y="83024"/>
            <a:ext cx="11935838" cy="636925"/>
          </a:xfrm>
        </p:spPr>
        <p:txBody>
          <a:bodyPr>
            <a:normAutofit fontScale="90000"/>
          </a:bodyPr>
          <a:lstStyle/>
          <a:p>
            <a:r>
              <a:rPr lang="en-US" dirty="0"/>
              <a:t>ROUGE</a:t>
            </a:r>
            <a:endParaRPr lang="en-AE" dirty="0"/>
          </a:p>
        </p:txBody>
      </p:sp>
      <p:sp>
        <p:nvSpPr>
          <p:cNvPr id="3" name="Content Placeholder 2">
            <a:extLst>
              <a:ext uri="{FF2B5EF4-FFF2-40B4-BE49-F238E27FC236}">
                <a16:creationId xmlns:a16="http://schemas.microsoft.com/office/drawing/2014/main" id="{B4A58ABF-A0FD-4F45-A945-321B146A6567}"/>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ROUGE-L</a:t>
            </a:r>
          </a:p>
          <a:p>
            <a:pPr lvl="1" algn="just"/>
            <a:r>
              <a:rPr lang="en-GB" dirty="0">
                <a:latin typeface="Arial" panose="020B0604020202020204" pitchFamily="34" charset="0"/>
                <a:cs typeface="Arial" panose="020B0604020202020204" pitchFamily="34" charset="0"/>
              </a:rPr>
              <a:t>Reference: "The cat sat on the mat.“</a:t>
            </a:r>
          </a:p>
          <a:p>
            <a:pPr lvl="1" algn="just"/>
            <a:r>
              <a:rPr lang="en-GB" dirty="0">
                <a:latin typeface="Arial" panose="020B0604020202020204" pitchFamily="34" charset="0"/>
                <a:cs typeface="Arial" panose="020B0604020202020204" pitchFamily="34" charset="0"/>
              </a:rPr>
              <a:t>Candidate: "The cat sat on mat.“</a:t>
            </a:r>
          </a:p>
          <a:p>
            <a:pPr lvl="1" algn="just"/>
            <a:endParaRPr lang="en-GB" dirty="0">
              <a:latin typeface="Arial" panose="020B0604020202020204" pitchFamily="34" charset="0"/>
              <a:cs typeface="Arial" panose="020B0604020202020204" pitchFamily="34" charset="0"/>
            </a:endParaRPr>
          </a:p>
          <a:p>
            <a:pPr lvl="1" algn="just"/>
            <a:r>
              <a:rPr lang="en-GB" dirty="0">
                <a:latin typeface="Arial" panose="020B0604020202020204" pitchFamily="34" charset="0"/>
                <a:cs typeface="Arial" panose="020B0604020202020204" pitchFamily="34" charset="0"/>
              </a:rPr>
              <a:t>LCS = The cat sat on mat</a:t>
            </a:r>
          </a:p>
          <a:p>
            <a:pPr lvl="1" algn="just"/>
            <a:r>
              <a:rPr lang="en-GB" dirty="0">
                <a:latin typeface="Arial" panose="020B0604020202020204" pitchFamily="34" charset="0"/>
                <a:cs typeface="Arial" panose="020B0604020202020204" pitchFamily="34" charset="0"/>
              </a:rPr>
              <a:t>LCS tokens = 4</a:t>
            </a:r>
          </a:p>
          <a:p>
            <a:pPr marL="457200" lvl="1" indent="0" algn="ctr">
              <a:buNone/>
            </a:pPr>
            <a:endParaRPr lang="en-GB" dirty="0">
              <a:latin typeface="Arial" panose="020B0604020202020204" pitchFamily="34" charset="0"/>
              <a:cs typeface="Arial" panose="020B0604020202020204" pitchFamily="34" charset="0"/>
            </a:endParaRPr>
          </a:p>
          <a:p>
            <a:pPr marL="457200" lvl="1" indent="0" algn="ctr">
              <a:buNone/>
            </a:pPr>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57B9C1E-0D61-B078-E0DC-4897EB0DF72D}"/>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300470F-570F-C00B-5759-FD731328EA8A}"/>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28</a:t>
            </a:fld>
            <a:endParaRPr lang="en-AE" dirty="0"/>
          </a:p>
        </p:txBody>
      </p:sp>
    </p:spTree>
    <p:extLst>
      <p:ext uri="{BB962C8B-B14F-4D97-AF65-F5344CB8AC3E}">
        <p14:creationId xmlns:p14="http://schemas.microsoft.com/office/powerpoint/2010/main" val="4180595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6337F-A25F-961C-3A23-D1C163BF6A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8AA1B5-56A9-AAE1-2E44-F2ADE32344B1}"/>
              </a:ext>
            </a:extLst>
          </p:cNvPr>
          <p:cNvSpPr>
            <a:spLocks noGrp="1"/>
          </p:cNvSpPr>
          <p:nvPr>
            <p:ph type="title"/>
          </p:nvPr>
        </p:nvSpPr>
        <p:spPr>
          <a:xfrm>
            <a:off x="128081" y="83024"/>
            <a:ext cx="11935838" cy="636925"/>
          </a:xfrm>
        </p:spPr>
        <p:txBody>
          <a:bodyPr>
            <a:normAutofit fontScale="90000"/>
          </a:bodyPr>
          <a:lstStyle/>
          <a:p>
            <a:r>
              <a:rPr lang="en-US" dirty="0"/>
              <a:t>ROUGE</a:t>
            </a:r>
            <a:endParaRPr lang="en-A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13D990C-5DD9-3025-4C01-74C6A7AA94A7}"/>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ROUGE-L</a:t>
                </a:r>
              </a:p>
              <a:p>
                <a:pPr lvl="1" algn="just"/>
                <a14:m>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𝑃</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𝑅𝑂𝑈𝐺𝐸</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𝐿</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f>
                      <m:f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fPr>
                      <m:num>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4</m:t>
                        </m:r>
                      </m:num>
                      <m:den>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5</m:t>
                        </m:r>
                      </m:den>
                    </m:f>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=0.8</m:t>
                    </m:r>
                  </m:oMath>
                </a14:m>
                <a:endParaRPr kumimoji="0" lang="en-US" sz="28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lvl="1" algn="just"/>
                <a:endParaRPr lang="en-GB" dirty="0">
                  <a:latin typeface="Arial" panose="020B0604020202020204" pitchFamily="34" charset="0"/>
                  <a:cs typeface="Arial" panose="020B0604020202020204" pitchFamily="34" charset="0"/>
                </a:endParaRPr>
              </a:p>
              <a:p>
                <a:pPr lvl="1" algn="just"/>
                <a14:m>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𝑅</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𝑅𝑂𝑈𝐺𝐸</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𝐿</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f>
                      <m:f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fPr>
                      <m:num>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4</m:t>
                        </m:r>
                      </m:num>
                      <m:den>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6</m:t>
                        </m:r>
                      </m:den>
                    </m:f>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=0.667</m:t>
                    </m:r>
                  </m:oMath>
                </a14:m>
                <a:endParaRPr kumimoji="0" lang="en-US" sz="28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lvl="1" algn="just"/>
                <a:endParaRPr lang="en-US" sz="2800" dirty="0">
                  <a:solidFill>
                    <a:prstClr val="black"/>
                  </a:solidFill>
                  <a:latin typeface="Arial" panose="020B0604020202020204" pitchFamily="34" charset="0"/>
                  <a:cs typeface="Arial" panose="020B0604020202020204" pitchFamily="34" charset="0"/>
                </a:endParaRPr>
              </a:p>
              <a:p>
                <a:pPr lvl="1" algn="just"/>
                <a14:m>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𝐹</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1</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𝑅𝑂𝑈𝐺𝐸</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𝐿</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f>
                      <m:f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fPr>
                      <m:num>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2</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×0.8×0.667</m:t>
                        </m:r>
                      </m:num>
                      <m:den>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0.8+0.667</m:t>
                        </m:r>
                      </m:den>
                    </m:f>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=0.727</m:t>
                    </m:r>
                  </m:oMath>
                </a14:m>
                <a:endParaRPr kumimoji="0" lang="en-US" sz="28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lvl="1" algn="just"/>
                <a:endParaRPr lang="en-GB"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C13D990C-5DD9-3025-4C01-74C6A7AA94A7}"/>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t="-2002"/>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2198557A-A9EA-B4AF-6D0D-4ACE3B11EEDE}"/>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97723F0F-5F02-BFDA-5AB6-185FE176E707}"/>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29</a:t>
            </a:fld>
            <a:endParaRPr lang="en-AE" dirty="0"/>
          </a:p>
        </p:txBody>
      </p:sp>
    </p:spTree>
    <p:extLst>
      <p:ext uri="{BB962C8B-B14F-4D97-AF65-F5344CB8AC3E}">
        <p14:creationId xmlns:p14="http://schemas.microsoft.com/office/powerpoint/2010/main" val="368513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9CC64-6101-7422-3E04-83C4E77C4F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11B443-4663-CB06-B44D-1BD49330017A}"/>
              </a:ext>
            </a:extLst>
          </p:cNvPr>
          <p:cNvSpPr>
            <a:spLocks noGrp="1"/>
          </p:cNvSpPr>
          <p:nvPr>
            <p:ph type="title"/>
          </p:nvPr>
        </p:nvSpPr>
        <p:spPr>
          <a:xfrm>
            <a:off x="128081" y="83024"/>
            <a:ext cx="11935838" cy="636925"/>
          </a:xfrm>
        </p:spPr>
        <p:txBody>
          <a:bodyPr>
            <a:normAutofit fontScale="90000"/>
          </a:bodyPr>
          <a:lstStyle/>
          <a:p>
            <a:r>
              <a:rPr lang="en-US" dirty="0"/>
              <a:t>Evaluating Generation</a:t>
            </a:r>
            <a:endParaRPr lang="en-A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7DFE22-B54E-0838-9548-73DFBC4BC468}"/>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We’ve seen perplexity as an automatic measure to evaluate language models</a:t>
                </a:r>
              </a:p>
              <a:p>
                <a:pPr algn="just"/>
                <a:endParaRPr lang="en-GB"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rial" panose="020B0604020202020204" pitchFamily="34" charset="0"/>
                        </a:rPr>
                        <m:t>𝑃𝑃</m:t>
                      </m:r>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rial" panose="020B0604020202020204" pitchFamily="34" charset="0"/>
                            </a:rPr>
                          </m:ctrlPr>
                        </m:dPr>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rial" panose="020B0604020202020204" pitchFamily="34" charset="0"/>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rial" panose="020B0604020202020204" pitchFamily="34" charset="0"/>
                                </a:rPr>
                                <m:t>𝑥</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rial" panose="020B0604020202020204" pitchFamily="34" charset="0"/>
                                </a:rPr>
                                <m:t>1:</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rial" panose="020B0604020202020204" pitchFamily="34" charset="0"/>
                                </a:rPr>
                                <m:t>𝐿</m:t>
                              </m:r>
                            </m:sub>
                          </m:sSub>
                        </m:e>
                      </m:d>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rial" panose="020B0604020202020204" pitchFamily="34" charset="0"/>
                        </a:rPr>
                        <m:t>=</m:t>
                      </m:r>
                      <m:r>
                        <m:rPr>
                          <m:nor/>
                        </m:rP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rial" panose="020B0604020202020204" pitchFamily="34" charset="0"/>
                        </a:rPr>
                        <m:t>exp</m:t>
                      </m:r>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rial" panose="020B0604020202020204" pitchFamily="34" charset="0"/>
                            </a:rPr>
                          </m:ctrlPr>
                        </m:dPr>
                        <m:e>
                          <m:f>
                            <m:f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rial" panose="020B0604020202020204" pitchFamily="34" charset="0"/>
                                </a:rPr>
                              </m:ctrlPr>
                            </m:fPr>
                            <m:num>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rial" panose="020B0604020202020204" pitchFamily="34" charset="0"/>
                                </a:rPr>
                                <m:t>1</m:t>
                              </m:r>
                            </m:num>
                            <m:den>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Arial" panose="020B0604020202020204" pitchFamily="34" charset="0"/>
                                </a:rPr>
                                <m:t>𝐿</m:t>
                              </m:r>
                            </m:den>
                          </m:f>
                          <m:nary>
                            <m:nary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naryPr>
                            <m:sub>
                              <m:r>
                                <m:rPr>
                                  <m:brk m:alnAt="23"/>
                                </m:r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𝑖</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=1</m:t>
                              </m:r>
                            </m:sub>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𝐿</m:t>
                              </m:r>
                            </m:sup>
                            <m:e>
                              <m:func>
                                <m:func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funcPr>
                                <m:fName>
                                  <m:r>
                                    <m:rPr>
                                      <m:sty m:val="p"/>
                                    </m:rP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log</m:t>
                                  </m:r>
                                </m:fName>
                                <m:e>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dPr>
                                    <m:e>
                                      <m:f>
                                        <m:f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fPr>
                                        <m:num>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1</m:t>
                                          </m:r>
                                        </m:num>
                                        <m:den>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𝑝</m:t>
                                          </m:r>
                                          <m:d>
                                            <m:d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dPr>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𝑥</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𝑖</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𝑥</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1:</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𝑖</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−1</m:t>
                                                  </m:r>
                                                </m:sub>
                                              </m:sSub>
                                            </m:e>
                                          </m:d>
                                        </m:den>
                                      </m:f>
                                    </m:e>
                                  </m:d>
                                </m:e>
                              </m:func>
                            </m:e>
                          </m:nary>
                        </m:e>
                      </m:d>
                    </m:oMath>
                  </m:oMathPara>
                </a14:m>
                <a:endParaRPr lang="en-GB" dirty="0">
                  <a:latin typeface="Arial" panose="020B0604020202020204" pitchFamily="34" charset="0"/>
                  <a:cs typeface="Arial" panose="020B0604020202020204" pitchFamily="34" charset="0"/>
                </a:endParaRPr>
              </a:p>
              <a:p>
                <a:pPr marL="0" indent="0" algn="just">
                  <a:buNone/>
                </a:pPr>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However, perplexity alone is insufficient to tell us about how well a model is solving some downstream task (e.g. translation or summarization)</a:t>
                </a:r>
              </a:p>
              <a:p>
                <a:pPr lvl="1" algn="just"/>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6E7DFE22-B54E-0838-9548-73DFBC4BC468}"/>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t="-2002" r="-1073"/>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0B0CA5AD-E3FD-68A7-C8C2-B829E9C4B4F2}"/>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04182129-ACD7-0F06-368A-34471583EE53}"/>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a:t>
            </a:fld>
            <a:endParaRPr lang="en-AE" dirty="0"/>
          </a:p>
        </p:txBody>
      </p:sp>
    </p:spTree>
    <p:extLst>
      <p:ext uri="{BB962C8B-B14F-4D97-AF65-F5344CB8AC3E}">
        <p14:creationId xmlns:p14="http://schemas.microsoft.com/office/powerpoint/2010/main" val="1157658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1FDD5-8D1E-242E-5FB0-012AB8615B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819C16-656D-9A1F-F753-A1B6538B4FFA}"/>
              </a:ext>
            </a:extLst>
          </p:cNvPr>
          <p:cNvSpPr>
            <a:spLocks noGrp="1"/>
          </p:cNvSpPr>
          <p:nvPr>
            <p:ph type="title"/>
          </p:nvPr>
        </p:nvSpPr>
        <p:spPr>
          <a:xfrm>
            <a:off x="128081" y="83024"/>
            <a:ext cx="11935838" cy="636925"/>
          </a:xfrm>
        </p:spPr>
        <p:txBody>
          <a:bodyPr>
            <a:normAutofit fontScale="90000"/>
          </a:bodyPr>
          <a:lstStyle/>
          <a:p>
            <a:r>
              <a:rPr lang="en-US" dirty="0"/>
              <a:t>ROUGE</a:t>
            </a:r>
            <a:endParaRPr lang="en-AE" dirty="0"/>
          </a:p>
        </p:txBody>
      </p:sp>
      <p:sp>
        <p:nvSpPr>
          <p:cNvPr id="3" name="Content Placeholder 2">
            <a:extLst>
              <a:ext uri="{FF2B5EF4-FFF2-40B4-BE49-F238E27FC236}">
                <a16:creationId xmlns:a16="http://schemas.microsoft.com/office/drawing/2014/main" id="{47B1F76D-1D79-73CA-7A72-CC7992D6C531}"/>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ROUGE-S</a:t>
            </a:r>
          </a:p>
          <a:p>
            <a:pPr lvl="1" algn="just"/>
            <a:r>
              <a:rPr lang="en-GB" dirty="0">
                <a:latin typeface="Arial" panose="020B0604020202020204" pitchFamily="34" charset="0"/>
                <a:cs typeface="Arial" panose="020B0604020202020204" pitchFamily="34" charset="0"/>
              </a:rPr>
              <a:t>ROUGE-S stands for ROUGE-Skip-Bigram. Unlike ROUGE-N (which considers only consecutive n-grams), ROUGE-S measures how many skip-bigrams from the reference summary appear in the candidate (generated) summary.</a:t>
            </a:r>
          </a:p>
          <a:p>
            <a:pPr lvl="1" algn="just"/>
            <a:endParaRPr lang="en-GB" dirty="0">
              <a:latin typeface="Arial" panose="020B0604020202020204" pitchFamily="34" charset="0"/>
              <a:cs typeface="Arial" panose="020B0604020202020204" pitchFamily="34" charset="0"/>
            </a:endParaRPr>
          </a:p>
          <a:p>
            <a:pPr lvl="1" algn="just"/>
            <a:r>
              <a:rPr lang="en-GB" dirty="0">
                <a:latin typeface="Arial" panose="020B0604020202020204" pitchFamily="34" charset="0"/>
                <a:cs typeface="Arial" panose="020B0604020202020204" pitchFamily="34" charset="0"/>
              </a:rPr>
              <a:t>A skip-bigram is any ordered pair of words appearing in the same order in the sentence, even if words are skipped in between.</a:t>
            </a:r>
          </a:p>
        </p:txBody>
      </p:sp>
      <p:sp>
        <p:nvSpPr>
          <p:cNvPr id="4" name="Footer Placeholder 3">
            <a:extLst>
              <a:ext uri="{FF2B5EF4-FFF2-40B4-BE49-F238E27FC236}">
                <a16:creationId xmlns:a16="http://schemas.microsoft.com/office/drawing/2014/main" id="{0FDC4EE4-0193-6A68-4995-5B11609E76A2}"/>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0E29DD44-5C73-A5BA-55EE-37AD3E05EFAB}"/>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30</a:t>
            </a:fld>
            <a:endParaRPr lang="en-AE" dirty="0"/>
          </a:p>
        </p:txBody>
      </p:sp>
    </p:spTree>
    <p:extLst>
      <p:ext uri="{BB962C8B-B14F-4D97-AF65-F5344CB8AC3E}">
        <p14:creationId xmlns:p14="http://schemas.microsoft.com/office/powerpoint/2010/main" val="1806438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D65AB-3441-4939-5F7E-81613B96CD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8E2AB-228B-9306-FF42-0AA2F54DCEF5}"/>
              </a:ext>
            </a:extLst>
          </p:cNvPr>
          <p:cNvSpPr>
            <a:spLocks noGrp="1"/>
          </p:cNvSpPr>
          <p:nvPr>
            <p:ph type="title"/>
          </p:nvPr>
        </p:nvSpPr>
        <p:spPr>
          <a:xfrm>
            <a:off x="128081" y="83024"/>
            <a:ext cx="11935838" cy="636925"/>
          </a:xfrm>
        </p:spPr>
        <p:txBody>
          <a:bodyPr>
            <a:normAutofit fontScale="90000"/>
          </a:bodyPr>
          <a:lstStyle/>
          <a:p>
            <a:r>
              <a:rPr lang="en-US" dirty="0"/>
              <a:t>ROUGE</a:t>
            </a:r>
            <a:endParaRPr lang="en-A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342311-218E-5FB7-07C6-96791737ED70}"/>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ROUGE-S</a:t>
                </a:r>
              </a:p>
              <a:p>
                <a:pPr lvl="1" algn="just"/>
                <a14:m>
                  <m:oMath xmlns:m="http://schemas.openxmlformats.org/officeDocument/2006/math">
                    <m:r>
                      <m:rPr>
                        <m:nor/>
                      </m:rPr>
                      <a:rPr lang="en-US" b="0" i="0" smtClean="0">
                        <a:latin typeface="Cambria Math" panose="02040503050406030204" pitchFamily="18" charset="0"/>
                        <a:cs typeface="Arial" panose="020B0604020202020204" pitchFamily="34" charset="0"/>
                      </a:rPr>
                      <m:t>Precision</m:t>
                    </m:r>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𝑃</m:t>
                        </m:r>
                      </m:e>
                      <m:sub>
                        <m:r>
                          <a:rPr lang="en-US" b="0" i="1" smtClean="0">
                            <a:latin typeface="Cambria Math" panose="02040503050406030204" pitchFamily="18" charset="0"/>
                            <a:cs typeface="Arial" panose="020B0604020202020204" pitchFamily="34" charset="0"/>
                          </a:rPr>
                          <m:t>𝑅𝑂𝑈𝐺𝐸</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𝑆</m:t>
                        </m:r>
                      </m:sub>
                    </m:sSub>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m:rPr>
                            <m:nor/>
                          </m:rPr>
                          <a:rPr lang="en-GB">
                            <a:latin typeface="Cambria Math" panose="02040503050406030204" pitchFamily="18" charset="0"/>
                            <a:cs typeface="Arial" panose="020B0604020202020204" pitchFamily="34" charset="0"/>
                          </a:rPr>
                          <m:t>number</m:t>
                        </m:r>
                        <m:r>
                          <m:rPr>
                            <m:nor/>
                          </m:rPr>
                          <a:rPr lang="en-GB">
                            <a:latin typeface="Cambria Math" panose="02040503050406030204" pitchFamily="18" charset="0"/>
                            <a:cs typeface="Arial" panose="020B0604020202020204" pitchFamily="34" charset="0"/>
                          </a:rPr>
                          <m:t> </m:t>
                        </m:r>
                        <m:r>
                          <m:rPr>
                            <m:nor/>
                          </m:rPr>
                          <a:rPr lang="en-GB">
                            <a:latin typeface="Cambria Math" panose="02040503050406030204" pitchFamily="18" charset="0"/>
                            <a:cs typeface="Arial" panose="020B0604020202020204" pitchFamily="34" charset="0"/>
                          </a:rPr>
                          <m:t>of</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overlapping</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skip</m:t>
                        </m:r>
                        <m:r>
                          <m:rPr>
                            <m:nor/>
                          </m:rPr>
                          <a:rPr lang="en-US" b="0" i="0"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bigrams</m:t>
                        </m:r>
                      </m:num>
                      <m:den>
                        <m:r>
                          <m:rPr>
                            <m:nor/>
                          </m:rPr>
                          <a:rPr lang="en-US" b="0" i="0" smtClean="0">
                            <a:latin typeface="Cambria Math" panose="02040503050406030204" pitchFamily="18" charset="0"/>
                            <a:cs typeface="Arial" panose="020B0604020202020204" pitchFamily="34" charset="0"/>
                          </a:rPr>
                          <m:t>total</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skip</m:t>
                        </m:r>
                        <m:r>
                          <m:rPr>
                            <m:nor/>
                          </m:rPr>
                          <a:rPr lang="en-US" b="0" i="0"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bigrams</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in</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candidate</m:t>
                        </m:r>
                        <m:r>
                          <m:rPr>
                            <m:nor/>
                          </m:rPr>
                          <a:rPr lang="en-US" b="0" i="0" smtClean="0">
                            <a:latin typeface="Cambria Math" panose="02040503050406030204" pitchFamily="18" charset="0"/>
                            <a:cs typeface="Arial" panose="020B0604020202020204" pitchFamily="34" charset="0"/>
                          </a:rPr>
                          <m:t> </m:t>
                        </m:r>
                      </m:den>
                    </m:f>
                  </m:oMath>
                </a14:m>
                <a:endParaRPr lang="en-US" b="0" dirty="0">
                  <a:latin typeface="Arial" panose="020B0604020202020204" pitchFamily="34" charset="0"/>
                  <a:cs typeface="Arial" panose="020B0604020202020204" pitchFamily="34" charset="0"/>
                </a:endParaRPr>
              </a:p>
              <a:p>
                <a:pPr lvl="1" algn="just"/>
                <a:endParaRPr lang="en-US" b="0" dirty="0">
                  <a:latin typeface="Arial" panose="020B0604020202020204" pitchFamily="34" charset="0"/>
                  <a:cs typeface="Arial" panose="020B0604020202020204" pitchFamily="34" charset="0"/>
                </a:endParaRPr>
              </a:p>
              <a:p>
                <a:pPr lvl="1" algn="just"/>
                <a14:m>
                  <m:oMath xmlns:m="http://schemas.openxmlformats.org/officeDocument/2006/math">
                    <m:r>
                      <m:rPr>
                        <m:nor/>
                      </m:rPr>
                      <a:rPr lang="en-US">
                        <a:latin typeface="Cambria Math" panose="02040503050406030204" pitchFamily="18" charset="0"/>
                        <a:cs typeface="Arial" panose="020B0604020202020204" pitchFamily="34" charset="0"/>
                      </a:rPr>
                      <m:t>R</m:t>
                    </m:r>
                    <m:r>
                      <m:rPr>
                        <m:nor/>
                      </m:rPr>
                      <a:rPr lang="en-US" b="0" i="0" smtClean="0">
                        <a:latin typeface="Cambria Math" panose="02040503050406030204" pitchFamily="18" charset="0"/>
                        <a:cs typeface="Arial" panose="020B0604020202020204" pitchFamily="34" charset="0"/>
                      </a:rPr>
                      <m:t>ecall</m:t>
                    </m:r>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𝑅</m:t>
                        </m:r>
                      </m:e>
                      <m:sub>
                        <m:r>
                          <a:rPr lang="en-US" b="0" i="1" smtClean="0">
                            <a:latin typeface="Cambria Math" panose="02040503050406030204" pitchFamily="18" charset="0"/>
                            <a:cs typeface="Arial" panose="020B0604020202020204" pitchFamily="34" charset="0"/>
                          </a:rPr>
                          <m:t>𝑅𝑂𝑈𝐺𝐸</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𝑆</m:t>
                        </m:r>
                      </m:sub>
                    </m:sSub>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m:rPr>
                            <m:nor/>
                          </m:rPr>
                          <a:rPr lang="en-GB">
                            <a:latin typeface="Cambria Math" panose="02040503050406030204" pitchFamily="18" charset="0"/>
                            <a:cs typeface="Arial" panose="020B0604020202020204" pitchFamily="34" charset="0"/>
                          </a:rPr>
                          <m:t>number</m:t>
                        </m:r>
                        <m:r>
                          <m:rPr>
                            <m:nor/>
                          </m:rPr>
                          <a:rPr lang="en-GB">
                            <a:latin typeface="Cambria Math" panose="02040503050406030204" pitchFamily="18" charset="0"/>
                            <a:cs typeface="Arial" panose="020B0604020202020204" pitchFamily="34" charset="0"/>
                          </a:rPr>
                          <m:t> </m:t>
                        </m:r>
                        <m:r>
                          <m:rPr>
                            <m:nor/>
                          </m:rPr>
                          <a:rPr lang="en-GB">
                            <a:latin typeface="Cambria Math" panose="02040503050406030204" pitchFamily="18" charset="0"/>
                            <a:cs typeface="Arial" panose="020B0604020202020204" pitchFamily="34" charset="0"/>
                          </a:rPr>
                          <m:t>of</m:t>
                        </m:r>
                        <m:r>
                          <m:rPr>
                            <m:nor/>
                          </m:rPr>
                          <a:rPr lang="en-US">
                            <a:latin typeface="Cambria Math" panose="02040503050406030204" pitchFamily="18" charset="0"/>
                            <a:cs typeface="Arial" panose="020B0604020202020204" pitchFamily="34" charset="0"/>
                          </a:rPr>
                          <m:t> </m:t>
                        </m:r>
                        <m:r>
                          <m:rPr>
                            <m:nor/>
                          </m:rPr>
                          <a:rPr lang="en-US">
                            <a:latin typeface="Cambria Math" panose="02040503050406030204" pitchFamily="18" charset="0"/>
                            <a:cs typeface="Arial" panose="020B0604020202020204" pitchFamily="34" charset="0"/>
                          </a:rPr>
                          <m:t>overlapping</m:t>
                        </m:r>
                        <m:r>
                          <m:rPr>
                            <m:nor/>
                          </m:rPr>
                          <a:rPr lang="en-US">
                            <a:latin typeface="Cambria Math" panose="02040503050406030204" pitchFamily="18" charset="0"/>
                            <a:cs typeface="Arial" panose="020B0604020202020204" pitchFamily="34" charset="0"/>
                          </a:rPr>
                          <m:t> </m:t>
                        </m:r>
                        <m:r>
                          <m:rPr>
                            <m:nor/>
                          </m:rPr>
                          <a:rPr lang="en-US">
                            <a:latin typeface="Cambria Math" panose="02040503050406030204" pitchFamily="18" charset="0"/>
                            <a:cs typeface="Arial" panose="020B0604020202020204" pitchFamily="34" charset="0"/>
                          </a:rPr>
                          <m:t>skip</m:t>
                        </m:r>
                        <m:r>
                          <m:rPr>
                            <m:nor/>
                          </m:rPr>
                          <a:rPr lang="en-US">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bi</m:t>
                        </m:r>
                        <m:r>
                          <m:rPr>
                            <m:nor/>
                          </m:rPr>
                          <a:rPr lang="en-US">
                            <a:latin typeface="Cambria Math" panose="02040503050406030204" pitchFamily="18" charset="0"/>
                            <a:cs typeface="Arial" panose="020B0604020202020204" pitchFamily="34" charset="0"/>
                          </a:rPr>
                          <m:t>grams</m:t>
                        </m:r>
                      </m:num>
                      <m:den>
                        <m:r>
                          <m:rPr>
                            <m:nor/>
                          </m:rPr>
                          <a:rPr lang="en-US">
                            <a:latin typeface="Cambria Math" panose="02040503050406030204" pitchFamily="18" charset="0"/>
                            <a:cs typeface="Arial" panose="020B0604020202020204" pitchFamily="34" charset="0"/>
                          </a:rPr>
                          <m:t>total</m:t>
                        </m:r>
                        <m:r>
                          <m:rPr>
                            <m:nor/>
                          </m:rPr>
                          <a:rPr lang="en-US">
                            <a:latin typeface="Cambria Math" panose="02040503050406030204" pitchFamily="18" charset="0"/>
                            <a:cs typeface="Arial" panose="020B0604020202020204" pitchFamily="34" charset="0"/>
                          </a:rPr>
                          <m:t> </m:t>
                        </m:r>
                        <m:r>
                          <m:rPr>
                            <m:nor/>
                          </m:rPr>
                          <a:rPr lang="en-US">
                            <a:latin typeface="Cambria Math" panose="02040503050406030204" pitchFamily="18" charset="0"/>
                            <a:cs typeface="Arial" panose="020B0604020202020204" pitchFamily="34" charset="0"/>
                          </a:rPr>
                          <m:t>skip</m:t>
                        </m:r>
                        <m:r>
                          <m:rPr>
                            <m:nor/>
                          </m:rPr>
                          <a:rPr lang="en-US">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bi</m:t>
                        </m:r>
                        <m:r>
                          <m:rPr>
                            <m:nor/>
                          </m:rPr>
                          <a:rPr lang="en-US">
                            <a:latin typeface="Cambria Math" panose="02040503050406030204" pitchFamily="18" charset="0"/>
                            <a:cs typeface="Arial" panose="020B0604020202020204" pitchFamily="34" charset="0"/>
                          </a:rPr>
                          <m:t>grams</m:t>
                        </m:r>
                        <m:r>
                          <m:rPr>
                            <m:nor/>
                          </m:rPr>
                          <a:rPr lang="en-US">
                            <a:latin typeface="Cambria Math" panose="02040503050406030204" pitchFamily="18" charset="0"/>
                            <a:cs typeface="Arial" panose="020B0604020202020204" pitchFamily="34" charset="0"/>
                          </a:rPr>
                          <m:t> </m:t>
                        </m:r>
                        <m:r>
                          <m:rPr>
                            <m:nor/>
                          </m:rPr>
                          <a:rPr lang="en-US">
                            <a:latin typeface="Cambria Math" panose="02040503050406030204" pitchFamily="18" charset="0"/>
                            <a:cs typeface="Arial" panose="020B0604020202020204" pitchFamily="34" charset="0"/>
                          </a:rPr>
                          <m:t>in</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reference</m:t>
                        </m:r>
                        <m:r>
                          <m:rPr>
                            <m:nor/>
                          </m:rPr>
                          <a:rPr lang="en-US">
                            <a:latin typeface="Cambria Math" panose="02040503050406030204" pitchFamily="18" charset="0"/>
                            <a:cs typeface="Arial" panose="020B0604020202020204" pitchFamily="34" charset="0"/>
                          </a:rPr>
                          <m:t> </m:t>
                        </m:r>
                      </m:den>
                    </m:f>
                  </m:oMath>
                </a14:m>
                <a:endParaRPr lang="en-GB" dirty="0">
                  <a:latin typeface="Arial" panose="020B0604020202020204" pitchFamily="34" charset="0"/>
                  <a:cs typeface="Arial" panose="020B0604020202020204" pitchFamily="34" charset="0"/>
                </a:endParaRPr>
              </a:p>
              <a:p>
                <a:pPr lvl="1" algn="just"/>
                <a:endParaRPr lang="en-GB" dirty="0">
                  <a:latin typeface="Arial" panose="020B0604020202020204" pitchFamily="34" charset="0"/>
                  <a:cs typeface="Arial" panose="020B0604020202020204" pitchFamily="34" charset="0"/>
                </a:endParaRPr>
              </a:p>
              <a:p>
                <a:pPr lvl="1" algn="just"/>
                <a14:m>
                  <m:oMath xmlns:m="http://schemas.openxmlformats.org/officeDocument/2006/math">
                    <m:r>
                      <a:rPr lang="en-US" b="0" i="1" smtClean="0">
                        <a:latin typeface="Cambria Math" panose="02040503050406030204" pitchFamily="18" charset="0"/>
                        <a:cs typeface="Arial" panose="020B0604020202020204" pitchFamily="34" charset="0"/>
                      </a:rPr>
                      <m:t>𝐹</m:t>
                    </m:r>
                    <m:r>
                      <a:rPr lang="en-US" b="0" i="1" smtClean="0">
                        <a:latin typeface="Cambria Math" panose="02040503050406030204" pitchFamily="18" charset="0"/>
                        <a:cs typeface="Arial" panose="020B0604020202020204" pitchFamily="34" charset="0"/>
                      </a:rPr>
                      <m:t>1(</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𝐹</m:t>
                        </m:r>
                        <m:r>
                          <a:rPr lang="en-US" b="0" i="1" smtClean="0">
                            <a:latin typeface="Cambria Math" panose="02040503050406030204" pitchFamily="18" charset="0"/>
                            <a:cs typeface="Arial" panose="020B0604020202020204" pitchFamily="34" charset="0"/>
                          </a:rPr>
                          <m:t>1</m:t>
                        </m:r>
                      </m:e>
                      <m:sub>
                        <m:r>
                          <a:rPr lang="en-US" b="0" i="1" smtClean="0">
                            <a:latin typeface="Cambria Math" panose="02040503050406030204" pitchFamily="18" charset="0"/>
                            <a:cs typeface="Arial" panose="020B0604020202020204" pitchFamily="34" charset="0"/>
                          </a:rPr>
                          <m:t>𝑅𝑂𝑈𝐺𝐸</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𝑆</m:t>
                        </m:r>
                      </m:sub>
                    </m:sSub>
                    <m:r>
                      <a:rPr lang="en-US" b="0" i="1" smtClean="0">
                        <a:latin typeface="Cambria Math" panose="02040503050406030204" pitchFamily="18" charset="0"/>
                        <a:cs typeface="Arial" panose="020B0604020202020204" pitchFamily="34" charset="0"/>
                      </a:rPr>
                      <m:t>)=2⋅</m:t>
                    </m:r>
                    <m:f>
                      <m:fPr>
                        <m:ctrlPr>
                          <a:rPr lang="en-US" b="0" i="1" smtClean="0">
                            <a:latin typeface="Cambria Math" panose="02040503050406030204" pitchFamily="18" charset="0"/>
                            <a:cs typeface="Arial" panose="020B0604020202020204" pitchFamily="34" charset="0"/>
                          </a:rPr>
                        </m:ctrlPr>
                      </m:fPr>
                      <m:num>
                        <m:r>
                          <m:rPr>
                            <m:nor/>
                          </m:rPr>
                          <a:rPr lang="en-US" b="0" i="0" smtClean="0">
                            <a:latin typeface="Cambria Math" panose="02040503050406030204" pitchFamily="18" charset="0"/>
                            <a:cs typeface="Arial" panose="020B0604020202020204" pitchFamily="34" charset="0"/>
                          </a:rPr>
                          <m:t>precision</m:t>
                        </m:r>
                        <m:r>
                          <a:rPr lang="en-US" b="0" i="1" smtClean="0">
                            <a:latin typeface="Cambria Math" panose="02040503050406030204" pitchFamily="18" charset="0"/>
                            <a:cs typeface="Arial" panose="020B0604020202020204" pitchFamily="34" charset="0"/>
                          </a:rPr>
                          <m:t> × </m:t>
                        </m:r>
                        <m:r>
                          <m:rPr>
                            <m:nor/>
                          </m:rPr>
                          <a:rPr lang="en-US" b="0" i="0" smtClean="0">
                            <a:latin typeface="Cambria Math" panose="02040503050406030204" pitchFamily="18" charset="0"/>
                            <a:cs typeface="Arial" panose="020B0604020202020204" pitchFamily="34" charset="0"/>
                          </a:rPr>
                          <m:t>recall</m:t>
                        </m:r>
                      </m:num>
                      <m:den>
                        <m:r>
                          <m:rPr>
                            <m:nor/>
                          </m:rPr>
                          <a:rPr lang="en-US" b="0" i="0" smtClean="0">
                            <a:latin typeface="Cambria Math" panose="02040503050406030204" pitchFamily="18" charset="0"/>
                            <a:cs typeface="Arial" panose="020B0604020202020204" pitchFamily="34" charset="0"/>
                          </a:rPr>
                          <m:t>precision</m:t>
                        </m:r>
                        <m:r>
                          <a:rPr lang="en-US" b="0" i="1"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recall</m:t>
                        </m:r>
                      </m:den>
                    </m:f>
                  </m:oMath>
                </a14:m>
                <a:endParaRPr lang="en-GB"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6B342311-218E-5FB7-07C6-96791737ED70}"/>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t="-2002"/>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F22DFAF4-E30C-852C-FBA2-19D7BAD58D4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9B5CD3B-0F6F-CBB8-25AA-86A579B4360F}"/>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31</a:t>
            </a:fld>
            <a:endParaRPr lang="en-AE" dirty="0"/>
          </a:p>
        </p:txBody>
      </p:sp>
    </p:spTree>
    <p:extLst>
      <p:ext uri="{BB962C8B-B14F-4D97-AF65-F5344CB8AC3E}">
        <p14:creationId xmlns:p14="http://schemas.microsoft.com/office/powerpoint/2010/main" val="183331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347-02B3-832B-C13A-39F6F1358C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D7B9BD-ABA3-B888-AC42-9D0589A294F8}"/>
              </a:ext>
            </a:extLst>
          </p:cNvPr>
          <p:cNvSpPr>
            <a:spLocks noGrp="1"/>
          </p:cNvSpPr>
          <p:nvPr>
            <p:ph type="title"/>
          </p:nvPr>
        </p:nvSpPr>
        <p:spPr>
          <a:xfrm>
            <a:off x="128081" y="83024"/>
            <a:ext cx="11935838" cy="636925"/>
          </a:xfrm>
        </p:spPr>
        <p:txBody>
          <a:bodyPr>
            <a:normAutofit fontScale="90000"/>
          </a:bodyPr>
          <a:lstStyle/>
          <a:p>
            <a:r>
              <a:rPr lang="en-US" dirty="0"/>
              <a:t>ROUGE</a:t>
            </a:r>
            <a:endParaRPr lang="en-AE" dirty="0"/>
          </a:p>
        </p:txBody>
      </p:sp>
      <p:sp>
        <p:nvSpPr>
          <p:cNvPr id="3" name="Content Placeholder 2">
            <a:extLst>
              <a:ext uri="{FF2B5EF4-FFF2-40B4-BE49-F238E27FC236}">
                <a16:creationId xmlns:a16="http://schemas.microsoft.com/office/drawing/2014/main" id="{F78B28FD-D3A2-4833-FF38-A6FF7EF8CC06}"/>
              </a:ext>
            </a:extLst>
          </p:cNvPr>
          <p:cNvSpPr>
            <a:spLocks noGrp="1"/>
          </p:cNvSpPr>
          <p:nvPr>
            <p:ph idx="1"/>
          </p:nvPr>
        </p:nvSpPr>
        <p:spPr>
          <a:xfrm>
            <a:off x="128081" y="875488"/>
            <a:ext cx="11935838" cy="5480861"/>
          </a:xfrm>
        </p:spPr>
        <p:txBody>
          <a:bodyPr>
            <a:normAutofit fontScale="92500" lnSpcReduction="20000"/>
          </a:bodyPr>
          <a:lstStyle/>
          <a:p>
            <a:pPr algn="just"/>
            <a:r>
              <a:rPr lang="en-GB" dirty="0">
                <a:latin typeface="Arial" panose="020B0604020202020204" pitchFamily="34" charset="0"/>
                <a:cs typeface="Arial" panose="020B0604020202020204" pitchFamily="34" charset="0"/>
              </a:rPr>
              <a:t>ROUGE-S</a:t>
            </a:r>
          </a:p>
          <a:p>
            <a:pPr marL="457200" lvl="1" indent="0" algn="ctr">
              <a:buNone/>
            </a:pPr>
            <a:r>
              <a:rPr lang="en-GB" dirty="0">
                <a:latin typeface="Arial" panose="020B0604020202020204" pitchFamily="34" charset="0"/>
                <a:cs typeface="Arial" panose="020B0604020202020204" pitchFamily="34" charset="0"/>
              </a:rPr>
              <a:t>Reference: "The cat sat on the mat.“</a:t>
            </a:r>
          </a:p>
          <a:p>
            <a:pPr marL="457200" lvl="1" indent="0" algn="ctr">
              <a:buNone/>
            </a:pPr>
            <a:r>
              <a:rPr lang="en-GB" dirty="0">
                <a:latin typeface="Arial" panose="020B0604020202020204" pitchFamily="34" charset="0"/>
                <a:cs typeface="Arial" panose="020B0604020202020204" pitchFamily="34" charset="0"/>
              </a:rPr>
              <a:t>Candidate: "The cat sat on mat.“</a:t>
            </a:r>
          </a:p>
          <a:p>
            <a:pPr lvl="1" algn="just"/>
            <a:endParaRPr lang="en-GB" dirty="0">
              <a:latin typeface="Arial" panose="020B0604020202020204" pitchFamily="34" charset="0"/>
              <a:cs typeface="Arial" panose="020B0604020202020204" pitchFamily="34" charset="0"/>
            </a:endParaRPr>
          </a:p>
          <a:p>
            <a:pPr lvl="1" algn="just"/>
            <a:r>
              <a:rPr lang="en-GB" sz="2000" dirty="0">
                <a:latin typeface="Arial" panose="020B0604020202020204" pitchFamily="34" charset="0"/>
                <a:cs typeface="Arial" panose="020B0604020202020204" pitchFamily="34" charset="0"/>
              </a:rPr>
              <a:t>Reference skip-bigrams = [</a:t>
            </a:r>
          </a:p>
          <a:p>
            <a:pPr marL="457200" lvl="1" indent="0" algn="just">
              <a:buNone/>
            </a:pPr>
            <a:r>
              <a:rPr lang="en-GB" sz="2000" dirty="0">
                <a:solidFill>
                  <a:schemeClr val="accent6"/>
                </a:solidFill>
                <a:latin typeface="Arial" panose="020B0604020202020204" pitchFamily="34" charset="0"/>
                <a:cs typeface="Arial" panose="020B0604020202020204" pitchFamily="34" charset="0"/>
              </a:rPr>
              <a:t>('The', 'cat')</a:t>
            </a:r>
            <a:r>
              <a:rPr lang="en-GB" sz="2000" dirty="0">
                <a:latin typeface="Arial" panose="020B0604020202020204" pitchFamily="34" charset="0"/>
                <a:cs typeface="Arial" panose="020B0604020202020204" pitchFamily="34" charset="0"/>
              </a:rPr>
              <a:t>, </a:t>
            </a:r>
            <a:r>
              <a:rPr lang="en-GB" sz="2000" dirty="0">
                <a:solidFill>
                  <a:schemeClr val="accent6"/>
                </a:solidFill>
                <a:latin typeface="Arial" panose="020B0604020202020204" pitchFamily="34" charset="0"/>
                <a:cs typeface="Arial" panose="020B0604020202020204" pitchFamily="34" charset="0"/>
              </a:rPr>
              <a:t>('The', 'sat')</a:t>
            </a:r>
            <a:r>
              <a:rPr lang="en-GB" sz="2000" dirty="0">
                <a:latin typeface="Arial" panose="020B0604020202020204" pitchFamily="34" charset="0"/>
                <a:cs typeface="Arial" panose="020B0604020202020204" pitchFamily="34" charset="0"/>
              </a:rPr>
              <a:t>, </a:t>
            </a:r>
            <a:r>
              <a:rPr lang="en-GB" sz="2000" dirty="0">
                <a:solidFill>
                  <a:schemeClr val="accent6"/>
                </a:solidFill>
                <a:latin typeface="Arial" panose="020B0604020202020204" pitchFamily="34" charset="0"/>
                <a:cs typeface="Arial" panose="020B0604020202020204" pitchFamily="34" charset="0"/>
              </a:rPr>
              <a:t>('The', 'on')</a:t>
            </a:r>
            <a:r>
              <a:rPr lang="en-GB" sz="2000" dirty="0">
                <a:latin typeface="Arial" panose="020B0604020202020204" pitchFamily="34" charset="0"/>
                <a:cs typeface="Arial" panose="020B0604020202020204" pitchFamily="34" charset="0"/>
              </a:rPr>
              <a:t>, ('The', 'the'), </a:t>
            </a:r>
            <a:r>
              <a:rPr lang="en-GB" sz="2000" dirty="0">
                <a:solidFill>
                  <a:schemeClr val="accent6"/>
                </a:solidFill>
                <a:latin typeface="Arial" panose="020B0604020202020204" pitchFamily="34" charset="0"/>
                <a:cs typeface="Arial" panose="020B0604020202020204" pitchFamily="34" charset="0"/>
              </a:rPr>
              <a:t>('The', 'mat’)</a:t>
            </a:r>
            <a:r>
              <a:rPr lang="en-GB" sz="2000" dirty="0">
                <a:latin typeface="Arial" panose="020B0604020202020204" pitchFamily="34" charset="0"/>
                <a:cs typeface="Arial" panose="020B0604020202020204" pitchFamily="34" charset="0"/>
              </a:rPr>
              <a:t>,</a:t>
            </a:r>
          </a:p>
          <a:p>
            <a:pPr marL="457200" lvl="1" indent="0" algn="just">
              <a:buNone/>
            </a:pPr>
            <a:r>
              <a:rPr lang="en-GB" sz="2000" dirty="0">
                <a:solidFill>
                  <a:schemeClr val="accent6"/>
                </a:solidFill>
                <a:latin typeface="Arial" panose="020B0604020202020204" pitchFamily="34" charset="0"/>
                <a:cs typeface="Arial" panose="020B0604020202020204" pitchFamily="34" charset="0"/>
              </a:rPr>
              <a:t>('cat', 'sat')</a:t>
            </a:r>
            <a:r>
              <a:rPr lang="en-GB" sz="2000" dirty="0">
                <a:latin typeface="Arial" panose="020B0604020202020204" pitchFamily="34" charset="0"/>
                <a:cs typeface="Arial" panose="020B0604020202020204" pitchFamily="34" charset="0"/>
              </a:rPr>
              <a:t>, </a:t>
            </a:r>
            <a:r>
              <a:rPr lang="en-GB" sz="2000" dirty="0">
                <a:solidFill>
                  <a:schemeClr val="accent6"/>
                </a:solidFill>
                <a:latin typeface="Arial" panose="020B0604020202020204" pitchFamily="34" charset="0"/>
                <a:cs typeface="Arial" panose="020B0604020202020204" pitchFamily="34" charset="0"/>
              </a:rPr>
              <a:t>('cat', 'on')</a:t>
            </a:r>
            <a:r>
              <a:rPr lang="en-GB" sz="2000" dirty="0">
                <a:latin typeface="Arial" panose="020B0604020202020204" pitchFamily="34" charset="0"/>
                <a:cs typeface="Arial" panose="020B0604020202020204" pitchFamily="34" charset="0"/>
              </a:rPr>
              <a:t>, ('cat', 'the'), </a:t>
            </a:r>
            <a:r>
              <a:rPr lang="en-GB" sz="2000" dirty="0">
                <a:solidFill>
                  <a:schemeClr val="accent6"/>
                </a:solidFill>
                <a:latin typeface="Arial" panose="020B0604020202020204" pitchFamily="34" charset="0"/>
                <a:cs typeface="Arial" panose="020B0604020202020204" pitchFamily="34" charset="0"/>
              </a:rPr>
              <a:t>('cat', 'mat’)</a:t>
            </a:r>
            <a:r>
              <a:rPr lang="en-GB" sz="2000" dirty="0">
                <a:latin typeface="Arial" panose="020B0604020202020204" pitchFamily="34" charset="0"/>
                <a:cs typeface="Arial" panose="020B0604020202020204" pitchFamily="34" charset="0"/>
              </a:rPr>
              <a:t>,</a:t>
            </a:r>
          </a:p>
          <a:p>
            <a:pPr marL="457200" lvl="1" indent="0" algn="just">
              <a:buNone/>
            </a:pPr>
            <a:r>
              <a:rPr lang="en-GB" sz="2000" dirty="0">
                <a:solidFill>
                  <a:schemeClr val="accent6"/>
                </a:solidFill>
                <a:latin typeface="Arial" panose="020B0604020202020204" pitchFamily="34" charset="0"/>
                <a:cs typeface="Arial" panose="020B0604020202020204" pitchFamily="34" charset="0"/>
              </a:rPr>
              <a:t>('sat', 'on')</a:t>
            </a:r>
            <a:r>
              <a:rPr lang="en-GB" sz="2000" dirty="0">
                <a:latin typeface="Arial" panose="020B0604020202020204" pitchFamily="34" charset="0"/>
                <a:cs typeface="Arial" panose="020B0604020202020204" pitchFamily="34" charset="0"/>
              </a:rPr>
              <a:t>, ('sat', 'the'), </a:t>
            </a:r>
            <a:r>
              <a:rPr lang="en-GB" sz="2000" dirty="0">
                <a:solidFill>
                  <a:schemeClr val="accent6"/>
                </a:solidFill>
                <a:latin typeface="Arial" panose="020B0604020202020204" pitchFamily="34" charset="0"/>
                <a:cs typeface="Arial" panose="020B0604020202020204" pitchFamily="34" charset="0"/>
              </a:rPr>
              <a:t>('sat', 'mat’)</a:t>
            </a:r>
            <a:r>
              <a:rPr lang="en-GB" sz="2000" dirty="0">
                <a:latin typeface="Arial" panose="020B0604020202020204" pitchFamily="34" charset="0"/>
                <a:cs typeface="Arial" panose="020B0604020202020204" pitchFamily="34" charset="0"/>
              </a:rPr>
              <a:t>,</a:t>
            </a:r>
          </a:p>
          <a:p>
            <a:pPr marL="457200" lvl="1" indent="0" algn="just">
              <a:buNone/>
            </a:pPr>
            <a:r>
              <a:rPr lang="en-GB" sz="2000" dirty="0">
                <a:latin typeface="Arial" panose="020B0604020202020204" pitchFamily="34" charset="0"/>
                <a:cs typeface="Arial" panose="020B0604020202020204" pitchFamily="34" charset="0"/>
              </a:rPr>
              <a:t>('on', 'the'), </a:t>
            </a:r>
            <a:r>
              <a:rPr lang="en-GB" sz="2000" dirty="0">
                <a:solidFill>
                  <a:schemeClr val="accent6"/>
                </a:solidFill>
                <a:latin typeface="Arial" panose="020B0604020202020204" pitchFamily="34" charset="0"/>
                <a:cs typeface="Arial" panose="020B0604020202020204" pitchFamily="34" charset="0"/>
              </a:rPr>
              <a:t>('on', 'mat’)</a:t>
            </a:r>
            <a:r>
              <a:rPr lang="en-GB" sz="2000" dirty="0">
                <a:latin typeface="Arial" panose="020B0604020202020204" pitchFamily="34" charset="0"/>
                <a:cs typeface="Arial" panose="020B0604020202020204" pitchFamily="34" charset="0"/>
              </a:rPr>
              <a:t>,</a:t>
            </a:r>
          </a:p>
          <a:p>
            <a:pPr marL="457200" lvl="1" indent="0" algn="just">
              <a:buNone/>
            </a:pPr>
            <a:r>
              <a:rPr lang="en-GB" sz="2000" dirty="0">
                <a:latin typeface="Arial" panose="020B0604020202020204" pitchFamily="34" charset="0"/>
                <a:cs typeface="Arial" panose="020B0604020202020204" pitchFamily="34" charset="0"/>
              </a:rPr>
              <a:t>('the', 'mat’)</a:t>
            </a:r>
          </a:p>
          <a:p>
            <a:pPr marL="457200" lvl="1" indent="0" algn="just">
              <a:buNone/>
            </a:pPr>
            <a:r>
              <a:rPr lang="en-GB" sz="2000" dirty="0">
                <a:latin typeface="Arial" panose="020B0604020202020204" pitchFamily="34" charset="0"/>
                <a:cs typeface="Arial" panose="020B0604020202020204" pitchFamily="34" charset="0"/>
              </a:rPr>
              <a:t>]</a:t>
            </a:r>
          </a:p>
          <a:p>
            <a:pPr marL="457200" lvl="1" indent="0" algn="just">
              <a:buNone/>
            </a:pPr>
            <a:endParaRPr lang="en-GB" dirty="0">
              <a:latin typeface="Arial" panose="020B0604020202020204" pitchFamily="34" charset="0"/>
              <a:cs typeface="Arial" panose="020B0604020202020204" pitchFamily="34" charset="0"/>
            </a:endParaRPr>
          </a:p>
          <a:p>
            <a:pPr lvl="1" algn="just"/>
            <a:r>
              <a:rPr lang="en-GB" sz="2000" dirty="0">
                <a:latin typeface="Arial" panose="020B0604020202020204" pitchFamily="34" charset="0"/>
                <a:cs typeface="Arial" panose="020B0604020202020204" pitchFamily="34" charset="0"/>
              </a:rPr>
              <a:t>Candidate skip-bigrams = [</a:t>
            </a:r>
          </a:p>
          <a:p>
            <a:pPr marL="457200" lvl="1" indent="0" algn="just">
              <a:buNone/>
            </a:pPr>
            <a:r>
              <a:rPr lang="en-GB" sz="2000" dirty="0">
                <a:solidFill>
                  <a:schemeClr val="accent6"/>
                </a:solidFill>
                <a:latin typeface="Arial" panose="020B0604020202020204" pitchFamily="34" charset="0"/>
                <a:cs typeface="Arial" panose="020B0604020202020204" pitchFamily="34" charset="0"/>
              </a:rPr>
              <a:t>('The', 'cat')</a:t>
            </a:r>
            <a:r>
              <a:rPr lang="en-GB" sz="2000" dirty="0">
                <a:latin typeface="Arial" panose="020B0604020202020204" pitchFamily="34" charset="0"/>
                <a:cs typeface="Arial" panose="020B0604020202020204" pitchFamily="34" charset="0"/>
              </a:rPr>
              <a:t>, </a:t>
            </a:r>
            <a:r>
              <a:rPr lang="en-GB" sz="2000" dirty="0">
                <a:solidFill>
                  <a:schemeClr val="accent6"/>
                </a:solidFill>
                <a:latin typeface="Arial" panose="020B0604020202020204" pitchFamily="34" charset="0"/>
                <a:cs typeface="Arial" panose="020B0604020202020204" pitchFamily="34" charset="0"/>
              </a:rPr>
              <a:t>('The', 'sat')</a:t>
            </a:r>
            <a:r>
              <a:rPr lang="en-GB" sz="2000" dirty="0">
                <a:latin typeface="Arial" panose="020B0604020202020204" pitchFamily="34" charset="0"/>
                <a:cs typeface="Arial" panose="020B0604020202020204" pitchFamily="34" charset="0"/>
              </a:rPr>
              <a:t>, </a:t>
            </a:r>
            <a:r>
              <a:rPr lang="en-GB" sz="2000" dirty="0">
                <a:solidFill>
                  <a:schemeClr val="accent6"/>
                </a:solidFill>
                <a:latin typeface="Arial" panose="020B0604020202020204" pitchFamily="34" charset="0"/>
                <a:cs typeface="Arial" panose="020B0604020202020204" pitchFamily="34" charset="0"/>
              </a:rPr>
              <a:t>('The', 'on')</a:t>
            </a:r>
            <a:r>
              <a:rPr lang="en-GB" sz="2000" dirty="0">
                <a:latin typeface="Arial" panose="020B0604020202020204" pitchFamily="34" charset="0"/>
                <a:cs typeface="Arial" panose="020B0604020202020204" pitchFamily="34" charset="0"/>
              </a:rPr>
              <a:t>, </a:t>
            </a:r>
            <a:r>
              <a:rPr lang="en-GB" sz="2000" dirty="0">
                <a:solidFill>
                  <a:schemeClr val="accent6"/>
                </a:solidFill>
                <a:latin typeface="Arial" panose="020B0604020202020204" pitchFamily="34" charset="0"/>
                <a:cs typeface="Arial" panose="020B0604020202020204" pitchFamily="34" charset="0"/>
              </a:rPr>
              <a:t>('The', 'mat’)</a:t>
            </a:r>
            <a:r>
              <a:rPr lang="en-GB" sz="2000" dirty="0">
                <a:latin typeface="Arial" panose="020B0604020202020204" pitchFamily="34" charset="0"/>
                <a:cs typeface="Arial" panose="020B0604020202020204" pitchFamily="34" charset="0"/>
              </a:rPr>
              <a:t>,</a:t>
            </a:r>
          </a:p>
          <a:p>
            <a:pPr marL="457200" lvl="1" indent="0" algn="just">
              <a:buNone/>
            </a:pPr>
            <a:r>
              <a:rPr lang="en-GB" sz="2000" dirty="0">
                <a:solidFill>
                  <a:schemeClr val="accent6"/>
                </a:solidFill>
                <a:latin typeface="Arial" panose="020B0604020202020204" pitchFamily="34" charset="0"/>
                <a:cs typeface="Arial" panose="020B0604020202020204" pitchFamily="34" charset="0"/>
              </a:rPr>
              <a:t>('cat', 'sat')</a:t>
            </a:r>
            <a:r>
              <a:rPr lang="en-GB" sz="2000" dirty="0">
                <a:latin typeface="Arial" panose="020B0604020202020204" pitchFamily="34" charset="0"/>
                <a:cs typeface="Arial" panose="020B0604020202020204" pitchFamily="34" charset="0"/>
              </a:rPr>
              <a:t>, </a:t>
            </a:r>
            <a:r>
              <a:rPr lang="en-GB" sz="2000" dirty="0">
                <a:solidFill>
                  <a:schemeClr val="accent6"/>
                </a:solidFill>
                <a:latin typeface="Arial" panose="020B0604020202020204" pitchFamily="34" charset="0"/>
                <a:cs typeface="Arial" panose="020B0604020202020204" pitchFamily="34" charset="0"/>
              </a:rPr>
              <a:t>('cat', 'on')</a:t>
            </a:r>
            <a:r>
              <a:rPr lang="en-GB" sz="2000" dirty="0">
                <a:latin typeface="Arial" panose="020B0604020202020204" pitchFamily="34" charset="0"/>
                <a:cs typeface="Arial" panose="020B0604020202020204" pitchFamily="34" charset="0"/>
              </a:rPr>
              <a:t>, </a:t>
            </a:r>
            <a:r>
              <a:rPr lang="en-GB" sz="2000" dirty="0">
                <a:solidFill>
                  <a:schemeClr val="accent6"/>
                </a:solidFill>
                <a:latin typeface="Arial" panose="020B0604020202020204" pitchFamily="34" charset="0"/>
                <a:cs typeface="Arial" panose="020B0604020202020204" pitchFamily="34" charset="0"/>
              </a:rPr>
              <a:t>('cat', 'mat’)</a:t>
            </a:r>
            <a:r>
              <a:rPr lang="en-GB" sz="2000" dirty="0">
                <a:latin typeface="Arial" panose="020B0604020202020204" pitchFamily="34" charset="0"/>
                <a:cs typeface="Arial" panose="020B0604020202020204" pitchFamily="34" charset="0"/>
              </a:rPr>
              <a:t>,</a:t>
            </a:r>
          </a:p>
          <a:p>
            <a:pPr marL="457200" lvl="1" indent="0" algn="just">
              <a:buNone/>
            </a:pPr>
            <a:r>
              <a:rPr lang="en-GB" sz="2000" dirty="0">
                <a:solidFill>
                  <a:schemeClr val="accent6"/>
                </a:solidFill>
                <a:latin typeface="Arial" panose="020B0604020202020204" pitchFamily="34" charset="0"/>
                <a:cs typeface="Arial" panose="020B0604020202020204" pitchFamily="34" charset="0"/>
              </a:rPr>
              <a:t>('sat', 'on')</a:t>
            </a:r>
            <a:r>
              <a:rPr lang="en-GB" sz="2000" dirty="0">
                <a:latin typeface="Arial" panose="020B0604020202020204" pitchFamily="34" charset="0"/>
                <a:cs typeface="Arial" panose="020B0604020202020204" pitchFamily="34" charset="0"/>
              </a:rPr>
              <a:t>, </a:t>
            </a:r>
            <a:r>
              <a:rPr lang="en-GB" sz="2000" dirty="0">
                <a:solidFill>
                  <a:schemeClr val="accent6"/>
                </a:solidFill>
                <a:latin typeface="Arial" panose="020B0604020202020204" pitchFamily="34" charset="0"/>
                <a:cs typeface="Arial" panose="020B0604020202020204" pitchFamily="34" charset="0"/>
              </a:rPr>
              <a:t>('sat', 'mat’)</a:t>
            </a:r>
            <a:r>
              <a:rPr lang="en-GB" sz="2000" dirty="0">
                <a:latin typeface="Arial" panose="020B0604020202020204" pitchFamily="34" charset="0"/>
                <a:cs typeface="Arial" panose="020B0604020202020204" pitchFamily="34" charset="0"/>
              </a:rPr>
              <a:t>,</a:t>
            </a:r>
          </a:p>
          <a:p>
            <a:pPr marL="457200" lvl="1" indent="0" algn="just">
              <a:buNone/>
            </a:pPr>
            <a:r>
              <a:rPr lang="en-GB" sz="2000" dirty="0">
                <a:solidFill>
                  <a:schemeClr val="accent6"/>
                </a:solidFill>
                <a:latin typeface="Arial" panose="020B0604020202020204" pitchFamily="34" charset="0"/>
                <a:cs typeface="Arial" panose="020B0604020202020204" pitchFamily="34" charset="0"/>
              </a:rPr>
              <a:t>('on', 'mat')</a:t>
            </a:r>
          </a:p>
          <a:p>
            <a:pPr marL="457200" lvl="1" indent="0" algn="just">
              <a:buNone/>
            </a:pPr>
            <a:r>
              <a:rPr lang="en-GB" sz="2000" dirty="0">
                <a:latin typeface="Arial" panose="020B0604020202020204" pitchFamily="34" charset="0"/>
                <a:cs typeface="Arial" panose="020B0604020202020204" pitchFamily="34" charset="0"/>
              </a:rPr>
              <a:t>]</a:t>
            </a:r>
          </a:p>
          <a:p>
            <a:pPr marL="457200" lvl="1" indent="0" algn="ctr">
              <a:buNone/>
            </a:pPr>
            <a:r>
              <a:rPr lang="en-GB" dirty="0">
                <a:latin typeface="Arial" panose="020B0604020202020204" pitchFamily="34" charset="0"/>
                <a:cs typeface="Arial" panose="020B0604020202020204" pitchFamily="34" charset="0"/>
              </a:rPr>
              <a:t>Overlapping skip-bigrams = 10, Reference skip-bigrams = 15, Candidate skip-bigrams = 10</a:t>
            </a:r>
          </a:p>
          <a:p>
            <a:pPr marL="457200" lvl="1" indent="0" algn="ctr">
              <a:buNone/>
            </a:pPr>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8131A688-4AB6-E7BA-6730-EAC1BCD1D228}"/>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602347B-13EE-F220-4817-7044005BF431}"/>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32</a:t>
            </a:fld>
            <a:endParaRPr lang="en-AE" dirty="0"/>
          </a:p>
        </p:txBody>
      </p:sp>
    </p:spTree>
    <p:extLst>
      <p:ext uri="{BB962C8B-B14F-4D97-AF65-F5344CB8AC3E}">
        <p14:creationId xmlns:p14="http://schemas.microsoft.com/office/powerpoint/2010/main" val="3263544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97BC1-9792-667A-D94A-4A2B2E1301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BE1071-153F-0BB2-B33E-7160C5A0244F}"/>
              </a:ext>
            </a:extLst>
          </p:cNvPr>
          <p:cNvSpPr>
            <a:spLocks noGrp="1"/>
          </p:cNvSpPr>
          <p:nvPr>
            <p:ph type="title"/>
          </p:nvPr>
        </p:nvSpPr>
        <p:spPr>
          <a:xfrm>
            <a:off x="128081" y="83024"/>
            <a:ext cx="11935838" cy="636925"/>
          </a:xfrm>
        </p:spPr>
        <p:txBody>
          <a:bodyPr>
            <a:normAutofit fontScale="90000"/>
          </a:bodyPr>
          <a:lstStyle/>
          <a:p>
            <a:r>
              <a:rPr lang="en-US" dirty="0"/>
              <a:t>ROUGE</a:t>
            </a:r>
            <a:endParaRPr lang="en-A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93215D-B018-7BC5-BB84-90EBD6B44D2A}"/>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ROUGE-S</a:t>
                </a:r>
              </a:p>
              <a:p>
                <a:pPr marL="685800" marR="0" lvl="1"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𝑃</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𝑅𝑂𝑈𝐺𝐸</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𝑆</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fPr>
                      <m:num>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10</m:t>
                        </m:r>
                      </m:num>
                      <m:den>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10</m:t>
                        </m:r>
                      </m:den>
                    </m:f>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=1</m:t>
                    </m:r>
                  </m:oMath>
                </a14:m>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685800" marR="0" lvl="1"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685800" marR="0" lvl="1"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𝑅</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𝑅𝑂𝑈𝐺𝐸</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𝑆</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fPr>
                      <m:num>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10</m:t>
                        </m:r>
                      </m:num>
                      <m:den>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15</m:t>
                        </m:r>
                      </m:den>
                    </m:f>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=0.667</m:t>
                    </m:r>
                  </m:oMath>
                </a14:m>
                <a:endPar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685800" marR="0" lvl="1"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685800" marR="0" lvl="1"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𝐹</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1</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𝑅𝑂𝑈𝐺𝐸</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𝑆</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=2⋅</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ctrlPr>
                      </m:fPr>
                      <m:num>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1</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 × </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0.667</m:t>
                        </m:r>
                      </m:num>
                      <m:den>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1+0.667</m:t>
                        </m:r>
                      </m:den>
                    </m:f>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Arial" panose="020B0604020202020204" pitchFamily="34" charset="0"/>
                      </a:rPr>
                      <m:t>=0.800</m:t>
                    </m:r>
                  </m:oMath>
                </a14:m>
                <a:endPar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457200" lvl="1" indent="0" algn="ctr">
                  <a:buNone/>
                </a:pPr>
                <a:endParaRPr lang="en-GB"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6093215D-B018-7BC5-BB84-90EBD6B44D2A}"/>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t="-2002"/>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C6148315-1B20-4639-1517-18CFB4BD4A7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B3E4BD4-6B8F-DB07-E7B4-94156BDFC9FD}"/>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33</a:t>
            </a:fld>
            <a:endParaRPr lang="en-AE" dirty="0"/>
          </a:p>
        </p:txBody>
      </p:sp>
    </p:spTree>
    <p:extLst>
      <p:ext uri="{BB962C8B-B14F-4D97-AF65-F5344CB8AC3E}">
        <p14:creationId xmlns:p14="http://schemas.microsoft.com/office/powerpoint/2010/main" val="2478536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3DD31-B83B-4F0C-5271-E9D4300F5A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596EE9-5DAA-1565-F118-FEED873A38B2}"/>
              </a:ext>
            </a:extLst>
          </p:cNvPr>
          <p:cNvSpPr>
            <a:spLocks noGrp="1"/>
          </p:cNvSpPr>
          <p:nvPr>
            <p:ph type="title"/>
          </p:nvPr>
        </p:nvSpPr>
        <p:spPr>
          <a:xfrm>
            <a:off x="128081" y="83024"/>
            <a:ext cx="11935838" cy="636925"/>
          </a:xfrm>
        </p:spPr>
        <p:txBody>
          <a:bodyPr>
            <a:normAutofit fontScale="90000"/>
          </a:bodyPr>
          <a:lstStyle/>
          <a:p>
            <a:r>
              <a:rPr lang="en-US" dirty="0"/>
              <a:t>BERT Score</a:t>
            </a:r>
            <a:endParaRPr lang="en-AE" dirty="0"/>
          </a:p>
        </p:txBody>
      </p:sp>
      <p:sp>
        <p:nvSpPr>
          <p:cNvPr id="3" name="Content Placeholder 2">
            <a:extLst>
              <a:ext uri="{FF2B5EF4-FFF2-40B4-BE49-F238E27FC236}">
                <a16:creationId xmlns:a16="http://schemas.microsoft.com/office/drawing/2014/main" id="{5BC4161A-490B-DBEB-A018-9B3177F7A797}"/>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Measures the similarity between model predictions and a set of ground truths by computing cosine similarities between word embeddings of the reference and candidate sentences generated using BERT.</a:t>
            </a:r>
          </a:p>
          <a:p>
            <a:pPr algn="just"/>
            <a:r>
              <a:rPr lang="en-GB" dirty="0">
                <a:latin typeface="Arial" panose="020B0604020202020204" pitchFamily="34" charset="0"/>
                <a:cs typeface="Arial" panose="020B0604020202020204" pitchFamily="34" charset="0"/>
              </a:rPr>
              <a:t>Assigns a score between 0 and 1 for each reference (ground truth) and candidate (prediction) pair</a:t>
            </a:r>
          </a:p>
          <a:p>
            <a:pPr algn="just"/>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7EA4442-B180-5530-1209-1B917BA73E4B}"/>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112C6E4-26D1-CFD4-5891-9C3157A32BF1}"/>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34</a:t>
            </a:fld>
            <a:endParaRPr lang="en-AE" dirty="0"/>
          </a:p>
        </p:txBody>
      </p:sp>
      <p:grpSp>
        <p:nvGrpSpPr>
          <p:cNvPr id="6" name="Group 5">
            <a:extLst>
              <a:ext uri="{FF2B5EF4-FFF2-40B4-BE49-F238E27FC236}">
                <a16:creationId xmlns:a16="http://schemas.microsoft.com/office/drawing/2014/main" id="{B5AA4893-D0EF-8333-BA07-D32EA2F3F564}"/>
              </a:ext>
            </a:extLst>
          </p:cNvPr>
          <p:cNvGrpSpPr/>
          <p:nvPr/>
        </p:nvGrpSpPr>
        <p:grpSpPr>
          <a:xfrm>
            <a:off x="1325185" y="3170676"/>
            <a:ext cx="9541630" cy="3185673"/>
            <a:chOff x="1585906" y="2704360"/>
            <a:chExt cx="8954750" cy="2857097"/>
          </a:xfrm>
        </p:grpSpPr>
        <p:pic>
          <p:nvPicPr>
            <p:cNvPr id="7" name="Picture 6">
              <a:extLst>
                <a:ext uri="{FF2B5EF4-FFF2-40B4-BE49-F238E27FC236}">
                  <a16:creationId xmlns:a16="http://schemas.microsoft.com/office/drawing/2014/main" id="{B305F8D1-94AD-A0EC-DD35-0F420CBAFC9A}"/>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2410596" y="2704360"/>
              <a:ext cx="6449325" cy="2172003"/>
            </a:xfrm>
            <a:prstGeom prst="rect">
              <a:avLst/>
            </a:prstGeom>
          </p:spPr>
        </p:pic>
        <p:pic>
          <p:nvPicPr>
            <p:cNvPr id="8" name="Picture 7">
              <a:extLst>
                <a:ext uri="{FF2B5EF4-FFF2-40B4-BE49-F238E27FC236}">
                  <a16:creationId xmlns:a16="http://schemas.microsoft.com/office/drawing/2014/main" id="{1F60ABAB-0F1F-ACA7-328D-10BBA500A311}"/>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Lst>
            </a:blip>
            <a:srcRect t="66625"/>
            <a:stretch/>
          </p:blipFill>
          <p:spPr>
            <a:xfrm>
              <a:off x="1585906" y="4830182"/>
              <a:ext cx="8954750" cy="731275"/>
            </a:xfrm>
            <a:prstGeom prst="rect">
              <a:avLst/>
            </a:prstGeom>
          </p:spPr>
        </p:pic>
      </p:grpSp>
    </p:spTree>
    <p:extLst>
      <p:ext uri="{BB962C8B-B14F-4D97-AF65-F5344CB8AC3E}">
        <p14:creationId xmlns:p14="http://schemas.microsoft.com/office/powerpoint/2010/main" val="2835696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CC855-66C6-4FC9-FAE3-C0398EFFA4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6E8F87-A26C-4120-5277-3AC8ADB5CF0E}"/>
              </a:ext>
            </a:extLst>
          </p:cNvPr>
          <p:cNvSpPr>
            <a:spLocks noGrp="1"/>
          </p:cNvSpPr>
          <p:nvPr>
            <p:ph type="title"/>
          </p:nvPr>
        </p:nvSpPr>
        <p:spPr>
          <a:xfrm>
            <a:off x="128081" y="83024"/>
            <a:ext cx="11935838" cy="636925"/>
          </a:xfrm>
        </p:spPr>
        <p:txBody>
          <a:bodyPr>
            <a:normAutofit fontScale="90000"/>
          </a:bodyPr>
          <a:lstStyle/>
          <a:p>
            <a:r>
              <a:rPr lang="en-US" dirty="0"/>
              <a:t>BERT Score</a:t>
            </a:r>
            <a:endParaRPr lang="en-AE" dirty="0"/>
          </a:p>
        </p:txBody>
      </p:sp>
      <p:sp>
        <p:nvSpPr>
          <p:cNvPr id="3" name="Content Placeholder 2">
            <a:extLst>
              <a:ext uri="{FF2B5EF4-FFF2-40B4-BE49-F238E27FC236}">
                <a16:creationId xmlns:a16="http://schemas.microsoft.com/office/drawing/2014/main" id="{17A309FC-C0C5-F06A-4292-3DEBB88D36BF}"/>
              </a:ext>
            </a:extLst>
          </p:cNvPr>
          <p:cNvSpPr>
            <a:spLocks noGrp="1"/>
          </p:cNvSpPr>
          <p:nvPr>
            <p:ph idx="1"/>
          </p:nvPr>
        </p:nvSpPr>
        <p:spPr>
          <a:xfrm>
            <a:off x="128081" y="875488"/>
            <a:ext cx="11935838" cy="5480861"/>
          </a:xfrm>
        </p:spPr>
        <p:txBody>
          <a:bodyPr>
            <a:normAutofit/>
          </a:bodyPr>
          <a:lstStyle/>
          <a:p>
            <a:pPr algn="just"/>
            <a:r>
              <a:rPr lang="en-US" dirty="0">
                <a:latin typeface="Arial" panose="020B0604020202020204" pitchFamily="34" charset="0"/>
                <a:cs typeface="Arial" panose="020B0604020202020204" pitchFamily="34" charset="0"/>
              </a:rPr>
              <a:t>Reference Sentence </a:t>
            </a:r>
          </a:p>
          <a:p>
            <a:pPr marL="0" indent="0" algn="ctr">
              <a:buNone/>
            </a:pPr>
            <a:r>
              <a:rPr lang="en-US" dirty="0">
                <a:latin typeface="Arial" panose="020B0604020202020204" pitchFamily="34" charset="0"/>
                <a:cs typeface="Arial" panose="020B0604020202020204" pitchFamily="34" charset="0"/>
              </a:rPr>
              <a:t>“dog runs”</a:t>
            </a:r>
          </a:p>
          <a:p>
            <a:pPr algn="just"/>
            <a:r>
              <a:rPr lang="en-AE" dirty="0">
                <a:latin typeface="Arial" panose="020B0604020202020204" pitchFamily="34" charset="0"/>
                <a:cs typeface="Arial" panose="020B0604020202020204" pitchFamily="34" charset="0"/>
              </a:rPr>
              <a:t>Candidate Sentence </a:t>
            </a:r>
          </a:p>
          <a:p>
            <a:pPr marL="0" indent="0" algn="ctr">
              <a:buNone/>
            </a:pPr>
            <a:r>
              <a:rPr lang="en-AE" dirty="0">
                <a:latin typeface="Arial" panose="020B0604020202020204" pitchFamily="34" charset="0"/>
                <a:cs typeface="Arial" panose="020B0604020202020204" pitchFamily="34" charset="0"/>
              </a:rPr>
              <a:t>“puppy moves”</a:t>
            </a:r>
          </a:p>
          <a:p>
            <a:pPr marL="0" indent="0" algn="just">
              <a:buNone/>
            </a:pPr>
            <a:endParaRPr lang="en-AE" dirty="0">
              <a:latin typeface="Arial" panose="020B0604020202020204" pitchFamily="34" charset="0"/>
              <a:cs typeface="Arial" panose="020B0604020202020204" pitchFamily="34" charset="0"/>
            </a:endParaRPr>
          </a:p>
          <a:p>
            <a:pPr marL="0" indent="0" algn="just">
              <a:buNone/>
            </a:pPr>
            <a:r>
              <a:rPr lang="en-AE" dirty="0">
                <a:latin typeface="Arial" panose="020B0604020202020204" pitchFamily="34" charset="0"/>
                <a:cs typeface="Arial" panose="020B0604020202020204" pitchFamily="34" charset="0"/>
              </a:rPr>
              <a:t>We create word embeddings using BERT for the both the reference sentence and the candidate sentence. For simplicity, we use 3-dimensional embeddings (as we have seen before, actual BERT embeddings are much larger)</a:t>
            </a:r>
          </a:p>
        </p:txBody>
      </p:sp>
      <p:sp>
        <p:nvSpPr>
          <p:cNvPr id="4" name="Footer Placeholder 3">
            <a:extLst>
              <a:ext uri="{FF2B5EF4-FFF2-40B4-BE49-F238E27FC236}">
                <a16:creationId xmlns:a16="http://schemas.microsoft.com/office/drawing/2014/main" id="{B315D682-2EF8-0313-4499-99BA87F3CDC6}"/>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7AA2BA8A-7334-41B7-D752-F3EB46CB34C1}"/>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35</a:t>
            </a:fld>
            <a:endParaRPr lang="en-AE" dirty="0"/>
          </a:p>
        </p:txBody>
      </p:sp>
    </p:spTree>
    <p:extLst>
      <p:ext uri="{BB962C8B-B14F-4D97-AF65-F5344CB8AC3E}">
        <p14:creationId xmlns:p14="http://schemas.microsoft.com/office/powerpoint/2010/main" val="2273770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A86F3-4643-FB51-374A-73321138A3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EF11D2-67BE-D8AD-FF77-02D9E5E30027}"/>
              </a:ext>
            </a:extLst>
          </p:cNvPr>
          <p:cNvSpPr>
            <a:spLocks noGrp="1"/>
          </p:cNvSpPr>
          <p:nvPr>
            <p:ph type="title"/>
          </p:nvPr>
        </p:nvSpPr>
        <p:spPr>
          <a:xfrm>
            <a:off x="128081" y="83024"/>
            <a:ext cx="11935838" cy="636925"/>
          </a:xfrm>
        </p:spPr>
        <p:txBody>
          <a:bodyPr>
            <a:normAutofit fontScale="90000"/>
          </a:bodyPr>
          <a:lstStyle/>
          <a:p>
            <a:r>
              <a:rPr lang="en-US" dirty="0"/>
              <a:t>BERT Score</a:t>
            </a:r>
            <a:endParaRPr lang="en-A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AB27E6-B6F5-DBC8-7BB2-B51D3BFA4FCE}"/>
                  </a:ext>
                </a:extLst>
              </p:cNvPr>
              <p:cNvSpPr>
                <a:spLocks noGrp="1"/>
              </p:cNvSpPr>
              <p:nvPr>
                <p:ph idx="1"/>
              </p:nvPr>
            </p:nvSpPr>
            <p:spPr>
              <a:xfrm>
                <a:off x="128081" y="875488"/>
                <a:ext cx="11935838" cy="5480861"/>
              </a:xfrm>
            </p:spPr>
            <p:txBody>
              <a:bodyPr>
                <a:normAutofit lnSpcReduction="10000"/>
              </a:bodyPr>
              <a:lstStyle/>
              <a:p>
                <a:pPr algn="just"/>
                <a:r>
                  <a:rPr lang="en-US" dirty="0">
                    <a:latin typeface="Arial" panose="020B0604020202020204" pitchFamily="34" charset="0"/>
                    <a:cs typeface="Arial" panose="020B0604020202020204" pitchFamily="34" charset="0"/>
                  </a:rPr>
                  <a:t>Reference Sentence </a:t>
                </a:r>
              </a:p>
              <a:p>
                <a:pPr marL="0" indent="0" algn="ctr">
                  <a:buNone/>
                </a:pPr>
                <a:r>
                  <a:rPr lang="en-US" dirty="0">
                    <a:latin typeface="Arial" panose="020B0604020202020204" pitchFamily="34" charset="0"/>
                    <a:cs typeface="Arial" panose="020B0604020202020204" pitchFamily="34" charset="0"/>
                  </a:rPr>
                  <a:t>“dog runs”</a:t>
                </a:r>
              </a:p>
              <a:p>
                <a:pPr marL="0" indent="0" algn="ctr">
                  <a:buNone/>
                </a:pPr>
                <a:endParaRPr lang="en-US" dirty="0">
                  <a:latin typeface="Arial" panose="020B0604020202020204" pitchFamily="34" charset="0"/>
                  <a:cs typeface="Arial" panose="020B0604020202020204" pitchFamily="34" charset="0"/>
                </a:endParaRPr>
              </a:p>
              <a:p>
                <a:pPr marL="0" indent="0" algn="ctr">
                  <a:buNone/>
                </a:pPr>
                <a14:m>
                  <m:oMathPara xmlns:m="http://schemas.openxmlformats.org/officeDocument/2006/math">
                    <m:oMathParaPr>
                      <m:jc m:val="centerGroup"/>
                    </m:oMathParaPr>
                    <m:oMath xmlns:m="http://schemas.openxmlformats.org/officeDocument/2006/math">
                      <m:r>
                        <m:rPr>
                          <m:nor/>
                        </m:rPr>
                        <a:rPr lang="en-US">
                          <a:latin typeface="Cambria Math" panose="02040503050406030204" pitchFamily="18" charset="0"/>
                          <a:cs typeface="Arial" panose="020B0604020202020204" pitchFamily="34" charset="0"/>
                        </a:rPr>
                        <m:t>d</m:t>
                      </m:r>
                      <m:r>
                        <m:rPr>
                          <m:nor/>
                        </m:rPr>
                        <a:rPr lang="en-US" b="0" i="0" smtClean="0">
                          <a:latin typeface="Cambria Math" panose="02040503050406030204" pitchFamily="18" charset="0"/>
                          <a:cs typeface="Arial" panose="020B0604020202020204" pitchFamily="34" charset="0"/>
                        </a:rPr>
                        <m:t>og</m:t>
                      </m:r>
                      <m:r>
                        <a:rPr lang="en-US" b="0" i="1" smtClean="0">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m>
                            <m:mPr>
                              <m:mcs>
                                <m:mc>
                                  <m:mcPr>
                                    <m:count m:val="1"/>
                                    <m:mcJc m:val="center"/>
                                  </m:mcPr>
                                </m:mc>
                              </m:mcs>
                              <m:ctrlPr>
                                <a:rPr lang="en-US" b="0" i="1" smtClean="0">
                                  <a:latin typeface="Cambria Math" panose="02040503050406030204" pitchFamily="18" charset="0"/>
                                  <a:cs typeface="Arial" panose="020B0604020202020204" pitchFamily="34" charset="0"/>
                                </a:rPr>
                              </m:ctrlPr>
                            </m:mPr>
                            <m:mr>
                              <m:e>
                                <m:r>
                                  <m:rPr>
                                    <m:brk m:alnAt="7"/>
                                  </m:rPr>
                                  <a:rPr lang="en-US" b="0" i="1" smtClean="0">
                                    <a:latin typeface="Cambria Math" panose="02040503050406030204" pitchFamily="18" charset="0"/>
                                    <a:cs typeface="Arial" panose="020B0604020202020204" pitchFamily="34" charset="0"/>
                                  </a:rPr>
                                  <m:t>0.2</m:t>
                                </m:r>
                              </m:e>
                            </m:mr>
                            <m:mr>
                              <m:e>
                                <m:r>
                                  <a:rPr lang="en-US" b="0" i="1" smtClean="0">
                                    <a:latin typeface="Cambria Math" panose="02040503050406030204" pitchFamily="18" charset="0"/>
                                    <a:cs typeface="Arial" panose="020B0604020202020204" pitchFamily="34" charset="0"/>
                                  </a:rPr>
                                  <m:t>0.5</m:t>
                                </m:r>
                              </m:e>
                            </m:mr>
                            <m:mr>
                              <m:e>
                                <m:r>
                                  <a:rPr lang="en-US" b="0" i="1" smtClean="0">
                                    <a:latin typeface="Cambria Math" panose="02040503050406030204" pitchFamily="18" charset="0"/>
                                    <a:cs typeface="Arial" panose="020B0604020202020204" pitchFamily="34" charset="0"/>
                                  </a:rPr>
                                  <m:t>0.7</m:t>
                                </m:r>
                              </m:e>
                            </m:mr>
                          </m:m>
                        </m:e>
                      </m:d>
                      <m:r>
                        <a:rPr lang="en-US" b="0" i="1"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runs</m:t>
                      </m:r>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1"/>
                                    <m:mcJc m:val="center"/>
                                  </m:mcPr>
                                </m:mc>
                              </m:mcs>
                              <m:ctrlPr>
                                <a:rPr lang="en-US" i="1">
                                  <a:latin typeface="Cambria Math" panose="02040503050406030204" pitchFamily="18" charset="0"/>
                                  <a:cs typeface="Arial" panose="020B0604020202020204" pitchFamily="34" charset="0"/>
                                </a:rPr>
                              </m:ctrlPr>
                            </m:mPr>
                            <m:mr>
                              <m:e>
                                <m:r>
                                  <m:rPr>
                                    <m:brk m:alnAt="7"/>
                                  </m:rPr>
                                  <a:rPr lang="en-US" b="0" i="1" smtClean="0">
                                    <a:latin typeface="Cambria Math" panose="02040503050406030204" pitchFamily="18" charset="0"/>
                                    <a:cs typeface="Arial" panose="020B0604020202020204" pitchFamily="34" charset="0"/>
                                  </a:rPr>
                                  <m:t>0.9</m:t>
                                </m:r>
                              </m:e>
                            </m:mr>
                            <m:mr>
                              <m:e>
                                <m:r>
                                  <a:rPr lang="en-US" b="0" i="1" smtClean="0">
                                    <a:latin typeface="Cambria Math" panose="02040503050406030204" pitchFamily="18" charset="0"/>
                                    <a:cs typeface="Arial" panose="020B0604020202020204" pitchFamily="34" charset="0"/>
                                  </a:rPr>
                                  <m:t>0.8</m:t>
                                </m:r>
                              </m:e>
                            </m:mr>
                            <m:mr>
                              <m:e>
                                <m:r>
                                  <a:rPr lang="en-US" b="0" i="1" smtClean="0">
                                    <a:latin typeface="Cambria Math" panose="02040503050406030204" pitchFamily="18" charset="0"/>
                                    <a:cs typeface="Arial" panose="020B0604020202020204" pitchFamily="34" charset="0"/>
                                  </a:rPr>
                                  <m:t>0.6</m:t>
                                </m:r>
                              </m:e>
                            </m:mr>
                          </m:m>
                        </m:e>
                      </m:d>
                    </m:oMath>
                  </m:oMathPara>
                </a14:m>
                <a:endParaRPr lang="en-US" dirty="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Candidate Sentence</a:t>
                </a:r>
              </a:p>
              <a:p>
                <a:pPr marL="0" indent="0" algn="ctr">
                  <a:buNone/>
                </a:pPr>
                <a:r>
                  <a:rPr lang="en-US" dirty="0">
                    <a:latin typeface="Arial" panose="020B0604020202020204" pitchFamily="34" charset="0"/>
                    <a:cs typeface="Arial" panose="020B0604020202020204" pitchFamily="34" charset="0"/>
                  </a:rPr>
                  <a:t>“puppy moves”</a:t>
                </a:r>
              </a:p>
              <a:p>
                <a:endParaRPr lang="en-US" dirty="0">
                  <a:latin typeface="Arial" panose="020B0604020202020204" pitchFamily="34" charset="0"/>
                  <a:cs typeface="Arial" panose="020B0604020202020204" pitchFamily="34" charset="0"/>
                </a:endParaRPr>
              </a:p>
              <a:p>
                <a:pPr marL="0" indent="0" algn="ctr">
                  <a:buNone/>
                </a:pPr>
                <a14:m>
                  <m:oMathPara xmlns:m="http://schemas.openxmlformats.org/officeDocument/2006/math">
                    <m:oMathParaPr>
                      <m:jc m:val="centerGroup"/>
                    </m:oMathParaPr>
                    <m:oMath xmlns:m="http://schemas.openxmlformats.org/officeDocument/2006/math">
                      <m:r>
                        <m:rPr>
                          <m:nor/>
                        </m:rPr>
                        <a:rPr lang="en-US" smtClean="0">
                          <a:latin typeface="Cambria Math" panose="02040503050406030204" pitchFamily="18" charset="0"/>
                          <a:cs typeface="Arial" panose="020B0604020202020204" pitchFamily="34" charset="0"/>
                        </a:rPr>
                        <m:t>p</m:t>
                      </m:r>
                      <m:r>
                        <m:rPr>
                          <m:nor/>
                        </m:rPr>
                        <a:rPr lang="en-US" b="0" i="0" smtClean="0">
                          <a:latin typeface="Cambria Math" panose="02040503050406030204" pitchFamily="18" charset="0"/>
                          <a:cs typeface="Arial" panose="020B0604020202020204" pitchFamily="34" charset="0"/>
                        </a:rPr>
                        <m:t>uppy</m:t>
                      </m:r>
                      <m:r>
                        <a:rPr lang="en-US" b="0" i="1" smtClean="0">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m>
                            <m:mPr>
                              <m:mcs>
                                <m:mc>
                                  <m:mcPr>
                                    <m:count m:val="1"/>
                                    <m:mcJc m:val="center"/>
                                  </m:mcPr>
                                </m:mc>
                              </m:mcs>
                              <m:ctrlPr>
                                <a:rPr lang="en-US" b="0" i="1" smtClean="0">
                                  <a:latin typeface="Cambria Math" panose="02040503050406030204" pitchFamily="18" charset="0"/>
                                  <a:cs typeface="Arial" panose="020B0604020202020204" pitchFamily="34" charset="0"/>
                                </a:rPr>
                              </m:ctrlPr>
                            </m:mPr>
                            <m:mr>
                              <m:e>
                                <m:r>
                                  <m:rPr>
                                    <m:brk m:alnAt="7"/>
                                  </m:rPr>
                                  <a:rPr lang="en-US" b="0" i="1" smtClean="0">
                                    <a:latin typeface="Cambria Math" panose="02040503050406030204" pitchFamily="18" charset="0"/>
                                    <a:cs typeface="Arial" panose="020B0604020202020204" pitchFamily="34" charset="0"/>
                                  </a:rPr>
                                  <m:t>0.1</m:t>
                                </m:r>
                              </m:e>
                            </m:mr>
                            <m:mr>
                              <m:e>
                                <m:r>
                                  <a:rPr lang="en-US" b="0" i="1" smtClean="0">
                                    <a:latin typeface="Cambria Math" panose="02040503050406030204" pitchFamily="18" charset="0"/>
                                    <a:cs typeface="Arial" panose="020B0604020202020204" pitchFamily="34" charset="0"/>
                                  </a:rPr>
                                  <m:t>0.3</m:t>
                                </m:r>
                              </m:e>
                            </m:mr>
                            <m:mr>
                              <m:e>
                                <m:r>
                                  <a:rPr lang="en-US" b="0" i="1" smtClean="0">
                                    <a:latin typeface="Cambria Math" panose="02040503050406030204" pitchFamily="18" charset="0"/>
                                    <a:cs typeface="Arial" panose="020B0604020202020204" pitchFamily="34" charset="0"/>
                                  </a:rPr>
                                  <m:t>0.5</m:t>
                                </m:r>
                              </m:e>
                            </m:mr>
                          </m:m>
                        </m:e>
                      </m:d>
                      <m:r>
                        <a:rPr lang="en-US" b="0" i="1"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moves</m:t>
                      </m:r>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1"/>
                                    <m:mcJc m:val="center"/>
                                  </m:mcPr>
                                </m:mc>
                              </m:mcs>
                              <m:ctrlPr>
                                <a:rPr lang="en-US" i="1">
                                  <a:latin typeface="Cambria Math" panose="02040503050406030204" pitchFamily="18" charset="0"/>
                                  <a:cs typeface="Arial" panose="020B0604020202020204" pitchFamily="34" charset="0"/>
                                </a:rPr>
                              </m:ctrlPr>
                            </m:mPr>
                            <m:mr>
                              <m:e>
                                <m:r>
                                  <m:rPr>
                                    <m:brk m:alnAt="7"/>
                                  </m:rPr>
                                  <a:rPr lang="en-US" b="0" i="1" smtClean="0">
                                    <a:latin typeface="Cambria Math" panose="02040503050406030204" pitchFamily="18" charset="0"/>
                                    <a:cs typeface="Arial" panose="020B0604020202020204" pitchFamily="34" charset="0"/>
                                  </a:rPr>
                                  <m:t>0.85</m:t>
                                </m:r>
                              </m:e>
                            </m:mr>
                            <m:mr>
                              <m:e>
                                <m:r>
                                  <a:rPr lang="en-US" b="0" i="1" smtClean="0">
                                    <a:latin typeface="Cambria Math" panose="02040503050406030204" pitchFamily="18" charset="0"/>
                                    <a:cs typeface="Arial" panose="020B0604020202020204" pitchFamily="34" charset="0"/>
                                  </a:rPr>
                                  <m:t>0.75</m:t>
                                </m:r>
                              </m:e>
                            </m:mr>
                            <m:mr>
                              <m:e>
                                <m:r>
                                  <a:rPr lang="en-US" b="0" i="1" smtClean="0">
                                    <a:latin typeface="Cambria Math" panose="02040503050406030204" pitchFamily="18" charset="0"/>
                                    <a:cs typeface="Arial" panose="020B0604020202020204" pitchFamily="34" charset="0"/>
                                  </a:rPr>
                                  <m:t>0.65</m:t>
                                </m:r>
                              </m:e>
                            </m:mr>
                          </m:m>
                        </m:e>
                      </m:d>
                    </m:oMath>
                  </m:oMathPara>
                </a14:m>
                <a:endParaRPr lang="en-US" dirty="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BDAB27E6-B6F5-DBC8-7BB2-B51D3BFA4FCE}"/>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t="-2781"/>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A5B11E5B-919F-95FF-F80E-175384351C15}"/>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6D2AD01D-E165-3D21-23C5-825E3F89177A}"/>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36</a:t>
            </a:fld>
            <a:endParaRPr lang="en-AE" dirty="0"/>
          </a:p>
        </p:txBody>
      </p:sp>
    </p:spTree>
    <p:extLst>
      <p:ext uri="{BB962C8B-B14F-4D97-AF65-F5344CB8AC3E}">
        <p14:creationId xmlns:p14="http://schemas.microsoft.com/office/powerpoint/2010/main" val="142283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E71E1-20A1-D160-B244-BFE4D54437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153D29-20D8-FAE7-C043-39ACA1EFFFF5}"/>
              </a:ext>
            </a:extLst>
          </p:cNvPr>
          <p:cNvSpPr>
            <a:spLocks noGrp="1"/>
          </p:cNvSpPr>
          <p:nvPr>
            <p:ph type="title"/>
          </p:nvPr>
        </p:nvSpPr>
        <p:spPr>
          <a:xfrm>
            <a:off x="128081" y="83024"/>
            <a:ext cx="11935838" cy="636925"/>
          </a:xfrm>
        </p:spPr>
        <p:txBody>
          <a:bodyPr>
            <a:normAutofit fontScale="90000"/>
          </a:bodyPr>
          <a:lstStyle/>
          <a:p>
            <a:r>
              <a:rPr lang="en-US" dirty="0"/>
              <a:t>BERT Score</a:t>
            </a:r>
            <a:endParaRPr lang="en-A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737B1B5-44AC-28CB-E996-94FDBA2C2545}"/>
                  </a:ext>
                </a:extLst>
              </p:cNvPr>
              <p:cNvSpPr>
                <a:spLocks noGrp="1"/>
              </p:cNvSpPr>
              <p:nvPr>
                <p:ph idx="1"/>
              </p:nvPr>
            </p:nvSpPr>
            <p:spPr>
              <a:xfrm>
                <a:off x="128081" y="875488"/>
                <a:ext cx="11935838" cy="5480861"/>
              </a:xfrm>
            </p:spPr>
            <p:txBody>
              <a:bodyPr>
                <a:normAutofit/>
              </a:bodyPr>
              <a:lstStyle/>
              <a:p>
                <a:pPr algn="just"/>
                <a:r>
                  <a:rPr lang="en-US" dirty="0">
                    <a:latin typeface="Arial" panose="020B0604020202020204" pitchFamily="34" charset="0"/>
                    <a:cs typeface="Arial" panose="020B0604020202020204" pitchFamily="34" charset="0"/>
                  </a:rPr>
                  <a:t>Cosine Similarity between two vectors </a:t>
                </a:r>
                <a14:m>
                  <m:oMath xmlns:m="http://schemas.openxmlformats.org/officeDocument/2006/math">
                    <m:r>
                      <a:rPr lang="en-US" b="1" i="0" smtClean="0">
                        <a:latin typeface="Cambria Math" panose="02040503050406030204" pitchFamily="18" charset="0"/>
                        <a:cs typeface="Arial" panose="020B0604020202020204" pitchFamily="34" charset="0"/>
                      </a:rPr>
                      <m:t>𝐚</m:t>
                    </m:r>
                  </m:oMath>
                </a14:m>
                <a:r>
                  <a:rPr lang="en-US" dirty="0">
                    <a:latin typeface="Arial" panose="020B0604020202020204" pitchFamily="34" charset="0"/>
                    <a:cs typeface="Arial" panose="020B0604020202020204" pitchFamily="34" charset="0"/>
                  </a:rPr>
                  <a:t> and </a:t>
                </a:r>
                <a14:m>
                  <m:oMath xmlns:m="http://schemas.openxmlformats.org/officeDocument/2006/math">
                    <m:r>
                      <a:rPr lang="en-US" b="1" i="0" smtClean="0">
                        <a:latin typeface="Cambria Math" panose="02040503050406030204" pitchFamily="18" charset="0"/>
                        <a:cs typeface="Arial" panose="020B0604020202020204" pitchFamily="34" charset="0"/>
                      </a:rPr>
                      <m:t>𝐛</m:t>
                    </m:r>
                  </m:oMath>
                </a14:m>
                <a:endParaRPr lang="en-US" b="1" dirty="0">
                  <a:latin typeface="Arial" panose="020B0604020202020204" pitchFamily="34" charset="0"/>
                  <a:cs typeface="Arial" panose="020B0604020202020204" pitchFamily="34" charset="0"/>
                </a:endParaRPr>
              </a:p>
              <a:p>
                <a:pPr marL="0" indent="0" algn="ctr">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cos</m:t>
                          </m:r>
                        </m:fName>
                        <m:e>
                          <m:d>
                            <m:dPr>
                              <m:ctrlPr>
                                <a:rPr lang="en-US" b="0" i="1" smtClean="0">
                                  <a:latin typeface="Cambria Math" panose="02040503050406030204" pitchFamily="18" charset="0"/>
                                  <a:cs typeface="Arial" panose="020B0604020202020204" pitchFamily="34" charset="0"/>
                                </a:rPr>
                              </m:ctrlPr>
                            </m:dPr>
                            <m:e>
                              <m:r>
                                <a:rPr lang="en-US" b="1" i="0" smtClean="0">
                                  <a:latin typeface="Cambria Math" panose="02040503050406030204" pitchFamily="18" charset="0"/>
                                  <a:cs typeface="Arial" panose="020B0604020202020204" pitchFamily="34" charset="0"/>
                                </a:rPr>
                                <m:t>𝐚</m:t>
                              </m:r>
                              <m:r>
                                <a:rPr lang="en-US" b="0" i="1" smtClean="0">
                                  <a:latin typeface="Cambria Math" panose="02040503050406030204" pitchFamily="18" charset="0"/>
                                  <a:cs typeface="Arial" panose="020B0604020202020204" pitchFamily="34" charset="0"/>
                                </a:rPr>
                                <m:t>,</m:t>
                              </m:r>
                              <m:r>
                                <a:rPr lang="en-US" b="1" i="0" smtClean="0">
                                  <a:latin typeface="Cambria Math" panose="02040503050406030204" pitchFamily="18" charset="0"/>
                                  <a:cs typeface="Arial" panose="020B0604020202020204" pitchFamily="34" charset="0"/>
                                </a:rPr>
                                <m:t>𝐛</m:t>
                              </m:r>
                            </m:e>
                          </m:d>
                        </m:e>
                      </m:func>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b="1" i="0" smtClean="0">
                              <a:latin typeface="Cambria Math" panose="02040503050406030204" pitchFamily="18" charset="0"/>
                              <a:cs typeface="Arial" panose="020B0604020202020204" pitchFamily="34" charset="0"/>
                            </a:rPr>
                            <m:t>𝐚</m:t>
                          </m:r>
                          <m:r>
                            <a:rPr lang="en-US" b="0" i="1" smtClean="0">
                              <a:latin typeface="Cambria Math" panose="02040503050406030204" pitchFamily="18" charset="0"/>
                              <a:cs typeface="Arial" panose="020B0604020202020204" pitchFamily="34" charset="0"/>
                            </a:rPr>
                            <m:t>⋅</m:t>
                          </m:r>
                          <m:r>
                            <a:rPr lang="en-US" b="1" i="0" smtClean="0">
                              <a:latin typeface="Cambria Math" panose="02040503050406030204" pitchFamily="18" charset="0"/>
                              <a:cs typeface="Arial" panose="020B0604020202020204" pitchFamily="34" charset="0"/>
                            </a:rPr>
                            <m:t>𝐛</m:t>
                          </m:r>
                        </m:num>
                        <m:den>
                          <m:d>
                            <m:dPr>
                              <m:begChr m:val="‖"/>
                              <m:endChr m:val="‖"/>
                              <m:ctrlPr>
                                <a:rPr lang="en-US" b="0" i="1" smtClean="0">
                                  <a:latin typeface="Cambria Math" panose="02040503050406030204" pitchFamily="18" charset="0"/>
                                  <a:cs typeface="Arial" panose="020B0604020202020204" pitchFamily="34" charset="0"/>
                                </a:rPr>
                              </m:ctrlPr>
                            </m:dPr>
                            <m:e>
                              <m:r>
                                <a:rPr lang="en-US" b="1" i="0" smtClean="0">
                                  <a:latin typeface="Cambria Math" panose="02040503050406030204" pitchFamily="18" charset="0"/>
                                  <a:cs typeface="Arial" panose="020B0604020202020204" pitchFamily="34" charset="0"/>
                                </a:rPr>
                                <m:t>𝐚</m:t>
                              </m:r>
                            </m:e>
                          </m:d>
                          <m:r>
                            <a:rPr lang="en-US" b="0" i="1" smtClean="0">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r>
                                <a:rPr lang="en-US" b="1" i="0" smtClean="0">
                                  <a:latin typeface="Cambria Math" panose="02040503050406030204" pitchFamily="18" charset="0"/>
                                  <a:cs typeface="Arial" panose="020B0604020202020204" pitchFamily="34" charset="0"/>
                                </a:rPr>
                                <m:t>𝐛</m:t>
                              </m:r>
                            </m:e>
                          </m:d>
                        </m:den>
                      </m:f>
                    </m:oMath>
                  </m:oMathPara>
                </a14:m>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Computer pair-wise cosine similarity for e.g. “dog” vs. “puppy”</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r>
                            <m:rPr>
                              <m:nor/>
                            </m:rPr>
                            <a:rPr lang="en-US" b="0" i="0"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dog</m:t>
                          </m:r>
                          <m:r>
                            <m:rPr>
                              <m:nor/>
                            </m:rPr>
                            <a:rPr lang="en-US" b="0" i="0" smtClean="0">
                              <a:latin typeface="Cambria Math" panose="02040503050406030204" pitchFamily="18" charset="0"/>
                              <a:cs typeface="Arial" panose="020B0604020202020204" pitchFamily="34" charset="0"/>
                            </a:rPr>
                            <m:t>"</m:t>
                          </m:r>
                        </m:e>
                      </m:d>
                      <m:r>
                        <a:rPr lang="en-US" b="0" i="1" smtClean="0">
                          <a:latin typeface="Cambria Math" panose="02040503050406030204" pitchFamily="18" charset="0"/>
                          <a:cs typeface="Arial" panose="020B0604020202020204" pitchFamily="34" charset="0"/>
                        </a:rPr>
                        <m:t>=</m:t>
                      </m:r>
                      <m:rad>
                        <m:radPr>
                          <m:degHide m:val="on"/>
                          <m:ctrlPr>
                            <a:rPr lang="en-US" b="0" i="1" smtClean="0">
                              <a:latin typeface="Cambria Math" panose="02040503050406030204" pitchFamily="18" charset="0"/>
                              <a:cs typeface="Arial" panose="020B0604020202020204" pitchFamily="34" charset="0"/>
                            </a:rPr>
                          </m:ctrlPr>
                        </m:radPr>
                        <m:deg/>
                        <m:e>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0.2</m:t>
                              </m:r>
                            </m:e>
                            <m:sup>
                              <m:r>
                                <a:rPr lang="en-US" b="0" i="1" smtClean="0">
                                  <a:latin typeface="Cambria Math" panose="02040503050406030204" pitchFamily="18" charset="0"/>
                                  <a:cs typeface="Arial" panose="020B0604020202020204" pitchFamily="34" charset="0"/>
                                </a:rPr>
                                <m:t>2</m:t>
                              </m:r>
                            </m:sup>
                          </m:sSup>
                          <m:r>
                            <a:rPr lang="en-US" b="0" i="1" smtClean="0">
                              <a:latin typeface="Cambria Math" panose="02040503050406030204" pitchFamily="18" charset="0"/>
                              <a:cs typeface="Arial" panose="020B0604020202020204" pitchFamily="34" charset="0"/>
                            </a:rPr>
                            <m:t>+</m:t>
                          </m:r>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0.5</m:t>
                              </m:r>
                            </m:e>
                            <m:sup>
                              <m:r>
                                <a:rPr lang="en-US" b="0" i="1" smtClean="0">
                                  <a:latin typeface="Cambria Math" panose="02040503050406030204" pitchFamily="18" charset="0"/>
                                  <a:cs typeface="Arial" panose="020B0604020202020204" pitchFamily="34" charset="0"/>
                                </a:rPr>
                                <m:t>2</m:t>
                              </m:r>
                            </m:sup>
                          </m:sSup>
                          <m:r>
                            <a:rPr lang="en-US" b="0" i="1" smtClean="0">
                              <a:latin typeface="Cambria Math" panose="02040503050406030204" pitchFamily="18" charset="0"/>
                              <a:cs typeface="Arial" panose="020B0604020202020204" pitchFamily="34" charset="0"/>
                            </a:rPr>
                            <m:t>+</m:t>
                          </m:r>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0.7</m:t>
                              </m:r>
                            </m:e>
                            <m:sup>
                              <m:r>
                                <a:rPr lang="en-US" b="0" i="1" smtClean="0">
                                  <a:latin typeface="Cambria Math" panose="02040503050406030204" pitchFamily="18" charset="0"/>
                                  <a:cs typeface="Arial" panose="020B0604020202020204" pitchFamily="34" charset="0"/>
                                </a:rPr>
                                <m:t>2</m:t>
                              </m:r>
                            </m:sup>
                          </m:sSup>
                        </m:e>
                      </m:rad>
                      <m:r>
                        <a:rPr lang="en-US" b="0" i="1" smtClean="0">
                          <a:latin typeface="Cambria Math" panose="02040503050406030204" pitchFamily="18" charset="0"/>
                          <a:cs typeface="Arial" panose="020B0604020202020204" pitchFamily="34" charset="0"/>
                        </a:rPr>
                        <m:t>=0.883</m:t>
                      </m:r>
                    </m:oMath>
                  </m:oMathPara>
                </a14:m>
                <a:endParaRPr lang="en-US"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r>
                            <m:rPr>
                              <m:nor/>
                            </m:rPr>
                            <a:rPr lang="en-US" b="0" i="0"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puppy</m:t>
                          </m:r>
                          <m:r>
                            <m:rPr>
                              <m:nor/>
                            </m:rPr>
                            <a:rPr lang="en-US" b="0" i="0" smtClean="0">
                              <a:latin typeface="Cambria Math" panose="02040503050406030204" pitchFamily="18" charset="0"/>
                              <a:cs typeface="Arial" panose="020B0604020202020204" pitchFamily="34" charset="0"/>
                            </a:rPr>
                            <m:t>"</m:t>
                          </m:r>
                        </m:e>
                      </m:d>
                      <m:r>
                        <a:rPr lang="en-US" b="0" i="1" smtClean="0">
                          <a:latin typeface="Cambria Math" panose="02040503050406030204" pitchFamily="18" charset="0"/>
                          <a:cs typeface="Arial" panose="020B0604020202020204" pitchFamily="34" charset="0"/>
                        </a:rPr>
                        <m:t>=</m:t>
                      </m:r>
                      <m:rad>
                        <m:radPr>
                          <m:degHide m:val="on"/>
                          <m:ctrlPr>
                            <a:rPr lang="en-US" i="1">
                              <a:latin typeface="Cambria Math" panose="02040503050406030204" pitchFamily="18" charset="0"/>
                              <a:cs typeface="Arial" panose="020B0604020202020204" pitchFamily="34" charset="0"/>
                            </a:rPr>
                          </m:ctrlPr>
                        </m:radPr>
                        <m:deg/>
                        <m:e>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0.</m:t>
                              </m:r>
                              <m:r>
                                <a:rPr lang="en-US" b="0" i="1" smtClean="0">
                                  <a:latin typeface="Cambria Math" panose="02040503050406030204" pitchFamily="18" charset="0"/>
                                  <a:cs typeface="Arial" panose="020B0604020202020204" pitchFamily="34" charset="0"/>
                                </a:rPr>
                                <m:t>1</m:t>
                              </m:r>
                            </m:e>
                            <m:sup>
                              <m:r>
                                <a:rPr lang="en-US" i="1">
                                  <a:latin typeface="Cambria Math" panose="02040503050406030204" pitchFamily="18" charset="0"/>
                                  <a:cs typeface="Arial" panose="020B0604020202020204" pitchFamily="34" charset="0"/>
                                </a:rPr>
                                <m:t>2</m:t>
                              </m:r>
                            </m:sup>
                          </m:sSup>
                          <m:r>
                            <a:rPr lang="en-US" i="1">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0.</m:t>
                              </m:r>
                              <m:r>
                                <a:rPr lang="en-US" b="0" i="1" smtClean="0">
                                  <a:latin typeface="Cambria Math" panose="02040503050406030204" pitchFamily="18" charset="0"/>
                                  <a:cs typeface="Arial" panose="020B0604020202020204" pitchFamily="34" charset="0"/>
                                </a:rPr>
                                <m:t>3</m:t>
                              </m:r>
                            </m:e>
                            <m:sup>
                              <m:r>
                                <a:rPr lang="en-US" i="1">
                                  <a:latin typeface="Cambria Math" panose="02040503050406030204" pitchFamily="18" charset="0"/>
                                  <a:cs typeface="Arial" panose="020B0604020202020204" pitchFamily="34" charset="0"/>
                                </a:rPr>
                                <m:t>2</m:t>
                              </m:r>
                            </m:sup>
                          </m:sSup>
                          <m:r>
                            <a:rPr lang="en-US" i="1">
                              <a:latin typeface="Cambria Math" panose="02040503050406030204" pitchFamily="18" charset="0"/>
                              <a:cs typeface="Arial" panose="020B0604020202020204" pitchFamily="34" charset="0"/>
                            </a:rPr>
                            <m:t>+</m:t>
                          </m:r>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0.</m:t>
                              </m:r>
                              <m:r>
                                <a:rPr lang="en-US" b="0" i="1" smtClean="0">
                                  <a:latin typeface="Cambria Math" panose="02040503050406030204" pitchFamily="18" charset="0"/>
                                  <a:cs typeface="Arial" panose="020B0604020202020204" pitchFamily="34" charset="0"/>
                                </a:rPr>
                                <m:t>5</m:t>
                              </m:r>
                            </m:e>
                            <m:sup>
                              <m:r>
                                <a:rPr lang="en-US" i="1">
                                  <a:latin typeface="Cambria Math" panose="02040503050406030204" pitchFamily="18" charset="0"/>
                                  <a:cs typeface="Arial" panose="020B0604020202020204" pitchFamily="34" charset="0"/>
                                </a:rPr>
                                <m:t>2</m:t>
                              </m:r>
                            </m:sup>
                          </m:sSup>
                        </m:e>
                      </m:rad>
                      <m:r>
                        <a:rPr lang="en-US" i="1">
                          <a:latin typeface="Cambria Math" panose="02040503050406030204" pitchFamily="18" charset="0"/>
                          <a:cs typeface="Arial" panose="020B0604020202020204" pitchFamily="34" charset="0"/>
                        </a:rPr>
                        <m:t>=0.</m:t>
                      </m:r>
                      <m:r>
                        <a:rPr lang="en-US" b="0" i="1" smtClean="0">
                          <a:latin typeface="Cambria Math" panose="02040503050406030204" pitchFamily="18" charset="0"/>
                          <a:cs typeface="Arial" panose="020B0604020202020204" pitchFamily="34" charset="0"/>
                        </a:rPr>
                        <m:t>592</m:t>
                      </m:r>
                    </m:oMath>
                  </m:oMathPara>
                </a14:m>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cos</m:t>
                          </m:r>
                        </m:fName>
                        <m:e>
                          <m:d>
                            <m:dPr>
                              <m:ctrlPr>
                                <a:rPr lang="en-US" b="0" i="1" smtClean="0">
                                  <a:latin typeface="Cambria Math" panose="02040503050406030204" pitchFamily="18" charset="0"/>
                                  <a:cs typeface="Arial" panose="020B0604020202020204" pitchFamily="34" charset="0"/>
                                </a:rPr>
                              </m:ctrlPr>
                            </m:dPr>
                            <m:e>
                              <m:r>
                                <m:rPr>
                                  <m:nor/>
                                </m:rPr>
                                <a:rPr lang="en-US" b="0" i="0" smtClean="0">
                                  <a:latin typeface="Cambria Math" panose="02040503050406030204" pitchFamily="18" charset="0"/>
                                  <a:cs typeface="Arial" panose="020B0604020202020204" pitchFamily="34" charset="0"/>
                                </a:rPr>
                                <m:t>dog</m:t>
                              </m:r>
                              <m:r>
                                <a:rPr lang="en-US" b="0" i="1"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puppy</m:t>
                              </m:r>
                            </m:e>
                          </m:d>
                        </m:e>
                      </m:func>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i="1">
                              <a:latin typeface="Cambria Math" panose="02040503050406030204" pitchFamily="18" charset="0"/>
                              <a:cs typeface="Arial" panose="020B0604020202020204" pitchFamily="34" charset="0"/>
                            </a:rPr>
                            <m:t>(0.</m:t>
                          </m:r>
                          <m:r>
                            <a:rPr lang="en-US" b="0" i="1" smtClean="0">
                              <a:latin typeface="Cambria Math" panose="02040503050406030204" pitchFamily="18" charset="0"/>
                              <a:cs typeface="Arial" panose="020B0604020202020204" pitchFamily="34" charset="0"/>
                            </a:rPr>
                            <m:t>2</m:t>
                          </m:r>
                          <m:r>
                            <a:rPr lang="en-US" i="1">
                              <a:latin typeface="Cambria Math" panose="02040503050406030204" pitchFamily="18" charset="0"/>
                              <a:cs typeface="Arial" panose="020B0604020202020204" pitchFamily="34" charset="0"/>
                            </a:rPr>
                            <m:t>×0.1)+(0.5×0.3)+(0.7×0.5)</m:t>
                          </m:r>
                        </m:num>
                        <m:den>
                          <m:r>
                            <a:rPr lang="en-US" b="0" i="1" smtClean="0">
                              <a:latin typeface="Cambria Math" panose="02040503050406030204" pitchFamily="18" charset="0"/>
                              <a:cs typeface="Arial" panose="020B0604020202020204" pitchFamily="34" charset="0"/>
                            </a:rPr>
                            <m:t>0.995×0.592</m:t>
                          </m:r>
                        </m:den>
                      </m:f>
                      <m:r>
                        <a:rPr lang="en-US" b="0" i="1" smtClean="0">
                          <a:latin typeface="Cambria Math" panose="02040503050406030204" pitchFamily="18" charset="0"/>
                          <a:cs typeface="Arial" panose="020B0604020202020204" pitchFamily="34" charset="0"/>
                        </a:rPr>
                        <m:t>=0.995</m:t>
                      </m:r>
                    </m:oMath>
                  </m:oMathPara>
                </a14:m>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A737B1B5-44AC-28CB-E996-94FDBA2C2545}"/>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t="-2002"/>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0C8E6E0C-6F5B-9227-3371-261DEF33E0C0}"/>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0CCF274A-5568-A54C-8B07-27FDE249B1CF}"/>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37</a:t>
            </a:fld>
            <a:endParaRPr lang="en-AE" dirty="0"/>
          </a:p>
        </p:txBody>
      </p:sp>
    </p:spTree>
    <p:extLst>
      <p:ext uri="{BB962C8B-B14F-4D97-AF65-F5344CB8AC3E}">
        <p14:creationId xmlns:p14="http://schemas.microsoft.com/office/powerpoint/2010/main" val="2100079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3E57-9EAE-4131-8232-BE9613369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29239A-77DF-F368-213F-49911680470A}"/>
              </a:ext>
            </a:extLst>
          </p:cNvPr>
          <p:cNvSpPr>
            <a:spLocks noGrp="1"/>
          </p:cNvSpPr>
          <p:nvPr>
            <p:ph type="title"/>
          </p:nvPr>
        </p:nvSpPr>
        <p:spPr>
          <a:xfrm>
            <a:off x="128081" y="83024"/>
            <a:ext cx="11935838" cy="636925"/>
          </a:xfrm>
        </p:spPr>
        <p:txBody>
          <a:bodyPr>
            <a:normAutofit fontScale="90000"/>
          </a:bodyPr>
          <a:lstStyle/>
          <a:p>
            <a:r>
              <a:rPr lang="en-US" dirty="0"/>
              <a:t>BERT Score</a:t>
            </a:r>
            <a:endParaRPr lang="en-AE" dirty="0"/>
          </a:p>
        </p:txBody>
      </p:sp>
      <p:sp>
        <p:nvSpPr>
          <p:cNvPr id="3" name="Content Placeholder 2">
            <a:extLst>
              <a:ext uri="{FF2B5EF4-FFF2-40B4-BE49-F238E27FC236}">
                <a16:creationId xmlns:a16="http://schemas.microsoft.com/office/drawing/2014/main" id="{5A3F39AE-8E40-40E1-6D30-D635B49475BA}"/>
              </a:ext>
            </a:extLst>
          </p:cNvPr>
          <p:cNvSpPr>
            <a:spLocks noGrp="1"/>
          </p:cNvSpPr>
          <p:nvPr>
            <p:ph idx="1"/>
          </p:nvPr>
        </p:nvSpPr>
        <p:spPr>
          <a:xfrm>
            <a:off x="128081" y="875488"/>
            <a:ext cx="11935838" cy="5480861"/>
          </a:xfrm>
        </p:spPr>
        <p:txBody>
          <a:bodyPr>
            <a:normAutofit/>
          </a:bodyPr>
          <a:lstStyle/>
          <a:p>
            <a:pPr algn="just"/>
            <a:r>
              <a:rPr lang="en-US" dirty="0">
                <a:latin typeface="Arial" panose="020B0604020202020204" pitchFamily="34" charset="0"/>
                <a:cs typeface="Arial" panose="020B0604020202020204" pitchFamily="34" charset="0"/>
              </a:rPr>
              <a:t>Pair-wise cosine similarities</a:t>
            </a:r>
          </a:p>
          <a:p>
            <a:pPr lvl="1" algn="just"/>
            <a:r>
              <a:rPr lang="en-GB" dirty="0">
                <a:latin typeface="Arial" panose="020B0604020202020204" pitchFamily="34" charset="0"/>
                <a:cs typeface="Arial" panose="020B0604020202020204" pitchFamily="34" charset="0"/>
              </a:rPr>
              <a:t>Cosine similarity between “dog" and “puppy" = </a:t>
            </a:r>
            <a:r>
              <a:rPr lang="en-GB" b="1" dirty="0">
                <a:latin typeface="Arial" panose="020B0604020202020204" pitchFamily="34" charset="0"/>
                <a:cs typeface="Arial" panose="020B0604020202020204" pitchFamily="34" charset="0"/>
              </a:rPr>
              <a:t>0.995</a:t>
            </a:r>
          </a:p>
          <a:p>
            <a:pPr lvl="1" algn="just"/>
            <a:r>
              <a:rPr lang="en-GB" dirty="0">
                <a:latin typeface="Arial" panose="020B0604020202020204" pitchFamily="34" charset="0"/>
                <a:cs typeface="Arial" panose="020B0604020202020204" pitchFamily="34" charset="0"/>
              </a:rPr>
              <a:t>Cosine similarity between “dog" and “moves" = 0.867</a:t>
            </a:r>
          </a:p>
          <a:p>
            <a:pPr marL="457200" lvl="1" indent="0" algn="just">
              <a:buNone/>
            </a:pPr>
            <a:endParaRPr lang="en-GB" dirty="0">
              <a:latin typeface="Arial" panose="020B0604020202020204" pitchFamily="34" charset="0"/>
              <a:cs typeface="Arial" panose="020B0604020202020204" pitchFamily="34" charset="0"/>
            </a:endParaRPr>
          </a:p>
          <a:p>
            <a:pPr lvl="1" algn="just"/>
            <a:r>
              <a:rPr lang="en-GB" dirty="0">
                <a:latin typeface="Arial" panose="020B0604020202020204" pitchFamily="34" charset="0"/>
                <a:cs typeface="Arial" panose="020B0604020202020204" pitchFamily="34" charset="0"/>
              </a:rPr>
              <a:t>Cosine similarity between “runs" and “puppy" = 0.792</a:t>
            </a:r>
          </a:p>
          <a:p>
            <a:pPr lvl="1" algn="just"/>
            <a:r>
              <a:rPr lang="en-GB" dirty="0">
                <a:latin typeface="Arial" panose="020B0604020202020204" pitchFamily="34" charset="0"/>
                <a:cs typeface="Arial" panose="020B0604020202020204" pitchFamily="34" charset="0"/>
              </a:rPr>
              <a:t>Cosine similarity between “runs" and “moves" = </a:t>
            </a:r>
            <a:r>
              <a:rPr lang="en-GB" b="1" dirty="0">
                <a:latin typeface="Arial" panose="020B0604020202020204" pitchFamily="34" charset="0"/>
                <a:cs typeface="Arial" panose="020B0604020202020204" pitchFamily="34" charset="0"/>
              </a:rPr>
              <a:t>0.998</a:t>
            </a:r>
          </a:p>
          <a:p>
            <a:pPr lvl="1" algn="just"/>
            <a:endParaRPr lang="en-GB" b="1" dirty="0">
              <a:latin typeface="Arial" panose="020B0604020202020204" pitchFamily="34" charset="0"/>
              <a:cs typeface="Arial" panose="020B0604020202020204" pitchFamily="34" charset="0"/>
            </a:endParaRPr>
          </a:p>
          <a:p>
            <a:pPr lvl="1" algn="just"/>
            <a:endParaRPr lang="en-GB"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B137A6F9-4EBB-DC67-3917-9CA272282D6E}"/>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87CB6E71-81B6-C6BB-6141-EFFA5752418A}"/>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38</a:t>
            </a:fld>
            <a:endParaRPr lang="en-AE" dirty="0"/>
          </a:p>
        </p:txBody>
      </p:sp>
    </p:spTree>
    <p:extLst>
      <p:ext uri="{BB962C8B-B14F-4D97-AF65-F5344CB8AC3E}">
        <p14:creationId xmlns:p14="http://schemas.microsoft.com/office/powerpoint/2010/main" val="2119878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AE595-E0E0-F6F1-3A59-3B69601353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AF3515-B44D-190A-2D8C-4366BF16B33B}"/>
              </a:ext>
            </a:extLst>
          </p:cNvPr>
          <p:cNvSpPr>
            <a:spLocks noGrp="1"/>
          </p:cNvSpPr>
          <p:nvPr>
            <p:ph type="title"/>
          </p:nvPr>
        </p:nvSpPr>
        <p:spPr>
          <a:xfrm>
            <a:off x="128081" y="83024"/>
            <a:ext cx="11935838" cy="636925"/>
          </a:xfrm>
        </p:spPr>
        <p:txBody>
          <a:bodyPr>
            <a:normAutofit fontScale="90000"/>
          </a:bodyPr>
          <a:lstStyle/>
          <a:p>
            <a:r>
              <a:rPr lang="en-US" dirty="0"/>
              <a:t>BERT Score</a:t>
            </a:r>
            <a:endParaRPr lang="en-A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EC1A6C-F682-AB8A-2956-F518D25FC2E2}"/>
                  </a:ext>
                </a:extLst>
              </p:cNvPr>
              <p:cNvSpPr>
                <a:spLocks noGrp="1"/>
              </p:cNvSpPr>
              <p:nvPr>
                <p:ph idx="1"/>
              </p:nvPr>
            </p:nvSpPr>
            <p:spPr>
              <a:xfrm>
                <a:off x="128081" y="875488"/>
                <a:ext cx="11935838" cy="5480861"/>
              </a:xfrm>
            </p:spPr>
            <p:txBody>
              <a:bodyPr>
                <a:normAutofit fontScale="92500" lnSpcReduction="20000"/>
              </a:bodyPr>
              <a:lstStyle/>
              <a:p>
                <a:pPr algn="just"/>
                <a:r>
                  <a:rPr lang="en-US" dirty="0">
                    <a:latin typeface="Arial" panose="020B0604020202020204" pitchFamily="34" charset="0"/>
                    <a:cs typeface="Arial" panose="020B0604020202020204" pitchFamily="34" charset="0"/>
                  </a:rPr>
                  <a:t>Precision</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457200" lvl="1" indent="0" algn="just">
                  <a:buNone/>
                </a:pPr>
                <a:r>
                  <a:rPr lang="en-GB" dirty="0">
                    <a:latin typeface="Arial" panose="020B0604020202020204" pitchFamily="34" charset="0"/>
                    <a:cs typeface="Arial" panose="020B0604020202020204" pitchFamily="34" charset="0"/>
                  </a:rPr>
                  <a:t>Candidate vs. Reference</a:t>
                </a:r>
              </a:p>
              <a:p>
                <a:pPr marL="457200" lvl="1" indent="0" algn="just">
                  <a:buNone/>
                </a:pPr>
                <a:endParaRPr lang="en-GB" dirty="0">
                  <a:latin typeface="Arial" panose="020B0604020202020204" pitchFamily="34" charset="0"/>
                  <a:cs typeface="Arial" panose="020B0604020202020204" pitchFamily="34" charset="0"/>
                </a:endParaRPr>
              </a:p>
              <a:p>
                <a:pPr marL="457200" lvl="1" indent="0" algn="just">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puppy</m:t>
                          </m:r>
                          <m:r>
                            <a:rPr lang="en-US" b="0" i="0" smtClean="0">
                              <a:latin typeface="Cambria Math" panose="02040503050406030204" pitchFamily="18" charset="0"/>
                              <a:cs typeface="Arial" panose="020B0604020202020204" pitchFamily="34" charset="0"/>
                            </a:rPr>
                            <m:t>: </m:t>
                          </m:r>
                          <m:r>
                            <m:rPr>
                              <m:sty m:val="p"/>
                            </m:rPr>
                            <a:rPr lang="en-US" b="0" i="0" smtClean="0">
                              <a:latin typeface="Cambria Math" panose="02040503050406030204" pitchFamily="18" charset="0"/>
                              <a:cs typeface="Arial" panose="020B0604020202020204" pitchFamily="34" charset="0"/>
                            </a:rPr>
                            <m:t>max</m:t>
                          </m:r>
                        </m:fName>
                        <m:e>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0.995,0.792</m:t>
                              </m:r>
                            </m:e>
                          </m:d>
                          <m:r>
                            <a:rPr lang="en-US" b="0" i="1" smtClean="0">
                              <a:latin typeface="Cambria Math" panose="02040503050406030204" pitchFamily="18" charset="0"/>
                              <a:cs typeface="Arial" panose="020B0604020202020204" pitchFamily="34" charset="0"/>
                            </a:rPr>
                            <m:t>=0.995</m:t>
                          </m:r>
                        </m:e>
                      </m:func>
                    </m:oMath>
                  </m:oMathPara>
                </a14:m>
                <a:endParaRPr lang="en-US" b="0" dirty="0">
                  <a:latin typeface="Arial" panose="020B0604020202020204" pitchFamily="34" charset="0"/>
                  <a:cs typeface="Arial" panose="020B0604020202020204" pitchFamily="34" charset="0"/>
                </a:endParaRPr>
              </a:p>
              <a:p>
                <a:pPr marL="457200" lvl="1" indent="0" algn="just">
                  <a:buNone/>
                </a:pPr>
                <a:endParaRPr lang="en-GB" dirty="0">
                  <a:latin typeface="Arial" panose="020B0604020202020204" pitchFamily="34" charset="0"/>
                  <a:cs typeface="Arial" panose="020B0604020202020204" pitchFamily="34" charset="0"/>
                </a:endParaRPr>
              </a:p>
              <a:p>
                <a:pPr marL="457200" lvl="1" indent="0" algn="just">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cs typeface="Arial" panose="020B0604020202020204" pitchFamily="34" charset="0"/>
                        </a:rPr>
                        <m:t>moves</m:t>
                      </m:r>
                      <m:r>
                        <a:rPr lang="en-US" b="0" i="1" smtClean="0">
                          <a:latin typeface="Cambria Math" panose="02040503050406030204" pitchFamily="18" charset="0"/>
                          <a:cs typeface="Arial" panose="020B0604020202020204" pitchFamily="34" charset="0"/>
                        </a:rPr>
                        <m:t>:</m:t>
                      </m:r>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max</m:t>
                          </m:r>
                        </m:fName>
                        <m:e>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0.867,0.998</m:t>
                              </m:r>
                            </m:e>
                          </m:d>
                          <m:r>
                            <a:rPr lang="en-US" b="0" i="1" smtClean="0">
                              <a:latin typeface="Cambria Math" panose="02040503050406030204" pitchFamily="18" charset="0"/>
                              <a:cs typeface="Arial" panose="020B0604020202020204" pitchFamily="34" charset="0"/>
                            </a:rPr>
                            <m:t>=0.998</m:t>
                          </m:r>
                        </m:e>
                      </m:func>
                    </m:oMath>
                  </m:oMathPara>
                </a14:m>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𝑃</m:t>
                          </m:r>
                        </m:e>
                        <m:sub>
                          <m:r>
                            <a:rPr lang="en-US" b="0" i="1" smtClean="0">
                              <a:latin typeface="Cambria Math" panose="02040503050406030204" pitchFamily="18" charset="0"/>
                              <a:cs typeface="Arial" panose="020B0604020202020204" pitchFamily="34" charset="0"/>
                            </a:rPr>
                            <m:t>𝐵𝐸𝑅𝑇</m:t>
                          </m:r>
                        </m:sub>
                      </m:sSub>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1</m:t>
                          </m:r>
                        </m:num>
                        <m:den>
                          <m:r>
                            <a:rPr lang="en-US" b="0" i="1" smtClean="0">
                              <a:latin typeface="Cambria Math" panose="02040503050406030204" pitchFamily="18" charset="0"/>
                              <a:cs typeface="Arial" panose="020B0604020202020204" pitchFamily="34" charset="0"/>
                            </a:rPr>
                            <m:t>2</m:t>
                          </m:r>
                        </m:den>
                      </m:f>
                      <m:d>
                        <m:dPr>
                          <m:ctrlPr>
                            <a:rPr lang="en-US" b="0" i="1" smtClean="0">
                              <a:latin typeface="Cambria Math" panose="02040503050406030204" pitchFamily="18" charset="0"/>
                              <a:cs typeface="Arial" panose="020B0604020202020204" pitchFamily="34" charset="0"/>
                            </a:rPr>
                          </m:ctrlPr>
                        </m:dPr>
                        <m:e>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max</m:t>
                              </m:r>
                            </m:fName>
                            <m:e>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0.995, 0.792</m:t>
                                  </m:r>
                                </m:e>
                              </m:d>
                              <m:r>
                                <a:rPr lang="en-US" b="0" i="1" smtClean="0">
                                  <a:latin typeface="Cambria Math" panose="02040503050406030204" pitchFamily="18" charset="0"/>
                                  <a:cs typeface="Arial" panose="020B0604020202020204" pitchFamily="34" charset="0"/>
                                </a:rPr>
                                <m:t>+</m:t>
                              </m:r>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max</m:t>
                                  </m:r>
                                </m:fName>
                                <m:e>
                                  <m:d>
                                    <m:dPr>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0.867,0.998</m:t>
                                      </m:r>
                                    </m:e>
                                  </m:d>
                                </m:e>
                              </m:func>
                            </m:e>
                          </m:func>
                        </m:e>
                      </m:d>
                    </m:oMath>
                  </m:oMathPara>
                </a14:m>
                <a:endParaRPr lang="en-US" b="0"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𝑃</m:t>
                          </m:r>
                        </m:e>
                        <m:sub>
                          <m:r>
                            <a:rPr lang="en-US" b="0" i="1" smtClean="0">
                              <a:latin typeface="Cambria Math" panose="02040503050406030204" pitchFamily="18" charset="0"/>
                              <a:cs typeface="Arial" panose="020B0604020202020204" pitchFamily="34" charset="0"/>
                            </a:rPr>
                            <m:t>𝐵𝐸𝑅𝑇</m:t>
                          </m:r>
                        </m:sub>
                      </m:sSub>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1</m:t>
                          </m:r>
                        </m:num>
                        <m:den>
                          <m:r>
                            <a:rPr lang="en-US" b="0" i="1" smtClean="0">
                              <a:latin typeface="Cambria Math" panose="02040503050406030204" pitchFamily="18" charset="0"/>
                              <a:cs typeface="Arial" panose="020B0604020202020204" pitchFamily="34" charset="0"/>
                            </a:rPr>
                            <m:t>2</m:t>
                          </m:r>
                        </m:den>
                      </m:f>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0.995+0.998</m:t>
                          </m:r>
                        </m:e>
                      </m:d>
                      <m:r>
                        <a:rPr lang="en-US" b="0" i="1" smtClean="0">
                          <a:latin typeface="Cambria Math" panose="02040503050406030204" pitchFamily="18" charset="0"/>
                          <a:cs typeface="Arial" panose="020B0604020202020204" pitchFamily="34" charset="0"/>
                        </a:rPr>
                        <m:t>=0.9965</m:t>
                      </m:r>
                    </m:oMath>
                  </m:oMathPara>
                </a14:m>
                <a:endParaRPr lang="en-US"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B0EC1A6C-F682-AB8A-2956-F518D25FC2E2}"/>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766" t="-3226"/>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7B72425F-4AED-300F-5E0D-6D270AB547E8}"/>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066E08EA-3B76-11B4-4E45-399E6C398488}"/>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39</a:t>
            </a:fld>
            <a:endParaRPr lang="en-AE" dirty="0"/>
          </a:p>
        </p:txBody>
      </p:sp>
      <p:pic>
        <p:nvPicPr>
          <p:cNvPr id="9" name="Picture 8">
            <a:extLst>
              <a:ext uri="{FF2B5EF4-FFF2-40B4-BE49-F238E27FC236}">
                <a16:creationId xmlns:a16="http://schemas.microsoft.com/office/drawing/2014/main" id="{3146A89B-81AC-A20C-0013-FD916F351A70}"/>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200000"/>
                    </a14:imgEffect>
                  </a14:imgLayer>
                </a14:imgProps>
              </a:ext>
            </a:extLst>
          </a:blip>
          <a:srcRect l="34222" t="66625" r="34899"/>
          <a:stretch/>
        </p:blipFill>
        <p:spPr>
          <a:xfrm>
            <a:off x="4622800" y="1033630"/>
            <a:ext cx="2946400" cy="815374"/>
          </a:xfrm>
          <a:prstGeom prst="rect">
            <a:avLst/>
          </a:prstGeom>
        </p:spPr>
      </p:pic>
    </p:spTree>
    <p:extLst>
      <p:ext uri="{BB962C8B-B14F-4D97-AF65-F5344CB8AC3E}">
        <p14:creationId xmlns:p14="http://schemas.microsoft.com/office/powerpoint/2010/main" val="428648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CDD15-67A3-44D7-587E-FE10FCB1A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B0329E-F43E-A1B4-6CF7-75CD663DD336}"/>
              </a:ext>
            </a:extLst>
          </p:cNvPr>
          <p:cNvSpPr>
            <a:spLocks noGrp="1"/>
          </p:cNvSpPr>
          <p:nvPr>
            <p:ph type="title"/>
          </p:nvPr>
        </p:nvSpPr>
        <p:spPr>
          <a:xfrm>
            <a:off x="128081" y="83024"/>
            <a:ext cx="11935838" cy="636925"/>
          </a:xfrm>
        </p:spPr>
        <p:txBody>
          <a:bodyPr>
            <a:normAutofit fontScale="90000"/>
          </a:bodyPr>
          <a:lstStyle/>
          <a:p>
            <a:r>
              <a:rPr lang="en-US" dirty="0"/>
              <a:t>Evaluating Generation</a:t>
            </a:r>
            <a:endParaRPr lang="en-AE" dirty="0"/>
          </a:p>
        </p:txBody>
      </p:sp>
      <p:sp>
        <p:nvSpPr>
          <p:cNvPr id="3" name="Content Placeholder 2">
            <a:extLst>
              <a:ext uri="{FF2B5EF4-FFF2-40B4-BE49-F238E27FC236}">
                <a16:creationId xmlns:a16="http://schemas.microsoft.com/office/drawing/2014/main" id="{88C4E48C-1ACF-E9E7-9320-FD87DD6AFD4B}"/>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How good is a model’s generated text?</a:t>
            </a:r>
          </a:p>
          <a:p>
            <a:pPr algn="just"/>
            <a:r>
              <a:rPr lang="en-GB" dirty="0">
                <a:latin typeface="Arial" panose="020B0604020202020204" pitchFamily="34" charset="0"/>
                <a:cs typeface="Arial" panose="020B0604020202020204" pitchFamily="34" charset="0"/>
              </a:rPr>
              <a:t>Imagine you are evaluating an LLM for English-to-French translation.</a:t>
            </a:r>
          </a:p>
          <a:p>
            <a:pPr marL="0" indent="0" algn="just">
              <a:buNone/>
            </a:pPr>
            <a:endParaRPr lang="en-GB" dirty="0">
              <a:latin typeface="Arial" panose="020B0604020202020204" pitchFamily="34" charset="0"/>
              <a:cs typeface="Arial" panose="020B0604020202020204" pitchFamily="34" charset="0"/>
            </a:endParaRPr>
          </a:p>
          <a:p>
            <a:pPr lvl="1" algn="just"/>
            <a:r>
              <a:rPr lang="en-GB" b="1" dirty="0">
                <a:latin typeface="Arial" panose="020B0604020202020204" pitchFamily="34" charset="0"/>
                <a:cs typeface="Arial" panose="020B0604020202020204" pitchFamily="34" charset="0"/>
              </a:rPr>
              <a:t>Input (Source Sentence):</a:t>
            </a:r>
          </a:p>
          <a:p>
            <a:pPr marL="457200" lvl="1" indent="0" algn="ctr">
              <a:buNone/>
            </a:pPr>
            <a:r>
              <a:rPr lang="en-GB" dirty="0">
                <a:latin typeface="Arial" panose="020B0604020202020204" pitchFamily="34" charset="0"/>
                <a:cs typeface="Arial" panose="020B0604020202020204" pitchFamily="34" charset="0"/>
              </a:rPr>
              <a:t>"The cat is on the mat.“</a:t>
            </a:r>
          </a:p>
          <a:p>
            <a:pPr marL="457200" lvl="1" indent="0" algn="ctr">
              <a:buNone/>
            </a:pPr>
            <a:endParaRPr lang="en-GB" dirty="0">
              <a:latin typeface="Arial" panose="020B0604020202020204" pitchFamily="34" charset="0"/>
              <a:cs typeface="Arial" panose="020B0604020202020204" pitchFamily="34" charset="0"/>
            </a:endParaRPr>
          </a:p>
          <a:p>
            <a:pPr lvl="1" algn="just"/>
            <a:r>
              <a:rPr lang="en-GB" b="1" dirty="0">
                <a:latin typeface="Arial" panose="020B0604020202020204" pitchFamily="34" charset="0"/>
                <a:cs typeface="Arial" panose="020B0604020202020204" pitchFamily="34" charset="0"/>
              </a:rPr>
              <a:t>Reference (Ground Truths): </a:t>
            </a:r>
            <a:r>
              <a:rPr lang="en-GB" dirty="0">
                <a:latin typeface="Arial" panose="020B0604020202020204" pitchFamily="34" charset="0"/>
                <a:cs typeface="Arial" panose="020B0604020202020204" pitchFamily="34" charset="0"/>
              </a:rPr>
              <a:t>These are correct translations written by human experts.</a:t>
            </a:r>
          </a:p>
          <a:p>
            <a:pPr marL="457200" lvl="1" indent="0" algn="ctr">
              <a:buNone/>
            </a:pPr>
            <a:r>
              <a:rPr lang="fr-FR" b="1" dirty="0" err="1">
                <a:latin typeface="Arial" panose="020B0604020202020204" pitchFamily="34" charset="0"/>
                <a:cs typeface="Arial" panose="020B0604020202020204" pitchFamily="34" charset="0"/>
              </a:rPr>
              <a:t>Ref</a:t>
            </a:r>
            <a:r>
              <a:rPr lang="fr-FR" b="1" dirty="0">
                <a:latin typeface="Arial" panose="020B0604020202020204" pitchFamily="34" charset="0"/>
                <a:cs typeface="Arial" panose="020B0604020202020204" pitchFamily="34" charset="0"/>
              </a:rPr>
              <a:t> 1:</a:t>
            </a:r>
            <a:r>
              <a:rPr lang="fr-FR" dirty="0">
                <a:latin typeface="Arial" panose="020B0604020202020204" pitchFamily="34" charset="0"/>
                <a:cs typeface="Arial" panose="020B0604020202020204" pitchFamily="34" charset="0"/>
              </a:rPr>
              <a:t> "Le chat est sur le tapis.</a:t>
            </a:r>
          </a:p>
          <a:p>
            <a:pPr marL="457200" lvl="1" indent="0" algn="ctr">
              <a:buNone/>
            </a:pPr>
            <a:r>
              <a:rPr lang="fr-FR" b="1" dirty="0" err="1">
                <a:latin typeface="Arial" panose="020B0604020202020204" pitchFamily="34" charset="0"/>
                <a:cs typeface="Arial" panose="020B0604020202020204" pitchFamily="34" charset="0"/>
              </a:rPr>
              <a:t>Ref</a:t>
            </a:r>
            <a:r>
              <a:rPr lang="fr-FR" b="1" dirty="0">
                <a:latin typeface="Arial" panose="020B0604020202020204" pitchFamily="34" charset="0"/>
                <a:cs typeface="Arial" panose="020B0604020202020204" pitchFamily="34" charset="0"/>
              </a:rPr>
              <a:t> 2:</a:t>
            </a:r>
            <a:r>
              <a:rPr lang="fr-FR" dirty="0">
                <a:latin typeface="Arial" panose="020B0604020202020204" pitchFamily="34" charset="0"/>
                <a:cs typeface="Arial" panose="020B0604020202020204" pitchFamily="34" charset="0"/>
              </a:rPr>
              <a:t> "Le chat est posé sur le tapis.</a:t>
            </a:r>
          </a:p>
          <a:p>
            <a:pPr lvl="1" algn="just"/>
            <a:endParaRPr lang="fr-FR" dirty="0">
              <a:latin typeface="Arial" panose="020B0604020202020204" pitchFamily="34" charset="0"/>
              <a:cs typeface="Arial" panose="020B0604020202020204" pitchFamily="34" charset="0"/>
            </a:endParaRPr>
          </a:p>
          <a:p>
            <a:pPr lvl="1" algn="just"/>
            <a:r>
              <a:rPr lang="en-GB" b="1" dirty="0">
                <a:latin typeface="Arial" panose="020B0604020202020204" pitchFamily="34" charset="0"/>
                <a:cs typeface="Arial" panose="020B0604020202020204" pitchFamily="34" charset="0"/>
              </a:rPr>
              <a:t>Candidate Output (LLM's Response):</a:t>
            </a:r>
          </a:p>
          <a:p>
            <a:pPr marL="457200" lvl="1" indent="0" algn="ctr">
              <a:buNone/>
            </a:pPr>
            <a:r>
              <a:rPr lang="fr-FR" dirty="0">
                <a:latin typeface="Arial" panose="020B0604020202020204" pitchFamily="34" charset="0"/>
                <a:cs typeface="Arial" panose="020B0604020202020204" pitchFamily="34" charset="0"/>
              </a:rPr>
              <a:t>"Le chat est sur la moquette."</a:t>
            </a:r>
            <a:endParaRPr lang="en-GB" dirty="0">
              <a:latin typeface="Arial" panose="020B0604020202020204" pitchFamily="34" charset="0"/>
              <a:cs typeface="Arial" panose="020B0604020202020204" pitchFamily="34" charset="0"/>
            </a:endParaRPr>
          </a:p>
          <a:p>
            <a:pPr lvl="1" algn="just"/>
            <a:endParaRPr lang="en-GB" dirty="0">
              <a:latin typeface="Arial" panose="020B0604020202020204" pitchFamily="34" charset="0"/>
              <a:cs typeface="Arial" panose="020B0604020202020204" pitchFamily="34" charset="0"/>
            </a:endParaRPr>
          </a:p>
          <a:p>
            <a:pPr lvl="1" algn="just"/>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9568866-2713-D8FB-B2CA-E46E843C0991}"/>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37C1821-719B-21FE-DD7B-648EA96B7885}"/>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a:t>
            </a:fld>
            <a:endParaRPr lang="en-AE" dirty="0"/>
          </a:p>
        </p:txBody>
      </p:sp>
    </p:spTree>
    <p:extLst>
      <p:ext uri="{BB962C8B-B14F-4D97-AF65-F5344CB8AC3E}">
        <p14:creationId xmlns:p14="http://schemas.microsoft.com/office/powerpoint/2010/main" val="717849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D8CDD-F563-3A0A-6DC0-E83484AA64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B1B4A0-909D-D906-694D-11607B4381B9}"/>
              </a:ext>
            </a:extLst>
          </p:cNvPr>
          <p:cNvSpPr>
            <a:spLocks noGrp="1"/>
          </p:cNvSpPr>
          <p:nvPr>
            <p:ph type="title"/>
          </p:nvPr>
        </p:nvSpPr>
        <p:spPr>
          <a:xfrm>
            <a:off x="128081" y="83024"/>
            <a:ext cx="11935838" cy="636925"/>
          </a:xfrm>
        </p:spPr>
        <p:txBody>
          <a:bodyPr>
            <a:normAutofit fontScale="90000"/>
          </a:bodyPr>
          <a:lstStyle/>
          <a:p>
            <a:r>
              <a:rPr lang="en-US" dirty="0"/>
              <a:t>BERT Score</a:t>
            </a:r>
            <a:endParaRPr lang="en-A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996E53-0B7B-1B28-9CE9-FC0539BC5E90}"/>
                  </a:ext>
                </a:extLst>
              </p:cNvPr>
              <p:cNvSpPr>
                <a:spLocks noGrp="1"/>
              </p:cNvSpPr>
              <p:nvPr>
                <p:ph idx="1"/>
              </p:nvPr>
            </p:nvSpPr>
            <p:spPr>
              <a:xfrm>
                <a:off x="128081" y="875488"/>
                <a:ext cx="11935838" cy="5480861"/>
              </a:xfrm>
            </p:spPr>
            <p:txBody>
              <a:bodyPr>
                <a:normAutofit lnSpcReduction="10000"/>
              </a:bodyPr>
              <a:lstStyle/>
              <a:p>
                <a:pPr algn="just"/>
                <a:r>
                  <a:rPr lang="en-US" dirty="0">
                    <a:latin typeface="Arial" panose="020B0604020202020204" pitchFamily="34" charset="0"/>
                    <a:cs typeface="Arial" panose="020B0604020202020204" pitchFamily="34" charset="0"/>
                  </a:rPr>
                  <a:t>Recall</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457200" lvl="1" indent="0" algn="just">
                  <a:buNone/>
                </a:pPr>
                <a:r>
                  <a:rPr lang="en-GB" dirty="0">
                    <a:latin typeface="Arial" panose="020B0604020202020204" pitchFamily="34" charset="0"/>
                    <a:cs typeface="Arial" panose="020B0604020202020204" pitchFamily="34" charset="0"/>
                  </a:rPr>
                  <a:t>Reference vs. Candidate</a:t>
                </a:r>
              </a:p>
              <a:p>
                <a:pPr marL="457200" lvl="1" indent="0" algn="just">
                  <a:buNone/>
                </a:pPr>
                <a:endParaRPr lang="en-GB" dirty="0">
                  <a:latin typeface="Arial" panose="020B0604020202020204" pitchFamily="34" charset="0"/>
                  <a:cs typeface="Arial" panose="020B0604020202020204" pitchFamily="34" charset="0"/>
                </a:endParaRPr>
              </a:p>
              <a:p>
                <a:pPr marL="457200" lvl="1" indent="0" algn="just">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cs typeface="Arial" panose="020B0604020202020204" pitchFamily="34" charset="0"/>
                        </a:rPr>
                        <m:t>dog</m:t>
                      </m:r>
                      <m:r>
                        <a:rPr lang="en-US" b="0" i="1" smtClean="0">
                          <a:latin typeface="Cambria Math" panose="02040503050406030204" pitchFamily="18" charset="0"/>
                          <a:cs typeface="Arial" panose="020B0604020202020204" pitchFamily="34" charset="0"/>
                        </a:rPr>
                        <m:t>: </m:t>
                      </m:r>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max</m:t>
                          </m:r>
                        </m:fName>
                        <m:e>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0.995,0.</m:t>
                              </m:r>
                              <m:r>
                                <a:rPr lang="en-US" b="0" i="1" smtClean="0">
                                  <a:latin typeface="Cambria Math" panose="02040503050406030204" pitchFamily="18" charset="0"/>
                                  <a:cs typeface="Arial" panose="020B0604020202020204" pitchFamily="34" charset="0"/>
                                </a:rPr>
                                <m:t>867</m:t>
                              </m:r>
                            </m:e>
                          </m:d>
                          <m:r>
                            <a:rPr lang="en-US" b="0" i="1" smtClean="0">
                              <a:latin typeface="Cambria Math" panose="02040503050406030204" pitchFamily="18" charset="0"/>
                              <a:cs typeface="Arial" panose="020B0604020202020204" pitchFamily="34" charset="0"/>
                            </a:rPr>
                            <m:t>=0.995</m:t>
                          </m:r>
                        </m:e>
                      </m:func>
                    </m:oMath>
                  </m:oMathPara>
                </a14:m>
                <a:endParaRPr lang="en-US" b="0" dirty="0">
                  <a:latin typeface="Arial" panose="020B0604020202020204" pitchFamily="34" charset="0"/>
                  <a:cs typeface="Arial" panose="020B0604020202020204" pitchFamily="34" charset="0"/>
                </a:endParaRPr>
              </a:p>
              <a:p>
                <a:pPr marL="457200" lvl="1" indent="0" algn="just">
                  <a:buNone/>
                </a:pPr>
                <a:endParaRPr lang="en-GB" dirty="0">
                  <a:latin typeface="Arial" panose="020B0604020202020204" pitchFamily="34" charset="0"/>
                  <a:cs typeface="Arial" panose="020B0604020202020204" pitchFamily="34" charset="0"/>
                </a:endParaRPr>
              </a:p>
              <a:p>
                <a:pPr marL="457200" lvl="1" indent="0" algn="just">
                  <a:buNone/>
                </a:pPr>
                <a14:m>
                  <m:oMathPara xmlns:m="http://schemas.openxmlformats.org/officeDocument/2006/math">
                    <m:oMathParaPr>
                      <m:jc m:val="centerGroup"/>
                    </m:oMathParaPr>
                    <m:oMath xmlns:m="http://schemas.openxmlformats.org/officeDocument/2006/math">
                      <m:r>
                        <m:rPr>
                          <m:nor/>
                        </m:rPr>
                        <a:rPr lang="en-US" smtClean="0">
                          <a:latin typeface="Cambria Math" panose="02040503050406030204" pitchFamily="18" charset="0"/>
                          <a:cs typeface="Arial" panose="020B0604020202020204" pitchFamily="34" charset="0"/>
                        </a:rPr>
                        <m:t>r</m:t>
                      </m:r>
                      <m:r>
                        <m:rPr>
                          <m:nor/>
                        </m:rPr>
                        <a:rPr lang="en-US" b="0" i="0" smtClean="0">
                          <a:latin typeface="Cambria Math" panose="02040503050406030204" pitchFamily="18" charset="0"/>
                          <a:cs typeface="Arial" panose="020B0604020202020204" pitchFamily="34" charset="0"/>
                        </a:rPr>
                        <m:t>uns</m:t>
                      </m:r>
                      <m:r>
                        <a:rPr lang="en-US" b="0" i="1" smtClean="0">
                          <a:latin typeface="Cambria Math" panose="02040503050406030204" pitchFamily="18" charset="0"/>
                          <a:cs typeface="Arial" panose="020B0604020202020204" pitchFamily="34" charset="0"/>
                        </a:rPr>
                        <m:t>:</m:t>
                      </m:r>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max</m:t>
                          </m:r>
                        </m:fName>
                        <m:e>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0.</m:t>
                              </m:r>
                              <m:r>
                                <a:rPr lang="en-US" b="0" i="1" smtClean="0">
                                  <a:latin typeface="Cambria Math" panose="02040503050406030204" pitchFamily="18" charset="0"/>
                                  <a:cs typeface="Arial" panose="020B0604020202020204" pitchFamily="34" charset="0"/>
                                </a:rPr>
                                <m:t>792</m:t>
                              </m:r>
                              <m:r>
                                <a:rPr lang="en-US" b="0" i="1" smtClean="0">
                                  <a:latin typeface="Cambria Math" panose="02040503050406030204" pitchFamily="18" charset="0"/>
                                  <a:cs typeface="Arial" panose="020B0604020202020204" pitchFamily="34" charset="0"/>
                                </a:rPr>
                                <m:t>,0.998</m:t>
                              </m:r>
                            </m:e>
                          </m:d>
                          <m:r>
                            <a:rPr lang="en-US" b="0" i="1" smtClean="0">
                              <a:latin typeface="Cambria Math" panose="02040503050406030204" pitchFamily="18" charset="0"/>
                              <a:cs typeface="Arial" panose="020B0604020202020204" pitchFamily="34" charset="0"/>
                            </a:rPr>
                            <m:t>=0.998</m:t>
                          </m:r>
                        </m:e>
                      </m:func>
                    </m:oMath>
                  </m:oMathPara>
                </a14:m>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𝑅</m:t>
                          </m:r>
                        </m:e>
                        <m:sub>
                          <m:r>
                            <a:rPr lang="en-US" b="0" i="1" smtClean="0">
                              <a:latin typeface="Cambria Math" panose="02040503050406030204" pitchFamily="18" charset="0"/>
                              <a:cs typeface="Arial" panose="020B0604020202020204" pitchFamily="34" charset="0"/>
                            </a:rPr>
                            <m:t>𝐵𝐸𝑅𝑇</m:t>
                          </m:r>
                        </m:sub>
                      </m:sSub>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1</m:t>
                          </m:r>
                        </m:num>
                        <m:den>
                          <m:r>
                            <a:rPr lang="en-US" b="0" i="1" smtClean="0">
                              <a:latin typeface="Cambria Math" panose="02040503050406030204" pitchFamily="18" charset="0"/>
                              <a:cs typeface="Arial" panose="020B0604020202020204" pitchFamily="34" charset="0"/>
                            </a:rPr>
                            <m:t>2</m:t>
                          </m:r>
                        </m:den>
                      </m:f>
                      <m:d>
                        <m:dPr>
                          <m:ctrlPr>
                            <a:rPr lang="en-US" b="0" i="1" smtClean="0">
                              <a:latin typeface="Cambria Math" panose="02040503050406030204" pitchFamily="18" charset="0"/>
                              <a:cs typeface="Arial" panose="020B0604020202020204" pitchFamily="34" charset="0"/>
                            </a:rPr>
                          </m:ctrlPr>
                        </m:dPr>
                        <m:e>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max</m:t>
                              </m:r>
                            </m:fName>
                            <m:e>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0.995, 0.</m:t>
                                  </m:r>
                                  <m:r>
                                    <a:rPr lang="en-US" b="0" i="1" smtClean="0">
                                      <a:latin typeface="Cambria Math" panose="02040503050406030204" pitchFamily="18" charset="0"/>
                                      <a:cs typeface="Arial" panose="020B0604020202020204" pitchFamily="34" charset="0"/>
                                    </a:rPr>
                                    <m:t>867</m:t>
                                  </m:r>
                                </m:e>
                              </m:d>
                              <m:r>
                                <a:rPr lang="en-US" b="0" i="1" smtClean="0">
                                  <a:latin typeface="Cambria Math" panose="02040503050406030204" pitchFamily="18" charset="0"/>
                                  <a:cs typeface="Arial" panose="020B0604020202020204" pitchFamily="34" charset="0"/>
                                </a:rPr>
                                <m:t>+</m:t>
                              </m:r>
                              <m:func>
                                <m:funcPr>
                                  <m:ctrlPr>
                                    <a:rPr lang="en-US" b="0" i="1" smtClean="0">
                                      <a:latin typeface="Cambria Math" panose="02040503050406030204" pitchFamily="18" charset="0"/>
                                      <a:cs typeface="Arial" panose="020B0604020202020204" pitchFamily="34" charset="0"/>
                                    </a:rPr>
                                  </m:ctrlPr>
                                </m:funcPr>
                                <m:fName>
                                  <m:r>
                                    <m:rPr>
                                      <m:sty m:val="p"/>
                                    </m:rPr>
                                    <a:rPr lang="en-US" b="0" i="0" smtClean="0">
                                      <a:latin typeface="Cambria Math" panose="02040503050406030204" pitchFamily="18" charset="0"/>
                                      <a:cs typeface="Arial" panose="020B0604020202020204" pitchFamily="34" charset="0"/>
                                    </a:rPr>
                                    <m:t>max</m:t>
                                  </m:r>
                                </m:fName>
                                <m:e>
                                  <m:d>
                                    <m:dPr>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0.</m:t>
                                      </m:r>
                                      <m:r>
                                        <a:rPr lang="en-US" b="0" i="1" smtClean="0">
                                          <a:latin typeface="Cambria Math" panose="02040503050406030204" pitchFamily="18" charset="0"/>
                                          <a:cs typeface="Arial" panose="020B0604020202020204" pitchFamily="34" charset="0"/>
                                        </a:rPr>
                                        <m:t>792</m:t>
                                      </m:r>
                                      <m:r>
                                        <a:rPr lang="en-US" i="1">
                                          <a:latin typeface="Cambria Math" panose="02040503050406030204" pitchFamily="18" charset="0"/>
                                          <a:cs typeface="Arial" panose="020B0604020202020204" pitchFamily="34" charset="0"/>
                                        </a:rPr>
                                        <m:t>,0.998</m:t>
                                      </m:r>
                                    </m:e>
                                  </m:d>
                                </m:e>
                              </m:func>
                            </m:e>
                          </m:func>
                        </m:e>
                      </m:d>
                    </m:oMath>
                  </m:oMathPara>
                </a14:m>
                <a:endParaRPr lang="en-US" b="0"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𝑅</m:t>
                          </m:r>
                        </m:e>
                        <m:sub>
                          <m:r>
                            <a:rPr lang="en-US" b="0" i="1" smtClean="0">
                              <a:latin typeface="Cambria Math" panose="02040503050406030204" pitchFamily="18" charset="0"/>
                              <a:cs typeface="Arial" panose="020B0604020202020204" pitchFamily="34" charset="0"/>
                            </a:rPr>
                            <m:t>𝐵𝐸𝑅𝑇</m:t>
                          </m:r>
                        </m:sub>
                      </m:sSub>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1</m:t>
                          </m:r>
                        </m:num>
                        <m:den>
                          <m:r>
                            <a:rPr lang="en-US" b="0" i="1" smtClean="0">
                              <a:latin typeface="Cambria Math" panose="02040503050406030204" pitchFamily="18" charset="0"/>
                              <a:cs typeface="Arial" panose="020B0604020202020204" pitchFamily="34" charset="0"/>
                            </a:rPr>
                            <m:t>2</m:t>
                          </m:r>
                        </m:den>
                      </m:f>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0.995+0.998</m:t>
                          </m:r>
                        </m:e>
                      </m:d>
                      <m:r>
                        <a:rPr lang="en-US" b="0" i="1" smtClean="0">
                          <a:latin typeface="Cambria Math" panose="02040503050406030204" pitchFamily="18" charset="0"/>
                          <a:cs typeface="Arial" panose="020B0604020202020204" pitchFamily="34" charset="0"/>
                        </a:rPr>
                        <m:t>=0.9965</m:t>
                      </m:r>
                    </m:oMath>
                  </m:oMathPara>
                </a14:m>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CC996E53-0B7B-1B28-9CE9-FC0539BC5E90}"/>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t="-2781"/>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9222D320-CBC6-4D53-27A7-4AD3E736D36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310311FD-D1AF-E141-087F-B0DBE9C7820E}"/>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40</a:t>
            </a:fld>
            <a:endParaRPr lang="en-AE" dirty="0"/>
          </a:p>
        </p:txBody>
      </p:sp>
      <p:pic>
        <p:nvPicPr>
          <p:cNvPr id="9" name="Picture 8">
            <a:extLst>
              <a:ext uri="{FF2B5EF4-FFF2-40B4-BE49-F238E27FC236}">
                <a16:creationId xmlns:a16="http://schemas.microsoft.com/office/drawing/2014/main" id="{F5128848-426D-5CD2-F668-21FAE54DD0AE}"/>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200000"/>
                    </a14:imgEffect>
                  </a14:imgLayer>
                </a14:imgProps>
              </a:ext>
            </a:extLst>
          </a:blip>
          <a:srcRect l="559" t="65547" r="68662" b="1078"/>
          <a:stretch/>
        </p:blipFill>
        <p:spPr>
          <a:xfrm>
            <a:off x="4627545" y="987449"/>
            <a:ext cx="2936910" cy="815374"/>
          </a:xfrm>
          <a:prstGeom prst="rect">
            <a:avLst/>
          </a:prstGeom>
        </p:spPr>
      </p:pic>
    </p:spTree>
    <p:extLst>
      <p:ext uri="{BB962C8B-B14F-4D97-AF65-F5344CB8AC3E}">
        <p14:creationId xmlns:p14="http://schemas.microsoft.com/office/powerpoint/2010/main" val="2424311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292A2-9E4E-7FAE-7DB0-26C786D50B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2C912-C351-AC68-B284-4D5F73E7A47D}"/>
              </a:ext>
            </a:extLst>
          </p:cNvPr>
          <p:cNvSpPr>
            <a:spLocks noGrp="1"/>
          </p:cNvSpPr>
          <p:nvPr>
            <p:ph type="title"/>
          </p:nvPr>
        </p:nvSpPr>
        <p:spPr>
          <a:xfrm>
            <a:off x="128081" y="83024"/>
            <a:ext cx="11935838" cy="636925"/>
          </a:xfrm>
        </p:spPr>
        <p:txBody>
          <a:bodyPr>
            <a:normAutofit fontScale="90000"/>
          </a:bodyPr>
          <a:lstStyle/>
          <a:p>
            <a:r>
              <a:rPr lang="en-US" dirty="0"/>
              <a:t>BERT Score</a:t>
            </a:r>
            <a:endParaRPr lang="en-A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5331C7A-47E6-5F53-5D4A-0B30501191B4}"/>
                  </a:ext>
                </a:extLst>
              </p:cNvPr>
              <p:cNvSpPr>
                <a:spLocks noGrp="1"/>
              </p:cNvSpPr>
              <p:nvPr>
                <p:ph idx="1"/>
              </p:nvPr>
            </p:nvSpPr>
            <p:spPr>
              <a:xfrm>
                <a:off x="128081" y="875488"/>
                <a:ext cx="11935838" cy="5480861"/>
              </a:xfrm>
            </p:spPr>
            <p:txBody>
              <a:bodyPr>
                <a:normAutofit/>
              </a:bodyPr>
              <a:lstStyle/>
              <a:p>
                <a:pPr algn="just"/>
                <a:r>
                  <a:rPr lang="en-US" dirty="0">
                    <a:latin typeface="Arial" panose="020B0604020202020204" pitchFamily="34" charset="0"/>
                    <a:cs typeface="Arial" panose="020B0604020202020204" pitchFamily="34" charset="0"/>
                  </a:rPr>
                  <a:t>F1</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𝐹</m:t>
                          </m:r>
                        </m:e>
                        <m:sub>
                          <m:r>
                            <a:rPr lang="en-US" b="0" i="1" smtClean="0">
                              <a:latin typeface="Cambria Math" panose="02040503050406030204" pitchFamily="18" charset="0"/>
                              <a:cs typeface="Arial" panose="020B0604020202020204" pitchFamily="34" charset="0"/>
                            </a:rPr>
                            <m:t>𝐵𝐸𝑅𝑇</m:t>
                          </m:r>
                        </m:sub>
                      </m:sSub>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2</m:t>
                          </m:r>
                          <m:r>
                            <a:rPr lang="en-US" b="0" i="1" smtClean="0">
                              <a:latin typeface="Cambria Math" panose="02040503050406030204" pitchFamily="18" charset="0"/>
                              <a:cs typeface="Arial" panose="020B0604020202020204" pitchFamily="34" charset="0"/>
                            </a:rPr>
                            <m:t>⋅0.9965⋅0.9965</m:t>
                          </m:r>
                        </m:num>
                        <m:den>
                          <m:r>
                            <a:rPr lang="en-US" b="0" i="1" smtClean="0">
                              <a:latin typeface="Cambria Math" panose="02040503050406030204" pitchFamily="18" charset="0"/>
                              <a:cs typeface="Arial" panose="020B0604020202020204" pitchFamily="34" charset="0"/>
                            </a:rPr>
                            <m:t>0.9965+0.9965</m:t>
                          </m:r>
                        </m:den>
                      </m:f>
                    </m:oMath>
                  </m:oMathPara>
                </a14:m>
                <a:endParaRPr lang="en-US" b="0"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𝐹</m:t>
                          </m:r>
                        </m:e>
                        <m:sub>
                          <m:r>
                            <a:rPr lang="en-US" b="0" i="1" smtClean="0">
                              <a:latin typeface="Cambria Math" panose="02040503050406030204" pitchFamily="18" charset="0"/>
                              <a:cs typeface="Arial" panose="020B0604020202020204" pitchFamily="34" charset="0"/>
                            </a:rPr>
                            <m:t>𝐵𝐸𝑅𝑇</m:t>
                          </m:r>
                        </m:sub>
                      </m:sSub>
                      <m:r>
                        <a:rPr lang="en-US" b="0" i="1" smtClean="0">
                          <a:latin typeface="Cambria Math" panose="02040503050406030204" pitchFamily="18" charset="0"/>
                          <a:cs typeface="Arial" panose="020B0604020202020204" pitchFamily="34" charset="0"/>
                        </a:rPr>
                        <m:t>=0.9965</m:t>
                      </m:r>
                    </m:oMath>
                  </m:oMathPara>
                </a14:m>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Since the candidate words closely match the reference words based on cosine similarities, the BERT-Score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𝐹</m:t>
                        </m:r>
                      </m:e>
                      <m:sub>
                        <m:r>
                          <a:rPr lang="en-US" b="0" i="1" smtClean="0">
                            <a:latin typeface="Cambria Math" panose="02040503050406030204" pitchFamily="18" charset="0"/>
                            <a:cs typeface="Arial" panose="020B0604020202020204" pitchFamily="34" charset="0"/>
                          </a:rPr>
                          <m:t>𝐵𝐸𝑅𝑇</m:t>
                        </m:r>
                      </m:sub>
                    </m:sSub>
                  </m:oMath>
                </a14:m>
                <a:r>
                  <a:rPr lang="en-GB" dirty="0">
                    <a:latin typeface="Arial" panose="020B0604020202020204" pitchFamily="34" charset="0"/>
                    <a:cs typeface="Arial" panose="020B0604020202020204" pitchFamily="34" charset="0"/>
                  </a:rPr>
                  <a:t>) is very high, indicating strong semantic similarity between the sentences.</a:t>
                </a:r>
                <a:endParaRPr lang="en-US"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45331C7A-47E6-5F53-5D4A-0B30501191B4}"/>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t="-2002" r="-1073"/>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507903C3-6C9F-133B-1F3B-05D4849CCF2A}"/>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21C2679-F98D-0101-FD7E-1E74D356D34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41</a:t>
            </a:fld>
            <a:endParaRPr lang="en-AE" dirty="0"/>
          </a:p>
        </p:txBody>
      </p:sp>
      <p:pic>
        <p:nvPicPr>
          <p:cNvPr id="9" name="Picture 8">
            <a:extLst>
              <a:ext uri="{FF2B5EF4-FFF2-40B4-BE49-F238E27FC236}">
                <a16:creationId xmlns:a16="http://schemas.microsoft.com/office/drawing/2014/main" id="{45C5FD08-32DB-C14A-7BB8-4984CD052AB9}"/>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200000"/>
                    </a14:imgEffect>
                  </a14:imgLayer>
                </a14:imgProps>
              </a:ext>
            </a:extLst>
          </a:blip>
          <a:srcRect l="69285" t="65547" r="2839" b="1078"/>
          <a:stretch/>
        </p:blipFill>
        <p:spPr>
          <a:xfrm>
            <a:off x="4766027" y="1089048"/>
            <a:ext cx="2659946" cy="815374"/>
          </a:xfrm>
          <a:prstGeom prst="rect">
            <a:avLst/>
          </a:prstGeom>
        </p:spPr>
      </p:pic>
    </p:spTree>
    <p:extLst>
      <p:ext uri="{BB962C8B-B14F-4D97-AF65-F5344CB8AC3E}">
        <p14:creationId xmlns:p14="http://schemas.microsoft.com/office/powerpoint/2010/main" val="1827320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91524-BC4A-B85A-D434-83BD946430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B4E3C-7CA9-16F0-BA4B-C37F7446195D}"/>
              </a:ext>
            </a:extLst>
          </p:cNvPr>
          <p:cNvSpPr>
            <a:spLocks noGrp="1"/>
          </p:cNvSpPr>
          <p:nvPr>
            <p:ph type="title"/>
          </p:nvPr>
        </p:nvSpPr>
        <p:spPr>
          <a:xfrm>
            <a:off x="128081" y="83024"/>
            <a:ext cx="11935838" cy="636925"/>
          </a:xfrm>
        </p:spPr>
        <p:txBody>
          <a:bodyPr>
            <a:normAutofit fontScale="90000"/>
          </a:bodyPr>
          <a:lstStyle/>
          <a:p>
            <a:r>
              <a:rPr lang="en-US" dirty="0"/>
              <a:t>Evaluating Generation – Machine Translation</a:t>
            </a:r>
            <a:endParaRPr lang="en-AE" dirty="0"/>
          </a:p>
        </p:txBody>
      </p:sp>
      <p:sp>
        <p:nvSpPr>
          <p:cNvPr id="3" name="Content Placeholder 2">
            <a:extLst>
              <a:ext uri="{FF2B5EF4-FFF2-40B4-BE49-F238E27FC236}">
                <a16:creationId xmlns:a16="http://schemas.microsoft.com/office/drawing/2014/main" id="{4758CD2F-B307-B6C8-DA18-1D9C41B83C6C}"/>
              </a:ext>
            </a:extLst>
          </p:cNvPr>
          <p:cNvSpPr>
            <a:spLocks noGrp="1"/>
          </p:cNvSpPr>
          <p:nvPr>
            <p:ph idx="1"/>
          </p:nvPr>
        </p:nvSpPr>
        <p:spPr>
          <a:xfrm>
            <a:off x="128081" y="875488"/>
            <a:ext cx="11935838" cy="5480861"/>
          </a:xfrm>
        </p:spPr>
        <p:txBody>
          <a:bodyPr>
            <a:normAutofit/>
          </a:bodyPr>
          <a:lstStyle/>
          <a:p>
            <a:pPr algn="just"/>
            <a:r>
              <a:rPr lang="en-US" dirty="0">
                <a:latin typeface="Arial" panose="020B0604020202020204" pitchFamily="34" charset="0"/>
                <a:cs typeface="Arial" panose="020B0604020202020204" pitchFamily="34" charset="0"/>
              </a:rPr>
              <a:t>LLMs as Judges: Use a powerful LLM like GPT4 to assign a score to generated text based on some evaluation criteria. (</a:t>
            </a:r>
            <a:r>
              <a:rPr lang="en-US" dirty="0" err="1"/>
              <a:t>GPTEval</a:t>
            </a:r>
            <a:r>
              <a:rPr lang="en-US" dirty="0"/>
              <a:t>, Liu et al., 2023</a:t>
            </a:r>
            <a:r>
              <a:rPr lang="en-US" dirty="0">
                <a:latin typeface="Arial" panose="020B0604020202020204" pitchFamily="34" charset="0"/>
                <a:cs typeface="Arial" panose="020B0604020202020204" pitchFamily="34" charset="0"/>
              </a:rPr>
              <a:t>)</a:t>
            </a:r>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C47A33E-665E-3C84-4EA8-73D661CA1BDF}"/>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31B4912B-BD3A-B961-8701-A9B151EE842F}"/>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42</a:t>
            </a:fld>
            <a:endParaRPr lang="en-AE" dirty="0"/>
          </a:p>
        </p:txBody>
      </p:sp>
      <p:pic>
        <p:nvPicPr>
          <p:cNvPr id="8" name="Picture 7">
            <a:extLst>
              <a:ext uri="{FF2B5EF4-FFF2-40B4-BE49-F238E27FC236}">
                <a16:creationId xmlns:a16="http://schemas.microsoft.com/office/drawing/2014/main" id="{77CAFCD6-D2F3-362E-4703-64137650AF1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2136067" y="1898569"/>
            <a:ext cx="7919865" cy="4822906"/>
          </a:xfrm>
          <a:prstGeom prst="rect">
            <a:avLst/>
          </a:prstGeom>
        </p:spPr>
      </p:pic>
    </p:spTree>
    <p:extLst>
      <p:ext uri="{BB962C8B-B14F-4D97-AF65-F5344CB8AC3E}">
        <p14:creationId xmlns:p14="http://schemas.microsoft.com/office/powerpoint/2010/main" val="2874705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05840-9925-793A-788C-4BA07DF4BA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0FDE2-C645-97DE-4436-D004878483EF}"/>
              </a:ext>
            </a:extLst>
          </p:cNvPr>
          <p:cNvSpPr>
            <a:spLocks noGrp="1"/>
          </p:cNvSpPr>
          <p:nvPr>
            <p:ph type="title"/>
          </p:nvPr>
        </p:nvSpPr>
        <p:spPr>
          <a:xfrm>
            <a:off x="128081" y="83024"/>
            <a:ext cx="11935838" cy="636925"/>
          </a:xfrm>
        </p:spPr>
        <p:txBody>
          <a:bodyPr>
            <a:normAutofit fontScale="90000"/>
          </a:bodyPr>
          <a:lstStyle/>
          <a:p>
            <a:r>
              <a:rPr lang="en-US" dirty="0"/>
              <a:t>References</a:t>
            </a:r>
            <a:endParaRPr lang="en-AE" dirty="0"/>
          </a:p>
        </p:txBody>
      </p:sp>
      <p:sp>
        <p:nvSpPr>
          <p:cNvPr id="3" name="Content Placeholder 2">
            <a:extLst>
              <a:ext uri="{FF2B5EF4-FFF2-40B4-BE49-F238E27FC236}">
                <a16:creationId xmlns:a16="http://schemas.microsoft.com/office/drawing/2014/main" id="{03A174CE-F396-0014-63B8-4CFC78D1E222}"/>
              </a:ext>
            </a:extLst>
          </p:cNvPr>
          <p:cNvSpPr>
            <a:spLocks noGrp="1"/>
          </p:cNvSpPr>
          <p:nvPr>
            <p:ph idx="1"/>
          </p:nvPr>
        </p:nvSpPr>
        <p:spPr>
          <a:xfrm>
            <a:off x="128081" y="875488"/>
            <a:ext cx="11935838" cy="5480861"/>
          </a:xfrm>
        </p:spPr>
        <p:txBody>
          <a:bodyPr>
            <a:normAutofit/>
          </a:bodyPr>
          <a:lstStyle/>
          <a:p>
            <a:r>
              <a:rPr lang="en-GB" dirty="0" err="1">
                <a:latin typeface="Arial" panose="020B0604020202020204" pitchFamily="34" charset="0"/>
                <a:cs typeface="Arial" panose="020B0604020202020204" pitchFamily="34" charset="0"/>
              </a:rPr>
              <a:t>Papineni</a:t>
            </a:r>
            <a:r>
              <a:rPr lang="en-GB" dirty="0">
                <a:latin typeface="Arial" panose="020B0604020202020204" pitchFamily="34" charset="0"/>
                <a:cs typeface="Arial" panose="020B0604020202020204" pitchFamily="34" charset="0"/>
              </a:rPr>
              <a:t>, K., </a:t>
            </a:r>
            <a:r>
              <a:rPr lang="en-GB" dirty="0" err="1">
                <a:latin typeface="Arial" panose="020B0604020202020204" pitchFamily="34" charset="0"/>
                <a:cs typeface="Arial" panose="020B0604020202020204" pitchFamily="34" charset="0"/>
              </a:rPr>
              <a:t>Roukos</a:t>
            </a:r>
            <a:r>
              <a:rPr lang="en-GB" dirty="0">
                <a:latin typeface="Arial" panose="020B0604020202020204" pitchFamily="34" charset="0"/>
                <a:cs typeface="Arial" panose="020B0604020202020204" pitchFamily="34" charset="0"/>
              </a:rPr>
              <a:t>, S., Ward, T., &amp; Zhu, W.-J. (2002). BLEU: A method for automatic evaluation of machine translation.</a:t>
            </a:r>
          </a:p>
          <a:p>
            <a:r>
              <a:rPr lang="en-GB" dirty="0">
                <a:latin typeface="Arial" panose="020B0604020202020204" pitchFamily="34" charset="0"/>
                <a:cs typeface="Arial" panose="020B0604020202020204" pitchFamily="34" charset="0"/>
              </a:rPr>
              <a:t>Lin, C.-Y. (2004). ROUGE: A package for automatic evaluation of summaries. Text Summarization Branches</a:t>
            </a:r>
          </a:p>
          <a:p>
            <a:r>
              <a:rPr lang="en-GB" dirty="0">
                <a:latin typeface="Arial" panose="020B0604020202020204" pitchFamily="34" charset="0"/>
                <a:cs typeface="Arial" panose="020B0604020202020204" pitchFamily="34" charset="0"/>
              </a:rPr>
              <a:t>Devlin, J., Chang, M.-W., Lee, K., &amp; Toutanova, K. (2019). BERT: Pre-training of deep bidirectional transformers for language understanding.</a:t>
            </a:r>
          </a:p>
          <a:p>
            <a:r>
              <a:rPr lang="en-GB" dirty="0">
                <a:latin typeface="Arial" panose="020B0604020202020204" pitchFamily="34" charset="0"/>
                <a:cs typeface="Arial" panose="020B0604020202020204" pitchFamily="34" charset="0"/>
              </a:rPr>
              <a:t>Liu, Y., Zhang, Y., Wei, J., et al. (2023). </a:t>
            </a:r>
            <a:r>
              <a:rPr lang="en-GB" dirty="0" err="1">
                <a:latin typeface="Arial" panose="020B0604020202020204" pitchFamily="34" charset="0"/>
                <a:cs typeface="Arial" panose="020B0604020202020204" pitchFamily="34" charset="0"/>
              </a:rPr>
              <a:t>GPTEval</a:t>
            </a:r>
            <a:r>
              <a:rPr lang="en-GB" dirty="0">
                <a:latin typeface="Arial" panose="020B0604020202020204" pitchFamily="34" charset="0"/>
                <a:cs typeface="Arial" panose="020B0604020202020204" pitchFamily="34" charset="0"/>
              </a:rPr>
              <a:t>: Leveraging GPT models for automatic evaluation of free-form text.</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0585540-9DD3-9041-93CA-4D7BEA15C9B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E37BF071-7D08-AA16-BF4A-81D30C40C5F0}"/>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43</a:t>
            </a:fld>
            <a:endParaRPr lang="en-AE" dirty="0"/>
          </a:p>
        </p:txBody>
      </p:sp>
    </p:spTree>
    <p:extLst>
      <p:ext uri="{BB962C8B-B14F-4D97-AF65-F5344CB8AC3E}">
        <p14:creationId xmlns:p14="http://schemas.microsoft.com/office/powerpoint/2010/main" val="180400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90F1C-1EC5-EB15-1D36-CF2E7678C2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79A509-A563-EE6D-F0C4-A529305324A7}"/>
              </a:ext>
            </a:extLst>
          </p:cNvPr>
          <p:cNvSpPr>
            <a:spLocks noGrp="1"/>
          </p:cNvSpPr>
          <p:nvPr>
            <p:ph type="title"/>
          </p:nvPr>
        </p:nvSpPr>
        <p:spPr>
          <a:xfrm>
            <a:off x="128081" y="83024"/>
            <a:ext cx="11935838" cy="636925"/>
          </a:xfrm>
        </p:spPr>
        <p:txBody>
          <a:bodyPr>
            <a:normAutofit fontScale="90000"/>
          </a:bodyPr>
          <a:lstStyle/>
          <a:p>
            <a:r>
              <a:rPr lang="en-US" dirty="0"/>
              <a:t>Evaluating Generation</a:t>
            </a:r>
            <a:endParaRPr lang="en-AE" dirty="0"/>
          </a:p>
        </p:txBody>
      </p:sp>
      <p:sp>
        <p:nvSpPr>
          <p:cNvPr id="3" name="Content Placeholder 2">
            <a:extLst>
              <a:ext uri="{FF2B5EF4-FFF2-40B4-BE49-F238E27FC236}">
                <a16:creationId xmlns:a16="http://schemas.microsoft.com/office/drawing/2014/main" id="{B34AA0DC-ADF8-090F-862A-D532A2ED09B6}"/>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How good is a model’s generated text?</a:t>
            </a:r>
          </a:p>
          <a:p>
            <a:pPr algn="just"/>
            <a:r>
              <a:rPr lang="en-GB" dirty="0">
                <a:latin typeface="Arial" panose="020B0604020202020204" pitchFamily="34" charset="0"/>
                <a:cs typeface="Arial" panose="020B0604020202020204" pitchFamily="34" charset="0"/>
              </a:rPr>
              <a:t>Imagine you are evaluating an LLM for English-to-French translation.</a:t>
            </a:r>
          </a:p>
          <a:p>
            <a:pPr marL="0" indent="0" algn="just">
              <a:buNone/>
            </a:pPr>
            <a:endParaRPr lang="en-GB" dirty="0">
              <a:latin typeface="Arial" panose="020B0604020202020204" pitchFamily="34" charset="0"/>
              <a:cs typeface="Arial" panose="020B0604020202020204" pitchFamily="34" charset="0"/>
            </a:endParaRPr>
          </a:p>
          <a:p>
            <a:pPr lvl="1" algn="just"/>
            <a:r>
              <a:rPr lang="en-GB" b="1" dirty="0">
                <a:latin typeface="Arial" panose="020B0604020202020204" pitchFamily="34" charset="0"/>
                <a:cs typeface="Arial" panose="020B0604020202020204" pitchFamily="34" charset="0"/>
              </a:rPr>
              <a:t>Input (Source Sentence):</a:t>
            </a:r>
          </a:p>
          <a:p>
            <a:pPr marL="457200" lvl="1" indent="0" algn="ctr">
              <a:buNone/>
            </a:pPr>
            <a:r>
              <a:rPr lang="en-GB" dirty="0">
                <a:latin typeface="Arial" panose="020B0604020202020204" pitchFamily="34" charset="0"/>
                <a:cs typeface="Arial" panose="020B0604020202020204" pitchFamily="34" charset="0"/>
              </a:rPr>
              <a:t>"The cat is on the mat.“</a:t>
            </a:r>
          </a:p>
          <a:p>
            <a:pPr marL="457200" lvl="1" indent="0" algn="ctr">
              <a:buNone/>
            </a:pPr>
            <a:endParaRPr lang="en-GB" dirty="0">
              <a:latin typeface="Arial" panose="020B0604020202020204" pitchFamily="34" charset="0"/>
              <a:cs typeface="Arial" panose="020B0604020202020204" pitchFamily="34" charset="0"/>
            </a:endParaRPr>
          </a:p>
          <a:p>
            <a:pPr lvl="1" algn="just"/>
            <a:r>
              <a:rPr lang="en-GB" b="1" dirty="0">
                <a:latin typeface="Arial" panose="020B0604020202020204" pitchFamily="34" charset="0"/>
                <a:cs typeface="Arial" panose="020B0604020202020204" pitchFamily="34" charset="0"/>
              </a:rPr>
              <a:t>Reference (Ground Truths): </a:t>
            </a:r>
            <a:r>
              <a:rPr lang="en-GB" dirty="0">
                <a:latin typeface="Arial" panose="020B0604020202020204" pitchFamily="34" charset="0"/>
                <a:cs typeface="Arial" panose="020B0604020202020204" pitchFamily="34" charset="0"/>
              </a:rPr>
              <a:t>These are correct translations written by human experts.</a:t>
            </a:r>
          </a:p>
          <a:p>
            <a:pPr marL="457200" lvl="1" indent="0" algn="ctr">
              <a:buNone/>
            </a:pPr>
            <a:r>
              <a:rPr lang="fr-FR" b="1" dirty="0" err="1">
                <a:latin typeface="Arial" panose="020B0604020202020204" pitchFamily="34" charset="0"/>
                <a:cs typeface="Arial" panose="020B0604020202020204" pitchFamily="34" charset="0"/>
              </a:rPr>
              <a:t>Ref</a:t>
            </a:r>
            <a:r>
              <a:rPr lang="fr-FR" b="1" dirty="0">
                <a:latin typeface="Arial" panose="020B0604020202020204" pitchFamily="34" charset="0"/>
                <a:cs typeface="Arial" panose="020B0604020202020204" pitchFamily="34" charset="0"/>
              </a:rPr>
              <a:t> 1:</a:t>
            </a:r>
            <a:r>
              <a:rPr lang="fr-FR" dirty="0">
                <a:latin typeface="Arial" panose="020B0604020202020204" pitchFamily="34" charset="0"/>
                <a:cs typeface="Arial" panose="020B0604020202020204" pitchFamily="34" charset="0"/>
              </a:rPr>
              <a:t> "Le chat est sur le tapis.</a:t>
            </a:r>
          </a:p>
          <a:p>
            <a:pPr marL="457200" lvl="1" indent="0" algn="ctr">
              <a:buNone/>
            </a:pPr>
            <a:r>
              <a:rPr lang="fr-FR" b="1" dirty="0" err="1">
                <a:latin typeface="Arial" panose="020B0604020202020204" pitchFamily="34" charset="0"/>
                <a:cs typeface="Arial" panose="020B0604020202020204" pitchFamily="34" charset="0"/>
              </a:rPr>
              <a:t>Ref</a:t>
            </a:r>
            <a:r>
              <a:rPr lang="fr-FR" b="1" dirty="0">
                <a:latin typeface="Arial" panose="020B0604020202020204" pitchFamily="34" charset="0"/>
                <a:cs typeface="Arial" panose="020B0604020202020204" pitchFamily="34" charset="0"/>
              </a:rPr>
              <a:t> 2:</a:t>
            </a:r>
            <a:r>
              <a:rPr lang="fr-FR" dirty="0">
                <a:latin typeface="Arial" panose="020B0604020202020204" pitchFamily="34" charset="0"/>
                <a:cs typeface="Arial" panose="020B0604020202020204" pitchFamily="34" charset="0"/>
              </a:rPr>
              <a:t> "Le chat est posé sur le tapis.</a:t>
            </a:r>
          </a:p>
          <a:p>
            <a:pPr lvl="1" algn="just"/>
            <a:endParaRPr lang="fr-FR" dirty="0">
              <a:latin typeface="Arial" panose="020B0604020202020204" pitchFamily="34" charset="0"/>
              <a:cs typeface="Arial" panose="020B0604020202020204" pitchFamily="34" charset="0"/>
            </a:endParaRPr>
          </a:p>
          <a:p>
            <a:pPr lvl="1" algn="just"/>
            <a:r>
              <a:rPr lang="en-GB" b="1" dirty="0">
                <a:latin typeface="Arial" panose="020B0604020202020204" pitchFamily="34" charset="0"/>
                <a:cs typeface="Arial" panose="020B0604020202020204" pitchFamily="34" charset="0"/>
              </a:rPr>
              <a:t>Candidate Output (LLM's Response):</a:t>
            </a:r>
          </a:p>
          <a:p>
            <a:pPr marL="457200" lvl="1" indent="0" algn="ctr">
              <a:buNone/>
            </a:pPr>
            <a:r>
              <a:rPr lang="fr-FR" dirty="0">
                <a:latin typeface="Arial" panose="020B0604020202020204" pitchFamily="34" charset="0"/>
                <a:cs typeface="Arial" panose="020B0604020202020204" pitchFamily="34" charset="0"/>
              </a:rPr>
              <a:t>"Le chat est sur la moquette."</a:t>
            </a:r>
            <a:endParaRPr lang="en-GB" dirty="0">
              <a:latin typeface="Arial" panose="020B0604020202020204" pitchFamily="34" charset="0"/>
              <a:cs typeface="Arial" panose="020B0604020202020204" pitchFamily="34" charset="0"/>
            </a:endParaRPr>
          </a:p>
          <a:p>
            <a:pPr lvl="1" algn="just"/>
            <a:endParaRPr lang="en-GB" dirty="0">
              <a:latin typeface="Arial" panose="020B0604020202020204" pitchFamily="34" charset="0"/>
              <a:cs typeface="Arial" panose="020B0604020202020204" pitchFamily="34" charset="0"/>
            </a:endParaRPr>
          </a:p>
          <a:p>
            <a:pPr lvl="1" algn="just"/>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11605D45-E766-9766-3E7E-85E851BD1EC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DF4E07DD-4173-E68E-4825-7CE6967CA19D}"/>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5</a:t>
            </a:fld>
            <a:endParaRPr lang="en-AE" dirty="0"/>
          </a:p>
        </p:txBody>
      </p:sp>
      <p:sp>
        <p:nvSpPr>
          <p:cNvPr id="7" name="TextBox 6">
            <a:extLst>
              <a:ext uri="{FF2B5EF4-FFF2-40B4-BE49-F238E27FC236}">
                <a16:creationId xmlns:a16="http://schemas.microsoft.com/office/drawing/2014/main" id="{7851AE74-0F3D-A815-39DC-D7348EE5EFC8}"/>
              </a:ext>
            </a:extLst>
          </p:cNvPr>
          <p:cNvSpPr txBox="1"/>
          <p:nvPr/>
        </p:nvSpPr>
        <p:spPr>
          <a:xfrm>
            <a:off x="8833159" y="5080060"/>
            <a:ext cx="3245354" cy="1200329"/>
          </a:xfrm>
          <a:prstGeom prst="rect">
            <a:avLst/>
          </a:prstGeom>
          <a:noFill/>
        </p:spPr>
        <p:txBody>
          <a:bodyPr wrap="square">
            <a:spAutoFit/>
          </a:bodyPr>
          <a:lstStyle/>
          <a:p>
            <a:r>
              <a:rPr lang="en-GB" dirty="0">
                <a:solidFill>
                  <a:srgbClr val="FF0000"/>
                </a:solidFill>
              </a:rPr>
              <a:t>The candidate output is not identical to the references. </a:t>
            </a:r>
            <a:r>
              <a:rPr lang="en-GB" b="1" dirty="0">
                <a:solidFill>
                  <a:srgbClr val="FF0000"/>
                </a:solidFill>
              </a:rPr>
              <a:t>How do we measure the goodness of the translation?</a:t>
            </a:r>
            <a:endParaRPr lang="en-AE" b="1" dirty="0">
              <a:solidFill>
                <a:srgbClr val="FF0000"/>
              </a:solidFill>
            </a:endParaRPr>
          </a:p>
        </p:txBody>
      </p:sp>
    </p:spTree>
    <p:extLst>
      <p:ext uri="{BB962C8B-B14F-4D97-AF65-F5344CB8AC3E}">
        <p14:creationId xmlns:p14="http://schemas.microsoft.com/office/powerpoint/2010/main" val="61042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A3307-60AE-F111-847B-88E0716BA9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E6FDDF-7659-697C-A9D6-E5AC86402594}"/>
              </a:ext>
            </a:extLst>
          </p:cNvPr>
          <p:cNvSpPr>
            <a:spLocks noGrp="1"/>
          </p:cNvSpPr>
          <p:nvPr>
            <p:ph type="title"/>
          </p:nvPr>
        </p:nvSpPr>
        <p:spPr>
          <a:xfrm>
            <a:off x="128081" y="83024"/>
            <a:ext cx="11935838" cy="636925"/>
          </a:xfrm>
        </p:spPr>
        <p:txBody>
          <a:bodyPr>
            <a:normAutofit fontScale="90000"/>
          </a:bodyPr>
          <a:lstStyle/>
          <a:p>
            <a:r>
              <a:rPr lang="en-US" dirty="0"/>
              <a:t>Evaluating Generation</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D22BE9-0F2E-E3ED-DE09-3DAD094C9C3E}"/>
              </a:ext>
            </a:extLst>
          </p:cNvPr>
          <p:cNvSpPr>
            <a:spLocks noGrp="1"/>
          </p:cNvSpPr>
          <p:nvPr>
            <p:ph idx="1"/>
          </p:nvPr>
        </p:nvSpPr>
        <p:spPr>
          <a:xfrm>
            <a:off x="128081" y="875488"/>
            <a:ext cx="11935838" cy="5480861"/>
          </a:xfrm>
        </p:spPr>
        <p:txBody>
          <a:bodyPr>
            <a:normAutofit/>
          </a:bodyPr>
          <a:lstStyle/>
          <a:p>
            <a:pPr algn="just"/>
            <a:r>
              <a:rPr lang="en-GB" b="1" dirty="0">
                <a:latin typeface="Arial" panose="020B0604020202020204" pitchFamily="34" charset="0"/>
                <a:cs typeface="Arial" panose="020B0604020202020204" pitchFamily="34" charset="0"/>
              </a:rPr>
              <a:t>Confusion Matrix:</a:t>
            </a:r>
            <a:r>
              <a:rPr lang="en-GB" dirty="0">
                <a:latin typeface="Arial" panose="020B0604020202020204" pitchFamily="34" charset="0"/>
                <a:cs typeface="Arial" panose="020B0604020202020204" pitchFamily="34" charset="0"/>
              </a:rPr>
              <a:t> A confusion matrix is a performance evaluation tool for classification models. It provides a summary of the model’s predictions compared to the actual values.</a:t>
            </a:r>
          </a:p>
          <a:p>
            <a:pPr lvl="1" algn="just"/>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1A2C5CA6-7A3C-091C-2196-FE2BE50CDFA3}"/>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17B249E4-C82B-5F36-FFDD-D3DBD36AF3C4}"/>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6</a:t>
            </a:fld>
            <a:endParaRPr lang="en-AE" dirty="0"/>
          </a:p>
        </p:txBody>
      </p:sp>
      <p:graphicFrame>
        <p:nvGraphicFramePr>
          <p:cNvPr id="6" name="Table 5">
            <a:extLst>
              <a:ext uri="{FF2B5EF4-FFF2-40B4-BE49-F238E27FC236}">
                <a16:creationId xmlns:a16="http://schemas.microsoft.com/office/drawing/2014/main" id="{1B0A216D-1A5D-095E-8A09-9C06978868F5}"/>
              </a:ext>
            </a:extLst>
          </p:cNvPr>
          <p:cNvGraphicFramePr>
            <a:graphicFrameLocks noGrp="1"/>
          </p:cNvGraphicFramePr>
          <p:nvPr>
            <p:extLst>
              <p:ext uri="{D42A27DB-BD31-4B8C-83A1-F6EECF244321}">
                <p14:modId xmlns:p14="http://schemas.microsoft.com/office/powerpoint/2010/main" val="727342694"/>
              </p:ext>
            </p:extLst>
          </p:nvPr>
        </p:nvGraphicFramePr>
        <p:xfrm>
          <a:off x="2032000" y="2475968"/>
          <a:ext cx="8127999" cy="2124363"/>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728843539"/>
                    </a:ext>
                  </a:extLst>
                </a:gridCol>
                <a:gridCol w="2709333">
                  <a:extLst>
                    <a:ext uri="{9D8B030D-6E8A-4147-A177-3AD203B41FA5}">
                      <a16:colId xmlns:a16="http://schemas.microsoft.com/office/drawing/2014/main" val="3526679739"/>
                    </a:ext>
                  </a:extLst>
                </a:gridCol>
                <a:gridCol w="2709333">
                  <a:extLst>
                    <a:ext uri="{9D8B030D-6E8A-4147-A177-3AD203B41FA5}">
                      <a16:colId xmlns:a16="http://schemas.microsoft.com/office/drawing/2014/main" val="1619993953"/>
                    </a:ext>
                  </a:extLst>
                </a:gridCol>
              </a:tblGrid>
              <a:tr h="708121">
                <a:tc>
                  <a:txBody>
                    <a:bodyPr/>
                    <a:lstStyle/>
                    <a:p>
                      <a:endParaRPr lang="en-AE"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Actually Positive (1)</a:t>
                      </a:r>
                      <a:endParaRPr lang="en-A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Actually Negative (0)</a:t>
                      </a:r>
                      <a:endParaRPr lang="en-A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670199"/>
                  </a:ext>
                </a:extLst>
              </a:tr>
              <a:tr h="708121">
                <a:tc>
                  <a:txBody>
                    <a:bodyPr/>
                    <a:lstStyle/>
                    <a:p>
                      <a:pPr algn="ctr"/>
                      <a:r>
                        <a:rPr lang="en-US" dirty="0"/>
                        <a:t>Predicted Positive (1)</a:t>
                      </a:r>
                      <a:endParaRPr lang="en-A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solidFill>
                            <a:schemeClr val="accent6"/>
                          </a:solidFill>
                        </a:rPr>
                        <a:t>True Positives</a:t>
                      </a:r>
                    </a:p>
                    <a:p>
                      <a:pPr algn="ctr"/>
                      <a:endParaRPr lang="en-AE" b="1"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1" dirty="0">
                          <a:solidFill>
                            <a:schemeClr val="accent6"/>
                          </a:solidFill>
                        </a:rPr>
                        <a:t>False Positives</a:t>
                      </a:r>
                      <a:endParaRPr lang="en-AE" b="1"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501958563"/>
                  </a:ext>
                </a:extLst>
              </a:tr>
              <a:tr h="708121">
                <a:tc>
                  <a:txBody>
                    <a:bodyPr/>
                    <a:lstStyle/>
                    <a:p>
                      <a:pPr algn="ctr"/>
                      <a:r>
                        <a:rPr lang="en-US" dirty="0"/>
                        <a:t>Predicted Negative (0)</a:t>
                      </a:r>
                      <a:endParaRPr lang="en-A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solidFill>
                            <a:schemeClr val="accent6"/>
                          </a:solidFill>
                        </a:rPr>
                        <a:t>False Negatives</a:t>
                      </a:r>
                      <a:endParaRPr lang="en-AE" b="1"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1" dirty="0">
                          <a:solidFill>
                            <a:schemeClr val="accent6"/>
                          </a:solidFill>
                        </a:rPr>
                        <a:t>True Negatives</a:t>
                      </a:r>
                      <a:endParaRPr lang="en-AE" b="1"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732622704"/>
                  </a:ext>
                </a:extLst>
              </a:tr>
            </a:tbl>
          </a:graphicData>
        </a:graphic>
      </p:graphicFrame>
    </p:spTree>
    <p:extLst>
      <p:ext uri="{BB962C8B-B14F-4D97-AF65-F5344CB8AC3E}">
        <p14:creationId xmlns:p14="http://schemas.microsoft.com/office/powerpoint/2010/main" val="315006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61DE0D-B617-BB84-7450-2FA0334AAA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01AE1-7224-9E4B-1078-6801E01CAEFE}"/>
              </a:ext>
            </a:extLst>
          </p:cNvPr>
          <p:cNvSpPr>
            <a:spLocks noGrp="1"/>
          </p:cNvSpPr>
          <p:nvPr>
            <p:ph type="title"/>
          </p:nvPr>
        </p:nvSpPr>
        <p:spPr>
          <a:xfrm>
            <a:off x="128081" y="83024"/>
            <a:ext cx="11935838" cy="636925"/>
          </a:xfrm>
        </p:spPr>
        <p:txBody>
          <a:bodyPr>
            <a:normAutofit fontScale="90000"/>
          </a:bodyPr>
          <a:lstStyle/>
          <a:p>
            <a:r>
              <a:rPr lang="en-US" dirty="0"/>
              <a:t>Evaluating Generation</a:t>
            </a:r>
            <a:endParaRPr lang="en-AE" dirty="0"/>
          </a:p>
        </p:txBody>
      </p:sp>
      <p:sp>
        <p:nvSpPr>
          <p:cNvPr id="3" name="Content Placeholder 2">
            <a:extLst>
              <a:ext uri="{FF2B5EF4-FFF2-40B4-BE49-F238E27FC236}">
                <a16:creationId xmlns:a16="http://schemas.microsoft.com/office/drawing/2014/main" id="{EAA044DD-5FAA-EB12-8AD6-CDA282CC6DA8}"/>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Confusion Matrix for text-generation</a:t>
            </a:r>
          </a:p>
          <a:p>
            <a:pPr lvl="1" algn="just"/>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2B8DC88-5C0C-993E-122A-88AA89D3F946}"/>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9C6D778F-D9F4-4404-04E5-416CC9A417BD}"/>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7</a:t>
            </a:fld>
            <a:endParaRPr lang="en-AE" dirty="0"/>
          </a:p>
        </p:txBody>
      </p:sp>
      <p:graphicFrame>
        <p:nvGraphicFramePr>
          <p:cNvPr id="6" name="Table 5">
            <a:extLst>
              <a:ext uri="{FF2B5EF4-FFF2-40B4-BE49-F238E27FC236}">
                <a16:creationId xmlns:a16="http://schemas.microsoft.com/office/drawing/2014/main" id="{A8E52CB6-600B-D27E-4A16-A0FF17481275}"/>
              </a:ext>
            </a:extLst>
          </p:cNvPr>
          <p:cNvGraphicFramePr>
            <a:graphicFrameLocks noGrp="1"/>
          </p:cNvGraphicFramePr>
          <p:nvPr>
            <p:extLst>
              <p:ext uri="{D42A27DB-BD31-4B8C-83A1-F6EECF244321}">
                <p14:modId xmlns:p14="http://schemas.microsoft.com/office/powerpoint/2010/main" val="2632495931"/>
              </p:ext>
            </p:extLst>
          </p:nvPr>
        </p:nvGraphicFramePr>
        <p:xfrm>
          <a:off x="2032000" y="2078182"/>
          <a:ext cx="8127999" cy="2354041"/>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728843539"/>
                    </a:ext>
                  </a:extLst>
                </a:gridCol>
                <a:gridCol w="2709333">
                  <a:extLst>
                    <a:ext uri="{9D8B030D-6E8A-4147-A177-3AD203B41FA5}">
                      <a16:colId xmlns:a16="http://schemas.microsoft.com/office/drawing/2014/main" val="3526679739"/>
                    </a:ext>
                  </a:extLst>
                </a:gridCol>
                <a:gridCol w="2709333">
                  <a:extLst>
                    <a:ext uri="{9D8B030D-6E8A-4147-A177-3AD203B41FA5}">
                      <a16:colId xmlns:a16="http://schemas.microsoft.com/office/drawing/2014/main" val="1619993953"/>
                    </a:ext>
                  </a:extLst>
                </a:gridCol>
              </a:tblGrid>
              <a:tr h="708121">
                <a:tc>
                  <a:txBody>
                    <a:bodyPr/>
                    <a:lstStyle/>
                    <a:p>
                      <a:endParaRPr lang="en-AE"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Word in the reference </a:t>
                      </a:r>
                      <a:endParaRPr lang="en-A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Word not in the reference</a:t>
                      </a:r>
                      <a:endParaRPr lang="en-A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670199"/>
                  </a:ext>
                </a:extLst>
              </a:tr>
              <a:tr h="708121">
                <a:tc>
                  <a:txBody>
                    <a:bodyPr/>
                    <a:lstStyle/>
                    <a:p>
                      <a:pPr algn="ctr"/>
                      <a:r>
                        <a:rPr lang="en-US" dirty="0"/>
                        <a:t>Word predicted by model</a:t>
                      </a:r>
                      <a:endParaRPr lang="en-A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solidFill>
                            <a:schemeClr val="accent6"/>
                          </a:solidFill>
                        </a:rPr>
                        <a:t>True Positives</a:t>
                      </a:r>
                    </a:p>
                    <a:p>
                      <a:pPr algn="ctr"/>
                      <a:r>
                        <a:rPr lang="en-US" sz="1200" b="1" dirty="0">
                          <a:solidFill>
                            <a:schemeClr val="tx1"/>
                          </a:solidFill>
                        </a:rPr>
                        <a:t>Number of words in the candidate that are also in the reference</a:t>
                      </a:r>
                      <a:endParaRPr lang="en-AE"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1" dirty="0">
                          <a:solidFill>
                            <a:schemeClr val="accent6"/>
                          </a:solidFill>
                        </a:rPr>
                        <a:t>False Positives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Number of words in the candidate that are not present in the reference</a:t>
                      </a:r>
                      <a:endParaRPr kumimoji="0" lang="en-AE" sz="1200" b="1"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501958563"/>
                  </a:ext>
                </a:extLst>
              </a:tr>
              <a:tr h="708121">
                <a:tc>
                  <a:txBody>
                    <a:bodyPr/>
                    <a:lstStyle/>
                    <a:p>
                      <a:pPr algn="ctr"/>
                      <a:r>
                        <a:rPr lang="en-US" dirty="0"/>
                        <a:t>Word not predicted by model</a:t>
                      </a:r>
                      <a:endParaRPr lang="en-A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solidFill>
                            <a:schemeClr val="accent6"/>
                          </a:solidFill>
                        </a:rPr>
                        <a:t>False Negatives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Number of words in the reference that are not present in the candidate</a:t>
                      </a:r>
                      <a:endParaRPr kumimoji="0" lang="en-AE" sz="1200" b="1"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1" dirty="0">
                          <a:solidFill>
                            <a:schemeClr val="accent6"/>
                          </a:solidFill>
                        </a:rPr>
                        <a:t>True Negatives</a:t>
                      </a:r>
                    </a:p>
                    <a:p>
                      <a:pPr algn="ctr"/>
                      <a:r>
                        <a:rPr lang="en-GB" sz="1200" b="1" dirty="0">
                          <a:solidFill>
                            <a:schemeClr val="tx1"/>
                          </a:solidFill>
                        </a:rPr>
                        <a:t>Number of words not predicted by the model that are also not in the reference.</a:t>
                      </a: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732622704"/>
                  </a:ext>
                </a:extLst>
              </a:tr>
            </a:tbl>
          </a:graphicData>
        </a:graphic>
      </p:graphicFrame>
    </p:spTree>
    <p:extLst>
      <p:ext uri="{BB962C8B-B14F-4D97-AF65-F5344CB8AC3E}">
        <p14:creationId xmlns:p14="http://schemas.microsoft.com/office/powerpoint/2010/main" val="282862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968BD-E33D-EECF-A35A-53DDF848DD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AB7222-1E6B-D576-0B6D-26C24F7DB798}"/>
              </a:ext>
            </a:extLst>
          </p:cNvPr>
          <p:cNvSpPr>
            <a:spLocks noGrp="1"/>
          </p:cNvSpPr>
          <p:nvPr>
            <p:ph type="title"/>
          </p:nvPr>
        </p:nvSpPr>
        <p:spPr>
          <a:xfrm>
            <a:off x="128081" y="83024"/>
            <a:ext cx="11935838" cy="636925"/>
          </a:xfrm>
        </p:spPr>
        <p:txBody>
          <a:bodyPr>
            <a:normAutofit fontScale="90000"/>
          </a:bodyPr>
          <a:lstStyle/>
          <a:p>
            <a:r>
              <a:rPr lang="en-US" dirty="0"/>
              <a:t>Evaluating Generation</a:t>
            </a:r>
            <a:endParaRPr lang="en-AE" dirty="0"/>
          </a:p>
        </p:txBody>
      </p:sp>
      <p:sp>
        <p:nvSpPr>
          <p:cNvPr id="3" name="Content Placeholder 2">
            <a:extLst>
              <a:ext uri="{FF2B5EF4-FFF2-40B4-BE49-F238E27FC236}">
                <a16:creationId xmlns:a16="http://schemas.microsoft.com/office/drawing/2014/main" id="{BEBE699D-E97B-5E04-8CFA-B2947E6C370E}"/>
              </a:ext>
            </a:extLst>
          </p:cNvPr>
          <p:cNvSpPr>
            <a:spLocks noGrp="1"/>
          </p:cNvSpPr>
          <p:nvPr>
            <p:ph idx="1"/>
          </p:nvPr>
        </p:nvSpPr>
        <p:spPr>
          <a:xfrm>
            <a:off x="128081" y="875488"/>
            <a:ext cx="11935838" cy="5480861"/>
          </a:xfrm>
        </p:spPr>
        <p:txBody>
          <a:bodyPr>
            <a:normAutofit/>
          </a:bodyPr>
          <a:lstStyle/>
          <a:p>
            <a:pPr lvl="1" algn="just"/>
            <a:r>
              <a:rPr lang="en-US" dirty="0">
                <a:latin typeface="Arial" panose="020B0604020202020204" pitchFamily="34" charset="0"/>
                <a:cs typeface="Arial" panose="020B0604020202020204" pitchFamily="34" charset="0"/>
              </a:rPr>
              <a:t>Candidate translation (output of the model):</a:t>
            </a:r>
          </a:p>
          <a:p>
            <a:pPr marL="0" indent="0" algn="ctr">
              <a:buNone/>
            </a:pPr>
            <a:r>
              <a:rPr lang="en-US" sz="2400" dirty="0">
                <a:solidFill>
                  <a:schemeClr val="accent1"/>
                </a:solidFill>
                <a:latin typeface="Arial" panose="020B0604020202020204" pitchFamily="34" charset="0"/>
                <a:cs typeface="Arial" panose="020B0604020202020204" pitchFamily="34" charset="0"/>
              </a:rPr>
              <a:t>Israeli</a:t>
            </a:r>
            <a:r>
              <a:rPr lang="en-US" sz="2400" dirty="0">
                <a:latin typeface="Arial" panose="020B0604020202020204" pitchFamily="34" charset="0"/>
                <a:cs typeface="Arial" panose="020B0604020202020204" pitchFamily="34" charset="0"/>
              </a:rPr>
              <a:t> </a:t>
            </a:r>
            <a:r>
              <a:rPr lang="en-US" sz="2400" dirty="0">
                <a:solidFill>
                  <a:schemeClr val="accent6"/>
                </a:solidFill>
                <a:latin typeface="Arial" panose="020B0604020202020204" pitchFamily="34" charset="0"/>
                <a:cs typeface="Arial" panose="020B0604020202020204" pitchFamily="34" charset="0"/>
              </a:rPr>
              <a:t>officials</a:t>
            </a:r>
            <a:r>
              <a:rPr lang="en-US" sz="2400" dirty="0">
                <a:latin typeface="Arial" panose="020B0604020202020204" pitchFamily="34" charset="0"/>
                <a:cs typeface="Arial" panose="020B0604020202020204" pitchFamily="34" charset="0"/>
              </a:rPr>
              <a:t> responsibility of </a:t>
            </a:r>
            <a:r>
              <a:rPr lang="en-US" sz="2400" dirty="0">
                <a:solidFill>
                  <a:srgbClr val="7030A0"/>
                </a:solidFill>
                <a:latin typeface="Arial" panose="020B0604020202020204" pitchFamily="34" charset="0"/>
                <a:cs typeface="Arial" panose="020B0604020202020204" pitchFamily="34" charset="0"/>
              </a:rPr>
              <a:t>airport</a:t>
            </a:r>
            <a:r>
              <a:rPr lang="en-US" sz="2400" dirty="0">
                <a:latin typeface="Arial" panose="020B0604020202020204" pitchFamily="34" charset="0"/>
                <a:cs typeface="Arial" panose="020B0604020202020204" pitchFamily="34" charset="0"/>
              </a:rPr>
              <a:t> safety</a:t>
            </a:r>
          </a:p>
          <a:p>
            <a:pPr algn="just"/>
            <a:endParaRPr lang="en-US" sz="2400" dirty="0">
              <a:latin typeface="Arial" panose="020B0604020202020204" pitchFamily="34" charset="0"/>
              <a:cs typeface="Arial" panose="020B0604020202020204" pitchFamily="34" charset="0"/>
            </a:endParaRPr>
          </a:p>
          <a:p>
            <a:pPr lvl="1" algn="just"/>
            <a:r>
              <a:rPr lang="en-US" dirty="0">
                <a:latin typeface="Arial" panose="020B0604020202020204" pitchFamily="34" charset="0"/>
                <a:cs typeface="Arial" panose="020B0604020202020204" pitchFamily="34" charset="0"/>
              </a:rPr>
              <a:t>Reference Translation (Ground Truth):</a:t>
            </a:r>
          </a:p>
          <a:p>
            <a:pPr marL="457200" lvl="1" indent="0" algn="ctr">
              <a:buNone/>
            </a:pPr>
            <a:r>
              <a:rPr lang="en-US" dirty="0">
                <a:solidFill>
                  <a:schemeClr val="accent1"/>
                </a:solidFill>
                <a:latin typeface="Arial" panose="020B0604020202020204" pitchFamily="34" charset="0"/>
                <a:cs typeface="Arial" panose="020B0604020202020204" pitchFamily="34" charset="0"/>
              </a:rPr>
              <a:t>Israeli</a:t>
            </a:r>
            <a:r>
              <a:rPr lang="en-US" dirty="0">
                <a:latin typeface="Arial" panose="020B0604020202020204" pitchFamily="34" charset="0"/>
                <a:cs typeface="Arial" panose="020B0604020202020204" pitchFamily="34" charset="0"/>
              </a:rPr>
              <a:t> </a:t>
            </a:r>
            <a:r>
              <a:rPr lang="en-US" dirty="0">
                <a:solidFill>
                  <a:schemeClr val="accent6"/>
                </a:solidFill>
                <a:latin typeface="Arial" panose="020B0604020202020204" pitchFamily="34" charset="0"/>
                <a:cs typeface="Arial" panose="020B0604020202020204" pitchFamily="34" charset="0"/>
              </a:rPr>
              <a:t>officials</a:t>
            </a:r>
            <a:r>
              <a:rPr lang="en-US" dirty="0">
                <a:latin typeface="Arial" panose="020B0604020202020204" pitchFamily="34" charset="0"/>
                <a:cs typeface="Arial" panose="020B0604020202020204" pitchFamily="34" charset="0"/>
              </a:rPr>
              <a:t> are responsible for </a:t>
            </a:r>
            <a:r>
              <a:rPr lang="en-US" dirty="0">
                <a:solidFill>
                  <a:srgbClr val="7030A0"/>
                </a:solidFill>
                <a:latin typeface="Arial" panose="020B0604020202020204" pitchFamily="34" charset="0"/>
                <a:cs typeface="Arial" panose="020B0604020202020204" pitchFamily="34" charset="0"/>
              </a:rPr>
              <a:t>airport</a:t>
            </a:r>
            <a:r>
              <a:rPr lang="en-US" dirty="0">
                <a:latin typeface="Arial" panose="020B0604020202020204" pitchFamily="34" charset="0"/>
                <a:cs typeface="Arial" panose="020B0604020202020204" pitchFamily="34" charset="0"/>
              </a:rPr>
              <a:t> security</a:t>
            </a:r>
          </a:p>
          <a:p>
            <a:pPr lvl="1"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True Positives (TP) = 3</a:t>
            </a:r>
          </a:p>
          <a:p>
            <a:pPr algn="just"/>
            <a:r>
              <a:rPr lang="en-US" dirty="0">
                <a:latin typeface="Arial" panose="020B0604020202020204" pitchFamily="34" charset="0"/>
                <a:cs typeface="Arial" panose="020B0604020202020204" pitchFamily="34" charset="0"/>
              </a:rPr>
              <a:t>False Positives (FP) = 3</a:t>
            </a:r>
          </a:p>
          <a:p>
            <a:pPr algn="just"/>
            <a:r>
              <a:rPr lang="en-US" dirty="0">
                <a:latin typeface="Arial" panose="020B0604020202020204" pitchFamily="34" charset="0"/>
                <a:cs typeface="Arial" panose="020B0604020202020204" pitchFamily="34" charset="0"/>
              </a:rPr>
              <a:t>False Negatives (TN) = 4</a:t>
            </a: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703EC64-17E6-ECFB-4CA1-8509014D7CED}"/>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4FAF373-EDFE-9737-EE1C-4E1849F88A95}"/>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8</a:t>
            </a:fld>
            <a:endParaRPr lang="en-AE" dirty="0"/>
          </a:p>
        </p:txBody>
      </p:sp>
    </p:spTree>
    <p:extLst>
      <p:ext uri="{BB962C8B-B14F-4D97-AF65-F5344CB8AC3E}">
        <p14:creationId xmlns:p14="http://schemas.microsoft.com/office/powerpoint/2010/main" val="707642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B7BDD-54C7-5738-94FD-DA3314D35C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98FC94-89A0-DB0D-BD92-9E3C3DEC2317}"/>
              </a:ext>
            </a:extLst>
          </p:cNvPr>
          <p:cNvSpPr>
            <a:spLocks noGrp="1"/>
          </p:cNvSpPr>
          <p:nvPr>
            <p:ph type="title"/>
          </p:nvPr>
        </p:nvSpPr>
        <p:spPr>
          <a:xfrm>
            <a:off x="128081" y="83024"/>
            <a:ext cx="11935838" cy="636925"/>
          </a:xfrm>
        </p:spPr>
        <p:txBody>
          <a:bodyPr>
            <a:normAutofit fontScale="90000"/>
          </a:bodyPr>
          <a:lstStyle/>
          <a:p>
            <a:r>
              <a:rPr lang="en-US" dirty="0"/>
              <a:t>Evaluating Generation</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707DD2-E0DE-2045-125A-FE723C566856}"/>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F-Measure – Precision and Recall of Words</a:t>
                </a:r>
              </a:p>
              <a:p>
                <a:pPr algn="just"/>
                <a:endParaRPr lang="en-GB" dirty="0">
                  <a:latin typeface="Arial" panose="020B0604020202020204" pitchFamily="34" charset="0"/>
                  <a:cs typeface="Arial" panose="020B0604020202020204" pitchFamily="34" charset="0"/>
                </a:endParaRPr>
              </a:p>
              <a:p>
                <a:pPr marL="457200" lvl="1" indent="0" algn="just">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cs typeface="Arial" panose="020B0604020202020204" pitchFamily="34" charset="0"/>
                        </a:rPr>
                        <m:t>Precision</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P</m:t>
                      </m:r>
                      <m:r>
                        <m:rPr>
                          <m:nor/>
                        </m:rPr>
                        <a:rPr lang="en-US" b="0" i="0"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m:rPr>
                              <m:nor/>
                            </m:rPr>
                            <a:rPr lang="en-US" b="0" i="0" smtClean="0">
                              <a:latin typeface="Cambria Math" panose="02040503050406030204" pitchFamily="18" charset="0"/>
                              <a:cs typeface="Arial" panose="020B0604020202020204" pitchFamily="34" charset="0"/>
                            </a:rPr>
                            <m:t>True</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Positives</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TP</m:t>
                          </m:r>
                          <m:r>
                            <m:rPr>
                              <m:nor/>
                            </m:rPr>
                            <a:rPr lang="en-US" b="0" i="0" smtClean="0">
                              <a:latin typeface="Cambria Math" panose="02040503050406030204" pitchFamily="18" charset="0"/>
                              <a:cs typeface="Arial" panose="020B0604020202020204" pitchFamily="34" charset="0"/>
                            </a:rPr>
                            <m:t>)</m:t>
                          </m:r>
                        </m:num>
                        <m:den>
                          <m:r>
                            <m:rPr>
                              <m:nor/>
                            </m:rPr>
                            <a:rPr lang="en-US" b="0" i="0" smtClean="0">
                              <a:latin typeface="Cambria Math" panose="02040503050406030204" pitchFamily="18" charset="0"/>
                              <a:cs typeface="Arial" panose="020B0604020202020204" pitchFamily="34" charset="0"/>
                            </a:rPr>
                            <m:t>True</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Positive</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TP</m:t>
                          </m:r>
                          <m:r>
                            <m:rPr>
                              <m:nor/>
                            </m:rPr>
                            <a:rPr lang="en-US" b="0" i="0"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False</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Positives</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FP</m:t>
                          </m:r>
                          <m:r>
                            <m:rPr>
                              <m:nor/>
                            </m:rPr>
                            <a:rPr lang="en-US" b="0" i="0" smtClean="0">
                              <a:latin typeface="Cambria Math" panose="02040503050406030204" pitchFamily="18" charset="0"/>
                              <a:cs typeface="Arial" panose="020B0604020202020204" pitchFamily="34" charset="0"/>
                            </a:rPr>
                            <m:t>)</m:t>
                          </m:r>
                        </m:den>
                      </m:f>
                    </m:oMath>
                  </m:oMathPara>
                </a14:m>
                <a:endParaRPr lang="en-US" dirty="0">
                  <a:latin typeface="Arial" panose="020B0604020202020204" pitchFamily="34" charset="0"/>
                  <a:cs typeface="Arial" panose="020B0604020202020204" pitchFamily="34" charset="0"/>
                </a:endParaRPr>
              </a:p>
              <a:p>
                <a:pPr marL="457200" lvl="1" indent="0" algn="just">
                  <a:buNone/>
                </a:pPr>
                <a:endParaRPr lang="en-US" dirty="0">
                  <a:latin typeface="Arial" panose="020B0604020202020204" pitchFamily="34" charset="0"/>
                  <a:cs typeface="Arial" panose="020B0604020202020204" pitchFamily="34" charset="0"/>
                </a:endParaRPr>
              </a:p>
              <a:p>
                <a:pPr marL="457200" lvl="1" indent="0" algn="just">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cs typeface="Arial" panose="020B0604020202020204" pitchFamily="34" charset="0"/>
                        </a:rPr>
                        <m:t>Recall</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R</m:t>
                      </m:r>
                      <m:r>
                        <m:rPr>
                          <m:nor/>
                        </m:rPr>
                        <a:rPr lang="en-US" b="0" i="0"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m:t>
                      </m:r>
                      <m:f>
                        <m:fPr>
                          <m:ctrlPr>
                            <a:rPr lang="en-US" i="1">
                              <a:latin typeface="Cambria Math" panose="02040503050406030204" pitchFamily="18" charset="0"/>
                              <a:cs typeface="Arial" panose="020B0604020202020204" pitchFamily="34" charset="0"/>
                            </a:rPr>
                          </m:ctrlPr>
                        </m:fPr>
                        <m:num>
                          <m:r>
                            <m:rPr>
                              <m:nor/>
                            </m:rPr>
                            <a:rPr lang="en-US">
                              <a:latin typeface="Cambria Math" panose="02040503050406030204" pitchFamily="18" charset="0"/>
                              <a:cs typeface="Arial" panose="020B0604020202020204" pitchFamily="34" charset="0"/>
                            </a:rPr>
                            <m:t>True</m:t>
                          </m:r>
                          <m:r>
                            <m:rPr>
                              <m:nor/>
                            </m:rPr>
                            <a:rPr lang="en-US">
                              <a:latin typeface="Cambria Math" panose="02040503050406030204" pitchFamily="18" charset="0"/>
                              <a:cs typeface="Arial" panose="020B0604020202020204" pitchFamily="34" charset="0"/>
                            </a:rPr>
                            <m:t> </m:t>
                          </m:r>
                          <m:r>
                            <m:rPr>
                              <m:nor/>
                            </m:rPr>
                            <a:rPr lang="en-US">
                              <a:latin typeface="Cambria Math" panose="02040503050406030204" pitchFamily="18" charset="0"/>
                              <a:cs typeface="Arial" panose="020B0604020202020204" pitchFamily="34" charset="0"/>
                            </a:rPr>
                            <m:t>Positives</m:t>
                          </m:r>
                          <m:r>
                            <m:rPr>
                              <m:nor/>
                            </m:rPr>
                            <a:rPr lang="en-US">
                              <a:latin typeface="Cambria Math" panose="02040503050406030204" pitchFamily="18" charset="0"/>
                              <a:cs typeface="Arial" panose="020B0604020202020204" pitchFamily="34" charset="0"/>
                            </a:rPr>
                            <m:t> (</m:t>
                          </m:r>
                          <m:r>
                            <m:rPr>
                              <m:nor/>
                            </m:rPr>
                            <a:rPr lang="en-US">
                              <a:latin typeface="Cambria Math" panose="02040503050406030204" pitchFamily="18" charset="0"/>
                              <a:cs typeface="Arial" panose="020B0604020202020204" pitchFamily="34" charset="0"/>
                            </a:rPr>
                            <m:t>TP</m:t>
                          </m:r>
                          <m:r>
                            <m:rPr>
                              <m:nor/>
                            </m:rPr>
                            <a:rPr lang="en-US">
                              <a:latin typeface="Cambria Math" panose="02040503050406030204" pitchFamily="18" charset="0"/>
                              <a:cs typeface="Arial" panose="020B0604020202020204" pitchFamily="34" charset="0"/>
                            </a:rPr>
                            <m:t>)</m:t>
                          </m:r>
                        </m:num>
                        <m:den>
                          <m:r>
                            <m:rPr>
                              <m:nor/>
                            </m:rPr>
                            <a:rPr lang="en-US">
                              <a:latin typeface="Cambria Math" panose="02040503050406030204" pitchFamily="18" charset="0"/>
                              <a:cs typeface="Arial" panose="020B0604020202020204" pitchFamily="34" charset="0"/>
                            </a:rPr>
                            <m:t>True</m:t>
                          </m:r>
                          <m:r>
                            <m:rPr>
                              <m:nor/>
                            </m:rPr>
                            <a:rPr lang="en-US">
                              <a:latin typeface="Cambria Math" panose="02040503050406030204" pitchFamily="18" charset="0"/>
                              <a:cs typeface="Arial" panose="020B0604020202020204" pitchFamily="34" charset="0"/>
                            </a:rPr>
                            <m:t> </m:t>
                          </m:r>
                          <m:r>
                            <m:rPr>
                              <m:nor/>
                            </m:rPr>
                            <a:rPr lang="en-US">
                              <a:latin typeface="Cambria Math" panose="02040503050406030204" pitchFamily="18" charset="0"/>
                              <a:cs typeface="Arial" panose="020B0604020202020204" pitchFamily="34" charset="0"/>
                            </a:rPr>
                            <m:t>Positive</m:t>
                          </m:r>
                          <m:r>
                            <m:rPr>
                              <m:nor/>
                            </m:rPr>
                            <a:rPr lang="en-US">
                              <a:latin typeface="Cambria Math" panose="02040503050406030204" pitchFamily="18" charset="0"/>
                              <a:cs typeface="Arial" panose="020B0604020202020204" pitchFamily="34" charset="0"/>
                            </a:rPr>
                            <m:t> (</m:t>
                          </m:r>
                          <m:r>
                            <m:rPr>
                              <m:nor/>
                            </m:rPr>
                            <a:rPr lang="en-US">
                              <a:latin typeface="Cambria Math" panose="02040503050406030204" pitchFamily="18" charset="0"/>
                              <a:cs typeface="Arial" panose="020B0604020202020204" pitchFamily="34" charset="0"/>
                            </a:rPr>
                            <m:t>TP</m:t>
                          </m:r>
                          <m:r>
                            <m:rPr>
                              <m:nor/>
                            </m:rPr>
                            <a:rPr lang="en-US">
                              <a:latin typeface="Cambria Math" panose="02040503050406030204" pitchFamily="18" charset="0"/>
                              <a:cs typeface="Arial" panose="020B0604020202020204" pitchFamily="34" charset="0"/>
                            </a:rPr>
                            <m:t>)</m:t>
                          </m:r>
                          <m:r>
                            <a:rPr lang="en-US" i="1">
                              <a:latin typeface="Cambria Math" panose="02040503050406030204" pitchFamily="18" charset="0"/>
                              <a:cs typeface="Arial" panose="020B0604020202020204" pitchFamily="34" charset="0"/>
                            </a:rPr>
                            <m:t>+</m:t>
                          </m:r>
                          <m:r>
                            <m:rPr>
                              <m:nor/>
                            </m:rPr>
                            <a:rPr lang="en-US">
                              <a:latin typeface="Cambria Math" panose="02040503050406030204" pitchFamily="18" charset="0"/>
                              <a:cs typeface="Arial" panose="020B0604020202020204" pitchFamily="34" charset="0"/>
                            </a:rPr>
                            <m:t>False</m:t>
                          </m:r>
                          <m:r>
                            <m:rPr>
                              <m:nor/>
                            </m:rPr>
                            <a:rPr lang="en-US">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Negatives</m:t>
                          </m:r>
                          <m:r>
                            <m:rPr>
                              <m:nor/>
                            </m:rPr>
                            <a:rPr lang="en-US">
                              <a:latin typeface="Cambria Math" panose="02040503050406030204" pitchFamily="18" charset="0"/>
                              <a:cs typeface="Arial" panose="020B0604020202020204" pitchFamily="34" charset="0"/>
                            </a:rPr>
                            <m:t> (</m:t>
                          </m:r>
                          <m:r>
                            <m:rPr>
                              <m:nor/>
                            </m:rPr>
                            <a:rPr lang="en-US">
                              <a:latin typeface="Cambria Math" panose="02040503050406030204" pitchFamily="18" charset="0"/>
                              <a:cs typeface="Arial" panose="020B0604020202020204" pitchFamily="34" charset="0"/>
                            </a:rPr>
                            <m:t>FN</m:t>
                          </m:r>
                          <m:r>
                            <m:rPr>
                              <m:nor/>
                            </m:rPr>
                            <a:rPr lang="en-US">
                              <a:latin typeface="Cambria Math" panose="02040503050406030204" pitchFamily="18" charset="0"/>
                              <a:cs typeface="Arial" panose="020B0604020202020204" pitchFamily="34" charset="0"/>
                            </a:rPr>
                            <m:t>)</m:t>
                          </m:r>
                        </m:den>
                      </m:f>
                    </m:oMath>
                  </m:oMathPara>
                </a14:m>
                <a:endParaRPr lang="en-US" dirty="0">
                  <a:latin typeface="Arial" panose="020B0604020202020204" pitchFamily="34" charset="0"/>
                  <a:cs typeface="Arial" panose="020B0604020202020204" pitchFamily="34" charset="0"/>
                </a:endParaRPr>
              </a:p>
              <a:p>
                <a:pPr marL="457200" lvl="1" indent="0" algn="just">
                  <a:buNone/>
                </a:pPr>
                <a:endParaRPr lang="en-US" dirty="0">
                  <a:latin typeface="Arial" panose="020B0604020202020204" pitchFamily="34" charset="0"/>
                  <a:cs typeface="Arial" panose="020B0604020202020204" pitchFamily="34" charset="0"/>
                </a:endParaRPr>
              </a:p>
              <a:p>
                <a:pPr marL="457200" lvl="1" indent="0" algn="just">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cs typeface="Arial" panose="020B0604020202020204" pitchFamily="34" charset="0"/>
                        </a:rPr>
                        <m:t>F</m:t>
                      </m:r>
                      <m:r>
                        <m:rPr>
                          <m:nor/>
                        </m:rPr>
                        <a:rPr lang="en-US" b="0" i="0" smtClean="0">
                          <a:latin typeface="Cambria Math" panose="02040503050406030204" pitchFamily="18" charset="0"/>
                          <a:cs typeface="Arial" panose="020B0604020202020204" pitchFamily="34" charset="0"/>
                        </a:rPr>
                        <m:t>1</m:t>
                      </m:r>
                      <m:r>
                        <a:rPr lang="en-US" b="0" i="1" smtClean="0">
                          <a:latin typeface="Cambria Math" panose="02040503050406030204" pitchFamily="18" charset="0"/>
                          <a:cs typeface="Arial" panose="020B0604020202020204" pitchFamily="34" charset="0"/>
                        </a:rPr>
                        <m:t> </m:t>
                      </m:r>
                      <m:d>
                        <m:dPr>
                          <m:ctrlPr>
                            <a:rPr lang="en-US" b="0" i="1" smtClean="0">
                              <a:latin typeface="Cambria Math" panose="02040503050406030204" pitchFamily="18" charset="0"/>
                              <a:cs typeface="Arial" panose="020B0604020202020204" pitchFamily="34" charset="0"/>
                            </a:rPr>
                          </m:ctrlPr>
                        </m:dPr>
                        <m:e>
                          <m:r>
                            <m:rPr>
                              <m:nor/>
                            </m:rPr>
                            <a:rPr lang="en-US" b="0" i="0" smtClean="0">
                              <a:latin typeface="Cambria Math" panose="02040503050406030204" pitchFamily="18" charset="0"/>
                              <a:cs typeface="Arial" panose="020B0604020202020204" pitchFamily="34" charset="0"/>
                            </a:rPr>
                            <m:t>F</m:t>
                          </m:r>
                          <m:r>
                            <m:rPr>
                              <m:nor/>
                            </m:rPr>
                            <a:rPr lang="en-US" b="0" i="0"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Measure</m:t>
                          </m:r>
                        </m:e>
                      </m:d>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a:rPr lang="en-US" b="0" i="1" smtClean="0">
                              <a:latin typeface="Cambria Math" panose="02040503050406030204" pitchFamily="18" charset="0"/>
                              <a:cs typeface="Arial" panose="020B0604020202020204" pitchFamily="34" charset="0"/>
                            </a:rPr>
                            <m:t>2×</m:t>
                          </m:r>
                          <m:r>
                            <m:rPr>
                              <m:nor/>
                            </m:rPr>
                            <a:rPr lang="en-US" b="0" i="0" smtClean="0">
                              <a:latin typeface="Cambria Math" panose="02040503050406030204" pitchFamily="18" charset="0"/>
                              <a:cs typeface="Arial" panose="020B0604020202020204" pitchFamily="34" charset="0"/>
                            </a:rPr>
                            <m:t>P</m:t>
                          </m:r>
                          <m:r>
                            <a:rPr lang="en-US" b="0" i="1"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R</m:t>
                          </m:r>
                        </m:num>
                        <m:den>
                          <m:r>
                            <m:rPr>
                              <m:nor/>
                            </m:rPr>
                            <a:rPr lang="en-US" b="0" i="0" smtClean="0">
                              <a:latin typeface="Cambria Math" panose="02040503050406030204" pitchFamily="18" charset="0"/>
                              <a:cs typeface="Arial" panose="020B0604020202020204" pitchFamily="34" charset="0"/>
                            </a:rPr>
                            <m:t>P</m:t>
                          </m:r>
                          <m:r>
                            <a:rPr lang="en-US" b="0" i="1"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R</m:t>
                          </m:r>
                        </m:den>
                      </m:f>
                    </m:oMath>
                  </m:oMathPara>
                </a14:m>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6D707DD2-E0DE-2045-125A-FE723C566856}"/>
                  </a:ext>
                </a:extLst>
              </p:cNvPr>
              <p:cNvSpPr>
                <a:spLocks noGrp="1" noRot="1" noChangeAspect="1" noMove="1" noResize="1" noEditPoints="1" noAdjustHandles="1" noChangeArrowheads="1" noChangeShapeType="1" noTextEdit="1"/>
              </p:cNvSpPr>
              <p:nvPr>
                <p:ph idx="1"/>
              </p:nvPr>
            </p:nvSpPr>
            <p:spPr>
              <a:xfrm>
                <a:off x="128081" y="875488"/>
                <a:ext cx="11935838" cy="5480861"/>
              </a:xfrm>
              <a:blipFill>
                <a:blip r:embed="rId2"/>
                <a:stretch>
                  <a:fillRect l="-919" t="-2002"/>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B6F1E084-4C0E-658C-CA61-404317EC5D43}"/>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DFC0FB3B-0A45-7755-C934-78A17067700E}"/>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9</a:t>
            </a:fld>
            <a:endParaRPr lang="en-AE" dirty="0"/>
          </a:p>
        </p:txBody>
      </p:sp>
    </p:spTree>
    <p:extLst>
      <p:ext uri="{BB962C8B-B14F-4D97-AF65-F5344CB8AC3E}">
        <p14:creationId xmlns:p14="http://schemas.microsoft.com/office/powerpoint/2010/main" val="3808360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6778</TotalTime>
  <Words>2519</Words>
  <Application>Microsoft Office PowerPoint</Application>
  <PresentationFormat>Widescreen</PresentationFormat>
  <Paragraphs>503</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Aptos</vt:lpstr>
      <vt:lpstr>Aptos Display</vt:lpstr>
      <vt:lpstr>Arial</vt:lpstr>
      <vt:lpstr>Cambria Math</vt:lpstr>
      <vt:lpstr>Office Theme</vt:lpstr>
      <vt:lpstr>Evaluation of Model Generation</vt:lpstr>
      <vt:lpstr>Contents</vt:lpstr>
      <vt:lpstr>Evaluating Generation</vt:lpstr>
      <vt:lpstr>Evaluating Generation</vt:lpstr>
      <vt:lpstr>Evaluating Generation</vt:lpstr>
      <vt:lpstr>Evaluating Generation</vt:lpstr>
      <vt:lpstr>Evaluating Generation</vt:lpstr>
      <vt:lpstr>Evaluating Generation</vt:lpstr>
      <vt:lpstr>Evaluating Generation</vt:lpstr>
      <vt:lpstr>Evaluating Generation</vt:lpstr>
      <vt:lpstr>Evaluating Generation</vt:lpstr>
      <vt:lpstr>BLEU</vt:lpstr>
      <vt:lpstr>BLEU</vt:lpstr>
      <vt:lpstr>BLEU</vt:lpstr>
      <vt:lpstr>BLEU</vt:lpstr>
      <vt:lpstr>BLEU</vt:lpstr>
      <vt:lpstr>BLEU</vt:lpstr>
      <vt:lpstr>BLEU</vt:lpstr>
      <vt:lpstr>BLEU</vt:lpstr>
      <vt:lpstr>ROUGE</vt:lpstr>
      <vt:lpstr>ROUGE</vt:lpstr>
      <vt:lpstr>ROUGE</vt:lpstr>
      <vt:lpstr>ROUGE</vt:lpstr>
      <vt:lpstr>ROUGE</vt:lpstr>
      <vt:lpstr>ROUGE</vt:lpstr>
      <vt:lpstr>ROUGE</vt:lpstr>
      <vt:lpstr>ROUGE</vt:lpstr>
      <vt:lpstr>ROUGE</vt:lpstr>
      <vt:lpstr>ROUGE</vt:lpstr>
      <vt:lpstr>ROUGE</vt:lpstr>
      <vt:lpstr>ROUGE</vt:lpstr>
      <vt:lpstr>ROUGE</vt:lpstr>
      <vt:lpstr>ROUGE</vt:lpstr>
      <vt:lpstr>BERT Score</vt:lpstr>
      <vt:lpstr>BERT Score</vt:lpstr>
      <vt:lpstr>BERT Score</vt:lpstr>
      <vt:lpstr>BERT Score</vt:lpstr>
      <vt:lpstr>BERT Score</vt:lpstr>
      <vt:lpstr>BERT Score</vt:lpstr>
      <vt:lpstr>BERT Score</vt:lpstr>
      <vt:lpstr>BERT Score</vt:lpstr>
      <vt:lpstr>Evaluating Generation – Machine Translation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shehryar amin</dc:creator>
  <cp:lastModifiedBy>shehryar amin</cp:lastModifiedBy>
  <cp:revision>618</cp:revision>
  <dcterms:created xsi:type="dcterms:W3CDTF">2024-12-21T16:22:29Z</dcterms:created>
  <dcterms:modified xsi:type="dcterms:W3CDTF">2025-02-04T22:58:25Z</dcterms:modified>
</cp:coreProperties>
</file>