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21" r:id="rId3"/>
    <p:sldId id="427" r:id="rId4"/>
    <p:sldId id="433" r:id="rId5"/>
    <p:sldId id="429" r:id="rId6"/>
    <p:sldId id="430" r:id="rId7"/>
    <p:sldId id="434" r:id="rId8"/>
    <p:sldId id="435" r:id="rId9"/>
    <p:sldId id="436" r:id="rId10"/>
    <p:sldId id="437" r:id="rId11"/>
    <p:sldId id="438" r:id="rId12"/>
    <p:sldId id="439" r:id="rId13"/>
    <p:sldId id="441" r:id="rId14"/>
    <p:sldId id="442" r:id="rId15"/>
    <p:sldId id="443" r:id="rId16"/>
    <p:sldId id="444" r:id="rId17"/>
    <p:sldId id="445" r:id="rId18"/>
    <p:sldId id="446" r:id="rId19"/>
    <p:sldId id="447" r:id="rId20"/>
    <p:sldId id="448" r:id="rId21"/>
    <p:sldId id="449" r:id="rId22"/>
    <p:sldId id="431" r:id="rId23"/>
    <p:sldId id="450" r:id="rId24"/>
    <p:sldId id="451" r:id="rId25"/>
    <p:sldId id="452" r:id="rId26"/>
    <p:sldId id="453" r:id="rId27"/>
    <p:sldId id="454" r:id="rId28"/>
    <p:sldId id="455" r:id="rId29"/>
    <p:sldId id="457" r:id="rId30"/>
    <p:sldId id="456" r:id="rId31"/>
    <p:sldId id="458" r:id="rId32"/>
    <p:sldId id="459" r:id="rId33"/>
    <p:sldId id="460" r:id="rId34"/>
    <p:sldId id="461" r:id="rId35"/>
    <p:sldId id="462" r:id="rId36"/>
    <p:sldId id="463" r:id="rId37"/>
    <p:sldId id="464" r:id="rId38"/>
    <p:sldId id="465" r:id="rId39"/>
    <p:sldId id="466" r:id="rId40"/>
    <p:sldId id="467" r:id="rId41"/>
    <p:sldId id="468" r:id="rId42"/>
    <p:sldId id="469" r:id="rId43"/>
    <p:sldId id="470" r:id="rId44"/>
    <p:sldId id="471" r:id="rId45"/>
    <p:sldId id="472" r:id="rId46"/>
    <p:sldId id="473" r:id="rId47"/>
    <p:sldId id="474" r:id="rId48"/>
    <p:sldId id="475" r:id="rId49"/>
    <p:sldId id="476" r:id="rId50"/>
    <p:sldId id="477" r:id="rId51"/>
    <p:sldId id="478" r:id="rId52"/>
    <p:sldId id="39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FFBF"/>
    <a:srgbClr val="CDF4F1"/>
    <a:srgbClr val="AFC3CF"/>
    <a:srgbClr val="FBE5D6"/>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97"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28302-2F10-42C5-AE13-76979E4C1651}" type="datetimeFigureOut">
              <a:rPr lang="en-AE" smtClean="0"/>
              <a:t>06/03/2025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99F5-0C1A-4708-916B-EA9F4A9087F7}" type="slidenum">
              <a:rPr lang="en-AE" smtClean="0"/>
              <a:t>‹#›</a:t>
            </a:fld>
            <a:endParaRPr lang="en-AE"/>
          </a:p>
        </p:txBody>
      </p:sp>
    </p:spTree>
    <p:extLst>
      <p:ext uri="{BB962C8B-B14F-4D97-AF65-F5344CB8AC3E}">
        <p14:creationId xmlns:p14="http://schemas.microsoft.com/office/powerpoint/2010/main" val="258175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6FF2-637B-295F-2A07-A6A75A038F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048B4792-AE32-E1CC-1D6B-A3853CDA08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936A9DA-9CFB-4A4B-1169-E0B38BA37068}"/>
              </a:ext>
            </a:extLst>
          </p:cNvPr>
          <p:cNvSpPr>
            <a:spLocks noGrp="1"/>
          </p:cNvSpPr>
          <p:nvPr>
            <p:ph type="dt" sz="half" idx="10"/>
          </p:nvPr>
        </p:nvSpPr>
        <p:spPr/>
        <p:txBody>
          <a:bodyPr/>
          <a:lstStyle/>
          <a:p>
            <a:fld id="{7DDAB2AE-A841-4DF8-AC0A-20721B0E655B}" type="datetime1">
              <a:rPr lang="en-AE" smtClean="0"/>
              <a:t>06/03/2025</a:t>
            </a:fld>
            <a:endParaRPr lang="en-AE"/>
          </a:p>
        </p:txBody>
      </p:sp>
      <p:sp>
        <p:nvSpPr>
          <p:cNvPr id="5" name="Footer Placeholder 4">
            <a:extLst>
              <a:ext uri="{FF2B5EF4-FFF2-40B4-BE49-F238E27FC236}">
                <a16:creationId xmlns:a16="http://schemas.microsoft.com/office/drawing/2014/main" id="{D2EDDFF3-F6B0-2C76-4C67-7F40A8EFD90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2C96F739-2C3B-2B15-44D4-0298C28A5705}"/>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155862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59A8-3A40-4241-E8B8-756CFBB922E3}"/>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68373147-C128-FDAC-2FA6-AB63B49BDD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150047A-0805-4909-4DBA-10577519207D}"/>
              </a:ext>
            </a:extLst>
          </p:cNvPr>
          <p:cNvSpPr>
            <a:spLocks noGrp="1"/>
          </p:cNvSpPr>
          <p:nvPr>
            <p:ph type="dt" sz="half" idx="10"/>
          </p:nvPr>
        </p:nvSpPr>
        <p:spPr/>
        <p:txBody>
          <a:bodyPr/>
          <a:lstStyle/>
          <a:p>
            <a:fld id="{2CF0F6C0-EC62-4BD8-A60D-1EDD7C5442D8}" type="datetime1">
              <a:rPr lang="en-AE" smtClean="0"/>
              <a:t>06/03/2025</a:t>
            </a:fld>
            <a:endParaRPr lang="en-AE"/>
          </a:p>
        </p:txBody>
      </p:sp>
      <p:sp>
        <p:nvSpPr>
          <p:cNvPr id="5" name="Footer Placeholder 4">
            <a:extLst>
              <a:ext uri="{FF2B5EF4-FFF2-40B4-BE49-F238E27FC236}">
                <a16:creationId xmlns:a16="http://schemas.microsoft.com/office/drawing/2014/main" id="{55BB5FFC-F213-1024-D1BB-CD45FE0344C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7BD67A58-0B73-84E9-10E7-B39B0BD060EB}"/>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51837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151A65-8389-3BF9-1EBB-B7AD813C4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84F2FD7F-841A-50F4-928A-94CCAEB1AD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E9857125-68E5-893E-243C-B90EBC16D183}"/>
              </a:ext>
            </a:extLst>
          </p:cNvPr>
          <p:cNvSpPr>
            <a:spLocks noGrp="1"/>
          </p:cNvSpPr>
          <p:nvPr>
            <p:ph type="dt" sz="half" idx="10"/>
          </p:nvPr>
        </p:nvSpPr>
        <p:spPr/>
        <p:txBody>
          <a:bodyPr/>
          <a:lstStyle/>
          <a:p>
            <a:fld id="{5148B75F-E675-473F-9156-E69E38881D93}" type="datetime1">
              <a:rPr lang="en-AE" smtClean="0"/>
              <a:t>06/03/2025</a:t>
            </a:fld>
            <a:endParaRPr lang="en-AE"/>
          </a:p>
        </p:txBody>
      </p:sp>
      <p:sp>
        <p:nvSpPr>
          <p:cNvPr id="5" name="Footer Placeholder 4">
            <a:extLst>
              <a:ext uri="{FF2B5EF4-FFF2-40B4-BE49-F238E27FC236}">
                <a16:creationId xmlns:a16="http://schemas.microsoft.com/office/drawing/2014/main" id="{4D27DAA1-B1A2-5F5C-DD0E-2AD3B32DE8B4}"/>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809453F5-02DA-CA89-C4B0-612285B7924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610241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2D8F-4AB9-0C8A-CBEE-D6D94F1CF46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4EE40ADF-C9C1-2843-4D0C-470781FA6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9C75E470-5A07-89FB-E58E-5D178B371DFF}"/>
              </a:ext>
            </a:extLst>
          </p:cNvPr>
          <p:cNvSpPr>
            <a:spLocks noGrp="1"/>
          </p:cNvSpPr>
          <p:nvPr>
            <p:ph type="dt" sz="half" idx="10"/>
          </p:nvPr>
        </p:nvSpPr>
        <p:spPr/>
        <p:txBody>
          <a:bodyPr/>
          <a:lstStyle/>
          <a:p>
            <a:fld id="{12CC9204-E2D1-4285-8802-BCF5544BB482}" type="datetime1">
              <a:rPr lang="en-AE" smtClean="0"/>
              <a:t>06/03/2025</a:t>
            </a:fld>
            <a:endParaRPr lang="en-AE"/>
          </a:p>
        </p:txBody>
      </p:sp>
      <p:sp>
        <p:nvSpPr>
          <p:cNvPr id="5" name="Footer Placeholder 4">
            <a:extLst>
              <a:ext uri="{FF2B5EF4-FFF2-40B4-BE49-F238E27FC236}">
                <a16:creationId xmlns:a16="http://schemas.microsoft.com/office/drawing/2014/main" id="{56104F21-0500-3D21-9118-B22CDAFB7743}"/>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63E541A7-A5DE-513E-1AC4-49979692C1CA}"/>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37300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8061-C90C-408C-948F-AB397BE0D6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1DC01AF2-2EE9-4A39-4436-64B5C0921F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F85CD8-DAB6-DC4E-5A7F-403E9D4938DD}"/>
              </a:ext>
            </a:extLst>
          </p:cNvPr>
          <p:cNvSpPr>
            <a:spLocks noGrp="1"/>
          </p:cNvSpPr>
          <p:nvPr>
            <p:ph type="dt" sz="half" idx="10"/>
          </p:nvPr>
        </p:nvSpPr>
        <p:spPr/>
        <p:txBody>
          <a:bodyPr/>
          <a:lstStyle/>
          <a:p>
            <a:fld id="{9D3C3FA2-166A-4F89-BF81-37441FBD6769}" type="datetime1">
              <a:rPr lang="en-AE" smtClean="0"/>
              <a:t>06/03/2025</a:t>
            </a:fld>
            <a:endParaRPr lang="en-AE"/>
          </a:p>
        </p:txBody>
      </p:sp>
      <p:sp>
        <p:nvSpPr>
          <p:cNvPr id="5" name="Footer Placeholder 4">
            <a:extLst>
              <a:ext uri="{FF2B5EF4-FFF2-40B4-BE49-F238E27FC236}">
                <a16:creationId xmlns:a16="http://schemas.microsoft.com/office/drawing/2014/main" id="{F8BDE0B8-A0E2-396E-D434-0881B4E328F9}"/>
              </a:ext>
            </a:extLst>
          </p:cNvPr>
          <p:cNvSpPr>
            <a:spLocks noGrp="1"/>
          </p:cNvSpPr>
          <p:nvPr>
            <p:ph type="ftr" sz="quarter" idx="11"/>
          </p:nvPr>
        </p:nvSpPr>
        <p:spPr/>
        <p:txBody>
          <a:body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9ECD87AE-3B39-AF39-CC31-786AC2967493}"/>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143096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47C6-97C6-530D-42A1-C86ECE5FC4EF}"/>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E1AFAA2-3A2C-7B6D-2ECC-4B866B178B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159512F2-0D52-4527-383E-8C239BCE36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A547EB4D-0710-7DB4-F719-401F178A3AB0}"/>
              </a:ext>
            </a:extLst>
          </p:cNvPr>
          <p:cNvSpPr>
            <a:spLocks noGrp="1"/>
          </p:cNvSpPr>
          <p:nvPr>
            <p:ph type="dt" sz="half" idx="10"/>
          </p:nvPr>
        </p:nvSpPr>
        <p:spPr/>
        <p:txBody>
          <a:bodyPr/>
          <a:lstStyle/>
          <a:p>
            <a:fld id="{B3001AAA-9F64-4627-A348-CAB076124731}" type="datetime1">
              <a:rPr lang="en-AE" smtClean="0"/>
              <a:t>06/03/2025</a:t>
            </a:fld>
            <a:endParaRPr lang="en-AE"/>
          </a:p>
        </p:txBody>
      </p:sp>
      <p:sp>
        <p:nvSpPr>
          <p:cNvPr id="6" name="Footer Placeholder 5">
            <a:extLst>
              <a:ext uri="{FF2B5EF4-FFF2-40B4-BE49-F238E27FC236}">
                <a16:creationId xmlns:a16="http://schemas.microsoft.com/office/drawing/2014/main" id="{223F79FC-D228-978F-D855-72600A0921DE}"/>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A43C0A99-4FB9-F15C-54BC-1CDA475913F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822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4289-62D1-35C4-52CF-9D47E0133AB8}"/>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0765BA3E-DA96-EE5F-C3AD-A40631FB51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A1742-9523-CDB6-30D8-16F7666C4A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813B5C7F-0E84-7AD5-C4E8-BC8E331A3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F4BE65-E4D2-7BD2-EECF-AD97F9A501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AF32C906-A77E-CF1F-9C41-95B83076CFDE}"/>
              </a:ext>
            </a:extLst>
          </p:cNvPr>
          <p:cNvSpPr>
            <a:spLocks noGrp="1"/>
          </p:cNvSpPr>
          <p:nvPr>
            <p:ph type="dt" sz="half" idx="10"/>
          </p:nvPr>
        </p:nvSpPr>
        <p:spPr/>
        <p:txBody>
          <a:bodyPr/>
          <a:lstStyle/>
          <a:p>
            <a:fld id="{5B05468D-B2E7-420B-95B4-56A8AB03A32E}" type="datetime1">
              <a:rPr lang="en-AE" smtClean="0"/>
              <a:t>06/03/2025</a:t>
            </a:fld>
            <a:endParaRPr lang="en-AE"/>
          </a:p>
        </p:txBody>
      </p:sp>
      <p:sp>
        <p:nvSpPr>
          <p:cNvPr id="8" name="Footer Placeholder 7">
            <a:extLst>
              <a:ext uri="{FF2B5EF4-FFF2-40B4-BE49-F238E27FC236}">
                <a16:creationId xmlns:a16="http://schemas.microsoft.com/office/drawing/2014/main" id="{7028B095-9A5C-59E5-3416-85CB68FC7843}"/>
              </a:ext>
            </a:extLst>
          </p:cNvPr>
          <p:cNvSpPr>
            <a:spLocks noGrp="1"/>
          </p:cNvSpPr>
          <p:nvPr>
            <p:ph type="ftr" sz="quarter" idx="11"/>
          </p:nvPr>
        </p:nvSpPr>
        <p:spPr/>
        <p:txBody>
          <a:bodyPr/>
          <a:lstStyle/>
          <a:p>
            <a:r>
              <a:rPr lang="en-US"/>
              <a:t>Introduction to Large Langauge Models</a:t>
            </a:r>
            <a:endParaRPr lang="en-AE"/>
          </a:p>
        </p:txBody>
      </p:sp>
      <p:sp>
        <p:nvSpPr>
          <p:cNvPr id="9" name="Slide Number Placeholder 8">
            <a:extLst>
              <a:ext uri="{FF2B5EF4-FFF2-40B4-BE49-F238E27FC236}">
                <a16:creationId xmlns:a16="http://schemas.microsoft.com/office/drawing/2014/main" id="{56D5C1FD-9632-62CE-7163-0E9162CBA31F}"/>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419632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291D6-CB70-1916-5D5E-BE68B288A313}"/>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7F92F967-14E1-2E54-F9F5-82C0F2ED7564}"/>
              </a:ext>
            </a:extLst>
          </p:cNvPr>
          <p:cNvSpPr>
            <a:spLocks noGrp="1"/>
          </p:cNvSpPr>
          <p:nvPr>
            <p:ph type="dt" sz="half" idx="10"/>
          </p:nvPr>
        </p:nvSpPr>
        <p:spPr/>
        <p:txBody>
          <a:bodyPr/>
          <a:lstStyle/>
          <a:p>
            <a:fld id="{B39DFBE7-1F12-4BFC-B677-77D2F404C4D9}" type="datetime1">
              <a:rPr lang="en-AE" smtClean="0"/>
              <a:t>06/03/2025</a:t>
            </a:fld>
            <a:endParaRPr lang="en-AE"/>
          </a:p>
        </p:txBody>
      </p:sp>
      <p:sp>
        <p:nvSpPr>
          <p:cNvPr id="4" name="Footer Placeholder 3">
            <a:extLst>
              <a:ext uri="{FF2B5EF4-FFF2-40B4-BE49-F238E27FC236}">
                <a16:creationId xmlns:a16="http://schemas.microsoft.com/office/drawing/2014/main" id="{AD69C751-68B1-F5DB-7A95-62EB2017690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7CE02153-16E3-A872-348F-387FEA99D2D4}"/>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7345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FF5F35-269A-4EB6-3435-6CF2120556F2}"/>
              </a:ext>
            </a:extLst>
          </p:cNvPr>
          <p:cNvSpPr>
            <a:spLocks noGrp="1"/>
          </p:cNvSpPr>
          <p:nvPr>
            <p:ph type="dt" sz="half" idx="10"/>
          </p:nvPr>
        </p:nvSpPr>
        <p:spPr/>
        <p:txBody>
          <a:bodyPr/>
          <a:lstStyle/>
          <a:p>
            <a:fld id="{A73CFED5-7B81-4257-997C-932093CAA142}" type="datetime1">
              <a:rPr lang="en-AE" smtClean="0"/>
              <a:t>06/03/2025</a:t>
            </a:fld>
            <a:endParaRPr lang="en-AE"/>
          </a:p>
        </p:txBody>
      </p:sp>
      <p:sp>
        <p:nvSpPr>
          <p:cNvPr id="3" name="Footer Placeholder 2">
            <a:extLst>
              <a:ext uri="{FF2B5EF4-FFF2-40B4-BE49-F238E27FC236}">
                <a16:creationId xmlns:a16="http://schemas.microsoft.com/office/drawing/2014/main" id="{B5D3BE25-7F26-D198-27C3-ED19C2B0A314}"/>
              </a:ext>
            </a:extLst>
          </p:cNvPr>
          <p:cNvSpPr>
            <a:spLocks noGrp="1"/>
          </p:cNvSpPr>
          <p:nvPr>
            <p:ph type="ftr" sz="quarter" idx="11"/>
          </p:nvPr>
        </p:nvSpPr>
        <p:spPr/>
        <p:txBody>
          <a:bodyPr/>
          <a:lstStyle/>
          <a:p>
            <a:r>
              <a:rPr lang="en-US"/>
              <a:t>Introduction to Large Langauge Models</a:t>
            </a:r>
            <a:endParaRPr lang="en-AE"/>
          </a:p>
        </p:txBody>
      </p:sp>
      <p:sp>
        <p:nvSpPr>
          <p:cNvPr id="4" name="Slide Number Placeholder 3">
            <a:extLst>
              <a:ext uri="{FF2B5EF4-FFF2-40B4-BE49-F238E27FC236}">
                <a16:creationId xmlns:a16="http://schemas.microsoft.com/office/drawing/2014/main" id="{626D0843-BEAF-BABB-4223-2C325F1D4B4C}"/>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3136374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A2E6-6A60-11A6-C0C0-1528757BD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64D18D34-2B6D-6745-5952-A25872BB6E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DB584361-ACBA-7902-18BD-1A46D368E3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F8A58F-474A-53BE-C711-3C0044516834}"/>
              </a:ext>
            </a:extLst>
          </p:cNvPr>
          <p:cNvSpPr>
            <a:spLocks noGrp="1"/>
          </p:cNvSpPr>
          <p:nvPr>
            <p:ph type="dt" sz="half" idx="10"/>
          </p:nvPr>
        </p:nvSpPr>
        <p:spPr/>
        <p:txBody>
          <a:bodyPr/>
          <a:lstStyle/>
          <a:p>
            <a:fld id="{961EF016-AA73-4A6D-9F92-57AC52F0A078}" type="datetime1">
              <a:rPr lang="en-AE" smtClean="0"/>
              <a:t>06/03/2025</a:t>
            </a:fld>
            <a:endParaRPr lang="en-AE"/>
          </a:p>
        </p:txBody>
      </p:sp>
      <p:sp>
        <p:nvSpPr>
          <p:cNvPr id="6" name="Footer Placeholder 5">
            <a:extLst>
              <a:ext uri="{FF2B5EF4-FFF2-40B4-BE49-F238E27FC236}">
                <a16:creationId xmlns:a16="http://schemas.microsoft.com/office/drawing/2014/main" id="{DF0C4B0C-D374-5C8D-FA1F-3D323F97BB44}"/>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DDD6EB83-D3A8-231A-F586-0A41B04B3E82}"/>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701458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B92E-556E-4720-7A6D-D8BDB1E462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9058F551-F16F-46A6-D80D-7462C43B4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BF64ADD1-5BF8-9FAE-DF2A-0A5C01AA0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C459CB-3519-BB90-D51C-21E7689778D8}"/>
              </a:ext>
            </a:extLst>
          </p:cNvPr>
          <p:cNvSpPr>
            <a:spLocks noGrp="1"/>
          </p:cNvSpPr>
          <p:nvPr>
            <p:ph type="dt" sz="half" idx="10"/>
          </p:nvPr>
        </p:nvSpPr>
        <p:spPr/>
        <p:txBody>
          <a:bodyPr/>
          <a:lstStyle/>
          <a:p>
            <a:fld id="{251E5590-1CAE-4243-B7C9-AF0C4F5185E9}" type="datetime1">
              <a:rPr lang="en-AE" smtClean="0"/>
              <a:t>06/03/2025</a:t>
            </a:fld>
            <a:endParaRPr lang="en-AE"/>
          </a:p>
        </p:txBody>
      </p:sp>
      <p:sp>
        <p:nvSpPr>
          <p:cNvPr id="6" name="Footer Placeholder 5">
            <a:extLst>
              <a:ext uri="{FF2B5EF4-FFF2-40B4-BE49-F238E27FC236}">
                <a16:creationId xmlns:a16="http://schemas.microsoft.com/office/drawing/2014/main" id="{F065FE79-7E15-4AEC-CA7D-BC94E89F4C6C}"/>
              </a:ext>
            </a:extLst>
          </p:cNvPr>
          <p:cNvSpPr>
            <a:spLocks noGrp="1"/>
          </p:cNvSpPr>
          <p:nvPr>
            <p:ph type="ftr" sz="quarter" idx="11"/>
          </p:nvPr>
        </p:nvSpPr>
        <p:spPr/>
        <p:txBody>
          <a:bodyPr/>
          <a:lstStyle/>
          <a:p>
            <a:r>
              <a:rPr lang="en-US"/>
              <a:t>Introduction to Large Langauge Models</a:t>
            </a:r>
            <a:endParaRPr lang="en-AE"/>
          </a:p>
        </p:txBody>
      </p:sp>
      <p:sp>
        <p:nvSpPr>
          <p:cNvPr id="7" name="Slide Number Placeholder 6">
            <a:extLst>
              <a:ext uri="{FF2B5EF4-FFF2-40B4-BE49-F238E27FC236}">
                <a16:creationId xmlns:a16="http://schemas.microsoft.com/office/drawing/2014/main" id="{BA9C62B5-7C45-9CE0-2BED-BF9988A3D81E}"/>
              </a:ext>
            </a:extLst>
          </p:cNvPr>
          <p:cNvSpPr>
            <a:spLocks noGrp="1"/>
          </p:cNvSpPr>
          <p:nvPr>
            <p:ph type="sldNum" sz="quarter" idx="12"/>
          </p:nvPr>
        </p:nvSpPr>
        <p:spPr/>
        <p:txBody>
          <a:bodyPr/>
          <a:lstStyle/>
          <a:p>
            <a:fld id="{B00AD9F2-6DB0-4CBA-AFAD-96623D96B5AD}" type="slidenum">
              <a:rPr lang="en-AE" smtClean="0"/>
              <a:t>‹#›</a:t>
            </a:fld>
            <a:endParaRPr lang="en-AE"/>
          </a:p>
        </p:txBody>
      </p:sp>
    </p:spTree>
    <p:extLst>
      <p:ext uri="{BB962C8B-B14F-4D97-AF65-F5344CB8AC3E}">
        <p14:creationId xmlns:p14="http://schemas.microsoft.com/office/powerpoint/2010/main" val="227914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AB7C6-833E-C5A7-B829-31C5E9A32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53D3DE03-433E-8555-D3E0-C9C739990D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8B21E60-5ACC-6A25-9844-F838CC435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8979C2-A5DF-43DB-8A4F-DB074DAAB6CA}" type="datetime1">
              <a:rPr lang="en-AE" smtClean="0"/>
              <a:t>06/03/2025</a:t>
            </a:fld>
            <a:endParaRPr lang="en-AE"/>
          </a:p>
        </p:txBody>
      </p:sp>
      <p:sp>
        <p:nvSpPr>
          <p:cNvPr id="5" name="Footer Placeholder 4">
            <a:extLst>
              <a:ext uri="{FF2B5EF4-FFF2-40B4-BE49-F238E27FC236}">
                <a16:creationId xmlns:a16="http://schemas.microsoft.com/office/drawing/2014/main" id="{BEEC8D8F-4760-E2CB-9560-F3FFDC5DCE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Introduction to Large Langauge Models</a:t>
            </a:r>
            <a:endParaRPr lang="en-AE"/>
          </a:p>
        </p:txBody>
      </p:sp>
      <p:sp>
        <p:nvSpPr>
          <p:cNvPr id="6" name="Slide Number Placeholder 5">
            <a:extLst>
              <a:ext uri="{FF2B5EF4-FFF2-40B4-BE49-F238E27FC236}">
                <a16:creationId xmlns:a16="http://schemas.microsoft.com/office/drawing/2014/main" id="{BA26755B-70F1-896C-273A-49160FD873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0AD9F2-6DB0-4CBA-AFAD-96623D96B5AD}" type="slidenum">
              <a:rPr lang="en-AE" smtClean="0"/>
              <a:t>‹#›</a:t>
            </a:fld>
            <a:endParaRPr lang="en-AE"/>
          </a:p>
        </p:txBody>
      </p:sp>
    </p:spTree>
    <p:extLst>
      <p:ext uri="{BB962C8B-B14F-4D97-AF65-F5344CB8AC3E}">
        <p14:creationId xmlns:p14="http://schemas.microsoft.com/office/powerpoint/2010/main" val="3589794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BCB5-2917-1847-9ECB-2D17CCA6B537}"/>
              </a:ext>
            </a:extLst>
          </p:cNvPr>
          <p:cNvSpPr>
            <a:spLocks noGrp="1"/>
          </p:cNvSpPr>
          <p:nvPr>
            <p:ph type="ctrTitle"/>
          </p:nvPr>
        </p:nvSpPr>
        <p:spPr/>
        <p:txBody>
          <a:bodyPr/>
          <a:lstStyle/>
          <a:p>
            <a:r>
              <a:rPr lang="en-US" dirty="0"/>
              <a:t>Tokenization</a:t>
            </a:r>
            <a:endParaRPr lang="en-AE" dirty="0"/>
          </a:p>
        </p:txBody>
      </p:sp>
      <p:sp>
        <p:nvSpPr>
          <p:cNvPr id="3" name="Subtitle 2">
            <a:extLst>
              <a:ext uri="{FF2B5EF4-FFF2-40B4-BE49-F238E27FC236}">
                <a16:creationId xmlns:a16="http://schemas.microsoft.com/office/drawing/2014/main" id="{0CA33AAB-4470-71B7-575F-9D3150D9A33F}"/>
              </a:ext>
            </a:extLst>
          </p:cNvPr>
          <p:cNvSpPr>
            <a:spLocks noGrp="1"/>
          </p:cNvSpPr>
          <p:nvPr>
            <p:ph type="subTitle" idx="1"/>
          </p:nvPr>
        </p:nvSpPr>
        <p:spPr/>
        <p:txBody>
          <a:bodyPr/>
          <a:lstStyle/>
          <a:p>
            <a:r>
              <a:rPr lang="en-US" dirty="0"/>
              <a:t>CS XXX: Introduction to Large Language Models</a:t>
            </a:r>
            <a:endParaRPr lang="en-AE" dirty="0"/>
          </a:p>
        </p:txBody>
      </p:sp>
      <p:sp>
        <p:nvSpPr>
          <p:cNvPr id="4" name="Footer Placeholder 3">
            <a:extLst>
              <a:ext uri="{FF2B5EF4-FFF2-40B4-BE49-F238E27FC236}">
                <a16:creationId xmlns:a16="http://schemas.microsoft.com/office/drawing/2014/main" id="{FE1B256E-7B0B-A346-4874-6791AECB216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1C2818C-23BB-AE32-15DF-C3401533B11E}"/>
              </a:ext>
            </a:extLst>
          </p:cNvPr>
          <p:cNvSpPr>
            <a:spLocks noGrp="1"/>
          </p:cNvSpPr>
          <p:nvPr>
            <p:ph type="sldNum" sz="quarter" idx="12"/>
          </p:nvPr>
        </p:nvSpPr>
        <p:spPr>
          <a:xfrm>
            <a:off x="9296400" y="6356350"/>
            <a:ext cx="2743200" cy="365125"/>
          </a:xfrm>
        </p:spPr>
        <p:txBody>
          <a:bodyPr/>
          <a:lstStyle/>
          <a:p>
            <a:fld id="{B00AD9F2-6DB0-4CBA-AFAD-96623D96B5AD}" type="slidenum">
              <a:rPr lang="en-AE" smtClean="0"/>
              <a:t>1</a:t>
            </a:fld>
            <a:endParaRPr lang="en-AE"/>
          </a:p>
        </p:txBody>
      </p:sp>
    </p:spTree>
    <p:extLst>
      <p:ext uri="{BB962C8B-B14F-4D97-AF65-F5344CB8AC3E}">
        <p14:creationId xmlns:p14="http://schemas.microsoft.com/office/powerpoint/2010/main" val="3496307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6EDE1-03DC-F798-7F2D-B8242DBD07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65E82-2252-1E07-2DB0-008178170D03}"/>
              </a:ext>
            </a:extLst>
          </p:cNvPr>
          <p:cNvSpPr>
            <a:spLocks noGrp="1"/>
          </p:cNvSpPr>
          <p:nvPr>
            <p:ph type="title"/>
          </p:nvPr>
        </p:nvSpPr>
        <p:spPr>
          <a:xfrm>
            <a:off x="128081" y="83024"/>
            <a:ext cx="11935838" cy="636925"/>
          </a:xfrm>
        </p:spPr>
        <p:txBody>
          <a:bodyPr>
            <a:normAutofit fontScale="90000"/>
          </a:bodyPr>
          <a:lstStyle/>
          <a:p>
            <a:r>
              <a:rPr lang="en-US" dirty="0"/>
              <a:t>Sub-word Based Tokenization</a:t>
            </a:r>
            <a:endParaRPr lang="en-AE" dirty="0"/>
          </a:p>
        </p:txBody>
      </p:sp>
      <p:sp>
        <p:nvSpPr>
          <p:cNvPr id="3" name="Content Placeholder 2">
            <a:extLst>
              <a:ext uri="{FF2B5EF4-FFF2-40B4-BE49-F238E27FC236}">
                <a16:creationId xmlns:a16="http://schemas.microsoft.com/office/drawing/2014/main" id="{E480759B-3696-A815-6FC8-060D06ADA3DD}"/>
              </a:ext>
            </a:extLst>
          </p:cNvPr>
          <p:cNvSpPr>
            <a:spLocks noGrp="1"/>
          </p:cNvSpPr>
          <p:nvPr>
            <p:ph idx="1"/>
          </p:nvPr>
        </p:nvSpPr>
        <p:spPr>
          <a:xfrm>
            <a:off x="128081" y="875488"/>
            <a:ext cx="11935838" cy="5480861"/>
          </a:xfrm>
        </p:spPr>
        <p:txBody>
          <a:bodyPr>
            <a:normAutofit/>
          </a:bodyPr>
          <a:lstStyle/>
          <a:p>
            <a:r>
              <a:rPr lang="en-GB" dirty="0">
                <a:latin typeface="Arial" panose="020B0604020202020204" pitchFamily="34" charset="0"/>
                <a:cs typeface="Arial" panose="020B0604020202020204" pitchFamily="34" charset="0"/>
              </a:rPr>
              <a:t>Most models obtaining state-of-the-art results in English today use some kind of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-tokenization algorithm </a:t>
            </a: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C5B0CB4-AC3E-545E-6756-1F5677B1023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2E32544-D014-21F3-7C3E-DD12BBD2EFE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10</a:t>
            </a:fld>
            <a:endParaRPr lang="en-AE" dirty="0"/>
          </a:p>
        </p:txBody>
      </p:sp>
      <p:grpSp>
        <p:nvGrpSpPr>
          <p:cNvPr id="6" name="Group 5">
            <a:extLst>
              <a:ext uri="{FF2B5EF4-FFF2-40B4-BE49-F238E27FC236}">
                <a16:creationId xmlns:a16="http://schemas.microsoft.com/office/drawing/2014/main" id="{D77038A8-D659-ABC5-8088-BEC1400F22ED}"/>
              </a:ext>
            </a:extLst>
          </p:cNvPr>
          <p:cNvGrpSpPr/>
          <p:nvPr/>
        </p:nvGrpSpPr>
        <p:grpSpPr>
          <a:xfrm>
            <a:off x="2160493" y="3107701"/>
            <a:ext cx="7871013" cy="847166"/>
            <a:chOff x="1264022" y="3005417"/>
            <a:chExt cx="7871013" cy="847166"/>
          </a:xfrm>
        </p:grpSpPr>
        <p:sp>
          <p:nvSpPr>
            <p:cNvPr id="7" name="Rectangle: Rounded Corners 6">
              <a:extLst>
                <a:ext uri="{FF2B5EF4-FFF2-40B4-BE49-F238E27FC236}">
                  <a16:creationId xmlns:a16="http://schemas.microsoft.com/office/drawing/2014/main" id="{61A963D1-4409-A178-83E4-2891AF7D91F3}"/>
                </a:ext>
              </a:extLst>
            </p:cNvPr>
            <p:cNvSpPr/>
            <p:nvPr/>
          </p:nvSpPr>
          <p:spPr>
            <a:xfrm>
              <a:off x="1264022" y="3005417"/>
              <a:ext cx="2241177" cy="84716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Byte-Pair Encoding</a:t>
              </a:r>
              <a:endParaRPr lang="en-AE" sz="2000" b="1" dirty="0">
                <a:solidFill>
                  <a:schemeClr val="tx1"/>
                </a:solidFill>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CB4558C9-49E7-25A2-0913-410F61D88BAF}"/>
                </a:ext>
              </a:extLst>
            </p:cNvPr>
            <p:cNvSpPr/>
            <p:nvPr/>
          </p:nvSpPr>
          <p:spPr>
            <a:xfrm>
              <a:off x="4078940" y="3005417"/>
              <a:ext cx="2241177" cy="84716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a:solidFill>
                    <a:schemeClr val="tx1"/>
                  </a:solidFill>
                  <a:latin typeface="Arial" panose="020B0604020202020204" pitchFamily="34" charset="0"/>
                  <a:cs typeface="Arial" panose="020B0604020202020204" pitchFamily="34" charset="0"/>
                </a:rPr>
                <a:t>WordPiece</a:t>
              </a:r>
              <a:endParaRPr lang="en-AE" sz="2000" b="1" dirty="0">
                <a:solidFill>
                  <a:schemeClr val="tx1"/>
                </a:solidFill>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3AA4DE6F-60D8-0825-F1AC-7AD8CC17665E}"/>
                </a:ext>
              </a:extLst>
            </p:cNvPr>
            <p:cNvSpPr/>
            <p:nvPr/>
          </p:nvSpPr>
          <p:spPr>
            <a:xfrm>
              <a:off x="6893858" y="3005417"/>
              <a:ext cx="2241177" cy="84716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panose="020B0604020202020204" pitchFamily="34" charset="0"/>
                  <a:cs typeface="Arial" panose="020B0604020202020204" pitchFamily="34" charset="0"/>
                </a:rPr>
                <a:t>Unigram</a:t>
              </a:r>
              <a:endParaRPr lang="en-AE" sz="2000" b="1" dirty="0">
                <a:solidFill>
                  <a:schemeClr val="tx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537743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ABCB4-6EB2-F707-C014-3CCFA9B7E5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472DA4-EF51-74F9-211B-923850168815}"/>
              </a:ext>
            </a:extLst>
          </p:cNvPr>
          <p:cNvSpPr>
            <a:spLocks noGrp="1"/>
          </p:cNvSpPr>
          <p:nvPr>
            <p:ph type="title"/>
          </p:nvPr>
        </p:nvSpPr>
        <p:spPr>
          <a:xfrm>
            <a:off x="128081" y="83024"/>
            <a:ext cx="11935838" cy="636925"/>
          </a:xfrm>
        </p:spPr>
        <p:txBody>
          <a:bodyPr>
            <a:normAutofit fontScale="90000"/>
          </a:bodyPr>
          <a:lstStyle/>
          <a:p>
            <a:r>
              <a:rPr lang="en-US" dirty="0"/>
              <a:t>Tokenizer</a:t>
            </a:r>
            <a:endParaRPr lang="en-AE" dirty="0"/>
          </a:p>
        </p:txBody>
      </p:sp>
      <p:sp>
        <p:nvSpPr>
          <p:cNvPr id="3" name="Content Placeholder 2">
            <a:extLst>
              <a:ext uri="{FF2B5EF4-FFF2-40B4-BE49-F238E27FC236}">
                <a16:creationId xmlns:a16="http://schemas.microsoft.com/office/drawing/2014/main" id="{1D67AFDC-87B9-D2AA-24CE-79F639B1FB58}"/>
              </a:ext>
            </a:extLst>
          </p:cNvPr>
          <p:cNvSpPr>
            <a:spLocks noGrp="1"/>
          </p:cNvSpPr>
          <p:nvPr>
            <p:ph idx="1"/>
          </p:nvPr>
        </p:nvSpPr>
        <p:spPr>
          <a:xfrm>
            <a:off x="128081" y="875488"/>
            <a:ext cx="11935838" cy="5480861"/>
          </a:xfrm>
        </p:spPr>
        <p:txBody>
          <a:bodyPr>
            <a:normAutofit/>
          </a:bodyPr>
          <a:lstStyle/>
          <a:p>
            <a:r>
              <a:rPr lang="en-GB" dirty="0">
                <a:latin typeface="Arial" panose="020B0604020202020204" pitchFamily="34" charset="0"/>
                <a:cs typeface="Arial" panose="020B0604020202020204" pitchFamily="34" charset="0"/>
              </a:rPr>
              <a:t>At training time, the tokenizer processes the raw training corpus and learns a vocabulary by applying a tokenization algorithm (e.g., BPE, </a:t>
            </a:r>
            <a:r>
              <a:rPr lang="en-GB" dirty="0" err="1">
                <a:latin typeface="Arial" panose="020B0604020202020204" pitchFamily="34" charset="0"/>
                <a:cs typeface="Arial" panose="020B0604020202020204" pitchFamily="34" charset="0"/>
              </a:rPr>
              <a:t>WordPiece</a:t>
            </a:r>
            <a:r>
              <a:rPr lang="en-GB" dirty="0">
                <a:latin typeface="Arial" panose="020B0604020202020204" pitchFamily="34" charset="0"/>
                <a:cs typeface="Arial" panose="020B0604020202020204" pitchFamily="34" charset="0"/>
              </a:rPr>
              <a:t>, or Unigram). </a:t>
            </a:r>
          </a:p>
          <a:p>
            <a:r>
              <a:rPr lang="en-GB" dirty="0">
                <a:latin typeface="Arial" panose="020B0604020202020204" pitchFamily="34" charset="0"/>
                <a:cs typeface="Arial" panose="020B0604020202020204" pitchFamily="34" charset="0"/>
              </a:rPr>
              <a:t>At test (or inference) time, the pre-learned vocabulary is used to tokenize new, unseen text without modifying the vocabulary. The text is split into tokens according to the rules learned during training.</a:t>
            </a:r>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056A7B47-10B3-13CD-CBD0-395834351A6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EEB67D0-2F45-AAAF-CCC3-70EC1DCEB9E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11</a:t>
            </a:fld>
            <a:endParaRPr lang="en-AE" dirty="0"/>
          </a:p>
        </p:txBody>
      </p:sp>
    </p:spTree>
    <p:extLst>
      <p:ext uri="{BB962C8B-B14F-4D97-AF65-F5344CB8AC3E}">
        <p14:creationId xmlns:p14="http://schemas.microsoft.com/office/powerpoint/2010/main" val="296385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36762-440A-F899-F702-F5E98AA85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0A177C-4850-D6EA-B092-5D06EBCE3A71}"/>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5BFEE836-46D4-5966-F498-225EF4055CDF}"/>
              </a:ext>
            </a:extLst>
          </p:cNvPr>
          <p:cNvSpPr>
            <a:spLocks noGrp="1"/>
          </p:cNvSpPr>
          <p:nvPr>
            <p:ph idx="1"/>
          </p:nvPr>
        </p:nvSpPr>
        <p:spPr>
          <a:xfrm>
            <a:off x="128081" y="875488"/>
            <a:ext cx="11935838" cy="5480861"/>
          </a:xfrm>
        </p:spPr>
        <p:txBody>
          <a:bodyPr>
            <a:normAutofit/>
          </a:bodyPr>
          <a:lstStyle/>
          <a:p>
            <a:r>
              <a:rPr lang="en-GB" dirty="0">
                <a:latin typeface="Arial" panose="020B0604020202020204" pitchFamily="34" charset="0"/>
                <a:cs typeface="Arial" panose="020B0604020202020204" pitchFamily="34" charset="0"/>
              </a:rPr>
              <a:t>Simplest and commonly used algorithm for tokenization</a:t>
            </a:r>
          </a:p>
          <a:p>
            <a:r>
              <a:rPr lang="en-GB" dirty="0">
                <a:latin typeface="Arial" panose="020B0604020202020204" pitchFamily="34" charset="0"/>
                <a:cs typeface="Arial" panose="020B0604020202020204" pitchFamily="34" charset="0"/>
              </a:rPr>
              <a:t>Originally introduced as a text compression strategy</a:t>
            </a:r>
          </a:p>
          <a:p>
            <a:r>
              <a:rPr lang="en-GB" dirty="0">
                <a:latin typeface="Arial" panose="020B0604020202020204" pitchFamily="34" charset="0"/>
                <a:cs typeface="Arial" panose="020B0604020202020204" pitchFamily="34" charset="0"/>
              </a:rPr>
              <a:t>The algorithm depends on a pre-tokenizer that divides the training data into individual words.</a:t>
            </a:r>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7E368D6-0797-ED1A-A445-780FE5C97E2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293A113-F899-C15F-3CD1-030F2BDBCD2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12</a:t>
            </a:fld>
            <a:endParaRPr lang="en-AE" dirty="0"/>
          </a:p>
        </p:txBody>
      </p:sp>
    </p:spTree>
    <p:extLst>
      <p:ext uri="{BB962C8B-B14F-4D97-AF65-F5344CB8AC3E}">
        <p14:creationId xmlns:p14="http://schemas.microsoft.com/office/powerpoint/2010/main" val="1916214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39EDF-FE7B-77FD-DA74-2EAC1FB99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872F86-9CE0-3CC6-87A0-B40A2C77DE73}"/>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944437AC-9782-44A7-2C1A-E72011CD6157}"/>
              </a:ext>
            </a:extLst>
          </p:cNvPr>
          <p:cNvSpPr>
            <a:spLocks noGrp="1"/>
          </p:cNvSpPr>
          <p:nvPr>
            <p:ph idx="1"/>
          </p:nvPr>
        </p:nvSpPr>
        <p:spPr>
          <a:xfrm>
            <a:off x="128081" y="875488"/>
            <a:ext cx="11935838" cy="5480861"/>
          </a:xfrm>
        </p:spPr>
        <p:txBody>
          <a:bodyPr>
            <a:normAutofit/>
          </a:bodyPr>
          <a:lstStyle/>
          <a:p>
            <a:r>
              <a:rPr lang="en-US" dirty="0">
                <a:latin typeface="Arial" panose="020B0604020202020204" pitchFamily="34" charset="0"/>
                <a:cs typeface="Arial" panose="020B0604020202020204" pitchFamily="34" charset="0"/>
              </a:rPr>
              <a:t>The BPE algorithm has three steps:</a:t>
            </a:r>
          </a:p>
          <a:p>
            <a:pPr lvl="1"/>
            <a:r>
              <a:rPr lang="en-AE" dirty="0">
                <a:latin typeface="Arial" panose="020B0604020202020204" pitchFamily="34" charset="0"/>
                <a:cs typeface="Arial" panose="020B0604020202020204" pitchFamily="34" charset="0"/>
              </a:rPr>
              <a:t>Pre-tokenization</a:t>
            </a:r>
          </a:p>
          <a:p>
            <a:pPr lvl="1"/>
            <a:r>
              <a:rPr lang="en-AE" dirty="0">
                <a:latin typeface="Arial" panose="020B0604020202020204" pitchFamily="34" charset="0"/>
                <a:cs typeface="Arial" panose="020B0604020202020204" pitchFamily="34" charset="0"/>
              </a:rPr>
              <a:t>Base vocabulary</a:t>
            </a:r>
          </a:p>
          <a:p>
            <a:pPr lvl="1"/>
            <a:r>
              <a:rPr lang="en-AE" dirty="0">
                <a:latin typeface="Arial" panose="020B0604020202020204" pitchFamily="34" charset="0"/>
                <a:cs typeface="Arial" panose="020B0604020202020204" pitchFamily="34" charset="0"/>
              </a:rPr>
              <a:t>Pair Merging</a:t>
            </a:r>
          </a:p>
          <a:p>
            <a:pPr lvl="1"/>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72F6041-2CA6-451D-6F57-472B69EC2B3E}"/>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56EF086-C2F5-208F-78F6-49CDC038A99C}"/>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13</a:t>
            </a:fld>
            <a:endParaRPr lang="en-AE" dirty="0"/>
          </a:p>
        </p:txBody>
      </p:sp>
    </p:spTree>
    <p:extLst>
      <p:ext uri="{BB962C8B-B14F-4D97-AF65-F5344CB8AC3E}">
        <p14:creationId xmlns:p14="http://schemas.microsoft.com/office/powerpoint/2010/main" val="122240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BCF52-472C-E6C2-CFD4-9F28D65F9C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B1CBF-AEFD-1B3B-C46D-40F6C788C04D}"/>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380D3B20-681B-44CB-B911-B2B04188A72D}"/>
              </a:ext>
            </a:extLst>
          </p:cNvPr>
          <p:cNvSpPr>
            <a:spLocks noGrp="1"/>
          </p:cNvSpPr>
          <p:nvPr>
            <p:ph idx="1"/>
          </p:nvPr>
        </p:nvSpPr>
        <p:spPr>
          <a:xfrm>
            <a:off x="128081" y="875488"/>
            <a:ext cx="11935838" cy="5480861"/>
          </a:xfrm>
        </p:spPr>
        <p:txBody>
          <a:bodyPr>
            <a:normAutofit/>
          </a:bodyPr>
          <a:lstStyle/>
          <a:p>
            <a:pPr marL="514350" indent="-514350">
              <a:buFont typeface="+mj-lt"/>
              <a:buAutoNum type="arabicPeriod"/>
            </a:pPr>
            <a:r>
              <a:rPr lang="en-GB" dirty="0">
                <a:latin typeface="Arial" panose="020B0604020202020204" pitchFamily="34" charset="0"/>
                <a:cs typeface="Arial" panose="020B0604020202020204" pitchFamily="34" charset="0"/>
              </a:rPr>
              <a:t>Pre-tokenization:</a:t>
            </a:r>
          </a:p>
          <a:p>
            <a:pPr lvl="1"/>
            <a:r>
              <a:rPr lang="en-GB" b="1" dirty="0">
                <a:latin typeface="Arial" panose="020B0604020202020204" pitchFamily="34" charset="0"/>
                <a:cs typeface="Arial" panose="020B0604020202020204" pitchFamily="34" charset="0"/>
              </a:rPr>
              <a:t>Input:</a:t>
            </a:r>
            <a:r>
              <a:rPr lang="en-GB" dirty="0">
                <a:latin typeface="Arial" panose="020B0604020202020204" pitchFamily="34" charset="0"/>
                <a:cs typeface="Arial" panose="020B0604020202020204" pitchFamily="34" charset="0"/>
              </a:rPr>
              <a:t> The algorithm starts with a corpus of text data.</a:t>
            </a:r>
          </a:p>
          <a:p>
            <a:pPr lvl="1"/>
            <a:r>
              <a:rPr lang="en-GB" b="1" dirty="0">
                <a:latin typeface="Arial" panose="020B0604020202020204" pitchFamily="34" charset="0"/>
                <a:cs typeface="Arial" panose="020B0604020202020204" pitchFamily="34" charset="0"/>
              </a:rPr>
              <a:t>Pre-tokenization:</a:t>
            </a:r>
            <a:r>
              <a:rPr lang="en-GB" dirty="0">
                <a:latin typeface="Arial" panose="020B0604020202020204" pitchFamily="34" charset="0"/>
                <a:cs typeface="Arial" panose="020B0604020202020204" pitchFamily="34" charset="0"/>
              </a:rPr>
              <a:t> The corpus is pre-tokenized, usually by splitting the text into words. Pre-tokenization can involve breaking the text at spaces, punctuation, or using more complex rules.</a:t>
            </a:r>
          </a:p>
          <a:p>
            <a:pPr lvl="1"/>
            <a:r>
              <a:rPr lang="en-GB" dirty="0">
                <a:latin typeface="Arial" panose="020B0604020202020204" pitchFamily="34" charset="0"/>
                <a:cs typeface="Arial" panose="020B0604020202020204" pitchFamily="34" charset="0"/>
              </a:rPr>
              <a:t>After pre-tokenization, the algorithm creates a list of all unique words in the corpus, along with their frequency of occurrence.</a:t>
            </a:r>
          </a:p>
          <a:p>
            <a:pPr lvl="1"/>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Let us consider the toy corpus which consists of pre-tokenized text and its frequency.</a:t>
            </a:r>
          </a:p>
        </p:txBody>
      </p:sp>
      <p:sp>
        <p:nvSpPr>
          <p:cNvPr id="4" name="Footer Placeholder 3">
            <a:extLst>
              <a:ext uri="{FF2B5EF4-FFF2-40B4-BE49-F238E27FC236}">
                <a16:creationId xmlns:a16="http://schemas.microsoft.com/office/drawing/2014/main" id="{27A526EE-F5E2-C4F0-B7F1-6AF6913D5AF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1289EAE-8BBA-B755-D38A-5797B7DBEB5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14</a:t>
            </a:fld>
            <a:endParaRPr lang="en-AE" dirty="0"/>
          </a:p>
        </p:txBody>
      </p:sp>
      <p:graphicFrame>
        <p:nvGraphicFramePr>
          <p:cNvPr id="6" name="Table 5">
            <a:extLst>
              <a:ext uri="{FF2B5EF4-FFF2-40B4-BE49-F238E27FC236}">
                <a16:creationId xmlns:a16="http://schemas.microsoft.com/office/drawing/2014/main" id="{B61DDB33-85F2-B769-E9FC-6260BFC376B3}"/>
              </a:ext>
            </a:extLst>
          </p:cNvPr>
          <p:cNvGraphicFramePr>
            <a:graphicFrameLocks noGrp="1"/>
          </p:cNvGraphicFramePr>
          <p:nvPr>
            <p:extLst>
              <p:ext uri="{D42A27DB-BD31-4B8C-83A1-F6EECF244321}">
                <p14:modId xmlns:p14="http://schemas.microsoft.com/office/powerpoint/2010/main" val="2640490348"/>
              </p:ext>
            </p:extLst>
          </p:nvPr>
        </p:nvGraphicFramePr>
        <p:xfrm>
          <a:off x="4301066" y="4496435"/>
          <a:ext cx="3589868" cy="222504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a:t>cat</a:t>
                      </a:r>
                      <a:endParaRPr lang="en-AE" dirty="0"/>
                    </a:p>
                  </a:txBody>
                  <a:tcPr/>
                </a:tc>
                <a:tc>
                  <a:txBody>
                    <a:bodyPr/>
                    <a:lstStyle/>
                    <a:p>
                      <a:pPr algn="ctr"/>
                      <a:r>
                        <a:rPr lang="en-US" dirty="0"/>
                        <a:t>10</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t>bat</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1334345213"/>
                  </a:ext>
                </a:extLst>
              </a:tr>
              <a:tr h="370840">
                <a:tc>
                  <a:txBody>
                    <a:bodyPr/>
                    <a:lstStyle/>
                    <a:p>
                      <a:pPr algn="ctr"/>
                      <a:r>
                        <a:rPr lang="en-US" dirty="0"/>
                        <a:t>bag</a:t>
                      </a:r>
                      <a:endParaRPr lang="en-AE" dirty="0"/>
                    </a:p>
                  </a:txBody>
                  <a:tcPr/>
                </a:tc>
                <a:tc>
                  <a:txBody>
                    <a:bodyPr/>
                    <a:lstStyle/>
                    <a:p>
                      <a:pPr algn="ctr"/>
                      <a:r>
                        <a:rPr lang="en-US" dirty="0"/>
                        <a:t>12</a:t>
                      </a:r>
                      <a:endParaRPr lang="en-AE" dirty="0"/>
                    </a:p>
                  </a:txBody>
                  <a:tcPr/>
                </a:tc>
                <a:extLst>
                  <a:ext uri="{0D108BD9-81ED-4DB2-BD59-A6C34878D82A}">
                    <a16:rowId xmlns:a16="http://schemas.microsoft.com/office/drawing/2014/main" val="1122290210"/>
                  </a:ext>
                </a:extLst>
              </a:tr>
              <a:tr h="370840">
                <a:tc>
                  <a:txBody>
                    <a:bodyPr/>
                    <a:lstStyle/>
                    <a:p>
                      <a:pPr algn="ctr"/>
                      <a:r>
                        <a:rPr lang="en-US" dirty="0"/>
                        <a:t>tag</a:t>
                      </a:r>
                      <a:endParaRPr lang="en-AE" dirty="0"/>
                    </a:p>
                  </a:txBody>
                  <a:tcPr/>
                </a:tc>
                <a:tc>
                  <a:txBody>
                    <a:bodyPr/>
                    <a:lstStyle/>
                    <a:p>
                      <a:pPr algn="ctr"/>
                      <a:r>
                        <a:rPr lang="en-US" dirty="0"/>
                        <a:t>4</a:t>
                      </a:r>
                      <a:endParaRPr lang="en-AE" dirty="0"/>
                    </a:p>
                  </a:txBody>
                  <a:tcPr/>
                </a:tc>
                <a:extLst>
                  <a:ext uri="{0D108BD9-81ED-4DB2-BD59-A6C34878D82A}">
                    <a16:rowId xmlns:a16="http://schemas.microsoft.com/office/drawing/2014/main" val="3238438886"/>
                  </a:ext>
                </a:extLst>
              </a:tr>
              <a:tr h="370840">
                <a:tc>
                  <a:txBody>
                    <a:bodyPr/>
                    <a:lstStyle/>
                    <a:p>
                      <a:pPr algn="ctr"/>
                      <a:r>
                        <a:rPr lang="en-US" dirty="0"/>
                        <a:t>cats</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3914496847"/>
                  </a:ext>
                </a:extLst>
              </a:tr>
            </a:tbl>
          </a:graphicData>
        </a:graphic>
      </p:graphicFrame>
    </p:spTree>
    <p:extLst>
      <p:ext uri="{BB962C8B-B14F-4D97-AF65-F5344CB8AC3E}">
        <p14:creationId xmlns:p14="http://schemas.microsoft.com/office/powerpoint/2010/main" val="4104604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95516-1153-06AF-ED7A-10998ACAD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F02721-DD40-7ACE-A569-D6AF7DCEB8A7}"/>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386F2BFA-5837-ACCD-E711-D6CB42A7C2A0}"/>
              </a:ext>
            </a:extLst>
          </p:cNvPr>
          <p:cNvSpPr>
            <a:spLocks noGrp="1"/>
          </p:cNvSpPr>
          <p:nvPr>
            <p:ph idx="1"/>
          </p:nvPr>
        </p:nvSpPr>
        <p:spPr>
          <a:xfrm>
            <a:off x="128081" y="875488"/>
            <a:ext cx="11935838" cy="5480861"/>
          </a:xfrm>
        </p:spPr>
        <p:txBody>
          <a:bodyPr>
            <a:normAutofit/>
          </a:bodyPr>
          <a:lstStyle/>
          <a:p>
            <a:pPr marL="514350" indent="-514350">
              <a:buFont typeface="+mj-lt"/>
              <a:buAutoNum type="arabicPeriod" startAt="2"/>
            </a:pPr>
            <a:r>
              <a:rPr lang="en-GB" dirty="0">
                <a:latin typeface="Arial" panose="020B0604020202020204" pitchFamily="34" charset="0"/>
                <a:cs typeface="Arial" panose="020B0604020202020204" pitchFamily="34" charset="0"/>
              </a:rPr>
              <a:t>Base Vocabulary:</a:t>
            </a:r>
          </a:p>
          <a:p>
            <a:pPr lvl="1"/>
            <a:r>
              <a:rPr lang="en-GB" dirty="0">
                <a:latin typeface="Arial" panose="020B0604020202020204" pitchFamily="34" charset="0"/>
                <a:cs typeface="Arial" panose="020B0604020202020204" pitchFamily="34" charset="0"/>
              </a:rPr>
              <a:t>The base vocabulary is initialized with all unique characters (or symbols) found in the list of unique words. For example, if the word "hello" is in the corpus, the symbols 'h', 'e', 'l', 'o' would be part of the initial vocabulary.</a:t>
            </a:r>
          </a:p>
          <a:p>
            <a:pPr lvl="1"/>
            <a:r>
              <a:rPr lang="en-GB" dirty="0">
                <a:latin typeface="Arial" panose="020B0604020202020204" pitchFamily="34" charset="0"/>
                <a:cs typeface="Arial" panose="020B0604020202020204" pitchFamily="34" charset="0"/>
              </a:rPr>
              <a:t>Each word in the corpus is then represented as a sequence of symbols from this base vocabulary. For instance, "hello" would be represented as ['h', 'e', ‘l', 'l', 'o’].</a:t>
            </a:r>
          </a:p>
          <a:p>
            <a:pPr lvl="1"/>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Form the base vocabulary by taking all the characters that occur in the training corpus.</a:t>
            </a:r>
          </a:p>
          <a:p>
            <a:pPr lvl="1"/>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Base vocabulary: </a:t>
            </a:r>
            <a:r>
              <a:rPr lang="en-GB" dirty="0"/>
              <a:t>a, b, c, g, s, t</a:t>
            </a:r>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76C1E04-30FF-F1E1-070D-951E91CB56D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EF6277F-C1B8-EE82-95E8-46871D2593B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15</a:t>
            </a:fld>
            <a:endParaRPr lang="en-AE" dirty="0"/>
          </a:p>
        </p:txBody>
      </p:sp>
      <p:graphicFrame>
        <p:nvGraphicFramePr>
          <p:cNvPr id="6" name="Table 5">
            <a:extLst>
              <a:ext uri="{FF2B5EF4-FFF2-40B4-BE49-F238E27FC236}">
                <a16:creationId xmlns:a16="http://schemas.microsoft.com/office/drawing/2014/main" id="{04470388-FC80-EB78-2556-12C03BA4ACE6}"/>
              </a:ext>
            </a:extLst>
          </p:cNvPr>
          <p:cNvGraphicFramePr>
            <a:graphicFrameLocks noGrp="1"/>
          </p:cNvGraphicFramePr>
          <p:nvPr>
            <p:extLst>
              <p:ext uri="{D42A27DB-BD31-4B8C-83A1-F6EECF244321}">
                <p14:modId xmlns:p14="http://schemas.microsoft.com/office/powerpoint/2010/main" val="3491203293"/>
              </p:ext>
            </p:extLst>
          </p:nvPr>
        </p:nvGraphicFramePr>
        <p:xfrm>
          <a:off x="7554973" y="3988435"/>
          <a:ext cx="3589868" cy="222504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a:t>cat</a:t>
                      </a:r>
                      <a:endParaRPr lang="en-AE" dirty="0"/>
                    </a:p>
                  </a:txBody>
                  <a:tcPr/>
                </a:tc>
                <a:tc>
                  <a:txBody>
                    <a:bodyPr/>
                    <a:lstStyle/>
                    <a:p>
                      <a:pPr algn="ctr"/>
                      <a:r>
                        <a:rPr lang="en-US" dirty="0"/>
                        <a:t>10</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t>bat</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1334345213"/>
                  </a:ext>
                </a:extLst>
              </a:tr>
              <a:tr h="370840">
                <a:tc>
                  <a:txBody>
                    <a:bodyPr/>
                    <a:lstStyle/>
                    <a:p>
                      <a:pPr algn="ctr"/>
                      <a:r>
                        <a:rPr lang="en-US" dirty="0"/>
                        <a:t>bag</a:t>
                      </a:r>
                      <a:endParaRPr lang="en-AE" dirty="0"/>
                    </a:p>
                  </a:txBody>
                  <a:tcPr/>
                </a:tc>
                <a:tc>
                  <a:txBody>
                    <a:bodyPr/>
                    <a:lstStyle/>
                    <a:p>
                      <a:pPr algn="ctr"/>
                      <a:r>
                        <a:rPr lang="en-US" dirty="0"/>
                        <a:t>12</a:t>
                      </a:r>
                      <a:endParaRPr lang="en-AE" dirty="0"/>
                    </a:p>
                  </a:txBody>
                  <a:tcPr/>
                </a:tc>
                <a:extLst>
                  <a:ext uri="{0D108BD9-81ED-4DB2-BD59-A6C34878D82A}">
                    <a16:rowId xmlns:a16="http://schemas.microsoft.com/office/drawing/2014/main" val="1122290210"/>
                  </a:ext>
                </a:extLst>
              </a:tr>
              <a:tr h="370840">
                <a:tc>
                  <a:txBody>
                    <a:bodyPr/>
                    <a:lstStyle/>
                    <a:p>
                      <a:pPr algn="ctr"/>
                      <a:r>
                        <a:rPr lang="en-US" dirty="0"/>
                        <a:t>tag</a:t>
                      </a:r>
                      <a:endParaRPr lang="en-AE" dirty="0"/>
                    </a:p>
                  </a:txBody>
                  <a:tcPr/>
                </a:tc>
                <a:tc>
                  <a:txBody>
                    <a:bodyPr/>
                    <a:lstStyle/>
                    <a:p>
                      <a:pPr algn="ctr"/>
                      <a:r>
                        <a:rPr lang="en-US" dirty="0"/>
                        <a:t>4</a:t>
                      </a:r>
                      <a:endParaRPr lang="en-AE" dirty="0"/>
                    </a:p>
                  </a:txBody>
                  <a:tcPr/>
                </a:tc>
                <a:extLst>
                  <a:ext uri="{0D108BD9-81ED-4DB2-BD59-A6C34878D82A}">
                    <a16:rowId xmlns:a16="http://schemas.microsoft.com/office/drawing/2014/main" val="3238438886"/>
                  </a:ext>
                </a:extLst>
              </a:tr>
              <a:tr h="370840">
                <a:tc>
                  <a:txBody>
                    <a:bodyPr/>
                    <a:lstStyle/>
                    <a:p>
                      <a:pPr algn="ctr"/>
                      <a:r>
                        <a:rPr lang="en-US" dirty="0"/>
                        <a:t>cats</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3914496847"/>
                  </a:ext>
                </a:extLst>
              </a:tr>
            </a:tbl>
          </a:graphicData>
        </a:graphic>
      </p:graphicFrame>
    </p:spTree>
    <p:extLst>
      <p:ext uri="{BB962C8B-B14F-4D97-AF65-F5344CB8AC3E}">
        <p14:creationId xmlns:p14="http://schemas.microsoft.com/office/powerpoint/2010/main" val="3702450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A282B-231B-5D50-908B-57D21B802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D39AC0-8B0A-4C78-DD86-1BCE7A71675E}"/>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24B6BAE6-30FB-908F-FA88-7573BF28D7C3}"/>
              </a:ext>
            </a:extLst>
          </p:cNvPr>
          <p:cNvSpPr>
            <a:spLocks noGrp="1"/>
          </p:cNvSpPr>
          <p:nvPr>
            <p:ph idx="1"/>
          </p:nvPr>
        </p:nvSpPr>
        <p:spPr>
          <a:xfrm>
            <a:off x="128081" y="875488"/>
            <a:ext cx="11935838" cy="5480861"/>
          </a:xfrm>
        </p:spPr>
        <p:txBody>
          <a:bodyPr>
            <a:normAutofit/>
          </a:bodyPr>
          <a:lstStyle/>
          <a:p>
            <a:pPr marL="514350" indent="-514350">
              <a:buFont typeface="+mj-lt"/>
              <a:buAutoNum type="arabicPeriod" startAt="3"/>
            </a:pPr>
            <a:r>
              <a:rPr lang="en-GB" dirty="0">
                <a:latin typeface="Arial" panose="020B0604020202020204" pitchFamily="34" charset="0"/>
                <a:cs typeface="Arial" panose="020B0604020202020204" pitchFamily="34" charset="0"/>
              </a:rPr>
              <a:t>Pair Merging: </a:t>
            </a:r>
          </a:p>
          <a:p>
            <a:pPr lvl="1"/>
            <a:r>
              <a:rPr lang="en-GB" b="1" dirty="0">
                <a:latin typeface="Arial" panose="020B0604020202020204" pitchFamily="34" charset="0"/>
                <a:cs typeface="Arial" panose="020B0604020202020204" pitchFamily="34" charset="0"/>
              </a:rPr>
              <a:t>Bigram Counts: </a:t>
            </a:r>
            <a:r>
              <a:rPr lang="en-GB" dirty="0">
                <a:latin typeface="Arial" panose="020B0604020202020204" pitchFamily="34" charset="0"/>
                <a:cs typeface="Arial" panose="020B0604020202020204" pitchFamily="34" charset="0"/>
              </a:rPr>
              <a:t>The algorithm counts the frequency of adjacent symbol pairs (bigrams) in the list of unique words. For example, in "hello", the bigrams would be ('h', 'e'), ('e', 'l'), ('l', 'l'), ('l', 'o').</a:t>
            </a:r>
          </a:p>
          <a:p>
            <a:pPr lvl="1"/>
            <a:r>
              <a:rPr lang="en-GB" b="1" dirty="0">
                <a:latin typeface="Arial" panose="020B0604020202020204" pitchFamily="34" charset="0"/>
                <a:cs typeface="Arial" panose="020B0604020202020204" pitchFamily="34" charset="0"/>
              </a:rPr>
              <a:t>Merging:</a:t>
            </a:r>
            <a:r>
              <a:rPr lang="en-GB" dirty="0">
                <a:latin typeface="Arial" panose="020B0604020202020204" pitchFamily="34" charset="0"/>
                <a:cs typeface="Arial" panose="020B0604020202020204" pitchFamily="34" charset="0"/>
              </a:rPr>
              <a:t> The most frequent bigram is then merged into a new symbol, and the words in the corpus are updated to reflect this merge. For example, if ('l', 'l') is the most frequent bigram, it is merged into a new symbol, say 'll', and "hello" would be updated to ['h', 'e', 'll', 'o’].</a:t>
            </a:r>
          </a:p>
          <a:p>
            <a:pPr lvl="1"/>
            <a:r>
              <a:rPr lang="en-GB" dirty="0">
                <a:latin typeface="Arial" panose="020B0604020202020204" pitchFamily="34" charset="0"/>
                <a:cs typeface="Arial" panose="020B0604020202020204" pitchFamily="34" charset="0"/>
              </a:rPr>
              <a:t>This process continues iteratively until the desired vocabulary size is reached.</a:t>
            </a:r>
          </a:p>
        </p:txBody>
      </p:sp>
      <p:sp>
        <p:nvSpPr>
          <p:cNvPr id="4" name="Footer Placeholder 3">
            <a:extLst>
              <a:ext uri="{FF2B5EF4-FFF2-40B4-BE49-F238E27FC236}">
                <a16:creationId xmlns:a16="http://schemas.microsoft.com/office/drawing/2014/main" id="{22B89898-CBDB-9054-8B0A-4774B41CB1A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4062707-02A2-8933-D204-133B4A35FE4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16</a:t>
            </a:fld>
            <a:endParaRPr lang="en-AE" dirty="0"/>
          </a:p>
        </p:txBody>
      </p:sp>
    </p:spTree>
    <p:extLst>
      <p:ext uri="{BB962C8B-B14F-4D97-AF65-F5344CB8AC3E}">
        <p14:creationId xmlns:p14="http://schemas.microsoft.com/office/powerpoint/2010/main" val="47983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CF498-E95A-92B3-B54C-6BC47B37A1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D9FFD-E4A4-CB1C-D48E-99DF02891DE9}"/>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9D0F18B9-58C7-FD83-2125-4117FCF5EF9E}"/>
              </a:ext>
            </a:extLst>
          </p:cNvPr>
          <p:cNvSpPr>
            <a:spLocks noGrp="1"/>
          </p:cNvSpPr>
          <p:nvPr>
            <p:ph idx="1"/>
          </p:nvPr>
        </p:nvSpPr>
        <p:spPr>
          <a:xfrm>
            <a:off x="128081" y="875488"/>
            <a:ext cx="11935838" cy="5480861"/>
          </a:xfrm>
        </p:spPr>
        <p:txBody>
          <a:bodyPr>
            <a:normAutofit/>
          </a:bodyPr>
          <a:lstStyle/>
          <a:p>
            <a:pPr marL="514350" indent="-514350">
              <a:buFont typeface="+mj-lt"/>
              <a:buAutoNum type="arabicPeriod" startAt="3"/>
            </a:pPr>
            <a:r>
              <a:rPr lang="en-GB" dirty="0">
                <a:latin typeface="Arial" panose="020B0604020202020204" pitchFamily="34" charset="0"/>
                <a:cs typeface="Arial" panose="020B0604020202020204" pitchFamily="34" charset="0"/>
              </a:rPr>
              <a:t>Pair Merging: </a:t>
            </a:r>
          </a:p>
          <a:p>
            <a:pPr lvl="1"/>
            <a:r>
              <a:rPr lang="en-GB" dirty="0">
                <a:latin typeface="Arial" panose="020B0604020202020204" pitchFamily="34" charset="0"/>
                <a:cs typeface="Arial" panose="020B0604020202020204" pitchFamily="34" charset="0"/>
              </a:rPr>
              <a:t>At each stage of the training, the BPE algorithm identifies the most frequent pair of existing tokens. This most frequent pair is then merged.</a:t>
            </a:r>
          </a:p>
          <a:p>
            <a:pPr lvl="1"/>
            <a:r>
              <a:rPr lang="en-GB" dirty="0">
                <a:latin typeface="Arial" panose="020B0604020202020204" pitchFamily="34" charset="0"/>
                <a:cs typeface="Arial" panose="020B0604020202020204" pitchFamily="34" charset="0"/>
              </a:rPr>
              <a:t>We split each word into its constituent characters (tokens) as per the base vocabulary.</a:t>
            </a:r>
          </a:p>
          <a:p>
            <a:pPr marL="457200" lvl="1" indent="0" algn="ctr">
              <a:buNone/>
            </a:pPr>
            <a:r>
              <a:rPr lang="en-GB" dirty="0">
                <a:latin typeface="Arial" panose="020B0604020202020204" pitchFamily="34" charset="0"/>
                <a:cs typeface="Arial" panose="020B0604020202020204" pitchFamily="34" charset="0"/>
              </a:rPr>
              <a:t>Vocabulary = [</a:t>
            </a:r>
            <a:r>
              <a:rPr lang="en-GB" dirty="0"/>
              <a:t>a, b, c, g, s, t</a:t>
            </a:r>
            <a:r>
              <a:rPr lang="en-GB" dirty="0">
                <a:latin typeface="Arial" panose="020B0604020202020204" pitchFamily="34" charset="0"/>
                <a:cs typeface="Arial" panose="020B0604020202020204" pitchFamily="34" charset="0"/>
              </a:rPr>
              <a:t>]</a:t>
            </a:r>
          </a:p>
          <a:p>
            <a:pPr marL="457200" lvl="1" indent="0">
              <a:buNone/>
            </a:pPr>
            <a:r>
              <a:rPr lang="en-GB" dirty="0">
                <a:latin typeface="Arial" panose="020B0604020202020204" pitchFamily="34" charset="0"/>
                <a:cs typeface="Arial" panose="020B0604020202020204" pitchFamily="34" charset="0"/>
              </a:rPr>
              <a:t>        </a:t>
            </a:r>
          </a:p>
          <a:p>
            <a:pPr marL="457200" lvl="1" indent="0">
              <a:buNone/>
            </a:pPr>
            <a:r>
              <a:rPr lang="en-GB" dirty="0">
                <a:latin typeface="Arial" panose="020B0604020202020204" pitchFamily="34" charset="0"/>
                <a:cs typeface="Arial" panose="020B0604020202020204" pitchFamily="34" charset="0"/>
              </a:rPr>
              <a:t>         Split into characters                                                     Unique Bigrams</a:t>
            </a:r>
          </a:p>
        </p:txBody>
      </p:sp>
      <p:sp>
        <p:nvSpPr>
          <p:cNvPr id="4" name="Footer Placeholder 3">
            <a:extLst>
              <a:ext uri="{FF2B5EF4-FFF2-40B4-BE49-F238E27FC236}">
                <a16:creationId xmlns:a16="http://schemas.microsoft.com/office/drawing/2014/main" id="{926D09BA-BCA6-931A-7797-CCA95C11A6C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58F0083C-60B8-6DAD-7B44-96F258A58AE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17</a:t>
            </a:fld>
            <a:endParaRPr lang="en-AE" dirty="0"/>
          </a:p>
        </p:txBody>
      </p:sp>
      <p:graphicFrame>
        <p:nvGraphicFramePr>
          <p:cNvPr id="6" name="Table 5">
            <a:extLst>
              <a:ext uri="{FF2B5EF4-FFF2-40B4-BE49-F238E27FC236}">
                <a16:creationId xmlns:a16="http://schemas.microsoft.com/office/drawing/2014/main" id="{ED37BAB0-C38A-1666-8CFD-FA29730C2660}"/>
              </a:ext>
            </a:extLst>
          </p:cNvPr>
          <p:cNvGraphicFramePr>
            <a:graphicFrameLocks noGrp="1"/>
          </p:cNvGraphicFramePr>
          <p:nvPr>
            <p:extLst>
              <p:ext uri="{D42A27DB-BD31-4B8C-83A1-F6EECF244321}">
                <p14:modId xmlns:p14="http://schemas.microsoft.com/office/powerpoint/2010/main" val="1544113546"/>
              </p:ext>
            </p:extLst>
          </p:nvPr>
        </p:nvGraphicFramePr>
        <p:xfrm>
          <a:off x="815506" y="4056188"/>
          <a:ext cx="3589868" cy="222504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err="1"/>
                        <a:t>c,a,t</a:t>
                      </a:r>
                      <a:endParaRPr lang="en-AE" dirty="0"/>
                    </a:p>
                  </a:txBody>
                  <a:tcPr/>
                </a:tc>
                <a:tc>
                  <a:txBody>
                    <a:bodyPr/>
                    <a:lstStyle/>
                    <a:p>
                      <a:pPr algn="ctr"/>
                      <a:r>
                        <a:rPr lang="en-US" dirty="0"/>
                        <a:t>10</a:t>
                      </a:r>
                      <a:endParaRPr lang="en-AE" dirty="0"/>
                    </a:p>
                  </a:txBody>
                  <a:tcPr/>
                </a:tc>
                <a:extLst>
                  <a:ext uri="{0D108BD9-81ED-4DB2-BD59-A6C34878D82A}">
                    <a16:rowId xmlns:a16="http://schemas.microsoft.com/office/drawing/2014/main" val="2801910144"/>
                  </a:ext>
                </a:extLst>
              </a:tr>
              <a:tr h="370840">
                <a:tc>
                  <a:txBody>
                    <a:bodyPr/>
                    <a:lstStyle/>
                    <a:p>
                      <a:pPr algn="ctr"/>
                      <a:r>
                        <a:rPr lang="en-US" dirty="0" err="1"/>
                        <a:t>b,a,t</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1334345213"/>
                  </a:ext>
                </a:extLst>
              </a:tr>
              <a:tr h="370840">
                <a:tc>
                  <a:txBody>
                    <a:bodyPr/>
                    <a:lstStyle/>
                    <a:p>
                      <a:pPr algn="ctr"/>
                      <a:r>
                        <a:rPr lang="en-US" dirty="0" err="1"/>
                        <a:t>b,a,g</a:t>
                      </a:r>
                      <a:endParaRPr lang="en-AE" dirty="0"/>
                    </a:p>
                  </a:txBody>
                  <a:tcPr/>
                </a:tc>
                <a:tc>
                  <a:txBody>
                    <a:bodyPr/>
                    <a:lstStyle/>
                    <a:p>
                      <a:pPr algn="ctr"/>
                      <a:r>
                        <a:rPr lang="en-US" dirty="0"/>
                        <a:t>12</a:t>
                      </a:r>
                      <a:endParaRPr lang="en-AE" dirty="0"/>
                    </a:p>
                  </a:txBody>
                  <a:tcPr/>
                </a:tc>
                <a:extLst>
                  <a:ext uri="{0D108BD9-81ED-4DB2-BD59-A6C34878D82A}">
                    <a16:rowId xmlns:a16="http://schemas.microsoft.com/office/drawing/2014/main" val="1122290210"/>
                  </a:ext>
                </a:extLst>
              </a:tr>
              <a:tr h="370840">
                <a:tc>
                  <a:txBody>
                    <a:bodyPr/>
                    <a:lstStyle/>
                    <a:p>
                      <a:pPr algn="ctr"/>
                      <a:r>
                        <a:rPr lang="en-US" dirty="0" err="1"/>
                        <a:t>t,a,g</a:t>
                      </a:r>
                      <a:endParaRPr lang="en-AE" dirty="0"/>
                    </a:p>
                  </a:txBody>
                  <a:tcPr/>
                </a:tc>
                <a:tc>
                  <a:txBody>
                    <a:bodyPr/>
                    <a:lstStyle/>
                    <a:p>
                      <a:pPr algn="ctr"/>
                      <a:r>
                        <a:rPr lang="en-US" dirty="0"/>
                        <a:t>4</a:t>
                      </a:r>
                      <a:endParaRPr lang="en-AE" dirty="0"/>
                    </a:p>
                  </a:txBody>
                  <a:tcPr/>
                </a:tc>
                <a:extLst>
                  <a:ext uri="{0D108BD9-81ED-4DB2-BD59-A6C34878D82A}">
                    <a16:rowId xmlns:a16="http://schemas.microsoft.com/office/drawing/2014/main" val="3238438886"/>
                  </a:ext>
                </a:extLst>
              </a:tr>
              <a:tr h="370840">
                <a:tc>
                  <a:txBody>
                    <a:bodyPr/>
                    <a:lstStyle/>
                    <a:p>
                      <a:pPr algn="ctr"/>
                      <a:r>
                        <a:rPr lang="en-US" dirty="0" err="1"/>
                        <a:t>c,a,t,s</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3914496847"/>
                  </a:ext>
                </a:extLst>
              </a:tr>
            </a:tbl>
          </a:graphicData>
        </a:graphic>
      </p:graphicFrame>
      <p:graphicFrame>
        <p:nvGraphicFramePr>
          <p:cNvPr id="7" name="Table 6">
            <a:extLst>
              <a:ext uri="{FF2B5EF4-FFF2-40B4-BE49-F238E27FC236}">
                <a16:creationId xmlns:a16="http://schemas.microsoft.com/office/drawing/2014/main" id="{8A2C57D5-02AC-C291-2B4D-2C989C050FE8}"/>
              </a:ext>
            </a:extLst>
          </p:cNvPr>
          <p:cNvGraphicFramePr>
            <a:graphicFrameLocks noGrp="1"/>
          </p:cNvGraphicFramePr>
          <p:nvPr>
            <p:extLst>
              <p:ext uri="{D42A27DB-BD31-4B8C-83A1-F6EECF244321}">
                <p14:modId xmlns:p14="http://schemas.microsoft.com/office/powerpoint/2010/main" val="3110636059"/>
              </p:ext>
            </p:extLst>
          </p:nvPr>
        </p:nvGraphicFramePr>
        <p:xfrm>
          <a:off x="7786628" y="4056188"/>
          <a:ext cx="3589868" cy="221996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168291">
                <a:tc>
                  <a:txBody>
                    <a:bodyPr/>
                    <a:lstStyle/>
                    <a:p>
                      <a:pPr algn="ctr"/>
                      <a:r>
                        <a:rPr lang="en-US" dirty="0"/>
                        <a:t>Tokens</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a:t>ca</a:t>
                      </a:r>
                      <a:endParaRPr lang="en-AE" dirty="0"/>
                    </a:p>
                  </a:txBody>
                  <a:tcPr/>
                </a:tc>
                <a:tc>
                  <a:txBody>
                    <a:bodyPr/>
                    <a:lstStyle/>
                    <a:p>
                      <a:pPr algn="ctr"/>
                      <a:r>
                        <a:rPr lang="en-US" dirty="0"/>
                        <a:t>15</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t>at</a:t>
                      </a:r>
                      <a:endParaRPr lang="en-AE" dirty="0"/>
                    </a:p>
                  </a:txBody>
                  <a:tcPr>
                    <a:solidFill>
                      <a:srgbClr val="FFC000"/>
                    </a:solidFill>
                  </a:tcPr>
                </a:tc>
                <a:tc>
                  <a:txBody>
                    <a:bodyPr/>
                    <a:lstStyle/>
                    <a:p>
                      <a:pPr algn="ctr"/>
                      <a:r>
                        <a:rPr lang="en-US" dirty="0"/>
                        <a:t>20</a:t>
                      </a:r>
                      <a:endParaRPr lang="en-AE" dirty="0"/>
                    </a:p>
                  </a:txBody>
                  <a:tcPr>
                    <a:solidFill>
                      <a:srgbClr val="FFC000"/>
                    </a:solidFill>
                  </a:tcPr>
                </a:tc>
                <a:extLst>
                  <a:ext uri="{0D108BD9-81ED-4DB2-BD59-A6C34878D82A}">
                    <a16:rowId xmlns:a16="http://schemas.microsoft.com/office/drawing/2014/main" val="1334345213"/>
                  </a:ext>
                </a:extLst>
              </a:tr>
              <a:tr h="370840">
                <a:tc>
                  <a:txBody>
                    <a:bodyPr/>
                    <a:lstStyle/>
                    <a:p>
                      <a:pPr algn="ctr"/>
                      <a:r>
                        <a:rPr lang="en-US" dirty="0" err="1"/>
                        <a:t>ba</a:t>
                      </a:r>
                      <a:endParaRPr lang="en-AE" dirty="0"/>
                    </a:p>
                  </a:txBody>
                  <a:tcPr/>
                </a:tc>
                <a:tc>
                  <a:txBody>
                    <a:bodyPr/>
                    <a:lstStyle/>
                    <a:p>
                      <a:pPr algn="ctr"/>
                      <a:r>
                        <a:rPr lang="en-US" dirty="0"/>
                        <a:t>17</a:t>
                      </a:r>
                      <a:endParaRPr lang="en-AE" dirty="0"/>
                    </a:p>
                  </a:txBody>
                  <a:tcPr/>
                </a:tc>
                <a:extLst>
                  <a:ext uri="{0D108BD9-81ED-4DB2-BD59-A6C34878D82A}">
                    <a16:rowId xmlns:a16="http://schemas.microsoft.com/office/drawing/2014/main" val="1122290210"/>
                  </a:ext>
                </a:extLst>
              </a:tr>
              <a:tr h="370840">
                <a:tc>
                  <a:txBody>
                    <a:bodyPr/>
                    <a:lstStyle/>
                    <a:p>
                      <a:pPr algn="ctr"/>
                      <a:r>
                        <a:rPr lang="en-US" dirty="0"/>
                        <a:t>ag</a:t>
                      </a:r>
                      <a:endParaRPr lang="en-AE" dirty="0"/>
                    </a:p>
                  </a:txBody>
                  <a:tcPr/>
                </a:tc>
                <a:tc>
                  <a:txBody>
                    <a:bodyPr/>
                    <a:lstStyle/>
                    <a:p>
                      <a:pPr algn="ctr"/>
                      <a:r>
                        <a:rPr lang="en-US" dirty="0"/>
                        <a:t>16</a:t>
                      </a:r>
                      <a:endParaRPr lang="en-AE" dirty="0"/>
                    </a:p>
                  </a:txBody>
                  <a:tcPr/>
                </a:tc>
                <a:extLst>
                  <a:ext uri="{0D108BD9-81ED-4DB2-BD59-A6C34878D82A}">
                    <a16:rowId xmlns:a16="http://schemas.microsoft.com/office/drawing/2014/main" val="3238438886"/>
                  </a:ext>
                </a:extLst>
              </a:tr>
              <a:tr h="370840">
                <a:tc>
                  <a:txBody>
                    <a:bodyPr/>
                    <a:lstStyle/>
                    <a:p>
                      <a:pPr algn="ctr"/>
                      <a:r>
                        <a:rPr lang="en-US" dirty="0" err="1"/>
                        <a:t>ts</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3914496847"/>
                  </a:ext>
                </a:extLst>
              </a:tr>
            </a:tbl>
          </a:graphicData>
        </a:graphic>
      </p:graphicFrame>
    </p:spTree>
    <p:extLst>
      <p:ext uri="{BB962C8B-B14F-4D97-AF65-F5344CB8AC3E}">
        <p14:creationId xmlns:p14="http://schemas.microsoft.com/office/powerpoint/2010/main" val="3171743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BEE0A-A459-99DE-366D-ACBBFB56B7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004ABB-72AA-68AB-D0A7-7EF52B40C434}"/>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D50107AF-A5B6-2CB3-9A0F-3A342788323E}"/>
              </a:ext>
            </a:extLst>
          </p:cNvPr>
          <p:cNvSpPr>
            <a:spLocks noGrp="1"/>
          </p:cNvSpPr>
          <p:nvPr>
            <p:ph idx="1"/>
          </p:nvPr>
        </p:nvSpPr>
        <p:spPr>
          <a:xfrm>
            <a:off x="128081" y="875488"/>
            <a:ext cx="11935838" cy="5480861"/>
          </a:xfrm>
        </p:spPr>
        <p:txBody>
          <a:bodyPr>
            <a:normAutofit/>
          </a:bodyPr>
          <a:lstStyle/>
          <a:p>
            <a:pPr marL="514350" indent="-514350">
              <a:buFont typeface="+mj-lt"/>
              <a:buAutoNum type="arabicPeriod" startAt="3"/>
            </a:pPr>
            <a:r>
              <a:rPr lang="en-GB" dirty="0">
                <a:latin typeface="Arial" panose="020B0604020202020204" pitchFamily="34" charset="0"/>
                <a:cs typeface="Arial" panose="020B0604020202020204" pitchFamily="34" charset="0"/>
              </a:rPr>
              <a:t>Pair Merging: </a:t>
            </a:r>
          </a:p>
          <a:p>
            <a:pPr lvl="1"/>
            <a:r>
              <a:rPr lang="en-GB" dirty="0">
                <a:latin typeface="Arial" panose="020B0604020202020204" pitchFamily="34" charset="0"/>
                <a:cs typeface="Arial" panose="020B0604020202020204" pitchFamily="34" charset="0"/>
              </a:rPr>
              <a:t>Select the most frequent pair (a, t) and merge them into a single symbol. Add this newly created symbol to the vocabulary.</a:t>
            </a:r>
          </a:p>
          <a:p>
            <a:pPr marL="457200" lvl="1" indent="0" algn="ctr">
              <a:buNone/>
            </a:pPr>
            <a:r>
              <a:rPr lang="en-GB" dirty="0">
                <a:latin typeface="Arial" panose="020B0604020202020204" pitchFamily="34" charset="0"/>
                <a:cs typeface="Arial" panose="020B0604020202020204" pitchFamily="34" charset="0"/>
              </a:rPr>
              <a:t>Vocabulary = [</a:t>
            </a:r>
            <a:r>
              <a:rPr lang="en-GB" dirty="0"/>
              <a:t>a, b, c, g, s, t, at</a:t>
            </a:r>
            <a:r>
              <a:rPr lang="en-GB" dirty="0">
                <a:latin typeface="Arial" panose="020B0604020202020204" pitchFamily="34" charset="0"/>
                <a:cs typeface="Arial" panose="020B0604020202020204" pitchFamily="34" charset="0"/>
              </a:rPr>
              <a:t>]</a:t>
            </a:r>
          </a:p>
          <a:p>
            <a:pPr lvl="1"/>
            <a:r>
              <a:rPr lang="en-GB" dirty="0">
                <a:latin typeface="Arial" panose="020B0604020202020204" pitchFamily="34" charset="0"/>
                <a:cs typeface="Arial" panose="020B0604020202020204" pitchFamily="34" charset="0"/>
              </a:rPr>
              <a:t>The first merge rule learned by the tokenizer is </a:t>
            </a:r>
            <a:r>
              <a:rPr lang="en-GB" dirty="0">
                <a:solidFill>
                  <a:srgbClr val="FF0000"/>
                </a:solidFill>
                <a:latin typeface="Arial" panose="020B0604020202020204" pitchFamily="34" charset="0"/>
                <a:cs typeface="Arial" panose="020B0604020202020204" pitchFamily="34" charset="0"/>
              </a:rPr>
              <a:t>a, t → at </a:t>
            </a:r>
            <a:r>
              <a:rPr lang="en-GB" dirty="0">
                <a:latin typeface="Arial" panose="020B0604020202020204" pitchFamily="34" charset="0"/>
                <a:cs typeface="Arial" panose="020B0604020202020204" pitchFamily="34" charset="0"/>
              </a:rPr>
              <a:t>and the pair should be merged in all the words of the corpus. </a:t>
            </a:r>
          </a:p>
          <a:p>
            <a:pPr marL="457200" lvl="1" indent="0" algn="ctr">
              <a:buNone/>
            </a:pPr>
            <a:endParaRPr lang="en-GB" dirty="0">
              <a:latin typeface="Arial" panose="020B0604020202020204" pitchFamily="34" charset="0"/>
              <a:cs typeface="Arial" panose="020B0604020202020204" pitchFamily="34" charset="0"/>
            </a:endParaRPr>
          </a:p>
          <a:p>
            <a:pPr marL="457200" lvl="1" indent="0">
              <a:buNone/>
            </a:pP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AA1B9D0-A09F-F355-1689-5529848DEEE0}"/>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F7303FE-1088-6950-7F1B-6E65DDB932E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18</a:t>
            </a:fld>
            <a:endParaRPr lang="en-AE" dirty="0"/>
          </a:p>
        </p:txBody>
      </p:sp>
      <p:graphicFrame>
        <p:nvGraphicFramePr>
          <p:cNvPr id="8" name="Table 7">
            <a:extLst>
              <a:ext uri="{FF2B5EF4-FFF2-40B4-BE49-F238E27FC236}">
                <a16:creationId xmlns:a16="http://schemas.microsoft.com/office/drawing/2014/main" id="{678A02EB-0BA3-41F5-0BC5-619DC0CBBD30}"/>
              </a:ext>
            </a:extLst>
          </p:cNvPr>
          <p:cNvGraphicFramePr>
            <a:graphicFrameLocks noGrp="1"/>
          </p:cNvGraphicFramePr>
          <p:nvPr>
            <p:extLst>
              <p:ext uri="{D42A27DB-BD31-4B8C-83A1-F6EECF244321}">
                <p14:modId xmlns:p14="http://schemas.microsoft.com/office/powerpoint/2010/main" val="2619255807"/>
              </p:ext>
            </p:extLst>
          </p:nvPr>
        </p:nvGraphicFramePr>
        <p:xfrm>
          <a:off x="849372" y="3826938"/>
          <a:ext cx="3589868" cy="222504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err="1"/>
                        <a:t>c,at</a:t>
                      </a:r>
                      <a:endParaRPr lang="en-AE" dirty="0"/>
                    </a:p>
                  </a:txBody>
                  <a:tcPr/>
                </a:tc>
                <a:tc>
                  <a:txBody>
                    <a:bodyPr/>
                    <a:lstStyle/>
                    <a:p>
                      <a:pPr algn="ctr"/>
                      <a:r>
                        <a:rPr lang="en-US" dirty="0"/>
                        <a:t>10</a:t>
                      </a:r>
                      <a:endParaRPr lang="en-AE" dirty="0"/>
                    </a:p>
                  </a:txBody>
                  <a:tcPr/>
                </a:tc>
                <a:extLst>
                  <a:ext uri="{0D108BD9-81ED-4DB2-BD59-A6C34878D82A}">
                    <a16:rowId xmlns:a16="http://schemas.microsoft.com/office/drawing/2014/main" val="2801910144"/>
                  </a:ext>
                </a:extLst>
              </a:tr>
              <a:tr h="370840">
                <a:tc>
                  <a:txBody>
                    <a:bodyPr/>
                    <a:lstStyle/>
                    <a:p>
                      <a:pPr algn="ctr"/>
                      <a:r>
                        <a:rPr lang="en-US" dirty="0" err="1"/>
                        <a:t>b,at</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1334345213"/>
                  </a:ext>
                </a:extLst>
              </a:tr>
              <a:tr h="370840">
                <a:tc>
                  <a:txBody>
                    <a:bodyPr/>
                    <a:lstStyle/>
                    <a:p>
                      <a:pPr algn="ctr"/>
                      <a:r>
                        <a:rPr lang="en-US" dirty="0" err="1"/>
                        <a:t>b,a,g</a:t>
                      </a:r>
                      <a:endParaRPr lang="en-AE" dirty="0"/>
                    </a:p>
                  </a:txBody>
                  <a:tcPr/>
                </a:tc>
                <a:tc>
                  <a:txBody>
                    <a:bodyPr/>
                    <a:lstStyle/>
                    <a:p>
                      <a:pPr algn="ctr"/>
                      <a:r>
                        <a:rPr lang="en-US" dirty="0"/>
                        <a:t>12</a:t>
                      </a:r>
                      <a:endParaRPr lang="en-AE" dirty="0"/>
                    </a:p>
                  </a:txBody>
                  <a:tcPr/>
                </a:tc>
                <a:extLst>
                  <a:ext uri="{0D108BD9-81ED-4DB2-BD59-A6C34878D82A}">
                    <a16:rowId xmlns:a16="http://schemas.microsoft.com/office/drawing/2014/main" val="1122290210"/>
                  </a:ext>
                </a:extLst>
              </a:tr>
              <a:tr h="370840">
                <a:tc>
                  <a:txBody>
                    <a:bodyPr/>
                    <a:lstStyle/>
                    <a:p>
                      <a:pPr algn="ctr"/>
                      <a:r>
                        <a:rPr lang="en-US" dirty="0" err="1"/>
                        <a:t>t,a,g</a:t>
                      </a:r>
                      <a:endParaRPr lang="en-AE" dirty="0"/>
                    </a:p>
                  </a:txBody>
                  <a:tcPr/>
                </a:tc>
                <a:tc>
                  <a:txBody>
                    <a:bodyPr/>
                    <a:lstStyle/>
                    <a:p>
                      <a:pPr algn="ctr"/>
                      <a:r>
                        <a:rPr lang="en-US" dirty="0"/>
                        <a:t>4</a:t>
                      </a:r>
                      <a:endParaRPr lang="en-AE" dirty="0"/>
                    </a:p>
                  </a:txBody>
                  <a:tcPr/>
                </a:tc>
                <a:extLst>
                  <a:ext uri="{0D108BD9-81ED-4DB2-BD59-A6C34878D82A}">
                    <a16:rowId xmlns:a16="http://schemas.microsoft.com/office/drawing/2014/main" val="3238438886"/>
                  </a:ext>
                </a:extLst>
              </a:tr>
              <a:tr h="370840">
                <a:tc>
                  <a:txBody>
                    <a:bodyPr/>
                    <a:lstStyle/>
                    <a:p>
                      <a:pPr algn="ctr"/>
                      <a:r>
                        <a:rPr lang="en-US" dirty="0" err="1"/>
                        <a:t>c,at,s</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3914496847"/>
                  </a:ext>
                </a:extLst>
              </a:tr>
            </a:tbl>
          </a:graphicData>
        </a:graphic>
      </p:graphicFrame>
      <p:graphicFrame>
        <p:nvGraphicFramePr>
          <p:cNvPr id="9" name="Table 8">
            <a:extLst>
              <a:ext uri="{FF2B5EF4-FFF2-40B4-BE49-F238E27FC236}">
                <a16:creationId xmlns:a16="http://schemas.microsoft.com/office/drawing/2014/main" id="{8E4A73EF-4B90-352F-7D2B-EF8BF771C0B9}"/>
              </a:ext>
            </a:extLst>
          </p:cNvPr>
          <p:cNvGraphicFramePr>
            <a:graphicFrameLocks noGrp="1"/>
          </p:cNvGraphicFramePr>
          <p:nvPr>
            <p:extLst>
              <p:ext uri="{D42A27DB-BD31-4B8C-83A1-F6EECF244321}">
                <p14:modId xmlns:p14="http://schemas.microsoft.com/office/powerpoint/2010/main" val="699832938"/>
              </p:ext>
            </p:extLst>
          </p:nvPr>
        </p:nvGraphicFramePr>
        <p:xfrm>
          <a:off x="7820494" y="3826938"/>
          <a:ext cx="3589868" cy="221996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168291">
                <a:tc>
                  <a:txBody>
                    <a:bodyPr/>
                    <a:lstStyle/>
                    <a:p>
                      <a:pPr algn="ctr"/>
                      <a:r>
                        <a:rPr lang="en-US" dirty="0"/>
                        <a:t>Tokens</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a:t>ag</a:t>
                      </a:r>
                      <a:endParaRPr lang="en-AE" dirty="0"/>
                    </a:p>
                  </a:txBody>
                  <a:tcPr>
                    <a:solidFill>
                      <a:srgbClr val="FFC000"/>
                    </a:solidFill>
                  </a:tcPr>
                </a:tc>
                <a:tc>
                  <a:txBody>
                    <a:bodyPr/>
                    <a:lstStyle/>
                    <a:p>
                      <a:pPr algn="ctr"/>
                      <a:r>
                        <a:rPr lang="en-US" dirty="0"/>
                        <a:t>16</a:t>
                      </a:r>
                      <a:endParaRPr lang="en-AE" dirty="0"/>
                    </a:p>
                  </a:txBody>
                  <a:tcPr>
                    <a:solidFill>
                      <a:srgbClr val="FFC000"/>
                    </a:solidFill>
                  </a:tcPr>
                </a:tc>
                <a:extLst>
                  <a:ext uri="{0D108BD9-81ED-4DB2-BD59-A6C34878D82A}">
                    <a16:rowId xmlns:a16="http://schemas.microsoft.com/office/drawing/2014/main" val="2801910144"/>
                  </a:ext>
                </a:extLst>
              </a:tr>
              <a:tr h="370840">
                <a:tc>
                  <a:txBody>
                    <a:bodyPr/>
                    <a:lstStyle/>
                    <a:p>
                      <a:pPr algn="ctr"/>
                      <a:r>
                        <a:rPr lang="en-US" dirty="0"/>
                        <a:t>cat</a:t>
                      </a:r>
                      <a:endParaRPr lang="en-AE" dirty="0"/>
                    </a:p>
                  </a:txBody>
                  <a:tcPr/>
                </a:tc>
                <a:tc>
                  <a:txBody>
                    <a:bodyPr/>
                    <a:lstStyle/>
                    <a:p>
                      <a:pPr algn="ctr"/>
                      <a:r>
                        <a:rPr lang="en-US" dirty="0"/>
                        <a:t>15</a:t>
                      </a:r>
                      <a:endParaRPr lang="en-AE" dirty="0"/>
                    </a:p>
                  </a:txBody>
                  <a:tcPr/>
                </a:tc>
                <a:extLst>
                  <a:ext uri="{0D108BD9-81ED-4DB2-BD59-A6C34878D82A}">
                    <a16:rowId xmlns:a16="http://schemas.microsoft.com/office/drawing/2014/main" val="1334345213"/>
                  </a:ext>
                </a:extLst>
              </a:tr>
              <a:tr h="370840">
                <a:tc>
                  <a:txBody>
                    <a:bodyPr/>
                    <a:lstStyle/>
                    <a:p>
                      <a:pPr algn="ctr"/>
                      <a:r>
                        <a:rPr lang="en-US" dirty="0" err="1"/>
                        <a:t>ba</a:t>
                      </a:r>
                      <a:endParaRPr lang="en-AE" dirty="0"/>
                    </a:p>
                  </a:txBody>
                  <a:tcPr/>
                </a:tc>
                <a:tc>
                  <a:txBody>
                    <a:bodyPr/>
                    <a:lstStyle/>
                    <a:p>
                      <a:pPr algn="ctr"/>
                      <a:r>
                        <a:rPr lang="en-US" dirty="0"/>
                        <a:t>12</a:t>
                      </a:r>
                      <a:endParaRPr lang="en-AE" dirty="0"/>
                    </a:p>
                  </a:txBody>
                  <a:tcPr/>
                </a:tc>
                <a:extLst>
                  <a:ext uri="{0D108BD9-81ED-4DB2-BD59-A6C34878D82A}">
                    <a16:rowId xmlns:a16="http://schemas.microsoft.com/office/drawing/2014/main" val="1122290210"/>
                  </a:ext>
                </a:extLst>
              </a:tr>
              <a:tr h="370840">
                <a:tc>
                  <a:txBody>
                    <a:bodyPr/>
                    <a:lstStyle/>
                    <a:p>
                      <a:pPr algn="ctr"/>
                      <a:r>
                        <a:rPr lang="en-US" dirty="0"/>
                        <a:t>bat</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3238438886"/>
                  </a:ext>
                </a:extLst>
              </a:tr>
              <a:tr h="370840">
                <a:tc>
                  <a:txBody>
                    <a:bodyPr/>
                    <a:lstStyle/>
                    <a:p>
                      <a:pPr algn="ctr"/>
                      <a:r>
                        <a:rPr lang="en-US" dirty="0"/>
                        <a:t>ats</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3914496847"/>
                  </a:ext>
                </a:extLst>
              </a:tr>
            </a:tbl>
          </a:graphicData>
        </a:graphic>
      </p:graphicFrame>
    </p:spTree>
    <p:extLst>
      <p:ext uri="{BB962C8B-B14F-4D97-AF65-F5344CB8AC3E}">
        <p14:creationId xmlns:p14="http://schemas.microsoft.com/office/powerpoint/2010/main" val="3091258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CC728F-B74C-A94B-1E2C-6F80E9523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938AD7-921B-D905-D21D-C21BC6A21523}"/>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822D9992-E114-E998-2BA2-03FC7F5461DA}"/>
              </a:ext>
            </a:extLst>
          </p:cNvPr>
          <p:cNvSpPr>
            <a:spLocks noGrp="1"/>
          </p:cNvSpPr>
          <p:nvPr>
            <p:ph idx="1"/>
          </p:nvPr>
        </p:nvSpPr>
        <p:spPr>
          <a:xfrm>
            <a:off x="128081" y="875488"/>
            <a:ext cx="11935838" cy="5480861"/>
          </a:xfrm>
        </p:spPr>
        <p:txBody>
          <a:bodyPr>
            <a:normAutofit/>
          </a:bodyPr>
          <a:lstStyle/>
          <a:p>
            <a:pPr marL="514350" indent="-514350">
              <a:buFont typeface="+mj-lt"/>
              <a:buAutoNum type="arabicPeriod" startAt="3"/>
            </a:pPr>
            <a:r>
              <a:rPr lang="en-GB" dirty="0">
                <a:latin typeface="Arial" panose="020B0604020202020204" pitchFamily="34" charset="0"/>
                <a:cs typeface="Arial" panose="020B0604020202020204" pitchFamily="34" charset="0"/>
              </a:rPr>
              <a:t>Pair Merging: </a:t>
            </a:r>
          </a:p>
          <a:p>
            <a:pPr lvl="1"/>
            <a:r>
              <a:rPr lang="en-GB" dirty="0">
                <a:latin typeface="Arial" panose="020B0604020202020204" pitchFamily="34" charset="0"/>
                <a:cs typeface="Arial" panose="020B0604020202020204" pitchFamily="34" charset="0"/>
              </a:rPr>
              <a:t>The most frequent pair at this stage is (a, g). </a:t>
            </a:r>
          </a:p>
          <a:p>
            <a:pPr lvl="1"/>
            <a:r>
              <a:rPr lang="en-GB" dirty="0">
                <a:latin typeface="Arial" panose="020B0604020202020204" pitchFamily="34" charset="0"/>
                <a:cs typeface="Arial" panose="020B0604020202020204" pitchFamily="34" charset="0"/>
              </a:rPr>
              <a:t>The second merge rule learned is </a:t>
            </a:r>
            <a:r>
              <a:rPr lang="en-GB" dirty="0">
                <a:solidFill>
                  <a:srgbClr val="FF0000"/>
                </a:solidFill>
                <a:latin typeface="Arial" panose="020B0604020202020204" pitchFamily="34" charset="0"/>
                <a:cs typeface="Arial" panose="020B0604020202020204" pitchFamily="34" charset="0"/>
              </a:rPr>
              <a:t>a, g → ag</a:t>
            </a:r>
            <a:r>
              <a:rPr lang="en-GB" dirty="0">
                <a:latin typeface="Arial" panose="020B0604020202020204" pitchFamily="34" charset="0"/>
                <a:cs typeface="Arial" panose="020B0604020202020204" pitchFamily="34" charset="0"/>
              </a:rPr>
              <a:t>. Adding that to the vocabulary and merging all existing occurrences leads us to:</a:t>
            </a:r>
          </a:p>
          <a:p>
            <a:pPr marL="457200" lvl="1" indent="0" algn="ctr">
              <a:buNone/>
            </a:pPr>
            <a:r>
              <a:rPr lang="en-GB" dirty="0">
                <a:latin typeface="Arial" panose="020B0604020202020204" pitchFamily="34" charset="0"/>
                <a:cs typeface="Arial" panose="020B0604020202020204" pitchFamily="34" charset="0"/>
              </a:rPr>
              <a:t>Vocabulary = [</a:t>
            </a:r>
            <a:r>
              <a:rPr lang="en-GB" dirty="0"/>
              <a:t>a, b, c, g, s, t, at, ag</a:t>
            </a:r>
            <a:r>
              <a:rPr lang="en-GB" dirty="0">
                <a:latin typeface="Arial" panose="020B0604020202020204" pitchFamily="34" charset="0"/>
                <a:cs typeface="Arial" panose="020B0604020202020204" pitchFamily="34" charset="0"/>
              </a:rPr>
              <a:t>]</a:t>
            </a: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buNone/>
            </a:pP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4259E83-6335-F60B-19F1-161C36CF9A40}"/>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312013B-A6F5-674B-7F93-8E265C3453F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19</a:t>
            </a:fld>
            <a:endParaRPr lang="en-AE" dirty="0"/>
          </a:p>
        </p:txBody>
      </p:sp>
      <p:graphicFrame>
        <p:nvGraphicFramePr>
          <p:cNvPr id="8" name="Table 7">
            <a:extLst>
              <a:ext uri="{FF2B5EF4-FFF2-40B4-BE49-F238E27FC236}">
                <a16:creationId xmlns:a16="http://schemas.microsoft.com/office/drawing/2014/main" id="{5B6E6FBC-9498-BAE4-3619-D3248A211688}"/>
              </a:ext>
            </a:extLst>
          </p:cNvPr>
          <p:cNvGraphicFramePr>
            <a:graphicFrameLocks noGrp="1"/>
          </p:cNvGraphicFramePr>
          <p:nvPr>
            <p:extLst>
              <p:ext uri="{D42A27DB-BD31-4B8C-83A1-F6EECF244321}">
                <p14:modId xmlns:p14="http://schemas.microsoft.com/office/powerpoint/2010/main" val="3275885182"/>
              </p:ext>
            </p:extLst>
          </p:nvPr>
        </p:nvGraphicFramePr>
        <p:xfrm>
          <a:off x="4301066" y="3318939"/>
          <a:ext cx="3589868" cy="222504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370840">
                <a:tc>
                  <a:txBody>
                    <a:bodyPr/>
                    <a:lstStyle/>
                    <a:p>
                      <a:pPr algn="ctr"/>
                      <a:r>
                        <a:rPr lang="en-US" dirty="0"/>
                        <a:t>Tokens</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err="1"/>
                        <a:t>c,at</a:t>
                      </a:r>
                      <a:endParaRPr lang="en-AE" dirty="0"/>
                    </a:p>
                  </a:txBody>
                  <a:tcPr/>
                </a:tc>
                <a:tc>
                  <a:txBody>
                    <a:bodyPr/>
                    <a:lstStyle/>
                    <a:p>
                      <a:pPr algn="ctr"/>
                      <a:r>
                        <a:rPr lang="en-US" dirty="0"/>
                        <a:t>10</a:t>
                      </a:r>
                      <a:endParaRPr lang="en-AE" dirty="0"/>
                    </a:p>
                  </a:txBody>
                  <a:tcPr/>
                </a:tc>
                <a:extLst>
                  <a:ext uri="{0D108BD9-81ED-4DB2-BD59-A6C34878D82A}">
                    <a16:rowId xmlns:a16="http://schemas.microsoft.com/office/drawing/2014/main" val="2801910144"/>
                  </a:ext>
                </a:extLst>
              </a:tr>
              <a:tr h="370840">
                <a:tc>
                  <a:txBody>
                    <a:bodyPr/>
                    <a:lstStyle/>
                    <a:p>
                      <a:pPr algn="ctr"/>
                      <a:r>
                        <a:rPr lang="en-US" dirty="0" err="1"/>
                        <a:t>b,at</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1334345213"/>
                  </a:ext>
                </a:extLst>
              </a:tr>
              <a:tr h="370840">
                <a:tc>
                  <a:txBody>
                    <a:bodyPr/>
                    <a:lstStyle/>
                    <a:p>
                      <a:pPr algn="ctr"/>
                      <a:r>
                        <a:rPr lang="en-US" dirty="0" err="1"/>
                        <a:t>b,ag</a:t>
                      </a:r>
                      <a:endParaRPr lang="en-AE" dirty="0"/>
                    </a:p>
                  </a:txBody>
                  <a:tcPr/>
                </a:tc>
                <a:tc>
                  <a:txBody>
                    <a:bodyPr/>
                    <a:lstStyle/>
                    <a:p>
                      <a:pPr algn="ctr"/>
                      <a:r>
                        <a:rPr lang="en-US" dirty="0"/>
                        <a:t>12</a:t>
                      </a:r>
                      <a:endParaRPr lang="en-AE" dirty="0"/>
                    </a:p>
                  </a:txBody>
                  <a:tcPr/>
                </a:tc>
                <a:extLst>
                  <a:ext uri="{0D108BD9-81ED-4DB2-BD59-A6C34878D82A}">
                    <a16:rowId xmlns:a16="http://schemas.microsoft.com/office/drawing/2014/main" val="1122290210"/>
                  </a:ext>
                </a:extLst>
              </a:tr>
              <a:tr h="370840">
                <a:tc>
                  <a:txBody>
                    <a:bodyPr/>
                    <a:lstStyle/>
                    <a:p>
                      <a:pPr algn="ctr"/>
                      <a:r>
                        <a:rPr lang="en-US" dirty="0" err="1"/>
                        <a:t>t,ag</a:t>
                      </a:r>
                      <a:endParaRPr lang="en-AE" dirty="0"/>
                    </a:p>
                  </a:txBody>
                  <a:tcPr/>
                </a:tc>
                <a:tc>
                  <a:txBody>
                    <a:bodyPr/>
                    <a:lstStyle/>
                    <a:p>
                      <a:pPr algn="ctr"/>
                      <a:r>
                        <a:rPr lang="en-US" dirty="0"/>
                        <a:t>4</a:t>
                      </a:r>
                      <a:endParaRPr lang="en-AE" dirty="0"/>
                    </a:p>
                  </a:txBody>
                  <a:tcPr/>
                </a:tc>
                <a:extLst>
                  <a:ext uri="{0D108BD9-81ED-4DB2-BD59-A6C34878D82A}">
                    <a16:rowId xmlns:a16="http://schemas.microsoft.com/office/drawing/2014/main" val="3238438886"/>
                  </a:ext>
                </a:extLst>
              </a:tr>
              <a:tr h="370840">
                <a:tc>
                  <a:txBody>
                    <a:bodyPr/>
                    <a:lstStyle/>
                    <a:p>
                      <a:pPr algn="ctr"/>
                      <a:r>
                        <a:rPr lang="en-US" dirty="0" err="1"/>
                        <a:t>c,at,s</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3914496847"/>
                  </a:ext>
                </a:extLst>
              </a:tr>
            </a:tbl>
          </a:graphicData>
        </a:graphic>
      </p:graphicFrame>
    </p:spTree>
    <p:extLst>
      <p:ext uri="{BB962C8B-B14F-4D97-AF65-F5344CB8AC3E}">
        <p14:creationId xmlns:p14="http://schemas.microsoft.com/office/powerpoint/2010/main" val="62612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A784D-78A9-25DA-3734-1B6C5736E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642FB9-064D-68A8-A2AB-47C1E90D24ED}"/>
              </a:ext>
            </a:extLst>
          </p:cNvPr>
          <p:cNvSpPr>
            <a:spLocks noGrp="1"/>
          </p:cNvSpPr>
          <p:nvPr>
            <p:ph type="title"/>
          </p:nvPr>
        </p:nvSpPr>
        <p:spPr>
          <a:xfrm>
            <a:off x="128081" y="83024"/>
            <a:ext cx="11935838" cy="636925"/>
          </a:xfrm>
        </p:spPr>
        <p:txBody>
          <a:bodyPr>
            <a:normAutofit fontScale="90000"/>
          </a:bodyPr>
          <a:lstStyle/>
          <a:p>
            <a:r>
              <a:rPr lang="en-US" dirty="0"/>
              <a:t>Contents</a:t>
            </a:r>
            <a:endParaRPr lang="en-AE" dirty="0"/>
          </a:p>
        </p:txBody>
      </p:sp>
      <p:sp>
        <p:nvSpPr>
          <p:cNvPr id="3" name="Content Placeholder 2">
            <a:extLst>
              <a:ext uri="{FF2B5EF4-FFF2-40B4-BE49-F238E27FC236}">
                <a16:creationId xmlns:a16="http://schemas.microsoft.com/office/drawing/2014/main" id="{C03DA8D3-BE10-2924-9680-BA70379B3451}"/>
              </a:ext>
            </a:extLst>
          </p:cNvPr>
          <p:cNvSpPr>
            <a:spLocks noGrp="1"/>
          </p:cNvSpPr>
          <p:nvPr>
            <p:ph idx="1"/>
          </p:nvPr>
        </p:nvSpPr>
        <p:spPr>
          <a:xfrm>
            <a:off x="128081" y="875488"/>
            <a:ext cx="11935838" cy="5480861"/>
          </a:xfrm>
        </p:spPr>
        <p:txBody>
          <a:bodyPr>
            <a:normAutofit/>
          </a:bodyPr>
          <a:lstStyle/>
          <a:p>
            <a:r>
              <a:rPr lang="en-US" dirty="0">
                <a:latin typeface="Arial" panose="020B0604020202020204" pitchFamily="34" charset="0"/>
                <a:cs typeface="Arial" panose="020B0604020202020204" pitchFamily="34" charset="0"/>
              </a:rPr>
              <a:t>Tokenization</a:t>
            </a:r>
          </a:p>
          <a:p>
            <a:r>
              <a:rPr lang="en-US" dirty="0">
                <a:latin typeface="Arial" panose="020B0604020202020204" pitchFamily="34" charset="0"/>
                <a:cs typeface="Arial" panose="020B0604020202020204" pitchFamily="34" charset="0"/>
              </a:rPr>
              <a:t>Word Level Tokenization</a:t>
            </a:r>
          </a:p>
          <a:p>
            <a:r>
              <a:rPr lang="en-US" dirty="0">
                <a:latin typeface="Arial" panose="020B0604020202020204" pitchFamily="34" charset="0"/>
                <a:cs typeface="Arial" panose="020B0604020202020204" pitchFamily="34" charset="0"/>
              </a:rPr>
              <a:t>Character Level Tokenization </a:t>
            </a:r>
          </a:p>
          <a:p>
            <a:r>
              <a:rPr lang="en-US" dirty="0" err="1">
                <a:latin typeface="Arial" panose="020B0604020202020204" pitchFamily="34" charset="0"/>
                <a:cs typeface="Arial" panose="020B0604020202020204" pitchFamily="34" charset="0"/>
              </a:rPr>
              <a:t>Subword</a:t>
            </a:r>
            <a:r>
              <a:rPr lang="en-US" dirty="0">
                <a:latin typeface="Arial" panose="020B0604020202020204" pitchFamily="34" charset="0"/>
                <a:cs typeface="Arial" panose="020B0604020202020204" pitchFamily="34" charset="0"/>
              </a:rPr>
              <a:t> Tokenization</a:t>
            </a:r>
          </a:p>
          <a:p>
            <a:r>
              <a:rPr lang="en-US" dirty="0">
                <a:latin typeface="Arial" panose="020B0604020202020204" pitchFamily="34" charset="0"/>
                <a:cs typeface="Arial" panose="020B0604020202020204" pitchFamily="34" charset="0"/>
              </a:rPr>
              <a:t>Tokenizer</a:t>
            </a:r>
          </a:p>
          <a:p>
            <a:r>
              <a:rPr lang="en-US" dirty="0">
                <a:latin typeface="Arial" panose="020B0604020202020204" pitchFamily="34" charset="0"/>
                <a:cs typeface="Arial" panose="020B0604020202020204" pitchFamily="34" charset="0"/>
              </a:rPr>
              <a:t>Byte Pair Encoding</a:t>
            </a:r>
          </a:p>
          <a:p>
            <a:r>
              <a:rPr lang="en-US" dirty="0" err="1">
                <a:latin typeface="Arial" panose="020B0604020202020204" pitchFamily="34" charset="0"/>
                <a:cs typeface="Arial" panose="020B0604020202020204" pitchFamily="34" charset="0"/>
              </a:rPr>
              <a:t>WordPiece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Unigram Language </a:t>
            </a:r>
            <a:r>
              <a:rPr lang="en-US">
                <a:latin typeface="Arial" panose="020B0604020202020204" pitchFamily="34" charset="0"/>
                <a:cs typeface="Arial" panose="020B0604020202020204" pitchFamily="34" charset="0"/>
              </a:rPr>
              <a:t>Model Tokenization</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10788A5-F943-9796-7063-E56A0B75420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2CE19B0E-7CE5-4EDB-ED7F-DE86C62258D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a:t>
            </a:fld>
            <a:endParaRPr lang="en-AE" dirty="0"/>
          </a:p>
        </p:txBody>
      </p:sp>
    </p:spTree>
    <p:extLst>
      <p:ext uri="{BB962C8B-B14F-4D97-AF65-F5344CB8AC3E}">
        <p14:creationId xmlns:p14="http://schemas.microsoft.com/office/powerpoint/2010/main" val="288955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AB97A-72F3-353C-DE46-5AC9D512E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87BF79-EEC1-9629-A0F5-751ABD02EA08}"/>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C74DDD2D-8D60-EDD2-ED71-D7CC7E87CF07}"/>
              </a:ext>
            </a:extLst>
          </p:cNvPr>
          <p:cNvSpPr>
            <a:spLocks noGrp="1"/>
          </p:cNvSpPr>
          <p:nvPr>
            <p:ph idx="1"/>
          </p:nvPr>
        </p:nvSpPr>
        <p:spPr>
          <a:xfrm>
            <a:off x="128081" y="875488"/>
            <a:ext cx="11935838" cy="5480861"/>
          </a:xfrm>
        </p:spPr>
        <p:txBody>
          <a:bodyPr>
            <a:normAutofit lnSpcReduction="10000"/>
          </a:bodyPr>
          <a:lstStyle/>
          <a:p>
            <a:pPr marL="514350" indent="-514350">
              <a:buFont typeface="+mj-lt"/>
              <a:buAutoNum type="arabicPeriod" startAt="3"/>
            </a:pPr>
            <a:r>
              <a:rPr lang="en-GB" dirty="0">
                <a:latin typeface="Arial" panose="020B0604020202020204" pitchFamily="34" charset="0"/>
                <a:cs typeface="Arial" panose="020B0604020202020204" pitchFamily="34" charset="0"/>
              </a:rPr>
              <a:t>Pair Merging: </a:t>
            </a:r>
          </a:p>
          <a:p>
            <a:pPr lvl="1"/>
            <a:r>
              <a:rPr lang="en-GB" dirty="0">
                <a:latin typeface="Arial" panose="020B0604020202020204" pitchFamily="34" charset="0"/>
                <a:cs typeface="Arial" panose="020B0604020202020204" pitchFamily="34" charset="0"/>
              </a:rPr>
              <a:t>Now the most frequent pair is (c, at), so we learn the merge rule </a:t>
            </a:r>
            <a:r>
              <a:rPr lang="en-GB" b="1" dirty="0">
                <a:latin typeface="Arial" panose="020B0604020202020204" pitchFamily="34" charset="0"/>
                <a:cs typeface="Arial" panose="020B0604020202020204" pitchFamily="34" charset="0"/>
              </a:rPr>
              <a:t>c, at → cat</a:t>
            </a:r>
            <a:r>
              <a:rPr lang="en-GB" dirty="0">
                <a:latin typeface="Arial" panose="020B0604020202020204" pitchFamily="34" charset="0"/>
                <a:cs typeface="Arial" panose="020B0604020202020204" pitchFamily="34" charset="0"/>
              </a:rPr>
              <a:t>.</a:t>
            </a:r>
          </a:p>
          <a:p>
            <a:pPr lvl="1"/>
            <a:r>
              <a:rPr lang="en-GB" dirty="0">
                <a:latin typeface="Arial" panose="020B0604020202020204" pitchFamily="34" charset="0"/>
                <a:cs typeface="Arial" panose="020B0604020202020204" pitchFamily="34" charset="0"/>
              </a:rPr>
              <a:t>After three merges, the vocabulary and corpus are as follows:</a:t>
            </a:r>
          </a:p>
          <a:p>
            <a:pPr marL="457200" lvl="1" indent="0" algn="ctr">
              <a:buNone/>
            </a:pPr>
            <a:r>
              <a:rPr lang="en-GB" dirty="0">
                <a:latin typeface="Arial" panose="020B0604020202020204" pitchFamily="34" charset="0"/>
                <a:cs typeface="Arial" panose="020B0604020202020204" pitchFamily="34" charset="0"/>
              </a:rPr>
              <a:t>Vocabulary = [</a:t>
            </a:r>
            <a:r>
              <a:rPr lang="en-GB" dirty="0"/>
              <a:t>a, b, c, g, s, t, at, ag, cat</a:t>
            </a:r>
            <a:r>
              <a:rPr lang="en-GB" dirty="0">
                <a:latin typeface="Arial" panose="020B0604020202020204" pitchFamily="34" charset="0"/>
                <a:cs typeface="Arial" panose="020B0604020202020204" pitchFamily="34" charset="0"/>
              </a:rPr>
              <a:t>]</a:t>
            </a: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We keep iterating through these steps until the vocabulary reaches the desired size.</a:t>
            </a: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buNone/>
            </a:pP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B5A66588-DDF6-9E1E-73DF-347D04B90C7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C26E27E-0885-511D-91FA-D1787B9B5E8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20</a:t>
            </a:fld>
            <a:endParaRPr lang="en-AE" dirty="0"/>
          </a:p>
        </p:txBody>
      </p:sp>
      <p:graphicFrame>
        <p:nvGraphicFramePr>
          <p:cNvPr id="8" name="Table 7">
            <a:extLst>
              <a:ext uri="{FF2B5EF4-FFF2-40B4-BE49-F238E27FC236}">
                <a16:creationId xmlns:a16="http://schemas.microsoft.com/office/drawing/2014/main" id="{022B81D6-9CD4-46AE-5A02-482760E848FF}"/>
              </a:ext>
            </a:extLst>
          </p:cNvPr>
          <p:cNvGraphicFramePr>
            <a:graphicFrameLocks noGrp="1"/>
          </p:cNvGraphicFramePr>
          <p:nvPr>
            <p:extLst>
              <p:ext uri="{D42A27DB-BD31-4B8C-83A1-F6EECF244321}">
                <p14:modId xmlns:p14="http://schemas.microsoft.com/office/powerpoint/2010/main" val="4172418693"/>
              </p:ext>
            </p:extLst>
          </p:nvPr>
        </p:nvGraphicFramePr>
        <p:xfrm>
          <a:off x="4301066" y="2794006"/>
          <a:ext cx="3589868" cy="222504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370840">
                <a:tc>
                  <a:txBody>
                    <a:bodyPr/>
                    <a:lstStyle/>
                    <a:p>
                      <a:pPr algn="ctr"/>
                      <a:r>
                        <a:rPr lang="en-US" dirty="0"/>
                        <a:t>Tokens</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a:t>cat</a:t>
                      </a:r>
                      <a:endParaRPr lang="en-AE" dirty="0"/>
                    </a:p>
                  </a:txBody>
                  <a:tcPr/>
                </a:tc>
                <a:tc>
                  <a:txBody>
                    <a:bodyPr/>
                    <a:lstStyle/>
                    <a:p>
                      <a:pPr algn="ctr"/>
                      <a:r>
                        <a:rPr lang="en-US" dirty="0"/>
                        <a:t>10</a:t>
                      </a:r>
                      <a:endParaRPr lang="en-AE" dirty="0"/>
                    </a:p>
                  </a:txBody>
                  <a:tcPr/>
                </a:tc>
                <a:extLst>
                  <a:ext uri="{0D108BD9-81ED-4DB2-BD59-A6C34878D82A}">
                    <a16:rowId xmlns:a16="http://schemas.microsoft.com/office/drawing/2014/main" val="2801910144"/>
                  </a:ext>
                </a:extLst>
              </a:tr>
              <a:tr h="370840">
                <a:tc>
                  <a:txBody>
                    <a:bodyPr/>
                    <a:lstStyle/>
                    <a:p>
                      <a:pPr algn="ctr"/>
                      <a:r>
                        <a:rPr lang="en-US" dirty="0" err="1"/>
                        <a:t>b,at</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1334345213"/>
                  </a:ext>
                </a:extLst>
              </a:tr>
              <a:tr h="370840">
                <a:tc>
                  <a:txBody>
                    <a:bodyPr/>
                    <a:lstStyle/>
                    <a:p>
                      <a:pPr algn="ctr"/>
                      <a:r>
                        <a:rPr lang="en-US" dirty="0" err="1"/>
                        <a:t>b,ag</a:t>
                      </a:r>
                      <a:endParaRPr lang="en-AE" dirty="0"/>
                    </a:p>
                  </a:txBody>
                  <a:tcPr/>
                </a:tc>
                <a:tc>
                  <a:txBody>
                    <a:bodyPr/>
                    <a:lstStyle/>
                    <a:p>
                      <a:pPr algn="ctr"/>
                      <a:r>
                        <a:rPr lang="en-US" dirty="0"/>
                        <a:t>12</a:t>
                      </a:r>
                      <a:endParaRPr lang="en-AE" dirty="0"/>
                    </a:p>
                  </a:txBody>
                  <a:tcPr/>
                </a:tc>
                <a:extLst>
                  <a:ext uri="{0D108BD9-81ED-4DB2-BD59-A6C34878D82A}">
                    <a16:rowId xmlns:a16="http://schemas.microsoft.com/office/drawing/2014/main" val="1122290210"/>
                  </a:ext>
                </a:extLst>
              </a:tr>
              <a:tr h="370840">
                <a:tc>
                  <a:txBody>
                    <a:bodyPr/>
                    <a:lstStyle/>
                    <a:p>
                      <a:pPr algn="ctr"/>
                      <a:r>
                        <a:rPr lang="en-US" dirty="0" err="1"/>
                        <a:t>t,ag</a:t>
                      </a:r>
                      <a:endParaRPr lang="en-AE" dirty="0"/>
                    </a:p>
                  </a:txBody>
                  <a:tcPr/>
                </a:tc>
                <a:tc>
                  <a:txBody>
                    <a:bodyPr/>
                    <a:lstStyle/>
                    <a:p>
                      <a:pPr algn="ctr"/>
                      <a:r>
                        <a:rPr lang="en-US" dirty="0"/>
                        <a:t>4</a:t>
                      </a:r>
                      <a:endParaRPr lang="en-AE" dirty="0"/>
                    </a:p>
                  </a:txBody>
                  <a:tcPr/>
                </a:tc>
                <a:extLst>
                  <a:ext uri="{0D108BD9-81ED-4DB2-BD59-A6C34878D82A}">
                    <a16:rowId xmlns:a16="http://schemas.microsoft.com/office/drawing/2014/main" val="3238438886"/>
                  </a:ext>
                </a:extLst>
              </a:tr>
              <a:tr h="370840">
                <a:tc>
                  <a:txBody>
                    <a:bodyPr/>
                    <a:lstStyle/>
                    <a:p>
                      <a:pPr algn="ctr"/>
                      <a:r>
                        <a:rPr lang="en-US" dirty="0" err="1"/>
                        <a:t>cat,s</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3914496847"/>
                  </a:ext>
                </a:extLst>
              </a:tr>
            </a:tbl>
          </a:graphicData>
        </a:graphic>
      </p:graphicFrame>
    </p:spTree>
    <p:extLst>
      <p:ext uri="{BB962C8B-B14F-4D97-AF65-F5344CB8AC3E}">
        <p14:creationId xmlns:p14="http://schemas.microsoft.com/office/powerpoint/2010/main" val="2765851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7D23A-8D01-2C3A-BE15-BAF43C26B0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B123A-7C7F-F127-3FF5-7B892C0C7B14}"/>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37849C61-5D49-4526-4C8C-D139F783DB0C}"/>
              </a:ext>
            </a:extLst>
          </p:cNvPr>
          <p:cNvSpPr>
            <a:spLocks noGrp="1"/>
          </p:cNvSpPr>
          <p:nvPr>
            <p:ph idx="1"/>
          </p:nvPr>
        </p:nvSpPr>
        <p:spPr>
          <a:xfrm>
            <a:off x="128081" y="875488"/>
            <a:ext cx="11935838" cy="5480861"/>
          </a:xfrm>
        </p:spPr>
        <p:txBody>
          <a:bodyPr>
            <a:normAutofit/>
          </a:bodyPr>
          <a:lstStyle/>
          <a:p>
            <a:r>
              <a:rPr lang="en-GB" dirty="0">
                <a:latin typeface="Arial" panose="020B0604020202020204" pitchFamily="34" charset="0"/>
                <a:cs typeface="Arial" panose="020B0604020202020204" pitchFamily="34" charset="0"/>
              </a:rPr>
              <a:t>On test or inference, we run each merge learned from the training data in a greedy manner, successively in the order we learned them, i.e.</a:t>
            </a:r>
          </a:p>
          <a:p>
            <a:pPr marL="0" indent="0" algn="ctr">
              <a:buNone/>
            </a:pPr>
            <a:r>
              <a:rPr lang="en-GB" dirty="0">
                <a:latin typeface="Arial" panose="020B0604020202020204" pitchFamily="34" charset="0"/>
                <a:cs typeface="Arial" panose="020B0604020202020204" pitchFamily="34" charset="0"/>
              </a:rPr>
              <a:t>a, t → at</a:t>
            </a:r>
          </a:p>
          <a:p>
            <a:pPr marL="0" indent="0" algn="ctr">
              <a:buNone/>
            </a:pPr>
            <a:r>
              <a:rPr lang="en-GB" dirty="0">
                <a:latin typeface="Arial" panose="020B0604020202020204" pitchFamily="34" charset="0"/>
                <a:cs typeface="Arial" panose="020B0604020202020204" pitchFamily="34" charset="0"/>
              </a:rPr>
              <a:t>a, g → ag</a:t>
            </a:r>
          </a:p>
          <a:p>
            <a:pPr marL="0" indent="0" algn="ctr">
              <a:buNone/>
            </a:pPr>
            <a:r>
              <a:rPr lang="en-GB" dirty="0">
                <a:latin typeface="Arial" panose="020B0604020202020204" pitchFamily="34" charset="0"/>
                <a:cs typeface="Arial" panose="020B0604020202020204" pitchFamily="34" charset="0"/>
              </a:rPr>
              <a:t>c, at → cat</a:t>
            </a:r>
          </a:p>
          <a:p>
            <a:pPr marL="457200" lvl="1" indent="0" algn="ctr">
              <a:buNone/>
            </a:pPr>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For example, the word “bag” would be tokenized as follows:</a:t>
            </a:r>
          </a:p>
          <a:p>
            <a:pPr lvl="2"/>
            <a:r>
              <a:rPr lang="en-GB" dirty="0">
                <a:latin typeface="Arial" panose="020B0604020202020204" pitchFamily="34" charset="0"/>
                <a:cs typeface="Arial" panose="020B0604020202020204" pitchFamily="34" charset="0"/>
              </a:rPr>
              <a:t>We begin by splitting the word into its constituent characters: bags → b, a, g, s.</a:t>
            </a:r>
          </a:p>
          <a:p>
            <a:pPr lvl="2"/>
            <a:r>
              <a:rPr lang="en-GB" dirty="0">
                <a:latin typeface="Arial" panose="020B0604020202020204" pitchFamily="34" charset="0"/>
                <a:cs typeface="Arial" panose="020B0604020202020204" pitchFamily="34" charset="0"/>
              </a:rPr>
              <a:t>We go through the merge rules until we find one we can apply. Observe the second rule can be applied and merge the characters a and g: bags → b, ag, s</a:t>
            </a:r>
          </a:p>
          <a:p>
            <a:pPr lvl="2"/>
            <a:r>
              <a:rPr lang="en-GB" dirty="0">
                <a:latin typeface="Arial" panose="020B0604020202020204" pitchFamily="34" charset="0"/>
                <a:cs typeface="Arial" panose="020B0604020202020204" pitchFamily="34" charset="0"/>
              </a:rPr>
              <a:t>When we have exhausted all the merge rules, the tokenization process is complete.</a:t>
            </a:r>
          </a:p>
          <a:p>
            <a:pPr marL="914400" lvl="2" indent="0" algn="ctr">
              <a:buNone/>
            </a:pPr>
            <a:r>
              <a:rPr lang="en-GB" dirty="0">
                <a:latin typeface="Arial" panose="020B0604020202020204" pitchFamily="34" charset="0"/>
                <a:cs typeface="Arial" panose="020B0604020202020204" pitchFamily="34" charset="0"/>
              </a:rPr>
              <a:t>bags → b, ag, s</a:t>
            </a: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lgn="ctr">
              <a:buNone/>
            </a:pPr>
            <a:endParaRPr lang="en-GB" dirty="0">
              <a:latin typeface="Arial" panose="020B0604020202020204" pitchFamily="34" charset="0"/>
              <a:cs typeface="Arial" panose="020B0604020202020204" pitchFamily="34" charset="0"/>
            </a:endParaRPr>
          </a:p>
          <a:p>
            <a:pPr marL="457200" lvl="1" indent="0">
              <a:buNone/>
            </a:pP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0F6719C-EC0B-205F-299D-25EA4327484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1957250-D91E-D99D-27CA-A933FB30247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21</a:t>
            </a:fld>
            <a:endParaRPr lang="en-AE" dirty="0"/>
          </a:p>
        </p:txBody>
      </p:sp>
    </p:spTree>
    <p:extLst>
      <p:ext uri="{BB962C8B-B14F-4D97-AF65-F5344CB8AC3E}">
        <p14:creationId xmlns:p14="http://schemas.microsoft.com/office/powerpoint/2010/main" val="1810537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05AAA-0835-FA8C-A43A-78D058DF6A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7AB5E2-927D-098F-D203-DCC8597EBAFC}"/>
              </a:ext>
            </a:extLst>
          </p:cNvPr>
          <p:cNvSpPr>
            <a:spLocks noGrp="1"/>
          </p:cNvSpPr>
          <p:nvPr>
            <p:ph type="title"/>
          </p:nvPr>
        </p:nvSpPr>
        <p:spPr>
          <a:xfrm>
            <a:off x="128081" y="83024"/>
            <a:ext cx="11935838" cy="636925"/>
          </a:xfrm>
        </p:spPr>
        <p:txBody>
          <a:bodyPr>
            <a:normAutofit fontScale="90000"/>
          </a:bodyPr>
          <a:lstStyle/>
          <a:p>
            <a:r>
              <a:rPr lang="en-US" dirty="0"/>
              <a:t>Byte Pair Encoding (BPE)</a:t>
            </a:r>
            <a:endParaRPr lang="en-AE" dirty="0"/>
          </a:p>
        </p:txBody>
      </p:sp>
      <p:sp>
        <p:nvSpPr>
          <p:cNvPr id="3" name="Content Placeholder 2">
            <a:extLst>
              <a:ext uri="{FF2B5EF4-FFF2-40B4-BE49-F238E27FC236}">
                <a16:creationId xmlns:a16="http://schemas.microsoft.com/office/drawing/2014/main" id="{BFD5F108-8777-C3A5-C1B7-62E6B22ECCEB}"/>
              </a:ext>
            </a:extLst>
          </p:cNvPr>
          <p:cNvSpPr>
            <a:spLocks noGrp="1"/>
          </p:cNvSpPr>
          <p:nvPr>
            <p:ph idx="1"/>
          </p:nvPr>
        </p:nvSpPr>
        <p:spPr>
          <a:xfrm>
            <a:off x="128081" y="875489"/>
            <a:ext cx="11935838" cy="5480861"/>
          </a:xfrm>
        </p:spPr>
        <p:txBody>
          <a:bodyPr>
            <a:normAutofit/>
          </a:bodyPr>
          <a:lstStyle/>
          <a:p>
            <a:r>
              <a:rPr lang="en-US" dirty="0">
                <a:latin typeface="Arial" panose="020B0604020202020204" pitchFamily="34" charset="0"/>
                <a:cs typeface="Arial" panose="020B0604020202020204" pitchFamily="34" charset="0"/>
              </a:rPr>
              <a:t>Handling Unknown Words</a:t>
            </a:r>
          </a:p>
          <a:p>
            <a:pPr lvl="1"/>
            <a:r>
              <a:rPr lang="en-GB" dirty="0">
                <a:latin typeface="Arial" panose="020B0604020202020204" pitchFamily="34" charset="0"/>
                <a:cs typeface="Arial" panose="020B0604020202020204" pitchFamily="34" charset="0"/>
              </a:rPr>
              <a:t>If the word being tokenized includes a character that was not present in the training corpus, that character will be converted to the unknown token (&lt;UNK&gt;).</a:t>
            </a:r>
          </a:p>
          <a:p>
            <a:pPr marL="457200" lvl="1" indent="0" algn="ctr">
              <a:buNone/>
            </a:pPr>
            <a:r>
              <a:rPr lang="en-GB" dirty="0">
                <a:latin typeface="Arial" panose="020B0604020202020204" pitchFamily="34" charset="0"/>
                <a:cs typeface="Arial" panose="020B0604020202020204" pitchFamily="34" charset="0"/>
              </a:rPr>
              <a:t>mat → [UNK], at</a:t>
            </a:r>
          </a:p>
          <a:p>
            <a:pPr marL="457200" lvl="1" indent="0" algn="ctr">
              <a:buNone/>
            </a:pPr>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To avoid &lt;UNK&gt;, the base vocabulary must include every possible character or symbol. This can be extensive, specially since there are about ~149K Unicode symbols.</a:t>
            </a:r>
          </a:p>
          <a:p>
            <a:pPr lvl="1"/>
            <a:endParaRPr lang="en-GB"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85E4CC68-5506-E246-3B83-20D46575964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6454C99-B73F-C46B-0656-14989FE6541E}"/>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22</a:t>
            </a:fld>
            <a:endParaRPr lang="en-AE" dirty="0"/>
          </a:p>
        </p:txBody>
      </p:sp>
    </p:spTree>
    <p:extLst>
      <p:ext uri="{BB962C8B-B14F-4D97-AF65-F5344CB8AC3E}">
        <p14:creationId xmlns:p14="http://schemas.microsoft.com/office/powerpoint/2010/main" val="1557003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28E7C-4DE5-5496-EF6F-9399554C5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EF336-3AF5-BE1C-8DCF-08DCAC9A63AA}"/>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C0AE34FD-E5E7-5B9E-378E-05845F247E72}"/>
              </a:ext>
            </a:extLst>
          </p:cNvPr>
          <p:cNvSpPr>
            <a:spLocks noGrp="1"/>
          </p:cNvSpPr>
          <p:nvPr>
            <p:ph idx="1"/>
          </p:nvPr>
        </p:nvSpPr>
        <p:spPr>
          <a:xfrm>
            <a:off x="128081" y="875489"/>
            <a:ext cx="11935838" cy="5480861"/>
          </a:xfrm>
        </p:spPr>
        <p:txBody>
          <a:bodyPr>
            <a:normAutofit/>
          </a:bodyPr>
          <a:lstStyle/>
          <a:p>
            <a:pPr algn="just"/>
            <a:r>
              <a:rPr lang="en-GB" dirty="0">
                <a:latin typeface="Arial" panose="020B0604020202020204" pitchFamily="34" charset="0"/>
                <a:cs typeface="Arial" panose="020B0604020202020204" pitchFamily="34" charset="0"/>
              </a:rPr>
              <a:t>The </a:t>
            </a:r>
            <a:r>
              <a:rPr lang="en-GB" dirty="0" err="1">
                <a:latin typeface="Arial" panose="020B0604020202020204" pitchFamily="34" charset="0"/>
                <a:cs typeface="Arial" panose="020B0604020202020204" pitchFamily="34" charset="0"/>
              </a:rPr>
              <a:t>WordPiece</a:t>
            </a:r>
            <a:r>
              <a:rPr lang="en-GB" dirty="0">
                <a:latin typeface="Arial" panose="020B0604020202020204" pitchFamily="34" charset="0"/>
                <a:cs typeface="Arial" panose="020B0604020202020204" pitchFamily="34" charset="0"/>
              </a:rPr>
              <a:t> algorithm, like Byte-Pair Encoding (BPE), is used for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 tokenization, but it employs a different approach to determine which symbol pairs to merge.</a:t>
            </a:r>
          </a:p>
          <a:p>
            <a:pPr algn="just"/>
            <a:r>
              <a:rPr lang="en-GB" dirty="0">
                <a:latin typeface="Arial" panose="020B0604020202020204" pitchFamily="34" charset="0"/>
                <a:cs typeface="Arial" panose="020B0604020202020204" pitchFamily="34" charset="0"/>
              </a:rPr>
              <a:t>Unlike BPE, merges in </a:t>
            </a:r>
            <a:r>
              <a:rPr lang="en-GB" dirty="0" err="1">
                <a:latin typeface="Arial" panose="020B0604020202020204" pitchFamily="34" charset="0"/>
                <a:cs typeface="Arial" panose="020B0604020202020204" pitchFamily="34" charset="0"/>
              </a:rPr>
              <a:t>WordPiece</a:t>
            </a:r>
            <a:r>
              <a:rPr lang="en-GB" dirty="0">
                <a:latin typeface="Arial" panose="020B0604020202020204" pitchFamily="34" charset="0"/>
                <a:cs typeface="Arial" panose="020B0604020202020204" pitchFamily="34" charset="0"/>
              </a:rPr>
              <a:t> algorithm are determined by likely-hood, and not frequency.</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33DF738-47C1-A9E3-B714-E18D625B4D6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38EEF03-C241-780D-DC57-BE623DD9DB0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23</a:t>
            </a:fld>
            <a:endParaRPr lang="en-AE" dirty="0"/>
          </a:p>
        </p:txBody>
      </p:sp>
    </p:spTree>
    <p:extLst>
      <p:ext uri="{BB962C8B-B14F-4D97-AF65-F5344CB8AC3E}">
        <p14:creationId xmlns:p14="http://schemas.microsoft.com/office/powerpoint/2010/main" val="3316771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1ECA4-8D64-9554-23D9-6EC63EAD4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ACE052-F68D-5204-AFC9-2E0ACE4D1A11}"/>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26CB55-E6AF-0556-EA42-0C69DD19E0C9}"/>
                  </a:ext>
                </a:extLst>
              </p:cNvPr>
              <p:cNvSpPr>
                <a:spLocks noGrp="1"/>
              </p:cNvSpPr>
              <p:nvPr>
                <p:ph idx="1"/>
              </p:nvPr>
            </p:nvSpPr>
            <p:spPr>
              <a:xfrm>
                <a:off x="128081" y="875489"/>
                <a:ext cx="11935838" cy="5480861"/>
              </a:xfrm>
            </p:spPr>
            <p:txBody>
              <a:bodyPr>
                <a:normAutofit fontScale="92500" lnSpcReduction="10000"/>
              </a:bodyPr>
              <a:lstStyle/>
              <a:p>
                <a:pPr algn="just"/>
                <a:r>
                  <a:rPr lang="en-GB" dirty="0">
                    <a:latin typeface="Arial" panose="020B0604020202020204" pitchFamily="34" charset="0"/>
                    <a:cs typeface="Arial" panose="020B0604020202020204" pitchFamily="34" charset="0"/>
                  </a:rPr>
                  <a:t>The </a:t>
                </a:r>
                <a:r>
                  <a:rPr lang="en-GB" dirty="0" err="1">
                    <a:latin typeface="Arial" panose="020B0604020202020204" pitchFamily="34" charset="0"/>
                    <a:cs typeface="Arial" panose="020B0604020202020204" pitchFamily="34" charset="0"/>
                  </a:rPr>
                  <a:t>WordPiece</a:t>
                </a:r>
                <a:r>
                  <a:rPr lang="en-GB" dirty="0">
                    <a:latin typeface="Arial" panose="020B0604020202020204" pitchFamily="34" charset="0"/>
                    <a:cs typeface="Arial" panose="020B0604020202020204" pitchFamily="34" charset="0"/>
                  </a:rPr>
                  <a:t> algorithm uses special markers to indicate word-initial and word-internal tokens, which is model specific.</a:t>
                </a:r>
              </a:p>
              <a:p>
                <a:pPr lvl="1" algn="just"/>
                <a:r>
                  <a:rPr lang="en-GB" dirty="0">
                    <a:latin typeface="Arial" panose="020B0604020202020204" pitchFamily="34" charset="0"/>
                    <a:cs typeface="Arial" panose="020B0604020202020204" pitchFamily="34" charset="0"/>
                  </a:rPr>
                  <a:t>For BERT, ## is added as a prefix for any word-internal token.</a:t>
                </a:r>
              </a:p>
              <a:p>
                <a:pPr lvl="1" algn="just"/>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To form the base vocabulary, split each word by adding the </a:t>
                </a:r>
                <a:r>
                  <a:rPr lang="en-GB" dirty="0" err="1">
                    <a:latin typeface="Arial" panose="020B0604020202020204" pitchFamily="34" charset="0"/>
                    <a:cs typeface="Arial" panose="020B0604020202020204" pitchFamily="34" charset="0"/>
                  </a:rPr>
                  <a:t>WordPiece</a:t>
                </a:r>
                <a:r>
                  <a:rPr lang="en-GB" dirty="0">
                    <a:latin typeface="Arial" panose="020B0604020202020204" pitchFamily="34" charset="0"/>
                    <a:cs typeface="Arial" panose="020B0604020202020204" pitchFamily="34" charset="0"/>
                  </a:rPr>
                  <a:t> prefix to all </a:t>
                </a:r>
                <a:r>
                  <a:rPr lang="en-GB" dirty="0" err="1">
                    <a:latin typeface="Arial" panose="020B0604020202020204" pitchFamily="34" charset="0"/>
                    <a:cs typeface="Arial" panose="020B0604020202020204" pitchFamily="34" charset="0"/>
                  </a:rPr>
                  <a:t>wordinternal</a:t>
                </a:r>
                <a:r>
                  <a:rPr lang="en-GB" dirty="0">
                    <a:latin typeface="Arial" panose="020B0604020202020204" pitchFamily="34" charset="0"/>
                    <a:cs typeface="Arial" panose="020B0604020202020204" pitchFamily="34" charset="0"/>
                  </a:rPr>
                  <a:t> characters. For example, the word “token” would be </a:t>
                </a:r>
                <a:r>
                  <a:rPr lang="en-GB" dirty="0" err="1">
                    <a:latin typeface="Arial" panose="020B0604020202020204" pitchFamily="34" charset="0"/>
                    <a:cs typeface="Arial" panose="020B0604020202020204" pitchFamily="34" charset="0"/>
                  </a:rPr>
                  <a:t>splitted</a:t>
                </a:r>
                <a:r>
                  <a:rPr lang="en-GB" dirty="0">
                    <a:latin typeface="Arial" panose="020B0604020202020204" pitchFamily="34" charset="0"/>
                    <a:cs typeface="Arial" panose="020B0604020202020204" pitchFamily="34" charset="0"/>
                  </a:rPr>
                  <a:t> as:</a:t>
                </a:r>
              </a:p>
              <a:p>
                <a:pPr lvl="1" algn="just"/>
                <a:r>
                  <a:rPr lang="en-GB" dirty="0">
                    <a:latin typeface="Arial" panose="020B0604020202020204" pitchFamily="34" charset="0"/>
                    <a:cs typeface="Arial" panose="020B0604020202020204" pitchFamily="34" charset="0"/>
                  </a:rPr>
                  <a:t>token → t ##o ##k ##e ##n</a:t>
                </a:r>
              </a:p>
              <a:p>
                <a:pPr lvl="1" algn="just"/>
                <a:endParaRPr lang="en-GB"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At each stage, a score is computed for each pair of tokens in our vocabulary:</a:t>
                </a:r>
              </a:p>
              <a:p>
                <a:pPr marL="0" indent="0" algn="ctr">
                  <a:buNone/>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cs typeface="Arial" panose="020B0604020202020204" pitchFamily="34" charset="0"/>
                        </a:rPr>
                        <m:t>score</m:t>
                      </m:r>
                      <m:r>
                        <a:rPr lang="en-US" b="0" i="1" smtClean="0">
                          <a:latin typeface="Cambria Math" panose="02040503050406030204" pitchFamily="18" charset="0"/>
                          <a:cs typeface="Arial" panose="020B0604020202020204" pitchFamily="34" charset="0"/>
                        </a:rPr>
                        <m:t>=</m:t>
                      </m:r>
                      <m:f>
                        <m:fPr>
                          <m:ctrlPr>
                            <a:rPr lang="en-US" b="0" i="1" smtClean="0">
                              <a:latin typeface="Cambria Math" panose="02040503050406030204" pitchFamily="18" charset="0"/>
                              <a:cs typeface="Arial" panose="020B0604020202020204" pitchFamily="34" charset="0"/>
                            </a:rPr>
                          </m:ctrlPr>
                        </m:fPr>
                        <m:num>
                          <m:r>
                            <m:rPr>
                              <m:nor/>
                            </m:rPr>
                            <a:rPr lang="en-US" b="0" i="0" smtClean="0">
                              <a:latin typeface="Cambria Math" panose="02040503050406030204" pitchFamily="18" charset="0"/>
                              <a:cs typeface="Arial" panose="020B0604020202020204" pitchFamily="34" charset="0"/>
                            </a:rPr>
                            <m:t>freq</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of</m:t>
                          </m:r>
                          <m:r>
                            <m:rPr>
                              <m:nor/>
                            </m:rPr>
                            <a:rPr lang="en-US" b="0" i="0" smtClean="0">
                              <a:latin typeface="Cambria Math" panose="02040503050406030204" pitchFamily="18" charset="0"/>
                              <a:cs typeface="Arial" panose="020B0604020202020204" pitchFamily="34" charset="0"/>
                            </a:rPr>
                            <m:t> </m:t>
                          </m:r>
                          <m:r>
                            <m:rPr>
                              <m:nor/>
                            </m:rPr>
                            <a:rPr lang="en-US" b="0" i="0" smtClean="0">
                              <a:latin typeface="Cambria Math" panose="02040503050406030204" pitchFamily="18" charset="0"/>
                              <a:cs typeface="Arial" panose="020B0604020202020204" pitchFamily="34" charset="0"/>
                            </a:rPr>
                            <m:t>pair</m:t>
                          </m:r>
                        </m:num>
                        <m:den>
                          <m:r>
                            <m:rPr>
                              <m:nor/>
                            </m:rPr>
                            <a:rPr lang="en-US" i="0">
                              <a:latin typeface="Cambria Math" panose="02040503050406030204" pitchFamily="18" charset="0"/>
                              <a:cs typeface="Arial" panose="020B0604020202020204" pitchFamily="34" charset="0"/>
                            </a:rPr>
                            <m:t>freq</m:t>
                          </m:r>
                          <m:r>
                            <m:rPr>
                              <m:nor/>
                            </m:rPr>
                            <a:rPr lang="en-US" i="0">
                              <a:latin typeface="Cambria Math" panose="02040503050406030204" pitchFamily="18" charset="0"/>
                              <a:cs typeface="Arial" panose="020B0604020202020204" pitchFamily="34" charset="0"/>
                            </a:rPr>
                            <m:t> </m:t>
                          </m:r>
                          <m:r>
                            <m:rPr>
                              <m:nor/>
                            </m:rPr>
                            <a:rPr lang="en-US" i="0">
                              <a:latin typeface="Cambria Math" panose="02040503050406030204" pitchFamily="18" charset="0"/>
                              <a:cs typeface="Arial" panose="020B0604020202020204" pitchFamily="34" charset="0"/>
                            </a:rPr>
                            <m:t>of</m:t>
                          </m:r>
                          <m:r>
                            <m:rPr>
                              <m:nor/>
                            </m:rPr>
                            <a:rPr lang="en-US" i="0">
                              <a:latin typeface="Cambria Math" panose="02040503050406030204" pitchFamily="18" charset="0"/>
                              <a:cs typeface="Arial" panose="020B0604020202020204" pitchFamily="34" charset="0"/>
                            </a:rPr>
                            <m:t> </m:t>
                          </m:r>
                          <m:r>
                            <m:rPr>
                              <m:nor/>
                            </m:rPr>
                            <a:rPr lang="en-US" i="0">
                              <a:latin typeface="Cambria Math" panose="02040503050406030204" pitchFamily="18" charset="0"/>
                              <a:cs typeface="Arial" panose="020B0604020202020204" pitchFamily="34" charset="0"/>
                            </a:rPr>
                            <m:t>first</m:t>
                          </m:r>
                          <m:r>
                            <m:rPr>
                              <m:nor/>
                            </m:rPr>
                            <a:rPr lang="en-US" i="0">
                              <a:latin typeface="Cambria Math" panose="02040503050406030204" pitchFamily="18" charset="0"/>
                              <a:cs typeface="Arial" panose="020B0604020202020204" pitchFamily="34" charset="0"/>
                            </a:rPr>
                            <m:t> </m:t>
                          </m:r>
                          <m:r>
                            <m:rPr>
                              <m:nor/>
                            </m:rPr>
                            <a:rPr lang="en-US" i="0">
                              <a:latin typeface="Cambria Math" panose="02040503050406030204" pitchFamily="18" charset="0"/>
                              <a:cs typeface="Arial" panose="020B0604020202020204" pitchFamily="34" charset="0"/>
                            </a:rPr>
                            <m:t>token</m:t>
                          </m:r>
                          <m:r>
                            <a:rPr lang="en-US" b="0" i="1" smtClean="0">
                              <a:latin typeface="Cambria Math" panose="02040503050406030204" pitchFamily="18" charset="0"/>
                              <a:cs typeface="Arial" panose="020B0604020202020204" pitchFamily="34" charset="0"/>
                            </a:rPr>
                            <m:t>×</m:t>
                          </m:r>
                          <m:r>
                            <m:rPr>
                              <m:nor/>
                            </m:rPr>
                            <a:rPr lang="en-US" i="0">
                              <a:latin typeface="Cambria Math" panose="02040503050406030204" pitchFamily="18" charset="0"/>
                              <a:cs typeface="Arial" panose="020B0604020202020204" pitchFamily="34" charset="0"/>
                            </a:rPr>
                            <m:t>freq</m:t>
                          </m:r>
                          <m:r>
                            <m:rPr>
                              <m:nor/>
                            </m:rPr>
                            <a:rPr lang="en-US" i="0">
                              <a:latin typeface="Cambria Math" panose="02040503050406030204" pitchFamily="18" charset="0"/>
                              <a:cs typeface="Arial" panose="020B0604020202020204" pitchFamily="34" charset="0"/>
                            </a:rPr>
                            <m:t> </m:t>
                          </m:r>
                          <m:r>
                            <m:rPr>
                              <m:nor/>
                            </m:rPr>
                            <a:rPr lang="en-US" i="0">
                              <a:latin typeface="Cambria Math" panose="02040503050406030204" pitchFamily="18" charset="0"/>
                              <a:cs typeface="Arial" panose="020B0604020202020204" pitchFamily="34" charset="0"/>
                            </a:rPr>
                            <m:t>of</m:t>
                          </m:r>
                          <m:r>
                            <m:rPr>
                              <m:nor/>
                            </m:rPr>
                            <a:rPr lang="en-US" i="0">
                              <a:latin typeface="Cambria Math" panose="02040503050406030204" pitchFamily="18" charset="0"/>
                              <a:cs typeface="Arial" panose="020B0604020202020204" pitchFamily="34" charset="0"/>
                            </a:rPr>
                            <m:t> </m:t>
                          </m:r>
                          <m:r>
                            <m:rPr>
                              <m:nor/>
                            </m:rPr>
                            <a:rPr lang="en-US" i="0">
                              <a:latin typeface="Cambria Math" panose="02040503050406030204" pitchFamily="18" charset="0"/>
                              <a:cs typeface="Arial" panose="020B0604020202020204" pitchFamily="34" charset="0"/>
                            </a:rPr>
                            <m:t>second</m:t>
                          </m:r>
                          <m:r>
                            <m:rPr>
                              <m:nor/>
                            </m:rPr>
                            <a:rPr lang="en-US" i="0">
                              <a:latin typeface="Cambria Math" panose="02040503050406030204" pitchFamily="18" charset="0"/>
                              <a:cs typeface="Arial" panose="020B0604020202020204" pitchFamily="34" charset="0"/>
                            </a:rPr>
                            <m:t> </m:t>
                          </m:r>
                          <m:r>
                            <m:rPr>
                              <m:nor/>
                            </m:rPr>
                            <a:rPr lang="en-US" i="0">
                              <a:latin typeface="Cambria Math" panose="02040503050406030204" pitchFamily="18" charset="0"/>
                              <a:cs typeface="Arial" panose="020B0604020202020204" pitchFamily="34" charset="0"/>
                            </a:rPr>
                            <m:t>token</m:t>
                          </m:r>
                          <m:r>
                            <a:rPr lang="en-US" i="1">
                              <a:latin typeface="Cambria Math" panose="02040503050406030204" pitchFamily="18" charset="0"/>
                              <a:cs typeface="Arial" panose="020B0604020202020204" pitchFamily="34" charset="0"/>
                            </a:rPr>
                            <m:t> </m:t>
                          </m:r>
                        </m:den>
                      </m:f>
                    </m:oMath>
                  </m:oMathPara>
                </a14:m>
                <a:endParaRPr lang="en-US" b="0" dirty="0">
                  <a:latin typeface="Arial" panose="020B0604020202020204" pitchFamily="34" charset="0"/>
                  <a:cs typeface="Arial" panose="020B0604020202020204" pitchFamily="34" charset="0"/>
                </a:endParaRPr>
              </a:p>
              <a:p>
                <a:pPr marL="0" indent="0" algn="ctr">
                  <a:buNone/>
                </a:pPr>
                <a:endParaRPr lang="en-US" dirty="0">
                  <a:latin typeface="Arial" panose="020B0604020202020204" pitchFamily="34" charset="0"/>
                  <a:cs typeface="Arial" panose="020B0604020202020204" pitchFamily="34" charset="0"/>
                </a:endParaRPr>
              </a:p>
              <a:p>
                <a:pPr marL="0" indent="0">
                  <a:buNone/>
                </a:pPr>
                <a:r>
                  <a:rPr lang="en-GB" dirty="0"/>
                  <a:t>The pair of tokens with highest score is selected to be merged.</a:t>
                </a:r>
                <a:endParaRPr lang="en-US" b="0" dirty="0">
                  <a:latin typeface="Arial" panose="020B0604020202020204" pitchFamily="34" charset="0"/>
                  <a:cs typeface="Arial" panose="020B0604020202020204" pitchFamily="34" charset="0"/>
                </a:endParaRPr>
              </a:p>
              <a:p>
                <a:pPr marL="0" indent="0" algn="ctr">
                  <a:buNone/>
                </a:pPr>
                <a:endParaRPr lang="en-US" b="0"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E26CB55-E6AF-0556-EA42-0C69DD19E0C9}"/>
                  </a:ext>
                </a:extLst>
              </p:cNvPr>
              <p:cNvSpPr>
                <a:spLocks noGrp="1" noRot="1" noChangeAspect="1" noMove="1" noResize="1" noEditPoints="1" noAdjustHandles="1" noChangeArrowheads="1" noChangeShapeType="1" noTextEdit="1"/>
              </p:cNvSpPr>
              <p:nvPr>
                <p:ph idx="1"/>
              </p:nvPr>
            </p:nvSpPr>
            <p:spPr>
              <a:xfrm>
                <a:off x="128081" y="875489"/>
                <a:ext cx="11935838" cy="5480861"/>
              </a:xfrm>
              <a:blipFill>
                <a:blip r:embed="rId2"/>
                <a:stretch>
                  <a:fillRect l="-919" t="-2558" r="-919"/>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0924F415-BD19-0D88-7C1C-8F1A7CAD88ED}"/>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B09CE76-0392-0DFD-422D-255A0E3146E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24</a:t>
            </a:fld>
            <a:endParaRPr lang="en-AE" dirty="0"/>
          </a:p>
        </p:txBody>
      </p:sp>
    </p:spTree>
    <p:extLst>
      <p:ext uri="{BB962C8B-B14F-4D97-AF65-F5344CB8AC3E}">
        <p14:creationId xmlns:p14="http://schemas.microsoft.com/office/powerpoint/2010/main" val="2878463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47774-9553-51CB-7220-952C33E9E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A0C74F-CDAE-33FE-42B7-46FF78552029}"/>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5A6467D9-2AFD-9F30-2181-E64146484A36}"/>
              </a:ext>
            </a:extLst>
          </p:cNvPr>
          <p:cNvSpPr>
            <a:spLocks noGrp="1"/>
          </p:cNvSpPr>
          <p:nvPr>
            <p:ph idx="1"/>
          </p:nvPr>
        </p:nvSpPr>
        <p:spPr>
          <a:xfrm>
            <a:off x="128081" y="875489"/>
            <a:ext cx="11935838" cy="5480861"/>
          </a:xfrm>
        </p:spPr>
        <p:txBody>
          <a:bodyPr>
            <a:normAutofit/>
          </a:bodyPr>
          <a:lstStyle/>
          <a:p>
            <a:pPr algn="just"/>
            <a:r>
              <a:rPr lang="en-US" dirty="0">
                <a:latin typeface="Arial" panose="020B0604020202020204" pitchFamily="34" charset="0"/>
                <a:cs typeface="Arial" panose="020B0604020202020204" pitchFamily="34" charset="0"/>
              </a:rPr>
              <a:t>Like BPE, the </a:t>
            </a:r>
            <a:r>
              <a:rPr lang="en-US" dirty="0" err="1">
                <a:latin typeface="Arial" panose="020B0604020202020204" pitchFamily="34" charset="0"/>
                <a:cs typeface="Arial" panose="020B0604020202020204" pitchFamily="34" charset="0"/>
              </a:rPr>
              <a:t>WordPiece</a:t>
            </a:r>
            <a:r>
              <a:rPr lang="en-US" dirty="0">
                <a:latin typeface="Arial" panose="020B0604020202020204" pitchFamily="34" charset="0"/>
                <a:cs typeface="Arial" panose="020B0604020202020204" pitchFamily="34" charset="0"/>
              </a:rPr>
              <a:t> Algorithm has the following steps:</a:t>
            </a:r>
          </a:p>
          <a:p>
            <a:pPr lvl="1" algn="just"/>
            <a:r>
              <a:rPr lang="en-US" b="0" dirty="0">
                <a:latin typeface="Arial" panose="020B0604020202020204" pitchFamily="34" charset="0"/>
                <a:cs typeface="Arial" panose="020B0604020202020204" pitchFamily="34" charset="0"/>
              </a:rPr>
              <a:t>Pre-</a:t>
            </a:r>
            <a:r>
              <a:rPr lang="en-US" b="0" dirty="0" err="1">
                <a:latin typeface="Arial" panose="020B0604020202020204" pitchFamily="34" charset="0"/>
                <a:cs typeface="Arial" panose="020B0604020202020204" pitchFamily="34" charset="0"/>
              </a:rPr>
              <a:t>tokenziation</a:t>
            </a:r>
            <a:endParaRPr lang="en-US" b="0"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Base Vocabulary</a:t>
            </a:r>
          </a:p>
          <a:p>
            <a:pPr lvl="1" algn="just"/>
            <a:r>
              <a:rPr lang="en-US" b="0" dirty="0">
                <a:latin typeface="Arial" panose="020B0604020202020204" pitchFamily="34" charset="0"/>
                <a:cs typeface="Arial" panose="020B0604020202020204" pitchFamily="34" charset="0"/>
              </a:rPr>
              <a:t>Pair Merging</a:t>
            </a:r>
          </a:p>
          <a:p>
            <a:pPr marL="0" indent="0" algn="ctr">
              <a:buNone/>
            </a:pPr>
            <a:endParaRPr lang="en-US" b="0"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5E75BA1-AB65-EAC1-41C4-604164C8972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B044C67-76FB-29F4-7BF3-28B1D84EC15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25</a:t>
            </a:fld>
            <a:endParaRPr lang="en-AE" dirty="0"/>
          </a:p>
        </p:txBody>
      </p:sp>
    </p:spTree>
    <p:extLst>
      <p:ext uri="{BB962C8B-B14F-4D97-AF65-F5344CB8AC3E}">
        <p14:creationId xmlns:p14="http://schemas.microsoft.com/office/powerpoint/2010/main" val="458317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C8A60-6E26-6EC4-4EC7-DA8FE8FABC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C23EA-C108-9033-6951-575714128E48}"/>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0D082705-3384-0A2D-7813-EB7ABCE4F2AB}"/>
              </a:ext>
            </a:extLst>
          </p:cNvPr>
          <p:cNvSpPr>
            <a:spLocks noGrp="1"/>
          </p:cNvSpPr>
          <p:nvPr>
            <p:ph idx="1"/>
          </p:nvPr>
        </p:nvSpPr>
        <p:spPr>
          <a:xfrm>
            <a:off x="128081" y="875489"/>
            <a:ext cx="11935838" cy="5480861"/>
          </a:xfrm>
        </p:spPr>
        <p:txBody>
          <a:bodyPr>
            <a:normAutofit/>
          </a:bodyPr>
          <a:lstStyle/>
          <a:p>
            <a:pPr algn="just"/>
            <a:r>
              <a:rPr lang="en-GB" dirty="0">
                <a:latin typeface="Arial" panose="020B0604020202020204" pitchFamily="34" charset="0"/>
                <a:cs typeface="Arial" panose="020B0604020202020204" pitchFamily="34" charset="0"/>
              </a:rPr>
              <a:t>Let us take a look at the toy corpus, which we will use to train the </a:t>
            </a:r>
            <a:r>
              <a:rPr lang="en-GB" dirty="0" err="1">
                <a:latin typeface="Arial" panose="020B0604020202020204" pitchFamily="34" charset="0"/>
                <a:cs typeface="Arial" panose="020B0604020202020204" pitchFamily="34" charset="0"/>
              </a:rPr>
              <a:t>WordPiece</a:t>
            </a:r>
            <a:r>
              <a:rPr lang="en-GB" dirty="0">
                <a:latin typeface="Arial" panose="020B0604020202020204" pitchFamily="34" charset="0"/>
                <a:cs typeface="Arial" panose="020B0604020202020204" pitchFamily="34" charset="0"/>
              </a:rPr>
              <a:t> tokenizer.</a:t>
            </a:r>
          </a:p>
          <a:p>
            <a:pPr algn="just"/>
            <a:endParaRPr lang="en-GB" dirty="0">
              <a:latin typeface="Arial" panose="020B0604020202020204" pitchFamily="34" charset="0"/>
              <a:cs typeface="Arial" panose="020B0604020202020204" pitchFamily="34" charset="0"/>
            </a:endParaRPr>
          </a:p>
          <a:p>
            <a:pPr marL="0" indent="0" algn="ctr">
              <a:buNone/>
            </a:pPr>
            <a:endParaRPr lang="en-US" b="0"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CABAB4C-CDCA-1C11-B935-E74544ACFAE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2158F3A-BB15-1065-A54F-E8414DE34FF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26</a:t>
            </a:fld>
            <a:endParaRPr lang="en-AE" dirty="0"/>
          </a:p>
        </p:txBody>
      </p:sp>
      <p:graphicFrame>
        <p:nvGraphicFramePr>
          <p:cNvPr id="6" name="Table 5">
            <a:extLst>
              <a:ext uri="{FF2B5EF4-FFF2-40B4-BE49-F238E27FC236}">
                <a16:creationId xmlns:a16="http://schemas.microsoft.com/office/drawing/2014/main" id="{59BAF08D-C190-0747-FF8A-71F9E112242A}"/>
              </a:ext>
            </a:extLst>
          </p:cNvPr>
          <p:cNvGraphicFramePr>
            <a:graphicFrameLocks noGrp="1"/>
          </p:cNvGraphicFramePr>
          <p:nvPr>
            <p:extLst>
              <p:ext uri="{D42A27DB-BD31-4B8C-83A1-F6EECF244321}">
                <p14:modId xmlns:p14="http://schemas.microsoft.com/office/powerpoint/2010/main" val="203444645"/>
              </p:ext>
            </p:extLst>
          </p:nvPr>
        </p:nvGraphicFramePr>
        <p:xfrm>
          <a:off x="4301066" y="2029266"/>
          <a:ext cx="3589868" cy="333756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a:t>Sunflower</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t>Sun</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334345213"/>
                  </a:ext>
                </a:extLst>
              </a:tr>
              <a:tr h="370840">
                <a:tc>
                  <a:txBody>
                    <a:bodyPr/>
                    <a:lstStyle/>
                    <a:p>
                      <a:pPr algn="ctr"/>
                      <a:r>
                        <a:rPr lang="en-US" dirty="0"/>
                        <a:t>flower </a:t>
                      </a:r>
                    </a:p>
                  </a:txBody>
                  <a:tcPr/>
                </a:tc>
                <a:tc>
                  <a:txBody>
                    <a:bodyPr/>
                    <a:lstStyle/>
                    <a:p>
                      <a:pPr algn="ctr"/>
                      <a:r>
                        <a:rPr lang="en-US" dirty="0"/>
                        <a:t>1</a:t>
                      </a:r>
                      <a:endParaRPr lang="en-AE" dirty="0"/>
                    </a:p>
                  </a:txBody>
                  <a:tcPr/>
                </a:tc>
                <a:extLst>
                  <a:ext uri="{0D108BD9-81ED-4DB2-BD59-A6C34878D82A}">
                    <a16:rowId xmlns:a16="http://schemas.microsoft.com/office/drawing/2014/main" val="1122290210"/>
                  </a:ext>
                </a:extLst>
              </a:tr>
              <a:tr h="370840">
                <a:tc>
                  <a:txBody>
                    <a:bodyPr/>
                    <a:lstStyle/>
                    <a:p>
                      <a:pPr algn="ctr"/>
                      <a:r>
                        <a:rPr lang="en-GB" dirty="0"/>
                        <a:t>flow</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238438886"/>
                  </a:ext>
                </a:extLst>
              </a:tr>
              <a:tr h="370840">
                <a:tc>
                  <a:txBody>
                    <a:bodyPr/>
                    <a:lstStyle/>
                    <a:p>
                      <a:pPr algn="ctr"/>
                      <a:r>
                        <a:rPr lang="en-GB" dirty="0"/>
                        <a:t>flowers</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914496847"/>
                  </a:ext>
                </a:extLst>
              </a:tr>
              <a:tr h="370840">
                <a:tc>
                  <a:txBody>
                    <a:bodyPr/>
                    <a:lstStyle/>
                    <a:p>
                      <a:pPr algn="ctr"/>
                      <a:r>
                        <a:rPr lang="en-GB" dirty="0"/>
                        <a:t>flowing</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841097953"/>
                  </a:ext>
                </a:extLst>
              </a:tr>
              <a:tr h="370840">
                <a:tc>
                  <a:txBody>
                    <a:bodyPr/>
                    <a:lstStyle/>
                    <a:p>
                      <a:pPr algn="ctr"/>
                      <a:r>
                        <a:rPr lang="en-GB" dirty="0"/>
                        <a:t>flows</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4211441396"/>
                  </a:ext>
                </a:extLst>
              </a:tr>
              <a:tr h="370840">
                <a:tc>
                  <a:txBody>
                    <a:bodyPr/>
                    <a:lstStyle/>
                    <a:p>
                      <a:pPr algn="ctr"/>
                      <a:r>
                        <a:rPr lang="en-GB" dirty="0"/>
                        <a:t>flowed</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1814871114"/>
                  </a:ext>
                </a:extLst>
              </a:tr>
            </a:tbl>
          </a:graphicData>
        </a:graphic>
      </p:graphicFrame>
    </p:spTree>
    <p:extLst>
      <p:ext uri="{BB962C8B-B14F-4D97-AF65-F5344CB8AC3E}">
        <p14:creationId xmlns:p14="http://schemas.microsoft.com/office/powerpoint/2010/main" val="3587299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E8442-26FB-0698-7D91-BA6ED0CAC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C8E64-05C6-F607-0207-D62EABCE8BD0}"/>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388FDC40-4BA0-145C-090E-D44B28107F82}"/>
              </a:ext>
            </a:extLst>
          </p:cNvPr>
          <p:cNvSpPr>
            <a:spLocks noGrp="1"/>
          </p:cNvSpPr>
          <p:nvPr>
            <p:ph idx="1"/>
          </p:nvPr>
        </p:nvSpPr>
        <p:spPr>
          <a:xfrm>
            <a:off x="128081" y="875489"/>
            <a:ext cx="11935838" cy="5480861"/>
          </a:xfrm>
        </p:spPr>
        <p:txBody>
          <a:bodyPr>
            <a:normAutofit/>
          </a:bodyPr>
          <a:lstStyle/>
          <a:p>
            <a:pPr algn="just"/>
            <a:r>
              <a:rPr lang="en-GB" dirty="0">
                <a:latin typeface="Arial" panose="020B0604020202020204" pitchFamily="34" charset="0"/>
                <a:cs typeface="Arial" panose="020B0604020202020204" pitchFamily="34" charset="0"/>
              </a:rPr>
              <a:t>Pre-tokenization</a:t>
            </a:r>
          </a:p>
          <a:p>
            <a:pPr marL="0" indent="0" algn="ctr">
              <a:buNone/>
            </a:pPr>
            <a:endParaRPr lang="en-US" b="0"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58817D3-EDB6-0B81-3C8A-6E98759BF0E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639F09C-5A7B-9182-25D3-D710BC3692D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27</a:t>
            </a:fld>
            <a:endParaRPr lang="en-AE" dirty="0"/>
          </a:p>
        </p:txBody>
      </p:sp>
      <p:graphicFrame>
        <p:nvGraphicFramePr>
          <p:cNvPr id="6" name="Table 5">
            <a:extLst>
              <a:ext uri="{FF2B5EF4-FFF2-40B4-BE49-F238E27FC236}">
                <a16:creationId xmlns:a16="http://schemas.microsoft.com/office/drawing/2014/main" id="{1A732B02-716E-74B4-2BDA-668A00C333C7}"/>
              </a:ext>
            </a:extLst>
          </p:cNvPr>
          <p:cNvGraphicFramePr>
            <a:graphicFrameLocks noGrp="1"/>
          </p:cNvGraphicFramePr>
          <p:nvPr>
            <p:extLst>
              <p:ext uri="{D42A27DB-BD31-4B8C-83A1-F6EECF244321}">
                <p14:modId xmlns:p14="http://schemas.microsoft.com/office/powerpoint/2010/main" val="2434649109"/>
              </p:ext>
            </p:extLst>
          </p:nvPr>
        </p:nvGraphicFramePr>
        <p:xfrm>
          <a:off x="2844799" y="1760220"/>
          <a:ext cx="6502402" cy="3337560"/>
        </p:xfrm>
        <a:graphic>
          <a:graphicData uri="http://schemas.openxmlformats.org/drawingml/2006/table">
            <a:tbl>
              <a:tblPr firstRow="1" bandRow="1">
                <a:tableStyleId>{5C22544A-7EE6-4342-B048-85BDC9FD1C3A}</a:tableStyleId>
              </a:tblPr>
              <a:tblGrid>
                <a:gridCol w="4284134">
                  <a:extLst>
                    <a:ext uri="{9D8B030D-6E8A-4147-A177-3AD203B41FA5}">
                      <a16:colId xmlns:a16="http://schemas.microsoft.com/office/drawing/2014/main" val="1630821184"/>
                    </a:ext>
                  </a:extLst>
                </a:gridCol>
                <a:gridCol w="2218268">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pt-BR" dirty="0"/>
                        <a:t>s, ##u, ##n, ##f, ##l, ##o, ##w, ##e, ##r 1 </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t>s, ##u, ##n</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334345213"/>
                  </a:ext>
                </a:extLst>
              </a:tr>
              <a:tr h="370840">
                <a:tc>
                  <a:txBody>
                    <a:bodyPr/>
                    <a:lstStyle/>
                    <a:p>
                      <a:pPr algn="ctr"/>
                      <a:r>
                        <a:rPr lang="pt-BR" dirty="0"/>
                        <a:t>f, ##l, ##o, ##w, ##e, ##r</a:t>
                      </a:r>
                    </a:p>
                  </a:txBody>
                  <a:tcPr/>
                </a:tc>
                <a:tc>
                  <a:txBody>
                    <a:bodyPr/>
                    <a:lstStyle/>
                    <a:p>
                      <a:pPr algn="ctr"/>
                      <a:r>
                        <a:rPr lang="en-US" dirty="0"/>
                        <a:t>1</a:t>
                      </a:r>
                      <a:endParaRPr lang="en-AE" dirty="0"/>
                    </a:p>
                  </a:txBody>
                  <a:tcPr/>
                </a:tc>
                <a:extLst>
                  <a:ext uri="{0D108BD9-81ED-4DB2-BD59-A6C34878D82A}">
                    <a16:rowId xmlns:a16="http://schemas.microsoft.com/office/drawing/2014/main" val="1122290210"/>
                  </a:ext>
                </a:extLst>
              </a:tr>
              <a:tr h="370840">
                <a:tc>
                  <a:txBody>
                    <a:bodyPr/>
                    <a:lstStyle/>
                    <a:p>
                      <a:pPr algn="ctr"/>
                      <a:r>
                        <a:rPr lang="en-GB" dirty="0"/>
                        <a:t>f, ##l, ##o, ##w</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238438886"/>
                  </a:ext>
                </a:extLst>
              </a:tr>
              <a:tr h="370840">
                <a:tc>
                  <a:txBody>
                    <a:bodyPr/>
                    <a:lstStyle/>
                    <a:p>
                      <a:pPr algn="ctr"/>
                      <a:r>
                        <a:rPr lang="pt-BR" dirty="0"/>
                        <a:t>f, ##l, ##o, ##w, ##e, ##r, ##s</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914496847"/>
                  </a:ext>
                </a:extLst>
              </a:tr>
              <a:tr h="370840">
                <a:tc>
                  <a:txBody>
                    <a:bodyPr/>
                    <a:lstStyle/>
                    <a:p>
                      <a:pPr algn="ctr"/>
                      <a:r>
                        <a:rPr lang="pl-PL" dirty="0"/>
                        <a:t>f, ##l, ##o, ##w, ##i, ##n, ##g</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841097953"/>
                  </a:ext>
                </a:extLst>
              </a:tr>
              <a:tr h="370840">
                <a:tc>
                  <a:txBody>
                    <a:bodyPr/>
                    <a:lstStyle/>
                    <a:p>
                      <a:pPr algn="ctr"/>
                      <a:r>
                        <a:rPr lang="pl-PL" dirty="0"/>
                        <a:t>f, ##l, ##o, ##w, ##s </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4211441396"/>
                  </a:ext>
                </a:extLst>
              </a:tr>
              <a:tr h="370840">
                <a:tc>
                  <a:txBody>
                    <a:bodyPr/>
                    <a:lstStyle/>
                    <a:p>
                      <a:pPr algn="ctr"/>
                      <a:r>
                        <a:rPr lang="en-GB" dirty="0"/>
                        <a:t>f, ##l, ##o, ##w, ##e, ##d</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1814871114"/>
                  </a:ext>
                </a:extLst>
              </a:tr>
            </a:tbl>
          </a:graphicData>
        </a:graphic>
      </p:graphicFrame>
    </p:spTree>
    <p:extLst>
      <p:ext uri="{BB962C8B-B14F-4D97-AF65-F5344CB8AC3E}">
        <p14:creationId xmlns:p14="http://schemas.microsoft.com/office/powerpoint/2010/main" val="3645241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460BC-3467-CB04-2E74-43AEE19C8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6D959-8C78-A02D-0A63-4A9C0CDBBCA3}"/>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576211D7-254C-B98D-9C4E-26BD77B5336C}"/>
              </a:ext>
            </a:extLst>
          </p:cNvPr>
          <p:cNvSpPr>
            <a:spLocks noGrp="1"/>
          </p:cNvSpPr>
          <p:nvPr>
            <p:ph idx="1"/>
          </p:nvPr>
        </p:nvSpPr>
        <p:spPr>
          <a:xfrm>
            <a:off x="128081" y="875489"/>
            <a:ext cx="11935838" cy="5480861"/>
          </a:xfrm>
        </p:spPr>
        <p:txBody>
          <a:bodyPr>
            <a:normAutofit/>
          </a:bodyPr>
          <a:lstStyle/>
          <a:p>
            <a:pPr algn="just"/>
            <a:r>
              <a:rPr lang="en-GB" dirty="0">
                <a:latin typeface="Arial" panose="020B0604020202020204" pitchFamily="34" charset="0"/>
                <a:cs typeface="Arial" panose="020B0604020202020204" pitchFamily="34" charset="0"/>
              </a:rPr>
              <a:t>Base Vocabulary</a:t>
            </a:r>
          </a:p>
          <a:p>
            <a:pPr marL="0" indent="0" algn="ctr">
              <a:buNone/>
            </a:pPr>
            <a:r>
              <a:rPr lang="en-GB" dirty="0">
                <a:latin typeface="Arial" panose="020B0604020202020204" pitchFamily="34" charset="0"/>
                <a:cs typeface="Arial" panose="020B0604020202020204" pitchFamily="34" charset="0"/>
              </a:rPr>
              <a:t>Vocabulary = [</a:t>
            </a:r>
            <a:r>
              <a:rPr lang="pt-BR" dirty="0"/>
              <a:t>##d, ##e, ##f, ##g, ##i, ##l, ##n, ##o, ##r, ##s, ##u, ##w, f, s</a:t>
            </a:r>
            <a:r>
              <a:rPr lang="en-GB" dirty="0">
                <a:latin typeface="Arial" panose="020B0604020202020204" pitchFamily="34" charset="0"/>
                <a:cs typeface="Arial" panose="020B0604020202020204" pitchFamily="34" charset="0"/>
              </a:rPr>
              <a:t>]</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US" b="0"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09348A0D-DFB1-EFE4-79CC-CFE463419B7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B17B827-D500-978A-AC1D-811EB936B8D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28</a:t>
            </a:fld>
            <a:endParaRPr lang="en-AE" dirty="0"/>
          </a:p>
        </p:txBody>
      </p:sp>
    </p:spTree>
    <p:extLst>
      <p:ext uri="{BB962C8B-B14F-4D97-AF65-F5344CB8AC3E}">
        <p14:creationId xmlns:p14="http://schemas.microsoft.com/office/powerpoint/2010/main" val="2240621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6B553-8E08-8BE2-B9A5-887A0003D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588204-0EC4-59A4-5FAD-8D6A19F50A51}"/>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64C865-E8B1-1C42-485D-FF6526900353}"/>
                  </a:ext>
                </a:extLst>
              </p:cNvPr>
              <p:cNvSpPr>
                <a:spLocks noGrp="1"/>
              </p:cNvSpPr>
              <p:nvPr>
                <p:ph idx="1"/>
              </p:nvPr>
            </p:nvSpPr>
            <p:spPr>
              <a:xfrm>
                <a:off x="128081" y="875489"/>
                <a:ext cx="11935838" cy="5480861"/>
              </a:xfrm>
            </p:spPr>
            <p:txBody>
              <a:bodyPr>
                <a:normAutofit/>
              </a:bodyPr>
              <a:lstStyle/>
              <a:p>
                <a:pPr algn="just"/>
                <a:r>
                  <a:rPr lang="en-GB" dirty="0">
                    <a:latin typeface="Arial" panose="020B0604020202020204" pitchFamily="34" charset="0"/>
                    <a:cs typeface="Arial" panose="020B0604020202020204" pitchFamily="34" charset="0"/>
                  </a:rPr>
                  <a:t>Pair Merging</a:t>
                </a: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dirty="0">
                  <a:latin typeface="Arial" panose="020B0604020202020204" pitchFamily="34" charset="0"/>
                  <a:cs typeface="Arial" panose="020B0604020202020204" pitchFamily="34" charset="0"/>
                </a:endParaRPr>
              </a:p>
              <a:p>
                <a:pPr algn="just"/>
                <a:endParaRPr lang="en-GB" sz="1800" dirty="0">
                  <a:latin typeface="Arial" panose="020B0604020202020204" pitchFamily="34" charset="0"/>
                  <a:cs typeface="Arial" panose="020B0604020202020204" pitchFamily="34" charset="0"/>
                </a:endParaRPr>
              </a:p>
              <a:p>
                <a:pPr algn="just"/>
                <a:r>
                  <a:rPr lang="en-GB" sz="1800" dirty="0">
                    <a:latin typeface="Arial" panose="020B0604020202020204" pitchFamily="34" charset="0"/>
                    <a:cs typeface="Arial" panose="020B0604020202020204" pitchFamily="34" charset="0"/>
                  </a:rPr>
                  <a:t>“s” occurs 3 times (note that s and ##s are different)</a:t>
                </a:r>
              </a:p>
              <a:p>
                <a:pPr algn="just"/>
                <a:r>
                  <a:rPr lang="en-GB" sz="1800" dirty="0">
                    <a:latin typeface="Arial" panose="020B0604020202020204" pitchFamily="34" charset="0"/>
                    <a:cs typeface="Arial" panose="020B0604020202020204" pitchFamily="34" charset="0"/>
                  </a:rPr>
                  <a:t>##u occurs 3 times</a:t>
                </a:r>
              </a:p>
              <a:p>
                <a:pPr algn="just"/>
                <a:r>
                  <a:rPr lang="en-GB" sz="1800" dirty="0" err="1">
                    <a:latin typeface="Arial" panose="020B0604020202020204" pitchFamily="34" charset="0"/>
                    <a:cs typeface="Arial" panose="020B0604020202020204" pitchFamily="34" charset="0"/>
                  </a:rPr>
                  <a:t>su</a:t>
                </a:r>
                <a:r>
                  <a:rPr lang="en-GB" sz="1800" dirty="0">
                    <a:latin typeface="Arial" panose="020B0604020202020204" pitchFamily="34" charset="0"/>
                    <a:cs typeface="Arial" panose="020B0604020202020204" pitchFamily="34" charset="0"/>
                  </a:rPr>
                  <a:t> occurs 3 times </a:t>
                </a:r>
              </a:p>
              <a:p>
                <a:pPr marL="457200" lvl="1" indent="0">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nor/>
                            </m:rPr>
                            <a:rPr lang="en-US" sz="1600" b="0" i="0" smtClean="0">
                              <a:latin typeface="Cambria Math" panose="02040503050406030204" pitchFamily="18" charset="0"/>
                              <a:cs typeface="Arial" panose="020B0604020202020204" pitchFamily="34" charset="0"/>
                            </a:rPr>
                            <m:t>score</m:t>
                          </m:r>
                        </m:e>
                        <m:sub>
                          <m:r>
                            <a:rPr lang="en-US" sz="1600" b="0" i="1" smtClean="0">
                              <a:latin typeface="Cambria Math" panose="02040503050406030204" pitchFamily="18" charset="0"/>
                              <a:cs typeface="Arial" panose="020B0604020202020204" pitchFamily="34" charset="0"/>
                            </a:rPr>
                            <m:t>𝑠</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𝑢</m:t>
                          </m:r>
                        </m:sub>
                      </m:sSub>
                      <m:r>
                        <a:rPr lang="en-US" sz="1600" b="0" i="1" smtClean="0">
                          <a:latin typeface="Cambria Math" panose="02040503050406030204" pitchFamily="18" charset="0"/>
                          <a:cs typeface="Arial" panose="020B0604020202020204" pitchFamily="34" charset="0"/>
                        </a:rPr>
                        <m:t>=</m:t>
                      </m:r>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3</m:t>
                          </m:r>
                        </m:num>
                        <m:den>
                          <m:r>
                            <a:rPr lang="en-US" sz="1600" b="0" i="1" smtClean="0">
                              <a:latin typeface="Cambria Math" panose="02040503050406030204" pitchFamily="18" charset="0"/>
                              <a:cs typeface="Arial" panose="020B0604020202020204" pitchFamily="34" charset="0"/>
                            </a:rPr>
                            <m:t>3×3</m:t>
                          </m:r>
                        </m:den>
                      </m:f>
                      <m:r>
                        <a:rPr lang="en-US" sz="1600" b="0" i="1" smtClean="0">
                          <a:latin typeface="Cambria Math" panose="02040503050406030204" pitchFamily="18" charset="0"/>
                          <a:cs typeface="Arial" panose="020B0604020202020204" pitchFamily="34" charset="0"/>
                        </a:rPr>
                        <m:t>=0.33</m:t>
                      </m:r>
                    </m:oMath>
                  </m:oMathPara>
                </a14:m>
                <a:endParaRPr lang="en-GB" sz="1600"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pPr marL="0" indent="0" algn="ctr">
                  <a:buNone/>
                </a:pPr>
                <a:endParaRPr lang="en-US" b="0"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3764C865-E8B1-1C42-485D-FF6526900353}"/>
                  </a:ext>
                </a:extLst>
              </p:cNvPr>
              <p:cNvSpPr>
                <a:spLocks noGrp="1" noRot="1" noChangeAspect="1" noMove="1" noResize="1" noEditPoints="1" noAdjustHandles="1" noChangeArrowheads="1" noChangeShapeType="1" noTextEdit="1"/>
              </p:cNvSpPr>
              <p:nvPr>
                <p:ph idx="1"/>
              </p:nvPr>
            </p:nvSpPr>
            <p:spPr>
              <a:xfrm>
                <a:off x="128081" y="875489"/>
                <a:ext cx="11935838" cy="5480861"/>
              </a:xfrm>
              <a:blipFill>
                <a:blip r:embed="rId2"/>
                <a:stretch>
                  <a:fillRect l="-919" t="-2002"/>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06276319-C31F-6AFC-A7DD-DE2D02FC3976}"/>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454FC85-C7BB-F604-C868-B553446A4A42}"/>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29</a:t>
            </a:fld>
            <a:endParaRPr lang="en-AE" dirty="0"/>
          </a:p>
        </p:txBody>
      </p:sp>
      <p:graphicFrame>
        <p:nvGraphicFramePr>
          <p:cNvPr id="7" name="Table 6">
            <a:extLst>
              <a:ext uri="{FF2B5EF4-FFF2-40B4-BE49-F238E27FC236}">
                <a16:creationId xmlns:a16="http://schemas.microsoft.com/office/drawing/2014/main" id="{87B4449A-AB2F-715D-D7C2-E3D55DAC437C}"/>
              </a:ext>
            </a:extLst>
          </p:cNvPr>
          <p:cNvGraphicFramePr>
            <a:graphicFrameLocks noGrp="1"/>
          </p:cNvGraphicFramePr>
          <p:nvPr>
            <p:extLst>
              <p:ext uri="{D42A27DB-BD31-4B8C-83A1-F6EECF244321}">
                <p14:modId xmlns:p14="http://schemas.microsoft.com/office/powerpoint/2010/main" val="2501993060"/>
              </p:ext>
            </p:extLst>
          </p:nvPr>
        </p:nvGraphicFramePr>
        <p:xfrm>
          <a:off x="128081" y="1396153"/>
          <a:ext cx="5757334" cy="3337560"/>
        </p:xfrm>
        <a:graphic>
          <a:graphicData uri="http://schemas.openxmlformats.org/drawingml/2006/table">
            <a:tbl>
              <a:tblPr firstRow="1" bandRow="1">
                <a:tableStyleId>{5C22544A-7EE6-4342-B048-85BDC9FD1C3A}</a:tableStyleId>
              </a:tblPr>
              <a:tblGrid>
                <a:gridCol w="4267201">
                  <a:extLst>
                    <a:ext uri="{9D8B030D-6E8A-4147-A177-3AD203B41FA5}">
                      <a16:colId xmlns:a16="http://schemas.microsoft.com/office/drawing/2014/main" val="1630821184"/>
                    </a:ext>
                  </a:extLst>
                </a:gridCol>
                <a:gridCol w="1490133">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pt-BR" b="1" dirty="0">
                          <a:solidFill>
                            <a:srgbClr val="00B050"/>
                          </a:solidFill>
                        </a:rPr>
                        <a:t>s</a:t>
                      </a:r>
                      <a:r>
                        <a:rPr lang="pt-BR" dirty="0"/>
                        <a:t>, </a:t>
                      </a:r>
                      <a:r>
                        <a:rPr lang="pt-BR" b="1" dirty="0">
                          <a:solidFill>
                            <a:schemeClr val="accent5">
                              <a:lumMod val="60000"/>
                              <a:lumOff val="40000"/>
                            </a:schemeClr>
                          </a:solidFill>
                        </a:rPr>
                        <a:t>##u</a:t>
                      </a:r>
                      <a:r>
                        <a:rPr lang="pt-BR" dirty="0"/>
                        <a:t>, ##n, ##f, ##l, ##o, ##w, ##e, ##r </a:t>
                      </a:r>
                      <a:endParaRPr lang="en-AE" dirty="0"/>
                    </a:p>
                  </a:txBody>
                  <a:tcPr/>
                </a:tc>
                <a:tc>
                  <a:txBody>
                    <a:bodyPr/>
                    <a:lstStyle/>
                    <a:p>
                      <a:pPr algn="ctr"/>
                      <a:r>
                        <a:rPr lang="en-US" b="1" dirty="0"/>
                        <a:t>1</a:t>
                      </a:r>
                      <a:endParaRPr lang="en-AE" b="1" dirty="0"/>
                    </a:p>
                  </a:txBody>
                  <a:tcPr/>
                </a:tc>
                <a:extLst>
                  <a:ext uri="{0D108BD9-81ED-4DB2-BD59-A6C34878D82A}">
                    <a16:rowId xmlns:a16="http://schemas.microsoft.com/office/drawing/2014/main" val="2801910144"/>
                  </a:ext>
                </a:extLst>
              </a:tr>
              <a:tr h="370840">
                <a:tc>
                  <a:txBody>
                    <a:bodyPr/>
                    <a:lstStyle/>
                    <a:p>
                      <a:pPr algn="ctr"/>
                      <a:r>
                        <a:rPr lang="en-US" b="1" dirty="0">
                          <a:solidFill>
                            <a:srgbClr val="00B050"/>
                          </a:solidFill>
                        </a:rPr>
                        <a:t>s</a:t>
                      </a:r>
                      <a:r>
                        <a:rPr lang="en-US" dirty="0"/>
                        <a:t>, </a:t>
                      </a:r>
                      <a:r>
                        <a:rPr lang="en-US" b="1" dirty="0">
                          <a:solidFill>
                            <a:schemeClr val="accent5">
                              <a:lumMod val="60000"/>
                              <a:lumOff val="40000"/>
                            </a:schemeClr>
                          </a:solidFill>
                        </a:rPr>
                        <a:t>##u</a:t>
                      </a:r>
                      <a:r>
                        <a:rPr lang="en-US" dirty="0"/>
                        <a:t>, ##n</a:t>
                      </a:r>
                      <a:endParaRPr lang="en-AE" dirty="0"/>
                    </a:p>
                  </a:txBody>
                  <a:tcPr/>
                </a:tc>
                <a:tc>
                  <a:txBody>
                    <a:bodyPr/>
                    <a:lstStyle/>
                    <a:p>
                      <a:pPr algn="ctr"/>
                      <a:r>
                        <a:rPr lang="en-US" b="1" dirty="0"/>
                        <a:t>2</a:t>
                      </a:r>
                      <a:endParaRPr lang="en-AE" b="1" dirty="0"/>
                    </a:p>
                  </a:txBody>
                  <a:tcPr/>
                </a:tc>
                <a:extLst>
                  <a:ext uri="{0D108BD9-81ED-4DB2-BD59-A6C34878D82A}">
                    <a16:rowId xmlns:a16="http://schemas.microsoft.com/office/drawing/2014/main" val="1334345213"/>
                  </a:ext>
                </a:extLst>
              </a:tr>
              <a:tr h="370840">
                <a:tc>
                  <a:txBody>
                    <a:bodyPr/>
                    <a:lstStyle/>
                    <a:p>
                      <a:pPr algn="ctr"/>
                      <a:r>
                        <a:rPr lang="pt-BR" dirty="0"/>
                        <a:t>f, ##l, ##o, ##w, ##e, ##r</a:t>
                      </a:r>
                    </a:p>
                  </a:txBody>
                  <a:tcPr/>
                </a:tc>
                <a:tc>
                  <a:txBody>
                    <a:bodyPr/>
                    <a:lstStyle/>
                    <a:p>
                      <a:pPr algn="ctr"/>
                      <a:r>
                        <a:rPr lang="en-US" dirty="0"/>
                        <a:t>1</a:t>
                      </a:r>
                      <a:endParaRPr lang="en-AE" dirty="0"/>
                    </a:p>
                  </a:txBody>
                  <a:tcPr/>
                </a:tc>
                <a:extLst>
                  <a:ext uri="{0D108BD9-81ED-4DB2-BD59-A6C34878D82A}">
                    <a16:rowId xmlns:a16="http://schemas.microsoft.com/office/drawing/2014/main" val="1122290210"/>
                  </a:ext>
                </a:extLst>
              </a:tr>
              <a:tr h="370840">
                <a:tc>
                  <a:txBody>
                    <a:bodyPr/>
                    <a:lstStyle/>
                    <a:p>
                      <a:pPr algn="ctr"/>
                      <a:r>
                        <a:rPr lang="en-GB" dirty="0"/>
                        <a:t>f, ##l, ##o, ##w</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238438886"/>
                  </a:ext>
                </a:extLst>
              </a:tr>
              <a:tr h="370840">
                <a:tc>
                  <a:txBody>
                    <a:bodyPr/>
                    <a:lstStyle/>
                    <a:p>
                      <a:pPr algn="ctr"/>
                      <a:r>
                        <a:rPr lang="pt-BR" dirty="0"/>
                        <a:t>f, ##l, ##o, ##w, ##e, ##r, ##s</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914496847"/>
                  </a:ext>
                </a:extLst>
              </a:tr>
              <a:tr h="370840">
                <a:tc>
                  <a:txBody>
                    <a:bodyPr/>
                    <a:lstStyle/>
                    <a:p>
                      <a:pPr algn="ctr"/>
                      <a:r>
                        <a:rPr lang="pl-PL" dirty="0"/>
                        <a:t>f, ##l, ##o, ##w, ##i, ##n, ##g</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841097953"/>
                  </a:ext>
                </a:extLst>
              </a:tr>
              <a:tr h="370840">
                <a:tc>
                  <a:txBody>
                    <a:bodyPr/>
                    <a:lstStyle/>
                    <a:p>
                      <a:pPr algn="ctr"/>
                      <a:r>
                        <a:rPr lang="pl-PL" dirty="0"/>
                        <a:t>f, ##l, ##o, ##w, ##s </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4211441396"/>
                  </a:ext>
                </a:extLst>
              </a:tr>
              <a:tr h="370840">
                <a:tc>
                  <a:txBody>
                    <a:bodyPr/>
                    <a:lstStyle/>
                    <a:p>
                      <a:pPr algn="ctr"/>
                      <a:r>
                        <a:rPr lang="en-GB" dirty="0"/>
                        <a:t>f, ##l, ##o, ##w, ##e, ##d</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1814871114"/>
                  </a:ext>
                </a:extLst>
              </a:tr>
            </a:tbl>
          </a:graphicData>
        </a:graphic>
      </p:graphicFrame>
      <p:graphicFrame>
        <p:nvGraphicFramePr>
          <p:cNvPr id="8" name="Table 7">
            <a:extLst>
              <a:ext uri="{FF2B5EF4-FFF2-40B4-BE49-F238E27FC236}">
                <a16:creationId xmlns:a16="http://schemas.microsoft.com/office/drawing/2014/main" id="{81B2E8B8-E6E0-8056-85AB-9E4F8D0926E0}"/>
              </a:ext>
            </a:extLst>
          </p:cNvPr>
          <p:cNvGraphicFramePr>
            <a:graphicFrameLocks noGrp="1"/>
          </p:cNvGraphicFramePr>
          <p:nvPr>
            <p:extLst>
              <p:ext uri="{D42A27DB-BD31-4B8C-83A1-F6EECF244321}">
                <p14:modId xmlns:p14="http://schemas.microsoft.com/office/powerpoint/2010/main" val="2717990377"/>
              </p:ext>
            </p:extLst>
          </p:nvPr>
        </p:nvGraphicFramePr>
        <p:xfrm>
          <a:off x="6306585" y="1396153"/>
          <a:ext cx="5757334" cy="3337560"/>
        </p:xfrm>
        <a:graphic>
          <a:graphicData uri="http://schemas.openxmlformats.org/drawingml/2006/table">
            <a:tbl>
              <a:tblPr firstRow="1" bandRow="1">
                <a:tableStyleId>{5C22544A-7EE6-4342-B048-85BDC9FD1C3A}</a:tableStyleId>
              </a:tblPr>
              <a:tblGrid>
                <a:gridCol w="4267201">
                  <a:extLst>
                    <a:ext uri="{9D8B030D-6E8A-4147-A177-3AD203B41FA5}">
                      <a16:colId xmlns:a16="http://schemas.microsoft.com/office/drawing/2014/main" val="1630821184"/>
                    </a:ext>
                  </a:extLst>
                </a:gridCol>
                <a:gridCol w="1490133">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pt-BR" dirty="0">
                          <a:solidFill>
                            <a:srgbClr val="FF0000"/>
                          </a:solidFill>
                        </a:rPr>
                        <a:t>s, </a:t>
                      </a:r>
                      <a:r>
                        <a:rPr lang="pt-BR" b="0" dirty="0">
                          <a:solidFill>
                            <a:srgbClr val="FF0000"/>
                          </a:solidFill>
                        </a:rPr>
                        <a:t>##u</a:t>
                      </a:r>
                      <a:r>
                        <a:rPr lang="pt-BR" dirty="0"/>
                        <a:t>, ##n, ##f, ##l, ##o, ##w, ##e, ##r </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solidFill>
                            <a:srgbClr val="FF0000"/>
                          </a:solidFill>
                        </a:rPr>
                        <a:t>s, </a:t>
                      </a:r>
                      <a:r>
                        <a:rPr lang="en-US" b="0" dirty="0">
                          <a:solidFill>
                            <a:srgbClr val="FF0000"/>
                          </a:solidFill>
                        </a:rPr>
                        <a:t>##u</a:t>
                      </a:r>
                      <a:r>
                        <a:rPr lang="en-US" dirty="0"/>
                        <a:t>, ##n</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334345213"/>
                  </a:ext>
                </a:extLst>
              </a:tr>
              <a:tr h="370840">
                <a:tc>
                  <a:txBody>
                    <a:bodyPr/>
                    <a:lstStyle/>
                    <a:p>
                      <a:pPr algn="ctr"/>
                      <a:r>
                        <a:rPr lang="pt-BR" dirty="0"/>
                        <a:t>f, ##l, ##o, ##w, ##e, ##r</a:t>
                      </a:r>
                    </a:p>
                  </a:txBody>
                  <a:tcPr/>
                </a:tc>
                <a:tc>
                  <a:txBody>
                    <a:bodyPr/>
                    <a:lstStyle/>
                    <a:p>
                      <a:pPr algn="ctr"/>
                      <a:r>
                        <a:rPr lang="en-US" dirty="0"/>
                        <a:t>1</a:t>
                      </a:r>
                      <a:endParaRPr lang="en-AE" dirty="0"/>
                    </a:p>
                  </a:txBody>
                  <a:tcPr/>
                </a:tc>
                <a:extLst>
                  <a:ext uri="{0D108BD9-81ED-4DB2-BD59-A6C34878D82A}">
                    <a16:rowId xmlns:a16="http://schemas.microsoft.com/office/drawing/2014/main" val="1122290210"/>
                  </a:ext>
                </a:extLst>
              </a:tr>
              <a:tr h="370840">
                <a:tc>
                  <a:txBody>
                    <a:bodyPr/>
                    <a:lstStyle/>
                    <a:p>
                      <a:pPr algn="ctr"/>
                      <a:r>
                        <a:rPr lang="en-GB" dirty="0"/>
                        <a:t>f, ##l, ##o, ##w</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238438886"/>
                  </a:ext>
                </a:extLst>
              </a:tr>
              <a:tr h="370840">
                <a:tc>
                  <a:txBody>
                    <a:bodyPr/>
                    <a:lstStyle/>
                    <a:p>
                      <a:pPr algn="ctr"/>
                      <a:r>
                        <a:rPr lang="pt-BR" dirty="0"/>
                        <a:t>f, ##l, ##o, ##w, ##e, ##r, ##s</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914496847"/>
                  </a:ext>
                </a:extLst>
              </a:tr>
              <a:tr h="370840">
                <a:tc>
                  <a:txBody>
                    <a:bodyPr/>
                    <a:lstStyle/>
                    <a:p>
                      <a:pPr algn="ctr"/>
                      <a:r>
                        <a:rPr lang="pl-PL" dirty="0"/>
                        <a:t>f, ##l, ##o, ##w, ##i, ##n, ##g</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841097953"/>
                  </a:ext>
                </a:extLst>
              </a:tr>
              <a:tr h="370840">
                <a:tc>
                  <a:txBody>
                    <a:bodyPr/>
                    <a:lstStyle/>
                    <a:p>
                      <a:pPr algn="ctr"/>
                      <a:r>
                        <a:rPr lang="pl-PL" dirty="0"/>
                        <a:t>f, ##l, ##o, ##w, ##s </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4211441396"/>
                  </a:ext>
                </a:extLst>
              </a:tr>
              <a:tr h="370840">
                <a:tc>
                  <a:txBody>
                    <a:bodyPr/>
                    <a:lstStyle/>
                    <a:p>
                      <a:pPr algn="ctr"/>
                      <a:r>
                        <a:rPr lang="en-GB" dirty="0"/>
                        <a:t>f, ##l, ##o, ##w, ##e, ##d</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1814871114"/>
                  </a:ext>
                </a:extLst>
              </a:tr>
            </a:tbl>
          </a:graphicData>
        </a:graphic>
      </p:graphicFrame>
    </p:spTree>
    <p:extLst>
      <p:ext uri="{BB962C8B-B14F-4D97-AF65-F5344CB8AC3E}">
        <p14:creationId xmlns:p14="http://schemas.microsoft.com/office/powerpoint/2010/main" val="2330628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9CC64-6101-7422-3E04-83C4E77C4F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1B443-4663-CB06-B44D-1BD49330017A}"/>
              </a:ext>
            </a:extLst>
          </p:cNvPr>
          <p:cNvSpPr>
            <a:spLocks noGrp="1"/>
          </p:cNvSpPr>
          <p:nvPr>
            <p:ph type="title"/>
          </p:nvPr>
        </p:nvSpPr>
        <p:spPr>
          <a:xfrm>
            <a:off x="128081" y="83024"/>
            <a:ext cx="11935838" cy="636925"/>
          </a:xfrm>
        </p:spPr>
        <p:txBody>
          <a:bodyPr>
            <a:normAutofit fontScale="90000"/>
          </a:bodyPr>
          <a:lstStyle/>
          <a:p>
            <a:r>
              <a:rPr lang="en-US" dirty="0"/>
              <a:t>Tokenization</a:t>
            </a:r>
            <a:endParaRPr lang="en-AE" dirty="0"/>
          </a:p>
        </p:txBody>
      </p:sp>
      <p:sp>
        <p:nvSpPr>
          <p:cNvPr id="3" name="Content Placeholder 2">
            <a:extLst>
              <a:ext uri="{FF2B5EF4-FFF2-40B4-BE49-F238E27FC236}">
                <a16:creationId xmlns:a16="http://schemas.microsoft.com/office/drawing/2014/main" id="{6E7DFE22-B54E-0838-9548-73DFBC4BC468}"/>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How do we represent an input text?</a:t>
            </a:r>
          </a:p>
          <a:p>
            <a:pPr algn="just"/>
            <a:r>
              <a:rPr lang="en-GB" dirty="0">
                <a:latin typeface="Arial" panose="020B0604020202020204" pitchFamily="34" charset="0"/>
                <a:cs typeface="Arial" panose="020B0604020202020204" pitchFamily="34" charset="0"/>
              </a:rPr>
              <a:t>So far in this class… we chop it up into words</a:t>
            </a:r>
          </a:p>
          <a:p>
            <a:pPr algn="just"/>
            <a:endParaRPr lang="en-GB" dirty="0">
              <a:latin typeface="Arial" panose="020B0604020202020204" pitchFamily="34" charset="0"/>
              <a:cs typeface="Arial" panose="020B0604020202020204" pitchFamily="34" charset="0"/>
            </a:endParaRPr>
          </a:p>
          <a:p>
            <a:pPr marL="0" indent="0" algn="ctr">
              <a:buNone/>
            </a:pPr>
            <a:r>
              <a:rPr lang="en-GB" dirty="0">
                <a:latin typeface="Arial" panose="020B0604020202020204" pitchFamily="34" charset="0"/>
                <a:cs typeface="Arial" panose="020B0604020202020204" pitchFamily="34" charset="0"/>
              </a:rPr>
              <a:t>Input text: students opened their books</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0B0CA5AD-E3FD-68A7-C8C2-B829E9C4B4F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4182129-ACD7-0F06-368A-34471583EE5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a:t>
            </a:fld>
            <a:endParaRPr lang="en-AE" dirty="0"/>
          </a:p>
        </p:txBody>
      </p:sp>
      <p:sp>
        <p:nvSpPr>
          <p:cNvPr id="6" name="TextBox 5">
            <a:extLst>
              <a:ext uri="{FF2B5EF4-FFF2-40B4-BE49-F238E27FC236}">
                <a16:creationId xmlns:a16="http://schemas.microsoft.com/office/drawing/2014/main" id="{51DC7FED-484E-AF29-4E91-3C5B2D891E13}"/>
              </a:ext>
            </a:extLst>
          </p:cNvPr>
          <p:cNvSpPr txBox="1"/>
          <p:nvPr/>
        </p:nvSpPr>
        <p:spPr>
          <a:xfrm>
            <a:off x="2997200" y="2912534"/>
            <a:ext cx="6004914" cy="369332"/>
          </a:xfrm>
          <a:prstGeom prst="rect">
            <a:avLst/>
          </a:prstGeom>
          <a:noFill/>
        </p:spPr>
        <p:txBody>
          <a:bodyPr wrap="none" rtlCol="0">
            <a:spAutoFit/>
          </a:bodyPr>
          <a:lstStyle/>
          <a:p>
            <a:r>
              <a:rPr lang="nb-NO" dirty="0"/>
              <a:t>Input token IDs:             11                       298                34             567</a:t>
            </a:r>
            <a:endParaRPr lang="en-AE" dirty="0"/>
          </a:p>
        </p:txBody>
      </p:sp>
    </p:spTree>
    <p:extLst>
      <p:ext uri="{BB962C8B-B14F-4D97-AF65-F5344CB8AC3E}">
        <p14:creationId xmlns:p14="http://schemas.microsoft.com/office/powerpoint/2010/main" val="1157658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993C7-B5F9-C642-49C9-3A21E75EE5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EC4C2-1DB8-73B4-502B-FE2DC9F48BB9}"/>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4001FE3E-3CE2-E2CB-97E0-B6C13EF6CC6A}"/>
              </a:ext>
            </a:extLst>
          </p:cNvPr>
          <p:cNvSpPr>
            <a:spLocks noGrp="1"/>
          </p:cNvSpPr>
          <p:nvPr>
            <p:ph idx="1"/>
          </p:nvPr>
        </p:nvSpPr>
        <p:spPr>
          <a:xfrm>
            <a:off x="128081" y="875489"/>
            <a:ext cx="11935838" cy="5480861"/>
          </a:xfrm>
        </p:spPr>
        <p:txBody>
          <a:bodyPr>
            <a:normAutofit fontScale="92500" lnSpcReduction="10000"/>
          </a:bodyPr>
          <a:lstStyle/>
          <a:p>
            <a:pPr algn="just"/>
            <a:r>
              <a:rPr lang="en-GB" dirty="0">
                <a:latin typeface="Arial" panose="020B0604020202020204" pitchFamily="34" charset="0"/>
                <a:cs typeface="Arial" panose="020B0604020202020204" pitchFamily="34" charset="0"/>
              </a:rPr>
              <a:t>Pair Merging</a:t>
            </a:r>
          </a:p>
          <a:p>
            <a:pPr marL="0" indent="0">
              <a:buNone/>
            </a:pPr>
            <a:r>
              <a:rPr lang="en-GB" dirty="0">
                <a:latin typeface="Arial" panose="020B0604020202020204" pitchFamily="34" charset="0"/>
                <a:cs typeface="Arial" panose="020B0604020202020204" pitchFamily="34" charset="0"/>
              </a:rPr>
              <a:t>• We will calculate the score for each pair.</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Select the pair with highest score to be merged - s, ##u</a:t>
            </a:r>
          </a:p>
          <a:p>
            <a:pPr marL="0" indent="0" algn="ctr">
              <a:buNone/>
            </a:pPr>
            <a:r>
              <a:rPr lang="en-GB" dirty="0">
                <a:latin typeface="Arial" panose="020B0604020202020204" pitchFamily="34" charset="0"/>
                <a:cs typeface="Arial" panose="020B0604020202020204" pitchFamily="34" charset="0"/>
              </a:rPr>
              <a:t>s + ##u → </a:t>
            </a:r>
            <a:r>
              <a:rPr lang="en-GB" dirty="0" err="1">
                <a:latin typeface="Arial" panose="020B0604020202020204" pitchFamily="34" charset="0"/>
                <a:cs typeface="Arial" panose="020B0604020202020204" pitchFamily="34" charset="0"/>
              </a:rPr>
              <a:t>su</a:t>
            </a:r>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pPr marL="0" indent="0" algn="ctr">
              <a:buNone/>
            </a:pPr>
            <a:endParaRPr lang="en-US" b="0"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A41FFAE-834E-C256-535A-5D800C8AE13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F4844B3-936F-C7F0-C00C-D149AFB4CDA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30</a:t>
            </a:fld>
            <a:endParaRPr lang="en-AE" dirty="0"/>
          </a:p>
        </p:txBody>
      </p:sp>
      <p:graphicFrame>
        <p:nvGraphicFramePr>
          <p:cNvPr id="6" name="Table 5">
            <a:extLst>
              <a:ext uri="{FF2B5EF4-FFF2-40B4-BE49-F238E27FC236}">
                <a16:creationId xmlns:a16="http://schemas.microsoft.com/office/drawing/2014/main" id="{1D3CD4F3-7DD2-04D1-94DD-1374BD96E024}"/>
              </a:ext>
            </a:extLst>
          </p:cNvPr>
          <p:cNvGraphicFramePr>
            <a:graphicFrameLocks noGrp="1"/>
          </p:cNvGraphicFramePr>
          <p:nvPr>
            <p:extLst>
              <p:ext uri="{D42A27DB-BD31-4B8C-83A1-F6EECF244321}">
                <p14:modId xmlns:p14="http://schemas.microsoft.com/office/powerpoint/2010/main" val="3417375017"/>
              </p:ext>
            </p:extLst>
          </p:nvPr>
        </p:nvGraphicFramePr>
        <p:xfrm>
          <a:off x="2844799" y="1760220"/>
          <a:ext cx="6502402" cy="3337560"/>
        </p:xfrm>
        <a:graphic>
          <a:graphicData uri="http://schemas.openxmlformats.org/drawingml/2006/table">
            <a:tbl>
              <a:tblPr firstRow="1" bandRow="1">
                <a:tableStyleId>{5C22544A-7EE6-4342-B048-85BDC9FD1C3A}</a:tableStyleId>
              </a:tblPr>
              <a:tblGrid>
                <a:gridCol w="4284134">
                  <a:extLst>
                    <a:ext uri="{9D8B030D-6E8A-4147-A177-3AD203B41FA5}">
                      <a16:colId xmlns:a16="http://schemas.microsoft.com/office/drawing/2014/main" val="1630821184"/>
                    </a:ext>
                  </a:extLst>
                </a:gridCol>
                <a:gridCol w="2218268">
                  <a:extLst>
                    <a:ext uri="{9D8B030D-6E8A-4147-A177-3AD203B41FA5}">
                      <a16:colId xmlns:a16="http://schemas.microsoft.com/office/drawing/2014/main" val="590434732"/>
                    </a:ext>
                  </a:extLst>
                </a:gridCol>
              </a:tblGrid>
              <a:tr h="370840">
                <a:tc>
                  <a:txBody>
                    <a:bodyPr/>
                    <a:lstStyle/>
                    <a:p>
                      <a:pPr algn="ctr"/>
                      <a:r>
                        <a:rPr lang="en-US" dirty="0"/>
                        <a:t>Token Pair</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pt-BR" dirty="0"/>
                        <a:t>s, ##u</a:t>
                      </a:r>
                      <a:endParaRPr lang="en-AE" dirty="0"/>
                    </a:p>
                  </a:txBody>
                  <a:tcPr/>
                </a:tc>
                <a:tc>
                  <a:txBody>
                    <a:bodyPr/>
                    <a:lstStyle/>
                    <a:p>
                      <a:pPr algn="ctr"/>
                      <a:r>
                        <a:rPr lang="en-US" dirty="0"/>
                        <a:t>0.33</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t>##u, ##n</a:t>
                      </a:r>
                    </a:p>
                  </a:txBody>
                  <a:tcPr/>
                </a:tc>
                <a:tc>
                  <a:txBody>
                    <a:bodyPr/>
                    <a:lstStyle/>
                    <a:p>
                      <a:pPr algn="ctr"/>
                      <a:r>
                        <a:rPr lang="en-US" dirty="0"/>
                        <a:t>0.2</a:t>
                      </a:r>
                      <a:endParaRPr lang="en-AE" dirty="0"/>
                    </a:p>
                  </a:txBody>
                  <a:tcPr/>
                </a:tc>
                <a:extLst>
                  <a:ext uri="{0D108BD9-81ED-4DB2-BD59-A6C34878D82A}">
                    <a16:rowId xmlns:a16="http://schemas.microsoft.com/office/drawing/2014/main" val="1334345213"/>
                  </a:ext>
                </a:extLst>
              </a:tr>
              <a:tr h="370840">
                <a:tc>
                  <a:txBody>
                    <a:bodyPr/>
                    <a:lstStyle/>
                    <a:p>
                      <a:pPr algn="ctr"/>
                      <a:r>
                        <a:rPr lang="pt-BR" dirty="0"/>
                        <a:t>##n, ##f</a:t>
                      </a:r>
                    </a:p>
                  </a:txBody>
                  <a:tcPr/>
                </a:tc>
                <a:tc>
                  <a:txBody>
                    <a:bodyPr/>
                    <a:lstStyle/>
                    <a:p>
                      <a:pPr algn="ctr"/>
                      <a:r>
                        <a:rPr lang="en-US" dirty="0"/>
                        <a:t>0.2</a:t>
                      </a:r>
                      <a:endParaRPr lang="en-AE" dirty="0"/>
                    </a:p>
                  </a:txBody>
                  <a:tcPr/>
                </a:tc>
                <a:extLst>
                  <a:ext uri="{0D108BD9-81ED-4DB2-BD59-A6C34878D82A}">
                    <a16:rowId xmlns:a16="http://schemas.microsoft.com/office/drawing/2014/main" val="1122290210"/>
                  </a:ext>
                </a:extLst>
              </a:tr>
              <a:tr h="370840">
                <a:tc>
                  <a:txBody>
                    <a:bodyPr/>
                    <a:lstStyle/>
                    <a:p>
                      <a:pPr algn="ctr"/>
                      <a:r>
                        <a:rPr lang="en-GB" dirty="0"/>
                        <a:t>##f, ##l</a:t>
                      </a:r>
                      <a:endParaRPr lang="en-AE" dirty="0"/>
                    </a:p>
                  </a:txBody>
                  <a:tcPr/>
                </a:tc>
                <a:tc>
                  <a:txBody>
                    <a:bodyPr/>
                    <a:lstStyle/>
                    <a:p>
                      <a:pPr algn="ctr"/>
                      <a:r>
                        <a:rPr lang="en-US" dirty="0"/>
                        <a:t>0.11</a:t>
                      </a:r>
                      <a:endParaRPr lang="en-AE" dirty="0"/>
                    </a:p>
                  </a:txBody>
                  <a:tcPr/>
                </a:tc>
                <a:extLst>
                  <a:ext uri="{0D108BD9-81ED-4DB2-BD59-A6C34878D82A}">
                    <a16:rowId xmlns:a16="http://schemas.microsoft.com/office/drawing/2014/main" val="3238438886"/>
                  </a:ext>
                </a:extLst>
              </a:tr>
              <a:tr h="370840">
                <a:tc>
                  <a:txBody>
                    <a:bodyPr/>
                    <a:lstStyle/>
                    <a:p>
                      <a:pPr algn="ctr"/>
                      <a:r>
                        <a:rPr lang="pt-BR" dirty="0"/>
                        <a:t>##l, ##o</a:t>
                      </a:r>
                    </a:p>
                  </a:txBody>
                  <a:tcPr/>
                </a:tc>
                <a:tc>
                  <a:txBody>
                    <a:bodyPr/>
                    <a:lstStyle/>
                    <a:p>
                      <a:pPr algn="ctr"/>
                      <a:r>
                        <a:rPr lang="en-US" dirty="0"/>
                        <a:t>0.11</a:t>
                      </a:r>
                      <a:endParaRPr lang="en-AE" dirty="0"/>
                    </a:p>
                  </a:txBody>
                  <a:tcPr/>
                </a:tc>
                <a:extLst>
                  <a:ext uri="{0D108BD9-81ED-4DB2-BD59-A6C34878D82A}">
                    <a16:rowId xmlns:a16="http://schemas.microsoft.com/office/drawing/2014/main" val="3914496847"/>
                  </a:ext>
                </a:extLst>
              </a:tr>
              <a:tr h="370840">
                <a:tc>
                  <a:txBody>
                    <a:bodyPr/>
                    <a:lstStyle/>
                    <a:p>
                      <a:pPr algn="ctr"/>
                      <a:r>
                        <a:rPr lang="en-AE" dirty="0"/>
                        <a:t>. . . </a:t>
                      </a:r>
                    </a:p>
                  </a:txBody>
                  <a:tcPr/>
                </a:tc>
                <a:tc>
                  <a:txBody>
                    <a:bodyPr/>
                    <a:lstStyle/>
                    <a:p>
                      <a:pPr algn="ctr"/>
                      <a:r>
                        <a:rPr lang="en-US" dirty="0"/>
                        <a:t>...</a:t>
                      </a:r>
                      <a:endParaRPr lang="en-AE" dirty="0"/>
                    </a:p>
                  </a:txBody>
                  <a:tcPr/>
                </a:tc>
                <a:extLst>
                  <a:ext uri="{0D108BD9-81ED-4DB2-BD59-A6C34878D82A}">
                    <a16:rowId xmlns:a16="http://schemas.microsoft.com/office/drawing/2014/main" val="1841097953"/>
                  </a:ext>
                </a:extLst>
              </a:tr>
              <a:tr h="370840">
                <a:tc>
                  <a:txBody>
                    <a:bodyPr/>
                    <a:lstStyle/>
                    <a:p>
                      <a:pPr algn="ctr"/>
                      <a:r>
                        <a:rPr lang="en-GB" dirty="0"/>
                        <a:t>##e, ##r</a:t>
                      </a:r>
                      <a:endParaRPr lang="en-AE" dirty="0"/>
                    </a:p>
                  </a:txBody>
                  <a:tcPr/>
                </a:tc>
                <a:tc>
                  <a:txBody>
                    <a:bodyPr/>
                    <a:lstStyle/>
                    <a:p>
                      <a:pPr algn="ctr"/>
                      <a:r>
                        <a:rPr lang="en-US" dirty="0"/>
                        <a:t>0.25</a:t>
                      </a:r>
                      <a:endParaRPr lang="en-AE" dirty="0"/>
                    </a:p>
                  </a:txBody>
                  <a:tcPr/>
                </a:tc>
                <a:extLst>
                  <a:ext uri="{0D108BD9-81ED-4DB2-BD59-A6C34878D82A}">
                    <a16:rowId xmlns:a16="http://schemas.microsoft.com/office/drawing/2014/main" val="4211441396"/>
                  </a:ext>
                </a:extLst>
              </a:tr>
              <a:tr h="370840">
                <a:tc>
                  <a:txBody>
                    <a:bodyPr/>
                    <a:lstStyle/>
                    <a:p>
                      <a:pPr algn="ctr"/>
                      <a:r>
                        <a:rPr lang="en-GB" dirty="0"/>
                        <a:t>##e, ##d</a:t>
                      </a:r>
                      <a:endParaRPr lang="en-AE" dirty="0"/>
                    </a:p>
                  </a:txBody>
                  <a:tcPr/>
                </a:tc>
                <a:tc>
                  <a:txBody>
                    <a:bodyPr/>
                    <a:lstStyle/>
                    <a:p>
                      <a:pPr algn="ctr"/>
                      <a:r>
                        <a:rPr lang="en-US" dirty="0"/>
                        <a:t>0.25</a:t>
                      </a:r>
                      <a:endParaRPr lang="en-AE" dirty="0"/>
                    </a:p>
                  </a:txBody>
                  <a:tcPr/>
                </a:tc>
                <a:extLst>
                  <a:ext uri="{0D108BD9-81ED-4DB2-BD59-A6C34878D82A}">
                    <a16:rowId xmlns:a16="http://schemas.microsoft.com/office/drawing/2014/main" val="1814871114"/>
                  </a:ext>
                </a:extLst>
              </a:tr>
            </a:tbl>
          </a:graphicData>
        </a:graphic>
      </p:graphicFrame>
    </p:spTree>
    <p:extLst>
      <p:ext uri="{BB962C8B-B14F-4D97-AF65-F5344CB8AC3E}">
        <p14:creationId xmlns:p14="http://schemas.microsoft.com/office/powerpoint/2010/main" val="2367552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622EB-90D1-BE0C-A920-2537F4F2EC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A585A-9C6F-1102-D3FE-4C293691D4B0}"/>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DD856F96-1BDF-8417-5EC4-F2EDDEF274C9}"/>
              </a:ext>
            </a:extLst>
          </p:cNvPr>
          <p:cNvSpPr>
            <a:spLocks noGrp="1"/>
          </p:cNvSpPr>
          <p:nvPr>
            <p:ph idx="1"/>
          </p:nvPr>
        </p:nvSpPr>
        <p:spPr>
          <a:xfrm>
            <a:off x="128081" y="875489"/>
            <a:ext cx="11935838" cy="5480861"/>
          </a:xfrm>
        </p:spPr>
        <p:txBody>
          <a:bodyPr>
            <a:normAutofit/>
          </a:bodyPr>
          <a:lstStyle/>
          <a:p>
            <a:pPr algn="just"/>
            <a:r>
              <a:rPr lang="en-GB" dirty="0">
                <a:latin typeface="Arial" panose="020B0604020202020204" pitchFamily="34" charset="0"/>
                <a:cs typeface="Arial" panose="020B0604020202020204" pitchFamily="34" charset="0"/>
              </a:rPr>
              <a:t>Pair Merging</a:t>
            </a:r>
          </a:p>
          <a:p>
            <a:pPr marL="0" indent="0">
              <a:buNone/>
            </a:pPr>
            <a:r>
              <a:rPr lang="en-GB" dirty="0">
                <a:latin typeface="Arial" panose="020B0604020202020204" pitchFamily="34" charset="0"/>
                <a:cs typeface="Arial" panose="020B0604020202020204" pitchFamily="34" charset="0"/>
              </a:rPr>
              <a:t>• We add the merged pair to the vocabulary and apply the merge to the words in the corpus.</a:t>
            </a:r>
          </a:p>
          <a:p>
            <a:pPr marL="0" indent="0" algn="ctr">
              <a:buNone/>
            </a:pPr>
            <a:r>
              <a:rPr lang="en-GB" sz="2400" dirty="0">
                <a:latin typeface="Arial" panose="020B0604020202020204" pitchFamily="34" charset="0"/>
                <a:cs typeface="Arial" panose="020B0604020202020204" pitchFamily="34" charset="0"/>
              </a:rPr>
              <a:t>Vocabulary = [</a:t>
            </a:r>
            <a:r>
              <a:rPr lang="pt-BR" sz="2400" dirty="0">
                <a:latin typeface="Arial" panose="020B0604020202020204" pitchFamily="34" charset="0"/>
                <a:cs typeface="Arial" panose="020B0604020202020204" pitchFamily="34" charset="0"/>
              </a:rPr>
              <a:t>##d, ##e, ##f, ##g, ##i, ##l, ##n, ##o, ##r, ##s, ##u, ##w, f, s, su</a:t>
            </a:r>
            <a:r>
              <a:rPr lang="en-GB" sz="2400" dirty="0">
                <a:latin typeface="Arial" panose="020B0604020202020204" pitchFamily="34" charset="0"/>
                <a:cs typeface="Arial" panose="020B0604020202020204" pitchFamily="34" charset="0"/>
              </a:rPr>
              <a:t>]</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1B0C7A4-705E-0F4F-0F82-159D574D94B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7979CDF-C412-B12E-D854-7B9681E3EBD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31</a:t>
            </a:fld>
            <a:endParaRPr lang="en-AE" dirty="0"/>
          </a:p>
        </p:txBody>
      </p:sp>
      <p:graphicFrame>
        <p:nvGraphicFramePr>
          <p:cNvPr id="7" name="Table 6">
            <a:extLst>
              <a:ext uri="{FF2B5EF4-FFF2-40B4-BE49-F238E27FC236}">
                <a16:creationId xmlns:a16="http://schemas.microsoft.com/office/drawing/2014/main" id="{4B54B64A-5914-093F-C5AE-99DBA330D909}"/>
              </a:ext>
            </a:extLst>
          </p:cNvPr>
          <p:cNvGraphicFramePr>
            <a:graphicFrameLocks noGrp="1"/>
          </p:cNvGraphicFramePr>
          <p:nvPr>
            <p:extLst>
              <p:ext uri="{D42A27DB-BD31-4B8C-83A1-F6EECF244321}">
                <p14:modId xmlns:p14="http://schemas.microsoft.com/office/powerpoint/2010/main" val="2816037722"/>
              </p:ext>
            </p:extLst>
          </p:nvPr>
        </p:nvGraphicFramePr>
        <p:xfrm>
          <a:off x="2844799" y="2863250"/>
          <a:ext cx="6502402" cy="3337560"/>
        </p:xfrm>
        <a:graphic>
          <a:graphicData uri="http://schemas.openxmlformats.org/drawingml/2006/table">
            <a:tbl>
              <a:tblPr firstRow="1" bandRow="1">
                <a:tableStyleId>{5C22544A-7EE6-4342-B048-85BDC9FD1C3A}</a:tableStyleId>
              </a:tblPr>
              <a:tblGrid>
                <a:gridCol w="4284134">
                  <a:extLst>
                    <a:ext uri="{9D8B030D-6E8A-4147-A177-3AD203B41FA5}">
                      <a16:colId xmlns:a16="http://schemas.microsoft.com/office/drawing/2014/main" val="1630821184"/>
                    </a:ext>
                  </a:extLst>
                </a:gridCol>
                <a:gridCol w="2218268">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pt-BR" dirty="0">
                          <a:solidFill>
                            <a:srgbClr val="FF0000"/>
                          </a:solidFill>
                        </a:rPr>
                        <a:t>su</a:t>
                      </a:r>
                      <a:r>
                        <a:rPr lang="pt-BR" dirty="0"/>
                        <a:t>, ##n, ##f, ##l, ##o, ##w, ##e, ##r </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2801910144"/>
                  </a:ext>
                </a:extLst>
              </a:tr>
              <a:tr h="370840">
                <a:tc>
                  <a:txBody>
                    <a:bodyPr/>
                    <a:lstStyle/>
                    <a:p>
                      <a:pPr algn="ctr"/>
                      <a:r>
                        <a:rPr lang="en-US" dirty="0" err="1">
                          <a:solidFill>
                            <a:srgbClr val="FF0000"/>
                          </a:solidFill>
                        </a:rPr>
                        <a:t>su</a:t>
                      </a:r>
                      <a:r>
                        <a:rPr lang="en-US" dirty="0"/>
                        <a:t>, ##n</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334345213"/>
                  </a:ext>
                </a:extLst>
              </a:tr>
              <a:tr h="370840">
                <a:tc>
                  <a:txBody>
                    <a:bodyPr/>
                    <a:lstStyle/>
                    <a:p>
                      <a:pPr algn="ctr"/>
                      <a:r>
                        <a:rPr lang="pt-BR" dirty="0"/>
                        <a:t>f, ##l, ##o, ##w, ##e, ##r</a:t>
                      </a:r>
                    </a:p>
                  </a:txBody>
                  <a:tcPr/>
                </a:tc>
                <a:tc>
                  <a:txBody>
                    <a:bodyPr/>
                    <a:lstStyle/>
                    <a:p>
                      <a:pPr algn="ctr"/>
                      <a:r>
                        <a:rPr lang="en-US" dirty="0"/>
                        <a:t>1</a:t>
                      </a:r>
                      <a:endParaRPr lang="en-AE" dirty="0"/>
                    </a:p>
                  </a:txBody>
                  <a:tcPr/>
                </a:tc>
                <a:extLst>
                  <a:ext uri="{0D108BD9-81ED-4DB2-BD59-A6C34878D82A}">
                    <a16:rowId xmlns:a16="http://schemas.microsoft.com/office/drawing/2014/main" val="1122290210"/>
                  </a:ext>
                </a:extLst>
              </a:tr>
              <a:tr h="370840">
                <a:tc>
                  <a:txBody>
                    <a:bodyPr/>
                    <a:lstStyle/>
                    <a:p>
                      <a:pPr algn="ctr"/>
                      <a:r>
                        <a:rPr lang="en-GB" dirty="0"/>
                        <a:t>f, ##l, ##o, ##w</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238438886"/>
                  </a:ext>
                </a:extLst>
              </a:tr>
              <a:tr h="370840">
                <a:tc>
                  <a:txBody>
                    <a:bodyPr/>
                    <a:lstStyle/>
                    <a:p>
                      <a:pPr algn="ctr"/>
                      <a:r>
                        <a:rPr lang="pt-BR" dirty="0"/>
                        <a:t>f, ##l, ##o, ##w, ##e, ##r, ##s</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914496847"/>
                  </a:ext>
                </a:extLst>
              </a:tr>
              <a:tr h="370840">
                <a:tc>
                  <a:txBody>
                    <a:bodyPr/>
                    <a:lstStyle/>
                    <a:p>
                      <a:pPr algn="ctr"/>
                      <a:r>
                        <a:rPr lang="pl-PL" dirty="0"/>
                        <a:t>f, ##l, ##o, ##w, ##i, ##n, ##g</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841097953"/>
                  </a:ext>
                </a:extLst>
              </a:tr>
              <a:tr h="370840">
                <a:tc>
                  <a:txBody>
                    <a:bodyPr/>
                    <a:lstStyle/>
                    <a:p>
                      <a:pPr algn="ctr"/>
                      <a:r>
                        <a:rPr lang="pl-PL" dirty="0"/>
                        <a:t>f, ##l, ##o, ##w, ##s </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4211441396"/>
                  </a:ext>
                </a:extLst>
              </a:tr>
              <a:tr h="370840">
                <a:tc>
                  <a:txBody>
                    <a:bodyPr/>
                    <a:lstStyle/>
                    <a:p>
                      <a:pPr algn="ctr"/>
                      <a:r>
                        <a:rPr lang="en-GB" dirty="0"/>
                        <a:t>f, ##l, ##o, ##w, ##e, ##d</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1814871114"/>
                  </a:ext>
                </a:extLst>
              </a:tr>
            </a:tbl>
          </a:graphicData>
        </a:graphic>
      </p:graphicFrame>
    </p:spTree>
    <p:extLst>
      <p:ext uri="{BB962C8B-B14F-4D97-AF65-F5344CB8AC3E}">
        <p14:creationId xmlns:p14="http://schemas.microsoft.com/office/powerpoint/2010/main" val="1447765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23BD6-1B28-DAD2-8F49-CB36CFEC71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7F3026-17B5-1FF9-7E5D-1762C0F17900}"/>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57426EA3-39CA-D296-E194-B947D62240BE}"/>
              </a:ext>
            </a:extLst>
          </p:cNvPr>
          <p:cNvSpPr>
            <a:spLocks noGrp="1"/>
          </p:cNvSpPr>
          <p:nvPr>
            <p:ph idx="1"/>
          </p:nvPr>
        </p:nvSpPr>
        <p:spPr>
          <a:xfrm>
            <a:off x="128081" y="875489"/>
            <a:ext cx="11935838" cy="5480861"/>
          </a:xfrm>
        </p:spPr>
        <p:txBody>
          <a:bodyPr>
            <a:normAutofit lnSpcReduction="10000"/>
          </a:bodyPr>
          <a:lstStyle/>
          <a:p>
            <a:pPr algn="just"/>
            <a:r>
              <a:rPr lang="en-GB" dirty="0">
                <a:latin typeface="Arial" panose="020B0604020202020204" pitchFamily="34" charset="0"/>
                <a:cs typeface="Arial" panose="020B0604020202020204" pitchFamily="34" charset="0"/>
              </a:rPr>
              <a:t>Pair Merging</a:t>
            </a:r>
          </a:p>
          <a:p>
            <a:pPr marL="0" indent="0">
              <a:buNone/>
            </a:pPr>
            <a:r>
              <a:rPr lang="en-GB" dirty="0">
                <a:latin typeface="Arial" panose="020B0604020202020204" pitchFamily="34" charset="0"/>
                <a:cs typeface="Arial" panose="020B0604020202020204" pitchFamily="34" charset="0"/>
              </a:rPr>
              <a:t>• We continue this process for a few more steps.</a:t>
            </a:r>
          </a:p>
          <a:p>
            <a:r>
              <a:rPr lang="en-GB" dirty="0">
                <a:latin typeface="Arial" panose="020B0604020202020204" pitchFamily="34" charset="0"/>
                <a:cs typeface="Arial" panose="020B0604020202020204" pitchFamily="34" charset="0"/>
              </a:rPr>
              <a:t>Compute score for all pair of tokens.</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The best score is shared by ##e, ##r and ##e, ##d. Let’s say, we select ##e, ##r as the best pair and merge them.</a:t>
            </a:r>
          </a:p>
          <a:p>
            <a:pPr marL="0" indent="0" algn="ctr">
              <a:buNone/>
            </a:pPr>
            <a:r>
              <a:rPr lang="en-GB" dirty="0">
                <a:latin typeface="Arial" panose="020B0604020202020204" pitchFamily="34" charset="0"/>
                <a:cs typeface="Arial" panose="020B0604020202020204" pitchFamily="34" charset="0"/>
              </a:rPr>
              <a:t>##e + ##r → ##er</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91CCBF6-05FF-88DF-891A-8DE353317A3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A92D536E-EE13-D606-DF63-6455477DB42C}"/>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32</a:t>
            </a:fld>
            <a:endParaRPr lang="en-AE" dirty="0"/>
          </a:p>
        </p:txBody>
      </p:sp>
      <p:graphicFrame>
        <p:nvGraphicFramePr>
          <p:cNvPr id="6" name="Table 5">
            <a:extLst>
              <a:ext uri="{FF2B5EF4-FFF2-40B4-BE49-F238E27FC236}">
                <a16:creationId xmlns:a16="http://schemas.microsoft.com/office/drawing/2014/main" id="{1CEE5F38-11D1-1457-31CF-E1E315E27E9A}"/>
              </a:ext>
            </a:extLst>
          </p:cNvPr>
          <p:cNvGraphicFramePr>
            <a:graphicFrameLocks noGrp="1"/>
          </p:cNvGraphicFramePr>
          <p:nvPr>
            <p:extLst>
              <p:ext uri="{D42A27DB-BD31-4B8C-83A1-F6EECF244321}">
                <p14:modId xmlns:p14="http://schemas.microsoft.com/office/powerpoint/2010/main" val="3361817643"/>
              </p:ext>
            </p:extLst>
          </p:nvPr>
        </p:nvGraphicFramePr>
        <p:xfrm>
          <a:off x="2847505" y="2317980"/>
          <a:ext cx="6502402" cy="2595880"/>
        </p:xfrm>
        <a:graphic>
          <a:graphicData uri="http://schemas.openxmlformats.org/drawingml/2006/table">
            <a:tbl>
              <a:tblPr firstRow="1" bandRow="1">
                <a:tableStyleId>{5C22544A-7EE6-4342-B048-85BDC9FD1C3A}</a:tableStyleId>
              </a:tblPr>
              <a:tblGrid>
                <a:gridCol w="4284134">
                  <a:extLst>
                    <a:ext uri="{9D8B030D-6E8A-4147-A177-3AD203B41FA5}">
                      <a16:colId xmlns:a16="http://schemas.microsoft.com/office/drawing/2014/main" val="1630821184"/>
                    </a:ext>
                  </a:extLst>
                </a:gridCol>
                <a:gridCol w="2218268">
                  <a:extLst>
                    <a:ext uri="{9D8B030D-6E8A-4147-A177-3AD203B41FA5}">
                      <a16:colId xmlns:a16="http://schemas.microsoft.com/office/drawing/2014/main" val="590434732"/>
                    </a:ext>
                  </a:extLst>
                </a:gridCol>
              </a:tblGrid>
              <a:tr h="370840">
                <a:tc>
                  <a:txBody>
                    <a:bodyPr/>
                    <a:lstStyle/>
                    <a:p>
                      <a:pPr algn="ctr"/>
                      <a:r>
                        <a:rPr lang="en-US" dirty="0"/>
                        <a:t>Token Pair</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pt-BR" dirty="0"/>
                        <a:t>su, ##n</a:t>
                      </a:r>
                      <a:endParaRPr lang="en-AE" dirty="0"/>
                    </a:p>
                  </a:txBody>
                  <a:tcPr/>
                </a:tc>
                <a:tc>
                  <a:txBody>
                    <a:bodyPr/>
                    <a:lstStyle/>
                    <a:p>
                      <a:pPr algn="ctr"/>
                      <a:r>
                        <a:rPr lang="en-US" dirty="0"/>
                        <a:t>0.2</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t>##n, ##f</a:t>
                      </a:r>
                    </a:p>
                  </a:txBody>
                  <a:tcPr/>
                </a:tc>
                <a:tc>
                  <a:txBody>
                    <a:bodyPr/>
                    <a:lstStyle/>
                    <a:p>
                      <a:pPr algn="ctr"/>
                      <a:r>
                        <a:rPr lang="en-US" dirty="0"/>
                        <a:t>0.2</a:t>
                      </a:r>
                      <a:endParaRPr lang="en-AE" dirty="0"/>
                    </a:p>
                  </a:txBody>
                  <a:tcPr/>
                </a:tc>
                <a:extLst>
                  <a:ext uri="{0D108BD9-81ED-4DB2-BD59-A6C34878D82A}">
                    <a16:rowId xmlns:a16="http://schemas.microsoft.com/office/drawing/2014/main" val="1334345213"/>
                  </a:ext>
                </a:extLst>
              </a:tr>
              <a:tr h="370840">
                <a:tc>
                  <a:txBody>
                    <a:bodyPr/>
                    <a:lstStyle/>
                    <a:p>
                      <a:pPr algn="ctr"/>
                      <a:r>
                        <a:rPr lang="pt-BR" dirty="0"/>
                        <a:t>##f, ##l</a:t>
                      </a:r>
                    </a:p>
                  </a:txBody>
                  <a:tcPr/>
                </a:tc>
                <a:tc>
                  <a:txBody>
                    <a:bodyPr/>
                    <a:lstStyle/>
                    <a:p>
                      <a:pPr algn="ctr"/>
                      <a:r>
                        <a:rPr lang="en-US" dirty="0"/>
                        <a:t>0.11</a:t>
                      </a:r>
                      <a:endParaRPr lang="en-AE" dirty="0"/>
                    </a:p>
                  </a:txBody>
                  <a:tcPr/>
                </a:tc>
                <a:extLst>
                  <a:ext uri="{0D108BD9-81ED-4DB2-BD59-A6C34878D82A}">
                    <a16:rowId xmlns:a16="http://schemas.microsoft.com/office/drawing/2014/main" val="1122290210"/>
                  </a:ext>
                </a:extLst>
              </a:tr>
              <a:tr h="370840">
                <a:tc>
                  <a:txBody>
                    <a:bodyPr/>
                    <a:lstStyle/>
                    <a:p>
                      <a:pPr algn="ctr"/>
                      <a:r>
                        <a:rPr lang="en-GB" dirty="0"/>
                        <a:t>##e, ##r </a:t>
                      </a:r>
                      <a:endParaRPr lang="en-AE" dirty="0"/>
                    </a:p>
                  </a:txBody>
                  <a:tcPr/>
                </a:tc>
                <a:tc>
                  <a:txBody>
                    <a:bodyPr/>
                    <a:lstStyle/>
                    <a:p>
                      <a:pPr algn="ctr"/>
                      <a:r>
                        <a:rPr lang="en-US" dirty="0"/>
                        <a:t>0.25</a:t>
                      </a:r>
                      <a:endParaRPr lang="en-AE" dirty="0"/>
                    </a:p>
                  </a:txBody>
                  <a:tcPr/>
                </a:tc>
                <a:extLst>
                  <a:ext uri="{0D108BD9-81ED-4DB2-BD59-A6C34878D82A}">
                    <a16:rowId xmlns:a16="http://schemas.microsoft.com/office/drawing/2014/main" val="3238438886"/>
                  </a:ext>
                </a:extLst>
              </a:tr>
              <a:tr h="370840">
                <a:tc>
                  <a:txBody>
                    <a:bodyPr/>
                    <a:lstStyle/>
                    <a:p>
                      <a:pPr algn="ctr"/>
                      <a:r>
                        <a:rPr lang="en-AE" dirty="0"/>
                        <a:t>. . . </a:t>
                      </a:r>
                    </a:p>
                  </a:txBody>
                  <a:tcPr/>
                </a:tc>
                <a:tc>
                  <a:txBody>
                    <a:bodyPr/>
                    <a:lstStyle/>
                    <a:p>
                      <a:pPr algn="ctr"/>
                      <a:r>
                        <a:rPr lang="en-US" dirty="0"/>
                        <a:t>...</a:t>
                      </a:r>
                      <a:endParaRPr lang="en-AE" dirty="0"/>
                    </a:p>
                  </a:txBody>
                  <a:tcPr/>
                </a:tc>
                <a:extLst>
                  <a:ext uri="{0D108BD9-81ED-4DB2-BD59-A6C34878D82A}">
                    <a16:rowId xmlns:a16="http://schemas.microsoft.com/office/drawing/2014/main" val="1841097953"/>
                  </a:ext>
                </a:extLst>
              </a:tr>
              <a:tr h="370840">
                <a:tc>
                  <a:txBody>
                    <a:bodyPr/>
                    <a:lstStyle/>
                    <a:p>
                      <a:pPr algn="ctr"/>
                      <a:r>
                        <a:rPr lang="en-GB" dirty="0"/>
                        <a:t>##e, ##d</a:t>
                      </a:r>
                      <a:endParaRPr lang="en-AE" dirty="0"/>
                    </a:p>
                  </a:txBody>
                  <a:tcPr/>
                </a:tc>
                <a:tc>
                  <a:txBody>
                    <a:bodyPr/>
                    <a:lstStyle/>
                    <a:p>
                      <a:pPr algn="ctr"/>
                      <a:r>
                        <a:rPr lang="en-US" dirty="0"/>
                        <a:t>0.25</a:t>
                      </a:r>
                      <a:endParaRPr lang="en-AE" dirty="0"/>
                    </a:p>
                  </a:txBody>
                  <a:tcPr/>
                </a:tc>
                <a:extLst>
                  <a:ext uri="{0D108BD9-81ED-4DB2-BD59-A6C34878D82A}">
                    <a16:rowId xmlns:a16="http://schemas.microsoft.com/office/drawing/2014/main" val="4211441396"/>
                  </a:ext>
                </a:extLst>
              </a:tr>
            </a:tbl>
          </a:graphicData>
        </a:graphic>
      </p:graphicFrame>
    </p:spTree>
    <p:extLst>
      <p:ext uri="{BB962C8B-B14F-4D97-AF65-F5344CB8AC3E}">
        <p14:creationId xmlns:p14="http://schemas.microsoft.com/office/powerpoint/2010/main" val="11997517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2CC0F-48FB-2978-0DEC-ADB811F080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91A8F-E296-8F17-2C37-620235930503}"/>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0D4DE2C7-3D74-B122-6EBB-7C90BBE0926C}"/>
              </a:ext>
            </a:extLst>
          </p:cNvPr>
          <p:cNvSpPr>
            <a:spLocks noGrp="1"/>
          </p:cNvSpPr>
          <p:nvPr>
            <p:ph idx="1"/>
          </p:nvPr>
        </p:nvSpPr>
        <p:spPr>
          <a:xfrm>
            <a:off x="128081" y="875489"/>
            <a:ext cx="11935838" cy="5480861"/>
          </a:xfrm>
        </p:spPr>
        <p:txBody>
          <a:bodyPr>
            <a:normAutofit/>
          </a:bodyPr>
          <a:lstStyle/>
          <a:p>
            <a:pPr algn="just"/>
            <a:r>
              <a:rPr lang="en-GB" dirty="0">
                <a:latin typeface="Arial" panose="020B0604020202020204" pitchFamily="34" charset="0"/>
                <a:cs typeface="Arial" panose="020B0604020202020204" pitchFamily="34" charset="0"/>
              </a:rPr>
              <a:t>Pair Merging</a:t>
            </a:r>
          </a:p>
          <a:p>
            <a:pPr marL="0" indent="0">
              <a:buNone/>
            </a:pPr>
            <a:r>
              <a:rPr lang="en-GB" dirty="0">
                <a:latin typeface="Arial" panose="020B0604020202020204" pitchFamily="34" charset="0"/>
                <a:cs typeface="Arial" panose="020B0604020202020204" pitchFamily="34" charset="0"/>
              </a:rPr>
              <a:t>• At this point of the training algorithm, we have</a:t>
            </a:r>
          </a:p>
          <a:p>
            <a:pPr marL="0" indent="0" algn="ctr">
              <a:buNone/>
            </a:pPr>
            <a:r>
              <a:rPr lang="en-GB" sz="2200" dirty="0">
                <a:latin typeface="Arial" panose="020B0604020202020204" pitchFamily="34" charset="0"/>
                <a:cs typeface="Arial" panose="020B0604020202020204" pitchFamily="34" charset="0"/>
              </a:rPr>
              <a:t>Vocabulary = [</a:t>
            </a:r>
            <a:r>
              <a:rPr lang="pt-BR" sz="2200" dirty="0">
                <a:latin typeface="Arial" panose="020B0604020202020204" pitchFamily="34" charset="0"/>
                <a:cs typeface="Arial" panose="020B0604020202020204" pitchFamily="34" charset="0"/>
              </a:rPr>
              <a:t>##d, ##e, ##f, ##g, ##i, ##l, ##n, ##o, ##r, ##s, ##u, ##w, f, s, su, ##er</a:t>
            </a:r>
            <a:r>
              <a:rPr lang="en-GB" sz="2200" dirty="0">
                <a:latin typeface="Arial" panose="020B0604020202020204" pitchFamily="34" charset="0"/>
                <a:cs typeface="Arial" panose="020B0604020202020204" pitchFamily="34" charset="0"/>
              </a:rPr>
              <a:t>]</a:t>
            </a:r>
          </a:p>
          <a:p>
            <a:pPr marL="0" indent="0">
              <a:buNone/>
            </a:pPr>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A0F61ED-74A9-1C14-AD8B-5F95E10ECC2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7ACBC8E-7C84-7564-10EB-6B621E1D9578}"/>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33</a:t>
            </a:fld>
            <a:endParaRPr lang="en-AE" dirty="0"/>
          </a:p>
        </p:txBody>
      </p:sp>
      <p:graphicFrame>
        <p:nvGraphicFramePr>
          <p:cNvPr id="7" name="Table 6">
            <a:extLst>
              <a:ext uri="{FF2B5EF4-FFF2-40B4-BE49-F238E27FC236}">
                <a16:creationId xmlns:a16="http://schemas.microsoft.com/office/drawing/2014/main" id="{870B3B2A-55D0-95FE-EDE3-C02F388C81E2}"/>
              </a:ext>
            </a:extLst>
          </p:cNvPr>
          <p:cNvGraphicFramePr>
            <a:graphicFrameLocks noGrp="1"/>
          </p:cNvGraphicFramePr>
          <p:nvPr>
            <p:extLst>
              <p:ext uri="{D42A27DB-BD31-4B8C-83A1-F6EECF244321}">
                <p14:modId xmlns:p14="http://schemas.microsoft.com/office/powerpoint/2010/main" val="3647346773"/>
              </p:ext>
            </p:extLst>
          </p:nvPr>
        </p:nvGraphicFramePr>
        <p:xfrm>
          <a:off x="2844799" y="2482250"/>
          <a:ext cx="6502402" cy="3337560"/>
        </p:xfrm>
        <a:graphic>
          <a:graphicData uri="http://schemas.openxmlformats.org/drawingml/2006/table">
            <a:tbl>
              <a:tblPr firstRow="1" bandRow="1">
                <a:tableStyleId>{5C22544A-7EE6-4342-B048-85BDC9FD1C3A}</a:tableStyleId>
              </a:tblPr>
              <a:tblGrid>
                <a:gridCol w="4284134">
                  <a:extLst>
                    <a:ext uri="{9D8B030D-6E8A-4147-A177-3AD203B41FA5}">
                      <a16:colId xmlns:a16="http://schemas.microsoft.com/office/drawing/2014/main" val="1630821184"/>
                    </a:ext>
                  </a:extLst>
                </a:gridCol>
                <a:gridCol w="2218268">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pt-BR" dirty="0">
                          <a:solidFill>
                            <a:schemeClr val="tx1"/>
                          </a:solidFill>
                        </a:rPr>
                        <a:t>su</a:t>
                      </a:r>
                      <a:r>
                        <a:rPr lang="pt-BR" dirty="0"/>
                        <a:t>, ##n, ##f, ##l, ##o, ##w, </a:t>
                      </a:r>
                      <a:r>
                        <a:rPr lang="pt-BR" dirty="0">
                          <a:solidFill>
                            <a:srgbClr val="FF0000"/>
                          </a:solidFill>
                        </a:rPr>
                        <a:t>##er</a:t>
                      </a:r>
                      <a:endParaRPr lang="en-AE" dirty="0">
                        <a:solidFill>
                          <a:srgbClr val="FF0000"/>
                        </a:solidFill>
                      </a:endParaRPr>
                    </a:p>
                  </a:txBody>
                  <a:tcPr/>
                </a:tc>
                <a:tc>
                  <a:txBody>
                    <a:bodyPr/>
                    <a:lstStyle/>
                    <a:p>
                      <a:pPr algn="ctr"/>
                      <a:r>
                        <a:rPr lang="en-US" dirty="0"/>
                        <a:t>1</a:t>
                      </a:r>
                      <a:endParaRPr lang="en-AE" dirty="0"/>
                    </a:p>
                  </a:txBody>
                  <a:tcPr/>
                </a:tc>
                <a:extLst>
                  <a:ext uri="{0D108BD9-81ED-4DB2-BD59-A6C34878D82A}">
                    <a16:rowId xmlns:a16="http://schemas.microsoft.com/office/drawing/2014/main" val="2801910144"/>
                  </a:ext>
                </a:extLst>
              </a:tr>
              <a:tr h="370840">
                <a:tc>
                  <a:txBody>
                    <a:bodyPr/>
                    <a:lstStyle/>
                    <a:p>
                      <a:pPr algn="ctr"/>
                      <a:r>
                        <a:rPr lang="en-US" dirty="0" err="1">
                          <a:solidFill>
                            <a:schemeClr val="tx1"/>
                          </a:solidFill>
                        </a:rPr>
                        <a:t>su</a:t>
                      </a:r>
                      <a:r>
                        <a:rPr lang="en-US" dirty="0"/>
                        <a:t>, ##n</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334345213"/>
                  </a:ext>
                </a:extLst>
              </a:tr>
              <a:tr h="370840">
                <a:tc>
                  <a:txBody>
                    <a:bodyPr/>
                    <a:lstStyle/>
                    <a:p>
                      <a:pPr algn="ctr"/>
                      <a:r>
                        <a:rPr lang="pt-BR" dirty="0"/>
                        <a:t>f, ##l, ##o, ##w, </a:t>
                      </a:r>
                      <a:r>
                        <a:rPr lang="pt-BR" dirty="0">
                          <a:solidFill>
                            <a:srgbClr val="FF0000"/>
                          </a:solidFill>
                        </a:rPr>
                        <a:t>##er</a:t>
                      </a:r>
                    </a:p>
                  </a:txBody>
                  <a:tcPr/>
                </a:tc>
                <a:tc>
                  <a:txBody>
                    <a:bodyPr/>
                    <a:lstStyle/>
                    <a:p>
                      <a:pPr algn="ctr"/>
                      <a:r>
                        <a:rPr lang="en-US" dirty="0"/>
                        <a:t>1</a:t>
                      </a:r>
                      <a:endParaRPr lang="en-AE" dirty="0"/>
                    </a:p>
                  </a:txBody>
                  <a:tcPr/>
                </a:tc>
                <a:extLst>
                  <a:ext uri="{0D108BD9-81ED-4DB2-BD59-A6C34878D82A}">
                    <a16:rowId xmlns:a16="http://schemas.microsoft.com/office/drawing/2014/main" val="1122290210"/>
                  </a:ext>
                </a:extLst>
              </a:tr>
              <a:tr h="370840">
                <a:tc>
                  <a:txBody>
                    <a:bodyPr/>
                    <a:lstStyle/>
                    <a:p>
                      <a:pPr algn="ctr"/>
                      <a:r>
                        <a:rPr lang="en-GB" dirty="0"/>
                        <a:t>f, ##l, ##o, ##w</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238438886"/>
                  </a:ext>
                </a:extLst>
              </a:tr>
              <a:tr h="370840">
                <a:tc>
                  <a:txBody>
                    <a:bodyPr/>
                    <a:lstStyle/>
                    <a:p>
                      <a:pPr algn="ctr"/>
                      <a:r>
                        <a:rPr lang="pt-BR" dirty="0"/>
                        <a:t>f, ##l, ##o, ##w, </a:t>
                      </a:r>
                      <a:r>
                        <a:rPr lang="pt-BR" dirty="0">
                          <a:solidFill>
                            <a:srgbClr val="FF0000"/>
                          </a:solidFill>
                        </a:rPr>
                        <a:t>##er</a:t>
                      </a:r>
                      <a:r>
                        <a:rPr lang="pt-BR" dirty="0"/>
                        <a:t>, ##s</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3914496847"/>
                  </a:ext>
                </a:extLst>
              </a:tr>
              <a:tr h="370840">
                <a:tc>
                  <a:txBody>
                    <a:bodyPr/>
                    <a:lstStyle/>
                    <a:p>
                      <a:pPr algn="ctr"/>
                      <a:r>
                        <a:rPr lang="pl-PL" dirty="0"/>
                        <a:t>f, ##l, ##o, ##w, ##i, ##n, ##g</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1841097953"/>
                  </a:ext>
                </a:extLst>
              </a:tr>
              <a:tr h="370840">
                <a:tc>
                  <a:txBody>
                    <a:bodyPr/>
                    <a:lstStyle/>
                    <a:p>
                      <a:pPr algn="ctr"/>
                      <a:r>
                        <a:rPr lang="pl-PL" dirty="0"/>
                        <a:t>f, ##l, ##o, ##w, ##s </a:t>
                      </a:r>
                      <a:endParaRPr lang="en-AE" dirty="0"/>
                    </a:p>
                  </a:txBody>
                  <a:tcPr/>
                </a:tc>
                <a:tc>
                  <a:txBody>
                    <a:bodyPr/>
                    <a:lstStyle/>
                    <a:p>
                      <a:pPr algn="ctr"/>
                      <a:r>
                        <a:rPr lang="en-US" dirty="0"/>
                        <a:t>2</a:t>
                      </a:r>
                      <a:endParaRPr lang="en-AE" dirty="0"/>
                    </a:p>
                  </a:txBody>
                  <a:tcPr/>
                </a:tc>
                <a:extLst>
                  <a:ext uri="{0D108BD9-81ED-4DB2-BD59-A6C34878D82A}">
                    <a16:rowId xmlns:a16="http://schemas.microsoft.com/office/drawing/2014/main" val="4211441396"/>
                  </a:ext>
                </a:extLst>
              </a:tr>
              <a:tr h="370840">
                <a:tc>
                  <a:txBody>
                    <a:bodyPr/>
                    <a:lstStyle/>
                    <a:p>
                      <a:pPr algn="ctr"/>
                      <a:r>
                        <a:rPr lang="en-GB" dirty="0"/>
                        <a:t>f, ##l, ##o, ##w, ##e, ##d</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1814871114"/>
                  </a:ext>
                </a:extLst>
              </a:tr>
            </a:tbl>
          </a:graphicData>
        </a:graphic>
      </p:graphicFrame>
    </p:spTree>
    <p:extLst>
      <p:ext uri="{BB962C8B-B14F-4D97-AF65-F5344CB8AC3E}">
        <p14:creationId xmlns:p14="http://schemas.microsoft.com/office/powerpoint/2010/main" val="1651037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63D0A-BA05-D644-A14B-2AF447D091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E55CA2-3BD9-E9BC-FE90-08BAC848D28F}"/>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42738593-9261-DBAD-F1E4-322E04F9BEA7}"/>
              </a:ext>
            </a:extLst>
          </p:cNvPr>
          <p:cNvSpPr>
            <a:spLocks noGrp="1"/>
          </p:cNvSpPr>
          <p:nvPr>
            <p:ph idx="1"/>
          </p:nvPr>
        </p:nvSpPr>
        <p:spPr>
          <a:xfrm>
            <a:off x="128081" y="875489"/>
            <a:ext cx="11935838" cy="5480861"/>
          </a:xfrm>
        </p:spPr>
        <p:txBody>
          <a:bodyPr>
            <a:normAutofit/>
          </a:bodyPr>
          <a:lstStyle/>
          <a:p>
            <a:pPr algn="just"/>
            <a:r>
              <a:rPr lang="en-GB" dirty="0">
                <a:latin typeface="Arial" panose="020B0604020202020204" pitchFamily="34" charset="0"/>
                <a:cs typeface="Arial" panose="020B0604020202020204" pitchFamily="34" charset="0"/>
              </a:rPr>
              <a:t>Pair Merging</a:t>
            </a:r>
          </a:p>
          <a:p>
            <a:pPr marL="0" indent="0">
              <a:buNone/>
            </a:pPr>
            <a:r>
              <a:rPr lang="en-GB" dirty="0">
                <a:latin typeface="Arial" panose="020B0604020202020204" pitchFamily="34" charset="0"/>
                <a:cs typeface="Arial" panose="020B0604020202020204" pitchFamily="34" charset="0"/>
              </a:rPr>
              <a:t>• Next ##e, ##d has the highest score and is merged</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pPr marL="0" indent="0" algn="ctr">
              <a:buNone/>
            </a:pPr>
            <a:r>
              <a:rPr lang="en-GB" dirty="0">
                <a:latin typeface="Arial" panose="020B0604020202020204" pitchFamily="34" charset="0"/>
                <a:cs typeface="Arial" panose="020B0604020202020204" pitchFamily="34" charset="0"/>
              </a:rPr>
              <a:t>##e + ##d → ##ed</a:t>
            </a:r>
          </a:p>
          <a:p>
            <a:pPr marL="0" indent="0" algn="ctr">
              <a:buNone/>
            </a:pPr>
            <a:r>
              <a:rPr lang="pt-BR" sz="2000" dirty="0">
                <a:latin typeface="Arial" panose="020B0604020202020204" pitchFamily="34" charset="0"/>
                <a:cs typeface="Arial" panose="020B0604020202020204" pitchFamily="34" charset="0"/>
              </a:rPr>
              <a:t>Vocabulary = [##d, ##e, ##f, ##g, ##i, ##l, ##n, ##o, ##r, ##s, ##u, ##w, f, s, su, ##er, ##ed]</a:t>
            </a:r>
          </a:p>
          <a:p>
            <a:r>
              <a:rPr lang="en-GB" dirty="0"/>
              <a:t>We continue this process until we reach the desired vocabulary size.</a:t>
            </a: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B0A3C27-5C4D-4F6F-11B5-C041F19CCFB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02B1C373-7468-BD45-4D7B-FC85C44B6A3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34</a:t>
            </a:fld>
            <a:endParaRPr lang="en-AE" dirty="0"/>
          </a:p>
        </p:txBody>
      </p:sp>
      <p:graphicFrame>
        <p:nvGraphicFramePr>
          <p:cNvPr id="6" name="Table 5">
            <a:extLst>
              <a:ext uri="{FF2B5EF4-FFF2-40B4-BE49-F238E27FC236}">
                <a16:creationId xmlns:a16="http://schemas.microsoft.com/office/drawing/2014/main" id="{37AC01A7-C6E0-6295-E962-69B06E6E15B4}"/>
              </a:ext>
            </a:extLst>
          </p:cNvPr>
          <p:cNvGraphicFramePr>
            <a:graphicFrameLocks noGrp="1"/>
          </p:cNvGraphicFramePr>
          <p:nvPr>
            <p:extLst>
              <p:ext uri="{D42A27DB-BD31-4B8C-83A1-F6EECF244321}">
                <p14:modId xmlns:p14="http://schemas.microsoft.com/office/powerpoint/2010/main" val="2047265579"/>
              </p:ext>
            </p:extLst>
          </p:nvPr>
        </p:nvGraphicFramePr>
        <p:xfrm>
          <a:off x="2844799" y="2038580"/>
          <a:ext cx="6502402" cy="2225040"/>
        </p:xfrm>
        <a:graphic>
          <a:graphicData uri="http://schemas.openxmlformats.org/drawingml/2006/table">
            <a:tbl>
              <a:tblPr firstRow="1" bandRow="1">
                <a:tableStyleId>{5C22544A-7EE6-4342-B048-85BDC9FD1C3A}</a:tableStyleId>
              </a:tblPr>
              <a:tblGrid>
                <a:gridCol w="4284134">
                  <a:extLst>
                    <a:ext uri="{9D8B030D-6E8A-4147-A177-3AD203B41FA5}">
                      <a16:colId xmlns:a16="http://schemas.microsoft.com/office/drawing/2014/main" val="1630821184"/>
                    </a:ext>
                  </a:extLst>
                </a:gridCol>
                <a:gridCol w="2218268">
                  <a:extLst>
                    <a:ext uri="{9D8B030D-6E8A-4147-A177-3AD203B41FA5}">
                      <a16:colId xmlns:a16="http://schemas.microsoft.com/office/drawing/2014/main" val="590434732"/>
                    </a:ext>
                  </a:extLst>
                </a:gridCol>
              </a:tblGrid>
              <a:tr h="370840">
                <a:tc>
                  <a:txBody>
                    <a:bodyPr/>
                    <a:lstStyle/>
                    <a:p>
                      <a:pPr algn="ctr"/>
                      <a:r>
                        <a:rPr lang="en-US" dirty="0"/>
                        <a:t>Token Pair</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pt-BR" dirty="0"/>
                        <a:t>su, ##n</a:t>
                      </a:r>
                      <a:endParaRPr lang="en-AE" dirty="0"/>
                    </a:p>
                  </a:txBody>
                  <a:tcPr/>
                </a:tc>
                <a:tc>
                  <a:txBody>
                    <a:bodyPr/>
                    <a:lstStyle/>
                    <a:p>
                      <a:pPr algn="ctr"/>
                      <a:r>
                        <a:rPr lang="en-US" dirty="0"/>
                        <a:t>0.2</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t>##n, ##f</a:t>
                      </a:r>
                    </a:p>
                  </a:txBody>
                  <a:tcPr/>
                </a:tc>
                <a:tc>
                  <a:txBody>
                    <a:bodyPr/>
                    <a:lstStyle/>
                    <a:p>
                      <a:pPr algn="ctr"/>
                      <a:r>
                        <a:rPr lang="en-US" dirty="0"/>
                        <a:t>0.2</a:t>
                      </a:r>
                      <a:endParaRPr lang="en-AE" dirty="0"/>
                    </a:p>
                  </a:txBody>
                  <a:tcPr/>
                </a:tc>
                <a:extLst>
                  <a:ext uri="{0D108BD9-81ED-4DB2-BD59-A6C34878D82A}">
                    <a16:rowId xmlns:a16="http://schemas.microsoft.com/office/drawing/2014/main" val="1334345213"/>
                  </a:ext>
                </a:extLst>
              </a:tr>
              <a:tr h="370840">
                <a:tc>
                  <a:txBody>
                    <a:bodyPr/>
                    <a:lstStyle/>
                    <a:p>
                      <a:pPr algn="ctr"/>
                      <a:r>
                        <a:rPr lang="pt-BR" dirty="0"/>
                        <a:t>##f, ##l</a:t>
                      </a:r>
                    </a:p>
                  </a:txBody>
                  <a:tcPr/>
                </a:tc>
                <a:tc>
                  <a:txBody>
                    <a:bodyPr/>
                    <a:lstStyle/>
                    <a:p>
                      <a:pPr algn="ctr"/>
                      <a:r>
                        <a:rPr lang="en-US" dirty="0"/>
                        <a:t>0.11</a:t>
                      </a:r>
                      <a:endParaRPr lang="en-AE" dirty="0"/>
                    </a:p>
                  </a:txBody>
                  <a:tcPr/>
                </a:tc>
                <a:extLst>
                  <a:ext uri="{0D108BD9-81ED-4DB2-BD59-A6C34878D82A}">
                    <a16:rowId xmlns:a16="http://schemas.microsoft.com/office/drawing/2014/main" val="1122290210"/>
                  </a:ext>
                </a:extLst>
              </a:tr>
              <a:tr h="370840">
                <a:tc>
                  <a:txBody>
                    <a:bodyPr/>
                    <a:lstStyle/>
                    <a:p>
                      <a:pPr algn="ctr"/>
                      <a:r>
                        <a:rPr lang="en-AE" dirty="0"/>
                        <a:t>. . . </a:t>
                      </a:r>
                    </a:p>
                  </a:txBody>
                  <a:tcPr/>
                </a:tc>
                <a:tc>
                  <a:txBody>
                    <a:bodyPr/>
                    <a:lstStyle/>
                    <a:p>
                      <a:pPr algn="ctr"/>
                      <a:r>
                        <a:rPr lang="en-US" dirty="0"/>
                        <a:t>...</a:t>
                      </a:r>
                      <a:endParaRPr lang="en-AE" dirty="0"/>
                    </a:p>
                  </a:txBody>
                  <a:tcPr/>
                </a:tc>
                <a:extLst>
                  <a:ext uri="{0D108BD9-81ED-4DB2-BD59-A6C34878D82A}">
                    <a16:rowId xmlns:a16="http://schemas.microsoft.com/office/drawing/2014/main" val="1841097953"/>
                  </a:ext>
                </a:extLst>
              </a:tr>
              <a:tr h="370840">
                <a:tc>
                  <a:txBody>
                    <a:bodyPr/>
                    <a:lstStyle/>
                    <a:p>
                      <a:pPr algn="ctr"/>
                      <a:r>
                        <a:rPr lang="en-GB" dirty="0"/>
                        <a:t>##e, ##d</a:t>
                      </a:r>
                      <a:endParaRPr lang="en-AE" dirty="0"/>
                    </a:p>
                  </a:txBody>
                  <a:tcPr/>
                </a:tc>
                <a:tc>
                  <a:txBody>
                    <a:bodyPr/>
                    <a:lstStyle/>
                    <a:p>
                      <a:pPr algn="ctr"/>
                      <a:r>
                        <a:rPr lang="en-US" dirty="0"/>
                        <a:t>1</a:t>
                      </a:r>
                      <a:endParaRPr lang="en-AE" dirty="0"/>
                    </a:p>
                  </a:txBody>
                  <a:tcPr/>
                </a:tc>
                <a:extLst>
                  <a:ext uri="{0D108BD9-81ED-4DB2-BD59-A6C34878D82A}">
                    <a16:rowId xmlns:a16="http://schemas.microsoft.com/office/drawing/2014/main" val="4211441396"/>
                  </a:ext>
                </a:extLst>
              </a:tr>
            </a:tbl>
          </a:graphicData>
        </a:graphic>
      </p:graphicFrame>
    </p:spTree>
    <p:extLst>
      <p:ext uri="{BB962C8B-B14F-4D97-AF65-F5344CB8AC3E}">
        <p14:creationId xmlns:p14="http://schemas.microsoft.com/office/powerpoint/2010/main" val="2426743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F3060-41F8-CA5D-19F4-0C83F8424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ADE2BC-1709-9B39-EBAC-2EE252C79191}"/>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176B9315-D79D-3C58-8CAE-26B40419E445}"/>
              </a:ext>
            </a:extLst>
          </p:cNvPr>
          <p:cNvSpPr>
            <a:spLocks noGrp="1"/>
          </p:cNvSpPr>
          <p:nvPr>
            <p:ph idx="1"/>
          </p:nvPr>
        </p:nvSpPr>
        <p:spPr>
          <a:xfrm>
            <a:off x="128081" y="875489"/>
            <a:ext cx="11935838" cy="5480861"/>
          </a:xfrm>
        </p:spPr>
        <p:txBody>
          <a:bodyPr>
            <a:normAutofit/>
          </a:bodyPr>
          <a:lstStyle/>
          <a:p>
            <a:r>
              <a:rPr lang="en-GB" dirty="0">
                <a:latin typeface="Arial" panose="020B0604020202020204" pitchFamily="34" charset="0"/>
                <a:cs typeface="Arial" panose="020B0604020202020204" pitchFamily="34" charset="0"/>
              </a:rPr>
              <a:t>On test or inference, Tokenization in </a:t>
            </a:r>
            <a:r>
              <a:rPr lang="en-GB" dirty="0" err="1">
                <a:latin typeface="Arial" panose="020B0604020202020204" pitchFamily="34" charset="0"/>
                <a:cs typeface="Arial" panose="020B0604020202020204" pitchFamily="34" charset="0"/>
              </a:rPr>
              <a:t>WordPiece</a:t>
            </a:r>
            <a:r>
              <a:rPr lang="en-GB" dirty="0">
                <a:latin typeface="Arial" panose="020B0604020202020204" pitchFamily="34" charset="0"/>
                <a:cs typeface="Arial" panose="020B0604020202020204" pitchFamily="34" charset="0"/>
              </a:rPr>
              <a:t> differs from BPE.</a:t>
            </a:r>
          </a:p>
          <a:p>
            <a:r>
              <a:rPr lang="en-GB" dirty="0">
                <a:latin typeface="Arial" panose="020B0604020202020204" pitchFamily="34" charset="0"/>
                <a:cs typeface="Arial" panose="020B0604020202020204" pitchFamily="34" charset="0"/>
              </a:rPr>
              <a:t>In </a:t>
            </a:r>
            <a:r>
              <a:rPr lang="en-GB" dirty="0" err="1">
                <a:latin typeface="Arial" panose="020B0604020202020204" pitchFamily="34" charset="0"/>
                <a:cs typeface="Arial" panose="020B0604020202020204" pitchFamily="34" charset="0"/>
              </a:rPr>
              <a:t>WordPiece</a:t>
            </a:r>
            <a:r>
              <a:rPr lang="en-GB" dirty="0">
                <a:latin typeface="Arial" panose="020B0604020202020204" pitchFamily="34" charset="0"/>
                <a:cs typeface="Arial" panose="020B0604020202020204" pitchFamily="34" charset="0"/>
              </a:rPr>
              <a:t> retains only the final vocabulary and does not store the merge rules learned during the process. </a:t>
            </a:r>
          </a:p>
          <a:p>
            <a:r>
              <a:rPr lang="en-GB" dirty="0">
                <a:latin typeface="Arial" panose="020B0604020202020204" pitchFamily="34" charset="0"/>
                <a:cs typeface="Arial" panose="020B0604020202020204" pitchFamily="34" charset="0"/>
              </a:rPr>
              <a:t>To tokenize a word, </a:t>
            </a:r>
            <a:r>
              <a:rPr lang="en-GB" dirty="0" err="1">
                <a:latin typeface="Arial" panose="020B0604020202020204" pitchFamily="34" charset="0"/>
                <a:cs typeface="Arial" panose="020B0604020202020204" pitchFamily="34" charset="0"/>
              </a:rPr>
              <a:t>WordPiece</a:t>
            </a:r>
            <a:r>
              <a:rPr lang="en-GB" dirty="0">
                <a:latin typeface="Arial" panose="020B0604020202020204" pitchFamily="34" charset="0"/>
                <a:cs typeface="Arial" panose="020B0604020202020204" pitchFamily="34" charset="0"/>
              </a:rPr>
              <a:t> identifies the longest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 available in the vocabulary and then performs the split based on that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A07A717-4A59-F4AD-1BD2-E3DEE282AD7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C324034-4715-DC01-29CD-F6FF692683E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35</a:t>
            </a:fld>
            <a:endParaRPr lang="en-AE" dirty="0"/>
          </a:p>
        </p:txBody>
      </p:sp>
    </p:spTree>
    <p:extLst>
      <p:ext uri="{BB962C8B-B14F-4D97-AF65-F5344CB8AC3E}">
        <p14:creationId xmlns:p14="http://schemas.microsoft.com/office/powerpoint/2010/main" val="1475739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A224-F608-AF6E-57C9-70B62D0E8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A14852-A0DD-61A7-A49B-F4422FB7A708}"/>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3F1E2553-0D0C-D173-84B1-3EA582814FAA}"/>
              </a:ext>
            </a:extLst>
          </p:cNvPr>
          <p:cNvSpPr>
            <a:spLocks noGrp="1"/>
          </p:cNvSpPr>
          <p:nvPr>
            <p:ph idx="1"/>
          </p:nvPr>
        </p:nvSpPr>
        <p:spPr>
          <a:xfrm>
            <a:off x="128081" y="875489"/>
            <a:ext cx="11935838" cy="5480861"/>
          </a:xfrm>
        </p:spPr>
        <p:txBody>
          <a:bodyPr>
            <a:normAutofit/>
          </a:bodyPr>
          <a:lstStyle/>
          <a:p>
            <a:pPr marL="0" indent="0" algn="ctr">
              <a:buNone/>
            </a:pPr>
            <a:r>
              <a:rPr lang="pt-BR" sz="2000" dirty="0">
                <a:latin typeface="Arial" panose="020B0604020202020204" pitchFamily="34" charset="0"/>
                <a:cs typeface="Arial" panose="020B0604020202020204" pitchFamily="34" charset="0"/>
              </a:rPr>
              <a:t>Vocabulary = [##d, ##e, ##f, ##g, ##i, ##l, ##n, ##o, ##r, ##s, ##u, ##w, f, s, su, ##er, ##ed]</a:t>
            </a:r>
          </a:p>
          <a:p>
            <a:pPr marL="0" indent="0" algn="ctr">
              <a:buNone/>
            </a:pP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For example, let’s take the word – fused.</a:t>
            </a:r>
          </a:p>
          <a:p>
            <a:pPr lvl="1"/>
            <a:r>
              <a:rPr lang="en-GB" dirty="0">
                <a:latin typeface="Arial" panose="020B0604020202020204" pitchFamily="34" charset="0"/>
                <a:cs typeface="Arial" panose="020B0604020202020204" pitchFamily="34" charset="0"/>
              </a:rPr>
              <a:t>If we use the vocabulary learned in the example, for the word "fused" the longest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 starting from the beginning that is present in the vocabulary is "f", so we split there and get "f", "##used".</a:t>
            </a:r>
          </a:p>
          <a:p>
            <a:pPr lvl="1"/>
            <a:r>
              <a:rPr lang="en-GB" dirty="0">
                <a:latin typeface="Arial" panose="020B0604020202020204" pitchFamily="34" charset="0"/>
                <a:cs typeface="Arial" panose="020B0604020202020204" pitchFamily="34" charset="0"/>
              </a:rPr>
              <a:t>For "##used," the longest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 in the vocabulary is "##u," so you split into ["##u", "##</a:t>
            </a:r>
            <a:r>
              <a:rPr lang="en-GB" dirty="0" err="1">
                <a:latin typeface="Arial" panose="020B0604020202020204" pitchFamily="34" charset="0"/>
                <a:cs typeface="Arial" panose="020B0604020202020204" pitchFamily="34" charset="0"/>
              </a:rPr>
              <a:t>sed</a:t>
            </a:r>
            <a:r>
              <a:rPr lang="en-GB" dirty="0">
                <a:latin typeface="Arial" panose="020B0604020202020204" pitchFamily="34" charset="0"/>
                <a:cs typeface="Arial" panose="020B0604020202020204" pitchFamily="34" charset="0"/>
              </a:rPr>
              <a:t>"].</a:t>
            </a:r>
          </a:p>
          <a:p>
            <a:pPr lvl="1"/>
            <a:r>
              <a:rPr lang="en-GB" dirty="0">
                <a:latin typeface="Arial" panose="020B0604020202020204" pitchFamily="34" charset="0"/>
                <a:cs typeface="Arial" panose="020B0604020202020204" pitchFamily="34" charset="0"/>
              </a:rPr>
              <a:t>Next, for "##</a:t>
            </a:r>
            <a:r>
              <a:rPr lang="en-GB" dirty="0" err="1">
                <a:latin typeface="Arial" panose="020B0604020202020204" pitchFamily="34" charset="0"/>
                <a:cs typeface="Arial" panose="020B0604020202020204" pitchFamily="34" charset="0"/>
              </a:rPr>
              <a:t>sed</a:t>
            </a:r>
            <a:r>
              <a:rPr lang="en-GB" dirty="0">
                <a:latin typeface="Arial" panose="020B0604020202020204" pitchFamily="34" charset="0"/>
                <a:cs typeface="Arial" panose="020B0604020202020204" pitchFamily="34" charset="0"/>
              </a:rPr>
              <a:t>," the longest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 in the vocabulary is "##s," so you split into ["##s", "##ed"].</a:t>
            </a:r>
          </a:p>
          <a:p>
            <a:pPr lvl="1"/>
            <a:r>
              <a:rPr lang="en-GB" dirty="0">
                <a:latin typeface="Arial" panose="020B0604020202020204" pitchFamily="34" charset="0"/>
                <a:cs typeface="Arial" panose="020B0604020202020204" pitchFamily="34" charset="0"/>
              </a:rPr>
              <a:t>Finally, "##ed" is a complete token in the vocabulary, so no further splitting is needed.</a:t>
            </a:r>
          </a:p>
          <a:p>
            <a:pPr lvl="1"/>
            <a:r>
              <a:rPr lang="en-GB" dirty="0">
                <a:latin typeface="Arial" panose="020B0604020202020204" pitchFamily="34" charset="0"/>
                <a:cs typeface="Arial" panose="020B0604020202020204" pitchFamily="34" charset="0"/>
              </a:rPr>
              <a:t>So the full breakdown for "fused" would be:</a:t>
            </a:r>
          </a:p>
          <a:p>
            <a:pPr marL="457200" lvl="1" indent="0" algn="ctr">
              <a:buNone/>
            </a:pPr>
            <a:r>
              <a:rPr lang="en-GB" dirty="0">
                <a:latin typeface="Arial" panose="020B0604020202020204" pitchFamily="34" charset="0"/>
                <a:cs typeface="Arial" panose="020B0604020202020204" pitchFamily="34" charset="0"/>
              </a:rPr>
              <a:t>["f", "##u", "##s", "##ed"]</a:t>
            </a:r>
          </a:p>
          <a:p>
            <a:pPr marL="457200" lvl="1" indent="0" algn="ctr">
              <a:buNone/>
            </a:pP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9A680A2-8054-A197-C17C-F934B8529FFB}"/>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5B3B809-A2C3-C5DD-8DDC-F6661947C92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36</a:t>
            </a:fld>
            <a:endParaRPr lang="en-AE" dirty="0"/>
          </a:p>
        </p:txBody>
      </p:sp>
    </p:spTree>
    <p:extLst>
      <p:ext uri="{BB962C8B-B14F-4D97-AF65-F5344CB8AC3E}">
        <p14:creationId xmlns:p14="http://schemas.microsoft.com/office/powerpoint/2010/main" val="3447105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F541E-2B4A-869D-02E0-591FB0652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29EBD-C2BB-3CE1-2603-E69A3B84739D}"/>
              </a:ext>
            </a:extLst>
          </p:cNvPr>
          <p:cNvSpPr>
            <a:spLocks noGrp="1"/>
          </p:cNvSpPr>
          <p:nvPr>
            <p:ph type="title"/>
          </p:nvPr>
        </p:nvSpPr>
        <p:spPr>
          <a:xfrm>
            <a:off x="128081" y="83024"/>
            <a:ext cx="11935838" cy="636925"/>
          </a:xfrm>
        </p:spPr>
        <p:txBody>
          <a:bodyPr>
            <a:normAutofit fontScale="90000"/>
          </a:bodyPr>
          <a:lstStyle/>
          <a:p>
            <a:r>
              <a:rPr lang="en-GB" dirty="0" err="1"/>
              <a:t>WordPiece</a:t>
            </a:r>
            <a:r>
              <a:rPr lang="en-GB" dirty="0"/>
              <a:t> Tokenization</a:t>
            </a:r>
            <a:endParaRPr lang="en-AE" dirty="0"/>
          </a:p>
        </p:txBody>
      </p:sp>
      <p:sp>
        <p:nvSpPr>
          <p:cNvPr id="3" name="Content Placeholder 2">
            <a:extLst>
              <a:ext uri="{FF2B5EF4-FFF2-40B4-BE49-F238E27FC236}">
                <a16:creationId xmlns:a16="http://schemas.microsoft.com/office/drawing/2014/main" id="{3A6C8F1F-AC21-F222-293A-EE948F5DA350}"/>
              </a:ext>
            </a:extLst>
          </p:cNvPr>
          <p:cNvSpPr>
            <a:spLocks noGrp="1"/>
          </p:cNvSpPr>
          <p:nvPr>
            <p:ph idx="1"/>
          </p:nvPr>
        </p:nvSpPr>
        <p:spPr>
          <a:xfrm>
            <a:off x="128081" y="875489"/>
            <a:ext cx="11935838" cy="5480861"/>
          </a:xfrm>
        </p:spPr>
        <p:txBody>
          <a:bodyPr>
            <a:normAutofit/>
          </a:bodyPr>
          <a:lstStyle/>
          <a:p>
            <a:r>
              <a:rPr lang="en-GB" dirty="0">
                <a:latin typeface="Arial" panose="020B0604020202020204" pitchFamily="34" charset="0"/>
                <a:cs typeface="Arial" panose="020B0604020202020204" pitchFamily="34" charset="0"/>
              </a:rPr>
              <a:t>Handling Unknown Words</a:t>
            </a:r>
          </a:p>
          <a:p>
            <a:r>
              <a:rPr lang="en-GB" dirty="0">
                <a:latin typeface="Arial" panose="020B0604020202020204" pitchFamily="34" charset="0"/>
                <a:cs typeface="Arial" panose="020B0604020202020204" pitchFamily="34" charset="0"/>
              </a:rPr>
              <a:t>Unlike BPE, If it’s not possible to find a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 in the vocabulary, the whole word is tokenized as unknown</a:t>
            </a:r>
          </a:p>
          <a:p>
            <a:endParaRPr lang="en-GB" dirty="0">
              <a:latin typeface="Arial" panose="020B0604020202020204" pitchFamily="34" charset="0"/>
              <a:cs typeface="Arial" panose="020B0604020202020204" pitchFamily="34" charset="0"/>
            </a:endParaRPr>
          </a:p>
          <a:p>
            <a:pPr marL="0" indent="0" algn="ctr">
              <a:buNone/>
            </a:pPr>
            <a:r>
              <a:rPr lang="en-GB" sz="2000" dirty="0">
                <a:latin typeface="Arial" panose="020B0604020202020204" pitchFamily="34" charset="0"/>
                <a:cs typeface="Arial" panose="020B0604020202020204" pitchFamily="34" charset="0"/>
              </a:rPr>
              <a:t>funny =&gt; “f”, “##u”, and “##n” present but “##y” is absent. funny will be replaced by &lt;UNK&gt;</a:t>
            </a:r>
          </a:p>
          <a:p>
            <a:pPr marL="0" indent="0">
              <a:buNone/>
            </a:pPr>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a:p>
            <a:pPr lvl="1"/>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40BBC3D1-55B7-624B-0A82-16C3A6B5C33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4998A19-DAD5-6257-322F-3599BE56B0E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37</a:t>
            </a:fld>
            <a:endParaRPr lang="en-AE" dirty="0"/>
          </a:p>
        </p:txBody>
      </p:sp>
    </p:spTree>
    <p:extLst>
      <p:ext uri="{BB962C8B-B14F-4D97-AF65-F5344CB8AC3E}">
        <p14:creationId xmlns:p14="http://schemas.microsoft.com/office/powerpoint/2010/main" val="2810973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38FBC-A0DB-483B-EF7A-AE8C0BBC2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C7010F-1F03-4917-9BA2-C5274572CF55}"/>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ED7D26DC-3E9E-79CE-04C8-A888D2FDBC21}"/>
              </a:ext>
            </a:extLst>
          </p:cNvPr>
          <p:cNvSpPr>
            <a:spLocks noGrp="1"/>
          </p:cNvSpPr>
          <p:nvPr>
            <p:ph idx="1"/>
          </p:nvPr>
        </p:nvSpPr>
        <p:spPr>
          <a:xfrm>
            <a:off x="128081" y="875489"/>
            <a:ext cx="11935838" cy="5480861"/>
          </a:xfrm>
        </p:spPr>
        <p:txBody>
          <a:bodyPr>
            <a:normAutofit/>
          </a:bodyPr>
          <a:lstStyle/>
          <a:p>
            <a:r>
              <a:rPr lang="en-GB" dirty="0">
                <a:latin typeface="Arial" panose="020B0604020202020204" pitchFamily="34" charset="0"/>
                <a:cs typeface="Arial" panose="020B0604020202020204" pitchFamily="34" charset="0"/>
              </a:rPr>
              <a:t>A single word or sentence can be divided into different </a:t>
            </a:r>
            <a:r>
              <a:rPr lang="en-GB" dirty="0" err="1">
                <a:latin typeface="Arial" panose="020B0604020202020204" pitchFamily="34" charset="0"/>
                <a:cs typeface="Arial" panose="020B0604020202020204" pitchFamily="34" charset="0"/>
              </a:rPr>
              <a:t>subwords</a:t>
            </a:r>
            <a:r>
              <a:rPr lang="en-GB" dirty="0">
                <a:latin typeface="Arial" panose="020B0604020202020204" pitchFamily="34" charset="0"/>
                <a:cs typeface="Arial" panose="020B0604020202020204" pitchFamily="34" charset="0"/>
              </a:rPr>
              <a:t> even when using the same vocabulary.</a:t>
            </a:r>
          </a:p>
          <a:p>
            <a:pPr lvl="1"/>
            <a:r>
              <a:rPr lang="en-GB" dirty="0">
                <a:latin typeface="Arial" panose="020B0604020202020204" pitchFamily="34" charset="0"/>
                <a:cs typeface="Arial" panose="020B0604020202020204" pitchFamily="34" charset="0"/>
              </a:rPr>
              <a:t>For example: run can be divided into </a:t>
            </a:r>
            <a:r>
              <a:rPr lang="en-GB" dirty="0" err="1">
                <a:latin typeface="Arial" panose="020B0604020202020204" pitchFamily="34" charset="0"/>
                <a:cs typeface="Arial" panose="020B0604020202020204" pitchFamily="34" charset="0"/>
              </a:rPr>
              <a:t>r,u,n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r,un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ru,n</a:t>
            </a:r>
            <a:r>
              <a:rPr lang="en-GB" dirty="0">
                <a:latin typeface="Arial" panose="020B0604020202020204" pitchFamily="34" charset="0"/>
                <a:cs typeface="Arial" panose="020B0604020202020204" pitchFamily="34" charset="0"/>
              </a:rPr>
              <a:t> </a:t>
            </a:r>
          </a:p>
          <a:p>
            <a:r>
              <a:rPr lang="en-GB" dirty="0">
                <a:latin typeface="Arial" panose="020B0604020202020204" pitchFamily="34" charset="0"/>
                <a:cs typeface="Arial" panose="020B0604020202020204" pitchFamily="34" charset="0"/>
              </a:rPr>
              <a:t>Unlike additive techniques like BPE, Unigram Language Model tokenization introduces multiple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 candidates during training and prunes less probable tokens from an initially large vocabulary.</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01E3B34A-C67C-4D19-A654-2622B5F6891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73BF451-A3DA-F98E-9681-EB2BFD144E5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38</a:t>
            </a:fld>
            <a:endParaRPr lang="en-AE" dirty="0"/>
          </a:p>
        </p:txBody>
      </p:sp>
    </p:spTree>
    <p:extLst>
      <p:ext uri="{BB962C8B-B14F-4D97-AF65-F5344CB8AC3E}">
        <p14:creationId xmlns:p14="http://schemas.microsoft.com/office/powerpoint/2010/main" val="768752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A50E5-609B-B2A2-8F02-E7962D80DD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49EA9-569D-59F7-AC8D-3F4A369A90B3}"/>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020CDA32-9232-416B-BC25-94FC505C0E84}"/>
              </a:ext>
            </a:extLst>
          </p:cNvPr>
          <p:cNvSpPr>
            <a:spLocks noGrp="1"/>
          </p:cNvSpPr>
          <p:nvPr>
            <p:ph idx="1"/>
          </p:nvPr>
        </p:nvSpPr>
        <p:spPr>
          <a:xfrm>
            <a:off x="128081" y="875489"/>
            <a:ext cx="11935838" cy="5480861"/>
          </a:xfrm>
        </p:spPr>
        <p:txBody>
          <a:bodyPr>
            <a:normAutofit/>
          </a:bodyPr>
          <a:lstStyle/>
          <a:p>
            <a:r>
              <a:rPr lang="en-GB" dirty="0">
                <a:latin typeface="Arial" panose="020B0604020202020204" pitchFamily="34" charset="0"/>
                <a:cs typeface="Arial" panose="020B0604020202020204" pitchFamily="34" charset="0"/>
              </a:rPr>
              <a:t>A single word or sentence can be divided into different </a:t>
            </a:r>
            <a:r>
              <a:rPr lang="en-GB" dirty="0" err="1">
                <a:latin typeface="Arial" panose="020B0604020202020204" pitchFamily="34" charset="0"/>
                <a:cs typeface="Arial" panose="020B0604020202020204" pitchFamily="34" charset="0"/>
              </a:rPr>
              <a:t>subwords</a:t>
            </a:r>
            <a:r>
              <a:rPr lang="en-GB" dirty="0">
                <a:latin typeface="Arial" panose="020B0604020202020204" pitchFamily="34" charset="0"/>
                <a:cs typeface="Arial" panose="020B0604020202020204" pitchFamily="34" charset="0"/>
              </a:rPr>
              <a:t> even when using the same vocabulary.</a:t>
            </a:r>
          </a:p>
          <a:p>
            <a:pPr lvl="1"/>
            <a:r>
              <a:rPr lang="en-GB" dirty="0">
                <a:latin typeface="Arial" panose="020B0604020202020204" pitchFamily="34" charset="0"/>
                <a:cs typeface="Arial" panose="020B0604020202020204" pitchFamily="34" charset="0"/>
              </a:rPr>
              <a:t>For example: run can be divided into </a:t>
            </a:r>
            <a:r>
              <a:rPr lang="en-GB" dirty="0" err="1">
                <a:latin typeface="Arial" panose="020B0604020202020204" pitchFamily="34" charset="0"/>
                <a:cs typeface="Arial" panose="020B0604020202020204" pitchFamily="34" charset="0"/>
              </a:rPr>
              <a:t>r,u,n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r,un</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ru,n</a:t>
            </a:r>
            <a:r>
              <a:rPr lang="en-GB" dirty="0">
                <a:latin typeface="Arial" panose="020B0604020202020204" pitchFamily="34" charset="0"/>
                <a:cs typeface="Arial" panose="020B0604020202020204" pitchFamily="34" charset="0"/>
              </a:rPr>
              <a:t> </a:t>
            </a:r>
          </a:p>
          <a:p>
            <a:r>
              <a:rPr lang="en-GB" dirty="0">
                <a:latin typeface="Arial" panose="020B0604020202020204" pitchFamily="34" charset="0"/>
                <a:cs typeface="Arial" panose="020B0604020202020204" pitchFamily="34" charset="0"/>
              </a:rPr>
              <a:t>Unlike additive techniques like BPE, Unigram Language Model tokenization introduces multiple </a:t>
            </a:r>
            <a:r>
              <a:rPr lang="en-GB" dirty="0" err="1">
                <a:latin typeface="Arial" panose="020B0604020202020204" pitchFamily="34" charset="0"/>
                <a:cs typeface="Arial" panose="020B0604020202020204" pitchFamily="34" charset="0"/>
              </a:rPr>
              <a:t>subword</a:t>
            </a:r>
            <a:r>
              <a:rPr lang="en-GB" dirty="0">
                <a:latin typeface="Arial" panose="020B0604020202020204" pitchFamily="34" charset="0"/>
                <a:cs typeface="Arial" panose="020B0604020202020204" pitchFamily="34" charset="0"/>
              </a:rPr>
              <a:t> candidates during training and prunes less probable tokens from an initially large vocabulary.</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EAE785E9-88B1-769A-E1B6-43A3E4ACF85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C6EAE56-8BA0-2F6D-12D0-35FC8A80D04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39</a:t>
            </a:fld>
            <a:endParaRPr lang="en-AE" dirty="0"/>
          </a:p>
        </p:txBody>
      </p:sp>
    </p:spTree>
    <p:extLst>
      <p:ext uri="{BB962C8B-B14F-4D97-AF65-F5344CB8AC3E}">
        <p14:creationId xmlns:p14="http://schemas.microsoft.com/office/powerpoint/2010/main" val="3355941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AF53D-AC99-E12E-9820-6399BA80F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4A9B52-1DE4-EE31-75CA-CDC9797D8500}"/>
              </a:ext>
            </a:extLst>
          </p:cNvPr>
          <p:cNvSpPr>
            <a:spLocks noGrp="1"/>
          </p:cNvSpPr>
          <p:nvPr>
            <p:ph type="title"/>
          </p:nvPr>
        </p:nvSpPr>
        <p:spPr>
          <a:xfrm>
            <a:off x="128081" y="83024"/>
            <a:ext cx="11935838" cy="636925"/>
          </a:xfrm>
        </p:spPr>
        <p:txBody>
          <a:bodyPr>
            <a:normAutofit fontScale="90000"/>
          </a:bodyPr>
          <a:lstStyle/>
          <a:p>
            <a:r>
              <a:rPr lang="en-US" dirty="0"/>
              <a:t>Word Level Tokenization</a:t>
            </a:r>
            <a:endParaRPr lang="en-AE" dirty="0"/>
          </a:p>
        </p:txBody>
      </p:sp>
      <p:sp>
        <p:nvSpPr>
          <p:cNvPr id="3" name="Content Placeholder 2">
            <a:extLst>
              <a:ext uri="{FF2B5EF4-FFF2-40B4-BE49-F238E27FC236}">
                <a16:creationId xmlns:a16="http://schemas.microsoft.com/office/drawing/2014/main" id="{15C865C2-6286-9712-25D2-E3C84C9AA1F2}"/>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Word Based: Splitting a raw text into words</a:t>
            </a:r>
          </a:p>
          <a:p>
            <a:pPr lvl="1" algn="just"/>
            <a:r>
              <a:rPr lang="en-GB" dirty="0">
                <a:latin typeface="Arial" panose="020B0604020202020204" pitchFamily="34" charset="0"/>
                <a:cs typeface="Arial" panose="020B0604020202020204" pitchFamily="34" charset="0"/>
              </a:rPr>
              <a:t>Out of vocabulary words result in a loss of information</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98EB154-65DD-30C3-0C82-CD48B254221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39E759E3-02EC-4BAE-474C-532FA6ABB64C}"/>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a:t>
            </a:fld>
            <a:endParaRPr lang="en-AE" dirty="0"/>
          </a:p>
        </p:txBody>
      </p:sp>
      <p:graphicFrame>
        <p:nvGraphicFramePr>
          <p:cNvPr id="6" name="Table 6">
            <a:extLst>
              <a:ext uri="{FF2B5EF4-FFF2-40B4-BE49-F238E27FC236}">
                <a16:creationId xmlns:a16="http://schemas.microsoft.com/office/drawing/2014/main" id="{F6921ED1-6A9E-EBBF-F70C-A71D98E4FCC0}"/>
              </a:ext>
            </a:extLst>
          </p:cNvPr>
          <p:cNvGraphicFramePr>
            <a:graphicFrameLocks noGrp="1"/>
          </p:cNvGraphicFramePr>
          <p:nvPr>
            <p:extLst>
              <p:ext uri="{D42A27DB-BD31-4B8C-83A1-F6EECF244321}">
                <p14:modId xmlns:p14="http://schemas.microsoft.com/office/powerpoint/2010/main" val="637352903"/>
              </p:ext>
            </p:extLst>
          </p:nvPr>
        </p:nvGraphicFramePr>
        <p:xfrm>
          <a:off x="513976" y="2972995"/>
          <a:ext cx="11164048" cy="456005"/>
        </p:xfrm>
        <a:graphic>
          <a:graphicData uri="http://schemas.openxmlformats.org/drawingml/2006/table">
            <a:tbl>
              <a:tblPr firstRow="1" bandRow="1">
                <a:tableStyleId>{5C22544A-7EE6-4342-B048-85BDC9FD1C3A}</a:tableStyleId>
              </a:tblPr>
              <a:tblGrid>
                <a:gridCol w="2791012">
                  <a:extLst>
                    <a:ext uri="{9D8B030D-6E8A-4147-A177-3AD203B41FA5}">
                      <a16:colId xmlns:a16="http://schemas.microsoft.com/office/drawing/2014/main" val="3976106496"/>
                    </a:ext>
                  </a:extLst>
                </a:gridCol>
                <a:gridCol w="2791012">
                  <a:extLst>
                    <a:ext uri="{9D8B030D-6E8A-4147-A177-3AD203B41FA5}">
                      <a16:colId xmlns:a16="http://schemas.microsoft.com/office/drawing/2014/main" val="3379138072"/>
                    </a:ext>
                  </a:extLst>
                </a:gridCol>
                <a:gridCol w="2791012">
                  <a:extLst>
                    <a:ext uri="{9D8B030D-6E8A-4147-A177-3AD203B41FA5}">
                      <a16:colId xmlns:a16="http://schemas.microsoft.com/office/drawing/2014/main" val="666069350"/>
                    </a:ext>
                  </a:extLst>
                </a:gridCol>
                <a:gridCol w="2791012">
                  <a:extLst>
                    <a:ext uri="{9D8B030D-6E8A-4147-A177-3AD203B41FA5}">
                      <a16:colId xmlns:a16="http://schemas.microsoft.com/office/drawing/2014/main" val="3202088315"/>
                    </a:ext>
                  </a:extLst>
                </a:gridCol>
              </a:tblGrid>
              <a:tr h="456005">
                <a:tc>
                  <a:txBody>
                    <a:bodyPr/>
                    <a:lstStyle/>
                    <a:p>
                      <a:pPr algn="ctr"/>
                      <a:r>
                        <a:rPr lang="en-US" dirty="0">
                          <a:solidFill>
                            <a:schemeClr val="tx1"/>
                          </a:solidFill>
                        </a:rPr>
                        <a:t>Let’s</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do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cool</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malapromisms</a:t>
                      </a:r>
                      <a:endParaRPr lang="en-AE" dirty="0">
                        <a:solidFill>
                          <a:schemeClr val="tx1"/>
                        </a:solidFill>
                      </a:endParaRPr>
                    </a:p>
                  </a:txBody>
                  <a:tcPr anchor="ctr">
                    <a:solidFill>
                      <a:schemeClr val="accent1">
                        <a:lumMod val="60000"/>
                        <a:lumOff val="40000"/>
                      </a:schemeClr>
                    </a:solidFill>
                  </a:tcPr>
                </a:tc>
                <a:extLst>
                  <a:ext uri="{0D108BD9-81ED-4DB2-BD59-A6C34878D82A}">
                    <a16:rowId xmlns:a16="http://schemas.microsoft.com/office/drawing/2014/main" val="2303936122"/>
                  </a:ext>
                </a:extLst>
              </a:tr>
            </a:tbl>
          </a:graphicData>
        </a:graphic>
      </p:graphicFrame>
      <p:sp>
        <p:nvSpPr>
          <p:cNvPr id="7" name="Rectangle: Rounded Corners 6">
            <a:extLst>
              <a:ext uri="{FF2B5EF4-FFF2-40B4-BE49-F238E27FC236}">
                <a16:creationId xmlns:a16="http://schemas.microsoft.com/office/drawing/2014/main" id="{C9EBA7A4-F499-210D-D0EF-CC00CFC359CE}"/>
              </a:ext>
            </a:extLst>
          </p:cNvPr>
          <p:cNvSpPr/>
          <p:nvPr/>
        </p:nvSpPr>
        <p:spPr>
          <a:xfrm>
            <a:off x="4030373" y="4550921"/>
            <a:ext cx="1341221" cy="465666"/>
          </a:xfrm>
          <a:prstGeom prst="roundRect">
            <a:avLst/>
          </a:prstGeom>
          <a:solidFill>
            <a:schemeClr val="accent2">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861</a:t>
            </a:r>
            <a:endParaRPr kumimoji="0" lang="en-AE"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F75D64D1-BA77-EF0C-3CC0-57DD9C07A4AC}"/>
              </a:ext>
            </a:extLst>
          </p:cNvPr>
          <p:cNvSpPr/>
          <p:nvPr/>
        </p:nvSpPr>
        <p:spPr>
          <a:xfrm>
            <a:off x="1194045" y="4560901"/>
            <a:ext cx="1341221" cy="465666"/>
          </a:xfrm>
          <a:prstGeom prst="roundRect">
            <a:avLst/>
          </a:prstGeom>
          <a:solidFill>
            <a:schemeClr val="accent2">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250</a:t>
            </a:r>
            <a:endParaRPr kumimoji="0" lang="en-AE"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45FC348F-02CB-F58C-295C-10C71E7A54DF}"/>
              </a:ext>
            </a:extLst>
          </p:cNvPr>
          <p:cNvSpPr/>
          <p:nvPr/>
        </p:nvSpPr>
        <p:spPr>
          <a:xfrm>
            <a:off x="6793508" y="4550921"/>
            <a:ext cx="1341221" cy="465666"/>
          </a:xfrm>
          <a:prstGeom prst="roundRect">
            <a:avLst/>
          </a:prstGeom>
          <a:solidFill>
            <a:schemeClr val="accent2">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10000</a:t>
            </a:r>
            <a:endParaRPr kumimoji="0" lang="en-AE"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7008E88C-F1C5-856A-B26B-5C16AE89EC7B}"/>
              </a:ext>
            </a:extLst>
          </p:cNvPr>
          <p:cNvCxnSpPr>
            <a:cxnSpLocks/>
          </p:cNvCxnSpPr>
          <p:nvPr/>
        </p:nvCxnSpPr>
        <p:spPr>
          <a:xfrm>
            <a:off x="1864656" y="3424680"/>
            <a:ext cx="1" cy="11262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473DDF8-321B-50E7-F44A-0959E9F8D2E0}"/>
              </a:ext>
            </a:extLst>
          </p:cNvPr>
          <p:cNvCxnSpPr/>
          <p:nvPr/>
        </p:nvCxnSpPr>
        <p:spPr>
          <a:xfrm>
            <a:off x="7464119" y="3434660"/>
            <a:ext cx="1" cy="11262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C6A0013-244C-E9E5-FA7D-FDB4DE9EBC19}"/>
              </a:ext>
            </a:extLst>
          </p:cNvPr>
          <p:cNvCxnSpPr>
            <a:cxnSpLocks/>
          </p:cNvCxnSpPr>
          <p:nvPr/>
        </p:nvCxnSpPr>
        <p:spPr>
          <a:xfrm>
            <a:off x="4700984" y="3434660"/>
            <a:ext cx="1" cy="11262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5DF4E52-D494-083F-8B74-D6718B9DB263}"/>
              </a:ext>
            </a:extLst>
          </p:cNvPr>
          <p:cNvCxnSpPr/>
          <p:nvPr/>
        </p:nvCxnSpPr>
        <p:spPr>
          <a:xfrm>
            <a:off x="10291483" y="3434660"/>
            <a:ext cx="1" cy="112624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D3406346-CCBC-E10C-DC29-8D8D8609341F}"/>
              </a:ext>
            </a:extLst>
          </p:cNvPr>
          <p:cNvSpPr/>
          <p:nvPr/>
        </p:nvSpPr>
        <p:spPr>
          <a:xfrm>
            <a:off x="9620872" y="4550921"/>
            <a:ext cx="1341221" cy="465666"/>
          </a:xfrm>
          <a:prstGeom prst="roundRect">
            <a:avLst/>
          </a:prstGeom>
          <a:solidFill>
            <a:schemeClr val="accent2">
              <a:lumMod val="40000"/>
              <a:lumOff val="6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UNKNOWN</a:t>
            </a:r>
            <a:endParaRPr kumimoji="0" lang="en-AE" sz="16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810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9C5F8-2EE7-15FF-2F6B-B8B418B7B6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2CEC7-4783-02EC-97CC-5B15E7DA9625}"/>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2C449E3F-9253-94C7-C8C2-F4C8832675AB}"/>
              </a:ext>
            </a:extLst>
          </p:cNvPr>
          <p:cNvSpPr>
            <a:spLocks noGrp="1"/>
          </p:cNvSpPr>
          <p:nvPr>
            <p:ph idx="1"/>
          </p:nvPr>
        </p:nvSpPr>
        <p:spPr>
          <a:xfrm>
            <a:off x="128081" y="875489"/>
            <a:ext cx="11935838" cy="5480861"/>
          </a:xfrm>
        </p:spPr>
        <p:txBody>
          <a:bodyPr>
            <a:normAutofit/>
          </a:bodyPr>
          <a:lstStyle/>
          <a:p>
            <a:r>
              <a:rPr lang="en-GB" dirty="0">
                <a:latin typeface="Arial" panose="020B0604020202020204" pitchFamily="34" charset="0"/>
                <a:cs typeface="Arial" panose="020B0604020202020204" pitchFamily="34" charset="0"/>
              </a:rPr>
              <a:t>The Unigram Language Model tokenization algorithm can be divided into 4 steps</a:t>
            </a:r>
          </a:p>
          <a:p>
            <a:pPr marL="914400" lvl="1" indent="-457200">
              <a:buFont typeface="+mj-lt"/>
              <a:buAutoNum type="arabicPeriod"/>
            </a:pPr>
            <a:r>
              <a:rPr lang="en-GB" dirty="0">
                <a:latin typeface="Arial" panose="020B0604020202020204" pitchFamily="34" charset="0"/>
                <a:cs typeface="Arial" panose="020B0604020202020204" pitchFamily="34" charset="0"/>
              </a:rPr>
              <a:t>Initializing the Base Vocabulary</a:t>
            </a:r>
          </a:p>
          <a:p>
            <a:pPr marL="914400" lvl="1" indent="-457200">
              <a:buFont typeface="+mj-lt"/>
              <a:buAutoNum type="arabicPeriod"/>
            </a:pPr>
            <a:r>
              <a:rPr lang="en-GB" dirty="0">
                <a:latin typeface="Arial" panose="020B0604020202020204" pitchFamily="34" charset="0"/>
                <a:cs typeface="Arial" panose="020B0604020202020204" pitchFamily="34" charset="0"/>
              </a:rPr>
              <a:t>Log-Likelihood Loss Computation</a:t>
            </a:r>
          </a:p>
          <a:p>
            <a:pPr marL="914400" lvl="1" indent="-457200">
              <a:buFont typeface="+mj-lt"/>
              <a:buAutoNum type="arabicPeriod"/>
            </a:pPr>
            <a:r>
              <a:rPr lang="en-GB" dirty="0">
                <a:latin typeface="Arial" panose="020B0604020202020204" pitchFamily="34" charset="0"/>
                <a:cs typeface="Arial" panose="020B0604020202020204" pitchFamily="34" charset="0"/>
              </a:rPr>
              <a:t>Finding Candidates for Removal</a:t>
            </a:r>
          </a:p>
          <a:p>
            <a:pPr marL="914400" lvl="1" indent="-457200">
              <a:buFont typeface="+mj-lt"/>
              <a:buAutoNum type="arabicPeriod"/>
            </a:pPr>
            <a:r>
              <a:rPr lang="en-GB" dirty="0">
                <a:latin typeface="Arial" panose="020B0604020202020204" pitchFamily="34" charset="0"/>
                <a:cs typeface="Arial" panose="020B0604020202020204" pitchFamily="34" charset="0"/>
              </a:rPr>
              <a:t>Progressive Vocabulary Pruning</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C3BCCA7-5A98-0FE3-24C4-F22A82450C06}"/>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F8732E29-95DA-BF60-D5A0-C369B8CF4416}"/>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40</a:t>
            </a:fld>
            <a:endParaRPr lang="en-AE" dirty="0"/>
          </a:p>
        </p:txBody>
      </p:sp>
    </p:spTree>
    <p:extLst>
      <p:ext uri="{BB962C8B-B14F-4D97-AF65-F5344CB8AC3E}">
        <p14:creationId xmlns:p14="http://schemas.microsoft.com/office/powerpoint/2010/main" val="1496461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98406-4B7D-9855-F1EC-363E262DF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C1E681-799A-41DF-6DE6-24369B2EE361}"/>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1935C51F-8BBD-44E6-CD10-152BD349BF61}"/>
              </a:ext>
            </a:extLst>
          </p:cNvPr>
          <p:cNvSpPr>
            <a:spLocks noGrp="1"/>
          </p:cNvSpPr>
          <p:nvPr>
            <p:ph idx="1"/>
          </p:nvPr>
        </p:nvSpPr>
        <p:spPr>
          <a:xfrm>
            <a:off x="128081" y="875489"/>
            <a:ext cx="11935838" cy="5480861"/>
          </a:xfrm>
        </p:spPr>
        <p:txBody>
          <a:bodyPr>
            <a:normAutofit/>
          </a:bodyPr>
          <a:lstStyle/>
          <a:p>
            <a:pPr marL="514350" indent="-514350">
              <a:buFont typeface="+mj-lt"/>
              <a:buAutoNum type="arabicPeriod"/>
            </a:pPr>
            <a:r>
              <a:rPr lang="en-GB" dirty="0">
                <a:latin typeface="Arial" panose="020B0604020202020204" pitchFamily="34" charset="0"/>
                <a:cs typeface="Arial" panose="020B0604020202020204" pitchFamily="34" charset="0"/>
              </a:rPr>
              <a:t>Initializing the Base Vocabulary</a:t>
            </a:r>
          </a:p>
          <a:p>
            <a:r>
              <a:rPr lang="en-GB" dirty="0">
                <a:latin typeface="Arial" panose="020B0604020202020204" pitchFamily="34" charset="0"/>
                <a:cs typeface="Arial" panose="020B0604020202020204" pitchFamily="34" charset="0"/>
              </a:rPr>
              <a:t>There are various methods for creating the seed vocabulary. A common approach is to include all characters and the most frequent substrings found in the corpus. </a:t>
            </a:r>
          </a:p>
          <a:p>
            <a:r>
              <a:rPr lang="en-GB" dirty="0">
                <a:latin typeface="Arial" panose="020B0604020202020204" pitchFamily="34" charset="0"/>
                <a:cs typeface="Arial" panose="020B0604020202020204" pitchFamily="34" charset="0"/>
              </a:rPr>
              <a:t>Let us consider the following toy corpus.</a:t>
            </a: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marL="0" indent="0" algn="ctr">
              <a:buNone/>
            </a:pPr>
            <a:endParaRPr lang="en-GB"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We will include all possible strict substrings in the initial vocabulary.</a:t>
            </a:r>
          </a:p>
          <a:p>
            <a:pPr marL="0" indent="0" algn="ctr">
              <a:buNone/>
            </a:pPr>
            <a:r>
              <a:rPr lang="en-GB" dirty="0">
                <a:latin typeface="Arial" panose="020B0604020202020204" pitchFamily="34" charset="0"/>
                <a:cs typeface="Arial" panose="020B0604020202020204" pitchFamily="34" charset="0"/>
              </a:rPr>
              <a:t>Vocabulary = [</a:t>
            </a:r>
            <a:r>
              <a:rPr lang="en-GB" dirty="0"/>
              <a:t>r, u, n, </a:t>
            </a:r>
            <a:r>
              <a:rPr lang="en-GB" dirty="0" err="1"/>
              <a:t>ru</a:t>
            </a:r>
            <a:r>
              <a:rPr lang="en-GB" dirty="0"/>
              <a:t>, un, b, g, </a:t>
            </a:r>
            <a:r>
              <a:rPr lang="en-GB" dirty="0" err="1"/>
              <a:t>bu</a:t>
            </a:r>
            <a:r>
              <a:rPr lang="en-GB" dirty="0"/>
              <a:t>, ug, f, fu, s, </a:t>
            </a:r>
            <a:r>
              <a:rPr lang="en-GB" dirty="0" err="1"/>
              <a:t>su</a:t>
            </a:r>
            <a:r>
              <a:rPr lang="en-GB" dirty="0">
                <a:latin typeface="Arial" panose="020B0604020202020204" pitchFamily="34" charset="0"/>
                <a:cs typeface="Arial" panose="020B0604020202020204" pitchFamily="34" charset="0"/>
              </a:rPr>
              <a:t>]</a:t>
            </a:r>
          </a:p>
          <a:p>
            <a:pPr marL="0" indent="0" algn="just">
              <a:buNone/>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E2B34D7-8E68-84B7-EB7A-3AA15BF404B6}"/>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227BD80-0CF1-AB57-8DA0-A9F275C12C32}"/>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41</a:t>
            </a:fld>
            <a:endParaRPr lang="en-AE" dirty="0"/>
          </a:p>
        </p:txBody>
      </p:sp>
      <p:graphicFrame>
        <p:nvGraphicFramePr>
          <p:cNvPr id="6" name="Table 5">
            <a:extLst>
              <a:ext uri="{FF2B5EF4-FFF2-40B4-BE49-F238E27FC236}">
                <a16:creationId xmlns:a16="http://schemas.microsoft.com/office/drawing/2014/main" id="{B4663C4F-E527-F6C2-7463-E79DF58B8076}"/>
              </a:ext>
            </a:extLst>
          </p:cNvPr>
          <p:cNvGraphicFramePr>
            <a:graphicFrameLocks noGrp="1"/>
          </p:cNvGraphicFramePr>
          <p:nvPr>
            <p:extLst>
              <p:ext uri="{D42A27DB-BD31-4B8C-83A1-F6EECF244321}">
                <p14:modId xmlns:p14="http://schemas.microsoft.com/office/powerpoint/2010/main" val="794435010"/>
              </p:ext>
            </p:extLst>
          </p:nvPr>
        </p:nvGraphicFramePr>
        <p:xfrm>
          <a:off x="4301066" y="3294168"/>
          <a:ext cx="3589868" cy="1854200"/>
        </p:xfrm>
        <a:graphic>
          <a:graphicData uri="http://schemas.openxmlformats.org/drawingml/2006/table">
            <a:tbl>
              <a:tblPr firstRow="1" bandRow="1">
                <a:tableStyleId>{5C22544A-7EE6-4342-B048-85BDC9FD1C3A}</a:tableStyleId>
              </a:tblPr>
              <a:tblGrid>
                <a:gridCol w="1794934">
                  <a:extLst>
                    <a:ext uri="{9D8B030D-6E8A-4147-A177-3AD203B41FA5}">
                      <a16:colId xmlns:a16="http://schemas.microsoft.com/office/drawing/2014/main" val="1630821184"/>
                    </a:ext>
                  </a:extLst>
                </a:gridCol>
                <a:gridCol w="1794934">
                  <a:extLst>
                    <a:ext uri="{9D8B030D-6E8A-4147-A177-3AD203B41FA5}">
                      <a16:colId xmlns:a16="http://schemas.microsoft.com/office/drawing/2014/main" val="590434732"/>
                    </a:ext>
                  </a:extLst>
                </a:gridCol>
              </a:tblGrid>
              <a:tr h="370840">
                <a:tc>
                  <a:txBody>
                    <a:bodyPr/>
                    <a:lstStyle/>
                    <a:p>
                      <a:pPr algn="ctr"/>
                      <a:r>
                        <a:rPr lang="en-US" dirty="0"/>
                        <a:t>Word</a:t>
                      </a:r>
                      <a:endParaRPr lang="en-AE" dirty="0"/>
                    </a:p>
                  </a:txBody>
                  <a:tcPr/>
                </a:tc>
                <a:tc>
                  <a:txBody>
                    <a:bodyPr/>
                    <a:lstStyle/>
                    <a:p>
                      <a:pPr algn="ctr"/>
                      <a:r>
                        <a:rPr lang="en-US" dirty="0"/>
                        <a:t>Frequency</a:t>
                      </a:r>
                      <a:endParaRPr lang="en-AE" dirty="0"/>
                    </a:p>
                  </a:txBody>
                  <a:tcPr/>
                </a:tc>
                <a:extLst>
                  <a:ext uri="{0D108BD9-81ED-4DB2-BD59-A6C34878D82A}">
                    <a16:rowId xmlns:a16="http://schemas.microsoft.com/office/drawing/2014/main" val="1580727963"/>
                  </a:ext>
                </a:extLst>
              </a:tr>
              <a:tr h="370840">
                <a:tc>
                  <a:txBody>
                    <a:bodyPr/>
                    <a:lstStyle/>
                    <a:p>
                      <a:pPr algn="ctr"/>
                      <a:r>
                        <a:rPr lang="en-US" dirty="0"/>
                        <a:t>run</a:t>
                      </a:r>
                      <a:endParaRPr lang="en-AE" dirty="0"/>
                    </a:p>
                  </a:txBody>
                  <a:tcPr/>
                </a:tc>
                <a:tc>
                  <a:txBody>
                    <a:bodyPr/>
                    <a:lstStyle/>
                    <a:p>
                      <a:pPr algn="ctr"/>
                      <a:r>
                        <a:rPr lang="en-US" dirty="0"/>
                        <a:t>3</a:t>
                      </a:r>
                      <a:endParaRPr lang="en-AE" dirty="0"/>
                    </a:p>
                  </a:txBody>
                  <a:tcPr/>
                </a:tc>
                <a:extLst>
                  <a:ext uri="{0D108BD9-81ED-4DB2-BD59-A6C34878D82A}">
                    <a16:rowId xmlns:a16="http://schemas.microsoft.com/office/drawing/2014/main" val="2801910144"/>
                  </a:ext>
                </a:extLst>
              </a:tr>
              <a:tr h="370840">
                <a:tc>
                  <a:txBody>
                    <a:bodyPr/>
                    <a:lstStyle/>
                    <a:p>
                      <a:pPr algn="ctr"/>
                      <a:r>
                        <a:rPr lang="en-US" dirty="0"/>
                        <a:t>bug</a:t>
                      </a:r>
                      <a:endParaRPr lang="en-AE" dirty="0"/>
                    </a:p>
                  </a:txBody>
                  <a:tcPr/>
                </a:tc>
                <a:tc>
                  <a:txBody>
                    <a:bodyPr/>
                    <a:lstStyle/>
                    <a:p>
                      <a:pPr algn="ctr"/>
                      <a:r>
                        <a:rPr lang="en-US" dirty="0"/>
                        <a:t>5</a:t>
                      </a:r>
                      <a:endParaRPr lang="en-AE" dirty="0"/>
                    </a:p>
                  </a:txBody>
                  <a:tcPr/>
                </a:tc>
                <a:extLst>
                  <a:ext uri="{0D108BD9-81ED-4DB2-BD59-A6C34878D82A}">
                    <a16:rowId xmlns:a16="http://schemas.microsoft.com/office/drawing/2014/main" val="1334345213"/>
                  </a:ext>
                </a:extLst>
              </a:tr>
              <a:tr h="370840">
                <a:tc>
                  <a:txBody>
                    <a:bodyPr/>
                    <a:lstStyle/>
                    <a:p>
                      <a:pPr algn="ctr"/>
                      <a:r>
                        <a:rPr lang="en-US" dirty="0"/>
                        <a:t>fun</a:t>
                      </a:r>
                      <a:endParaRPr lang="en-AE" dirty="0"/>
                    </a:p>
                  </a:txBody>
                  <a:tcPr/>
                </a:tc>
                <a:tc>
                  <a:txBody>
                    <a:bodyPr/>
                    <a:lstStyle/>
                    <a:p>
                      <a:pPr algn="ctr"/>
                      <a:r>
                        <a:rPr lang="en-US" dirty="0"/>
                        <a:t>13</a:t>
                      </a:r>
                      <a:endParaRPr lang="en-AE" dirty="0"/>
                    </a:p>
                  </a:txBody>
                  <a:tcPr/>
                </a:tc>
                <a:extLst>
                  <a:ext uri="{0D108BD9-81ED-4DB2-BD59-A6C34878D82A}">
                    <a16:rowId xmlns:a16="http://schemas.microsoft.com/office/drawing/2014/main" val="1122290210"/>
                  </a:ext>
                </a:extLst>
              </a:tr>
              <a:tr h="370840">
                <a:tc>
                  <a:txBody>
                    <a:bodyPr/>
                    <a:lstStyle/>
                    <a:p>
                      <a:pPr algn="ctr"/>
                      <a:r>
                        <a:rPr lang="en-US" dirty="0"/>
                        <a:t>sun</a:t>
                      </a:r>
                      <a:endParaRPr lang="en-AE" dirty="0"/>
                    </a:p>
                  </a:txBody>
                  <a:tcPr/>
                </a:tc>
                <a:tc>
                  <a:txBody>
                    <a:bodyPr/>
                    <a:lstStyle/>
                    <a:p>
                      <a:pPr algn="ctr"/>
                      <a:r>
                        <a:rPr lang="en-US" dirty="0"/>
                        <a:t>10</a:t>
                      </a:r>
                      <a:endParaRPr lang="en-AE" dirty="0"/>
                    </a:p>
                  </a:txBody>
                  <a:tcPr/>
                </a:tc>
                <a:extLst>
                  <a:ext uri="{0D108BD9-81ED-4DB2-BD59-A6C34878D82A}">
                    <a16:rowId xmlns:a16="http://schemas.microsoft.com/office/drawing/2014/main" val="3238438886"/>
                  </a:ext>
                </a:extLst>
              </a:tr>
            </a:tbl>
          </a:graphicData>
        </a:graphic>
      </p:graphicFrame>
    </p:spTree>
    <p:extLst>
      <p:ext uri="{BB962C8B-B14F-4D97-AF65-F5344CB8AC3E}">
        <p14:creationId xmlns:p14="http://schemas.microsoft.com/office/powerpoint/2010/main" val="41240413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46400-E236-BF04-0A37-11F92DB3CD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24438-6120-8EA7-7947-22B3D535FFC1}"/>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D207CC-AB82-3BDD-A562-F94DEBEEB2EE}"/>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2"/>
                </a:pPr>
                <a:r>
                  <a:rPr lang="en-GB" dirty="0">
                    <a:latin typeface="Arial" panose="020B0604020202020204" pitchFamily="34" charset="0"/>
                    <a:cs typeface="Arial" panose="020B0604020202020204" pitchFamily="34" charset="0"/>
                  </a:rPr>
                  <a:t>Log-Likelihood Loss Computation</a:t>
                </a:r>
              </a:p>
              <a:p>
                <a:pPr algn="just"/>
                <a:r>
                  <a:rPr lang="en-GB" sz="2400" dirty="0">
                    <a:latin typeface="Arial" panose="020B0604020202020204" pitchFamily="34" charset="0"/>
                    <a:cs typeface="Arial" panose="020B0604020202020204" pitchFamily="34" charset="0"/>
                  </a:rPr>
                  <a:t>Let’s start by computing the frequency of different tokens in the vocabulary.</a:t>
                </a:r>
              </a:p>
              <a:p>
                <a:pPr marL="0" indent="0" algn="just">
                  <a:buNone/>
                </a:pPr>
                <a:endParaRPr lang="en-GB" sz="2400" dirty="0">
                  <a:latin typeface="Arial" panose="020B0604020202020204" pitchFamily="34" charset="0"/>
                  <a:cs typeface="Arial" panose="020B0604020202020204" pitchFamily="34" charset="0"/>
                </a:endParaRPr>
              </a:p>
              <a:p>
                <a:pPr marL="0" indent="0" algn="just">
                  <a:buNone/>
                </a:pPr>
                <a:endParaRPr lang="en-GB"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The probability of a specific token is calculated by dividing its frequency in the original corpus by the total sum of frequencies of all tokens in the vocabulary.</a:t>
                </a:r>
              </a:p>
              <a:p>
                <a:pPr algn="just"/>
                <a:endParaRPr lang="en-GB" sz="2400" dirty="0">
                  <a:latin typeface="Arial" panose="020B0604020202020204" pitchFamily="34"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cs typeface="Arial" panose="020B0604020202020204" pitchFamily="34" charset="0"/>
                        </a:rPr>
                        <m:t>P</m:t>
                      </m:r>
                      <m:d>
                        <m:dPr>
                          <m:ctrlPr>
                            <a:rPr lang="en-US" sz="2400" b="0" i="1" smtClean="0">
                              <a:latin typeface="Cambria Math" panose="02040503050406030204" pitchFamily="18" charset="0"/>
                              <a:cs typeface="Arial" panose="020B0604020202020204" pitchFamily="34" charset="0"/>
                            </a:rPr>
                          </m:ctrlPr>
                        </m:dPr>
                        <m:e>
                          <m:r>
                            <m:rPr>
                              <m:nor/>
                            </m:rPr>
                            <a:rPr lang="en-US" sz="2400" b="0" i="0" smtClean="0">
                              <a:latin typeface="Cambria Math" panose="02040503050406030204" pitchFamily="18" charset="0"/>
                              <a:cs typeface="Arial" panose="020B0604020202020204" pitchFamily="34" charset="0"/>
                            </a:rPr>
                            <m:t>su</m:t>
                          </m:r>
                        </m:e>
                      </m:d>
                      <m:r>
                        <a:rPr lang="en-US" sz="2400" b="0" i="1" smtClean="0">
                          <a:latin typeface="Cambria Math" panose="02040503050406030204" pitchFamily="18" charset="0"/>
                          <a:cs typeface="Arial" panose="020B0604020202020204" pitchFamily="34" charset="0"/>
                        </a:rPr>
                        <m:t>=</m:t>
                      </m:r>
                      <m:f>
                        <m:fPr>
                          <m:ctrlPr>
                            <a:rPr lang="en-US" sz="2400" b="0" i="1" smtClean="0">
                              <a:latin typeface="Cambria Math" panose="02040503050406030204" pitchFamily="18" charset="0"/>
                              <a:cs typeface="Arial" panose="020B0604020202020204" pitchFamily="34" charset="0"/>
                            </a:rPr>
                          </m:ctrlPr>
                        </m:fPr>
                        <m:num>
                          <m:r>
                            <a:rPr lang="en-US" sz="2400" b="0" i="1" smtClean="0">
                              <a:latin typeface="Cambria Math" panose="02040503050406030204" pitchFamily="18" charset="0"/>
                              <a:cs typeface="Arial" panose="020B0604020202020204" pitchFamily="34" charset="0"/>
                            </a:rPr>
                            <m:t>10</m:t>
                          </m:r>
                        </m:num>
                        <m:den>
                          <m:r>
                            <a:rPr lang="en-US" sz="2400" b="0" i="1" smtClean="0">
                              <a:latin typeface="Cambria Math" panose="02040503050406030204" pitchFamily="18" charset="0"/>
                              <a:cs typeface="Arial" panose="020B0604020202020204" pitchFamily="34" charset="0"/>
                            </a:rPr>
                            <m:t>155</m:t>
                          </m:r>
                        </m:den>
                      </m:f>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26D207CC-AB82-3BDD-A562-F94DEBEEB2EE}"/>
                  </a:ext>
                </a:extLst>
              </p:cNvPr>
              <p:cNvSpPr>
                <a:spLocks noGrp="1" noRot="1" noChangeAspect="1" noMove="1" noResize="1" noEditPoints="1" noAdjustHandles="1" noChangeArrowheads="1" noChangeShapeType="1" noTextEdit="1"/>
              </p:cNvSpPr>
              <p:nvPr>
                <p:ph idx="1"/>
              </p:nvPr>
            </p:nvSpPr>
            <p:spPr>
              <a:xfrm>
                <a:off x="128081" y="875489"/>
                <a:ext cx="11935838" cy="5480861"/>
              </a:xfrm>
              <a:blipFill>
                <a:blip r:embed="rId2"/>
                <a:stretch>
                  <a:fillRect l="-919" t="-2002" r="-817"/>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D3D82A02-56AA-D4CB-4B7E-B4A8E566F7C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DE02E7A0-6592-535B-422F-B79377518E9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42</a:t>
            </a:fld>
            <a:endParaRPr lang="en-AE" dirty="0"/>
          </a:p>
        </p:txBody>
      </p:sp>
      <p:graphicFrame>
        <p:nvGraphicFramePr>
          <p:cNvPr id="7" name="Table 6">
            <a:extLst>
              <a:ext uri="{FF2B5EF4-FFF2-40B4-BE49-F238E27FC236}">
                <a16:creationId xmlns:a16="http://schemas.microsoft.com/office/drawing/2014/main" id="{BA6D67F9-231F-9EAB-C82F-D4DE67FA88B1}"/>
              </a:ext>
            </a:extLst>
          </p:cNvPr>
          <p:cNvGraphicFramePr>
            <a:graphicFrameLocks noGrp="1"/>
          </p:cNvGraphicFramePr>
          <p:nvPr>
            <p:extLst>
              <p:ext uri="{D42A27DB-BD31-4B8C-83A1-F6EECF244321}">
                <p14:modId xmlns:p14="http://schemas.microsoft.com/office/powerpoint/2010/main" val="3510712307"/>
              </p:ext>
            </p:extLst>
          </p:nvPr>
        </p:nvGraphicFramePr>
        <p:xfrm>
          <a:off x="452964" y="1899250"/>
          <a:ext cx="11286072" cy="741680"/>
        </p:xfrm>
        <a:graphic>
          <a:graphicData uri="http://schemas.openxmlformats.org/drawingml/2006/table">
            <a:tbl>
              <a:tblPr firstRow="1" bandRow="1">
                <a:tableStyleId>{5940675A-B579-460E-94D1-54222C63F5DA}</a:tableStyleId>
              </a:tblPr>
              <a:tblGrid>
                <a:gridCol w="806148">
                  <a:extLst>
                    <a:ext uri="{9D8B030D-6E8A-4147-A177-3AD203B41FA5}">
                      <a16:colId xmlns:a16="http://schemas.microsoft.com/office/drawing/2014/main" val="1265899052"/>
                    </a:ext>
                  </a:extLst>
                </a:gridCol>
                <a:gridCol w="806148">
                  <a:extLst>
                    <a:ext uri="{9D8B030D-6E8A-4147-A177-3AD203B41FA5}">
                      <a16:colId xmlns:a16="http://schemas.microsoft.com/office/drawing/2014/main" val="3308984834"/>
                    </a:ext>
                  </a:extLst>
                </a:gridCol>
                <a:gridCol w="806148">
                  <a:extLst>
                    <a:ext uri="{9D8B030D-6E8A-4147-A177-3AD203B41FA5}">
                      <a16:colId xmlns:a16="http://schemas.microsoft.com/office/drawing/2014/main" val="209088191"/>
                    </a:ext>
                  </a:extLst>
                </a:gridCol>
                <a:gridCol w="806148">
                  <a:extLst>
                    <a:ext uri="{9D8B030D-6E8A-4147-A177-3AD203B41FA5}">
                      <a16:colId xmlns:a16="http://schemas.microsoft.com/office/drawing/2014/main" val="3138009570"/>
                    </a:ext>
                  </a:extLst>
                </a:gridCol>
                <a:gridCol w="806148">
                  <a:extLst>
                    <a:ext uri="{9D8B030D-6E8A-4147-A177-3AD203B41FA5}">
                      <a16:colId xmlns:a16="http://schemas.microsoft.com/office/drawing/2014/main" val="3910660853"/>
                    </a:ext>
                  </a:extLst>
                </a:gridCol>
                <a:gridCol w="806148">
                  <a:extLst>
                    <a:ext uri="{9D8B030D-6E8A-4147-A177-3AD203B41FA5}">
                      <a16:colId xmlns:a16="http://schemas.microsoft.com/office/drawing/2014/main" val="2572400966"/>
                    </a:ext>
                  </a:extLst>
                </a:gridCol>
                <a:gridCol w="806148">
                  <a:extLst>
                    <a:ext uri="{9D8B030D-6E8A-4147-A177-3AD203B41FA5}">
                      <a16:colId xmlns:a16="http://schemas.microsoft.com/office/drawing/2014/main" val="81195048"/>
                    </a:ext>
                  </a:extLst>
                </a:gridCol>
                <a:gridCol w="806148">
                  <a:extLst>
                    <a:ext uri="{9D8B030D-6E8A-4147-A177-3AD203B41FA5}">
                      <a16:colId xmlns:a16="http://schemas.microsoft.com/office/drawing/2014/main" val="3102211109"/>
                    </a:ext>
                  </a:extLst>
                </a:gridCol>
                <a:gridCol w="806148">
                  <a:extLst>
                    <a:ext uri="{9D8B030D-6E8A-4147-A177-3AD203B41FA5}">
                      <a16:colId xmlns:a16="http://schemas.microsoft.com/office/drawing/2014/main" val="4038866911"/>
                    </a:ext>
                  </a:extLst>
                </a:gridCol>
                <a:gridCol w="806148">
                  <a:extLst>
                    <a:ext uri="{9D8B030D-6E8A-4147-A177-3AD203B41FA5}">
                      <a16:colId xmlns:a16="http://schemas.microsoft.com/office/drawing/2014/main" val="3192945855"/>
                    </a:ext>
                  </a:extLst>
                </a:gridCol>
                <a:gridCol w="806148">
                  <a:extLst>
                    <a:ext uri="{9D8B030D-6E8A-4147-A177-3AD203B41FA5}">
                      <a16:colId xmlns:a16="http://schemas.microsoft.com/office/drawing/2014/main" val="3742678624"/>
                    </a:ext>
                  </a:extLst>
                </a:gridCol>
                <a:gridCol w="806148">
                  <a:extLst>
                    <a:ext uri="{9D8B030D-6E8A-4147-A177-3AD203B41FA5}">
                      <a16:colId xmlns:a16="http://schemas.microsoft.com/office/drawing/2014/main" val="3016914377"/>
                    </a:ext>
                  </a:extLst>
                </a:gridCol>
                <a:gridCol w="806148">
                  <a:extLst>
                    <a:ext uri="{9D8B030D-6E8A-4147-A177-3AD203B41FA5}">
                      <a16:colId xmlns:a16="http://schemas.microsoft.com/office/drawing/2014/main" val="2032744321"/>
                    </a:ext>
                  </a:extLst>
                </a:gridCol>
                <a:gridCol w="806148">
                  <a:extLst>
                    <a:ext uri="{9D8B030D-6E8A-4147-A177-3AD203B41FA5}">
                      <a16:colId xmlns:a16="http://schemas.microsoft.com/office/drawing/2014/main" val="881585283"/>
                    </a:ext>
                  </a:extLst>
                </a:gridCol>
              </a:tblGrid>
              <a:tr h="370840">
                <a:tc>
                  <a:txBody>
                    <a:bodyPr/>
                    <a:lstStyle/>
                    <a:p>
                      <a:pPr algn="ctr"/>
                      <a:r>
                        <a:rPr lang="en-US" b="1" dirty="0"/>
                        <a:t>Token </a:t>
                      </a:r>
                      <a:endParaRPr lang="en-AE" b="1" dirty="0"/>
                    </a:p>
                  </a:txBody>
                  <a:tcPr>
                    <a:solidFill>
                      <a:schemeClr val="bg1">
                        <a:lumMod val="95000"/>
                      </a:schemeClr>
                    </a:solidFill>
                  </a:tcPr>
                </a:tc>
                <a:tc>
                  <a:txBody>
                    <a:bodyPr/>
                    <a:lstStyle/>
                    <a:p>
                      <a:pPr algn="ctr"/>
                      <a:r>
                        <a:rPr lang="en-US" dirty="0"/>
                        <a:t>r</a:t>
                      </a:r>
                      <a:endParaRPr lang="en-AE" dirty="0"/>
                    </a:p>
                  </a:txBody>
                  <a:tcPr/>
                </a:tc>
                <a:tc>
                  <a:txBody>
                    <a:bodyPr/>
                    <a:lstStyle/>
                    <a:p>
                      <a:pPr algn="ctr"/>
                      <a:r>
                        <a:rPr lang="en-US" dirty="0"/>
                        <a:t>u</a:t>
                      </a:r>
                      <a:endParaRPr lang="en-AE" dirty="0"/>
                    </a:p>
                  </a:txBody>
                  <a:tcPr/>
                </a:tc>
                <a:tc>
                  <a:txBody>
                    <a:bodyPr/>
                    <a:lstStyle/>
                    <a:p>
                      <a:pPr algn="ctr"/>
                      <a:r>
                        <a:rPr lang="en-US" dirty="0"/>
                        <a:t>n</a:t>
                      </a:r>
                      <a:endParaRPr lang="en-AE" dirty="0"/>
                    </a:p>
                  </a:txBody>
                  <a:tcPr/>
                </a:tc>
                <a:tc>
                  <a:txBody>
                    <a:bodyPr/>
                    <a:lstStyle/>
                    <a:p>
                      <a:pPr algn="ctr"/>
                      <a:r>
                        <a:rPr lang="en-US" dirty="0" err="1"/>
                        <a:t>ru</a:t>
                      </a:r>
                      <a:endParaRPr lang="en-AE" dirty="0"/>
                    </a:p>
                  </a:txBody>
                  <a:tcPr/>
                </a:tc>
                <a:tc>
                  <a:txBody>
                    <a:bodyPr/>
                    <a:lstStyle/>
                    <a:p>
                      <a:pPr algn="ctr"/>
                      <a:r>
                        <a:rPr lang="en-US" dirty="0"/>
                        <a:t>un</a:t>
                      </a:r>
                      <a:endParaRPr lang="en-AE" dirty="0"/>
                    </a:p>
                  </a:txBody>
                  <a:tcPr/>
                </a:tc>
                <a:tc>
                  <a:txBody>
                    <a:bodyPr/>
                    <a:lstStyle/>
                    <a:p>
                      <a:pPr algn="ctr"/>
                      <a:r>
                        <a:rPr lang="en-US" dirty="0"/>
                        <a:t>b</a:t>
                      </a:r>
                      <a:endParaRPr lang="en-AE" dirty="0"/>
                    </a:p>
                  </a:txBody>
                  <a:tcPr/>
                </a:tc>
                <a:tc>
                  <a:txBody>
                    <a:bodyPr/>
                    <a:lstStyle/>
                    <a:p>
                      <a:pPr algn="ctr"/>
                      <a:r>
                        <a:rPr lang="en-US" dirty="0"/>
                        <a:t>g</a:t>
                      </a:r>
                      <a:endParaRPr lang="en-AE" dirty="0"/>
                    </a:p>
                  </a:txBody>
                  <a:tcPr/>
                </a:tc>
                <a:tc>
                  <a:txBody>
                    <a:bodyPr/>
                    <a:lstStyle/>
                    <a:p>
                      <a:pPr algn="ctr"/>
                      <a:r>
                        <a:rPr lang="en-US" dirty="0" err="1"/>
                        <a:t>bu</a:t>
                      </a:r>
                      <a:endParaRPr lang="en-AE" dirty="0"/>
                    </a:p>
                  </a:txBody>
                  <a:tcPr/>
                </a:tc>
                <a:tc>
                  <a:txBody>
                    <a:bodyPr/>
                    <a:lstStyle/>
                    <a:p>
                      <a:pPr algn="ctr"/>
                      <a:r>
                        <a:rPr lang="en-US" dirty="0"/>
                        <a:t>ug</a:t>
                      </a:r>
                      <a:endParaRPr lang="en-AE" dirty="0"/>
                    </a:p>
                  </a:txBody>
                  <a:tcPr/>
                </a:tc>
                <a:tc>
                  <a:txBody>
                    <a:bodyPr/>
                    <a:lstStyle/>
                    <a:p>
                      <a:pPr algn="ctr"/>
                      <a:r>
                        <a:rPr lang="en-US" dirty="0"/>
                        <a:t>f</a:t>
                      </a:r>
                      <a:endParaRPr lang="en-AE" dirty="0"/>
                    </a:p>
                  </a:txBody>
                  <a:tcPr/>
                </a:tc>
                <a:tc>
                  <a:txBody>
                    <a:bodyPr/>
                    <a:lstStyle/>
                    <a:p>
                      <a:pPr algn="ctr"/>
                      <a:r>
                        <a:rPr lang="en-US" dirty="0"/>
                        <a:t>fu</a:t>
                      </a:r>
                      <a:endParaRPr lang="en-AE" dirty="0"/>
                    </a:p>
                  </a:txBody>
                  <a:tcPr/>
                </a:tc>
                <a:tc>
                  <a:txBody>
                    <a:bodyPr/>
                    <a:lstStyle/>
                    <a:p>
                      <a:pPr algn="ctr"/>
                      <a:r>
                        <a:rPr lang="en-US" dirty="0"/>
                        <a:t>s</a:t>
                      </a:r>
                      <a:endParaRPr lang="en-AE" dirty="0"/>
                    </a:p>
                  </a:txBody>
                  <a:tcPr/>
                </a:tc>
                <a:tc>
                  <a:txBody>
                    <a:bodyPr/>
                    <a:lstStyle/>
                    <a:p>
                      <a:pPr algn="ctr"/>
                      <a:r>
                        <a:rPr lang="en-US" dirty="0" err="1"/>
                        <a:t>su</a:t>
                      </a:r>
                      <a:endParaRPr lang="en-AE" dirty="0"/>
                    </a:p>
                  </a:txBody>
                  <a:tcPr/>
                </a:tc>
                <a:extLst>
                  <a:ext uri="{0D108BD9-81ED-4DB2-BD59-A6C34878D82A}">
                    <a16:rowId xmlns:a16="http://schemas.microsoft.com/office/drawing/2014/main" val="1194925117"/>
                  </a:ext>
                </a:extLst>
              </a:tr>
              <a:tr h="370840">
                <a:tc>
                  <a:txBody>
                    <a:bodyPr/>
                    <a:lstStyle/>
                    <a:p>
                      <a:pPr algn="ctr"/>
                      <a:r>
                        <a:rPr lang="en-US" b="1" dirty="0"/>
                        <a:t>Freq</a:t>
                      </a:r>
                      <a:endParaRPr lang="en-AE" b="1" dirty="0"/>
                    </a:p>
                  </a:txBody>
                  <a:tcPr>
                    <a:solidFill>
                      <a:schemeClr val="bg1">
                        <a:lumMod val="95000"/>
                      </a:schemeClr>
                    </a:solidFill>
                  </a:tcPr>
                </a:tc>
                <a:tc>
                  <a:txBody>
                    <a:bodyPr/>
                    <a:lstStyle/>
                    <a:p>
                      <a:pPr algn="ctr"/>
                      <a:r>
                        <a:rPr lang="en-US" dirty="0"/>
                        <a:t>3</a:t>
                      </a:r>
                      <a:endParaRPr lang="en-AE" dirty="0"/>
                    </a:p>
                  </a:txBody>
                  <a:tcPr/>
                </a:tc>
                <a:tc>
                  <a:txBody>
                    <a:bodyPr/>
                    <a:lstStyle/>
                    <a:p>
                      <a:pPr algn="ctr"/>
                      <a:r>
                        <a:rPr lang="en-US" dirty="0"/>
                        <a:t>31</a:t>
                      </a:r>
                      <a:endParaRPr lang="en-AE" dirty="0"/>
                    </a:p>
                  </a:txBody>
                  <a:tcPr/>
                </a:tc>
                <a:tc>
                  <a:txBody>
                    <a:bodyPr/>
                    <a:lstStyle/>
                    <a:p>
                      <a:pPr algn="ctr"/>
                      <a:r>
                        <a:rPr lang="en-US" dirty="0"/>
                        <a:t>26</a:t>
                      </a:r>
                      <a:endParaRPr lang="en-AE" dirty="0"/>
                    </a:p>
                  </a:txBody>
                  <a:tcPr/>
                </a:tc>
                <a:tc>
                  <a:txBody>
                    <a:bodyPr/>
                    <a:lstStyle/>
                    <a:p>
                      <a:pPr algn="ctr"/>
                      <a:r>
                        <a:rPr lang="en-US" dirty="0"/>
                        <a:t>3</a:t>
                      </a:r>
                      <a:endParaRPr lang="en-AE" dirty="0"/>
                    </a:p>
                  </a:txBody>
                  <a:tcPr/>
                </a:tc>
                <a:tc>
                  <a:txBody>
                    <a:bodyPr/>
                    <a:lstStyle/>
                    <a:p>
                      <a:pPr algn="ctr"/>
                      <a:r>
                        <a:rPr lang="en-US" dirty="0"/>
                        <a:t>26</a:t>
                      </a:r>
                      <a:endParaRPr lang="en-AE" dirty="0"/>
                    </a:p>
                  </a:txBody>
                  <a:tcPr/>
                </a:tc>
                <a:tc>
                  <a:txBody>
                    <a:bodyPr/>
                    <a:lstStyle/>
                    <a:p>
                      <a:pPr algn="ctr"/>
                      <a:r>
                        <a:rPr lang="en-US" dirty="0"/>
                        <a:t>5</a:t>
                      </a:r>
                      <a:endParaRPr lang="en-AE" dirty="0"/>
                    </a:p>
                  </a:txBody>
                  <a:tcPr/>
                </a:tc>
                <a:tc>
                  <a:txBody>
                    <a:bodyPr/>
                    <a:lstStyle/>
                    <a:p>
                      <a:pPr algn="ctr"/>
                      <a:r>
                        <a:rPr lang="en-US" dirty="0"/>
                        <a:t>5</a:t>
                      </a:r>
                      <a:endParaRPr lang="en-AE" dirty="0"/>
                    </a:p>
                  </a:txBody>
                  <a:tcPr/>
                </a:tc>
                <a:tc>
                  <a:txBody>
                    <a:bodyPr/>
                    <a:lstStyle/>
                    <a:p>
                      <a:pPr algn="ctr"/>
                      <a:r>
                        <a:rPr lang="en-US" dirty="0"/>
                        <a:t>5</a:t>
                      </a:r>
                      <a:endParaRPr lang="en-AE" dirty="0"/>
                    </a:p>
                  </a:txBody>
                  <a:tcPr/>
                </a:tc>
                <a:tc>
                  <a:txBody>
                    <a:bodyPr/>
                    <a:lstStyle/>
                    <a:p>
                      <a:pPr algn="ctr"/>
                      <a:r>
                        <a:rPr lang="en-US" dirty="0"/>
                        <a:t>5</a:t>
                      </a:r>
                      <a:endParaRPr lang="en-AE" dirty="0"/>
                    </a:p>
                  </a:txBody>
                  <a:tcPr/>
                </a:tc>
                <a:tc>
                  <a:txBody>
                    <a:bodyPr/>
                    <a:lstStyle/>
                    <a:p>
                      <a:pPr algn="ctr"/>
                      <a:r>
                        <a:rPr lang="en-US" dirty="0"/>
                        <a:t>13</a:t>
                      </a:r>
                      <a:endParaRPr lang="en-AE" dirty="0"/>
                    </a:p>
                  </a:txBody>
                  <a:tcPr/>
                </a:tc>
                <a:tc>
                  <a:txBody>
                    <a:bodyPr/>
                    <a:lstStyle/>
                    <a:p>
                      <a:pPr algn="ctr"/>
                      <a:r>
                        <a:rPr lang="en-US" dirty="0"/>
                        <a:t>13</a:t>
                      </a:r>
                      <a:endParaRPr lang="en-AE" dirty="0"/>
                    </a:p>
                  </a:txBody>
                  <a:tcPr/>
                </a:tc>
                <a:tc>
                  <a:txBody>
                    <a:bodyPr/>
                    <a:lstStyle/>
                    <a:p>
                      <a:pPr algn="ctr"/>
                      <a:r>
                        <a:rPr lang="en-US" dirty="0"/>
                        <a:t>10</a:t>
                      </a:r>
                      <a:endParaRPr lang="en-AE" dirty="0"/>
                    </a:p>
                  </a:txBody>
                  <a:tcPr/>
                </a:tc>
                <a:tc>
                  <a:txBody>
                    <a:bodyPr/>
                    <a:lstStyle/>
                    <a:p>
                      <a:pPr algn="ctr"/>
                      <a:r>
                        <a:rPr lang="en-US" dirty="0"/>
                        <a:t>10</a:t>
                      </a:r>
                      <a:endParaRPr lang="en-AE" dirty="0"/>
                    </a:p>
                  </a:txBody>
                  <a:tcPr/>
                </a:tc>
                <a:extLst>
                  <a:ext uri="{0D108BD9-81ED-4DB2-BD59-A6C34878D82A}">
                    <a16:rowId xmlns:a16="http://schemas.microsoft.com/office/drawing/2014/main" val="3900897252"/>
                  </a:ext>
                </a:extLst>
              </a:tr>
            </a:tbl>
          </a:graphicData>
        </a:graphic>
      </p:graphicFrame>
      <p:graphicFrame>
        <p:nvGraphicFramePr>
          <p:cNvPr id="8" name="Table 7">
            <a:extLst>
              <a:ext uri="{FF2B5EF4-FFF2-40B4-BE49-F238E27FC236}">
                <a16:creationId xmlns:a16="http://schemas.microsoft.com/office/drawing/2014/main" id="{8BCBD022-C6ED-A666-0D86-950FB1D458CC}"/>
              </a:ext>
            </a:extLst>
          </p:cNvPr>
          <p:cNvGraphicFramePr>
            <a:graphicFrameLocks noGrp="1"/>
          </p:cNvGraphicFramePr>
          <p:nvPr>
            <p:extLst>
              <p:ext uri="{D42A27DB-BD31-4B8C-83A1-F6EECF244321}">
                <p14:modId xmlns:p14="http://schemas.microsoft.com/office/powerpoint/2010/main" val="3944147967"/>
              </p:ext>
            </p:extLst>
          </p:nvPr>
        </p:nvGraphicFramePr>
        <p:xfrm>
          <a:off x="452964" y="5240831"/>
          <a:ext cx="11286072" cy="741680"/>
        </p:xfrm>
        <a:graphic>
          <a:graphicData uri="http://schemas.openxmlformats.org/drawingml/2006/table">
            <a:tbl>
              <a:tblPr firstRow="1" bandRow="1">
                <a:tableStyleId>{5940675A-B579-460E-94D1-54222C63F5DA}</a:tableStyleId>
              </a:tblPr>
              <a:tblGrid>
                <a:gridCol w="806148">
                  <a:extLst>
                    <a:ext uri="{9D8B030D-6E8A-4147-A177-3AD203B41FA5}">
                      <a16:colId xmlns:a16="http://schemas.microsoft.com/office/drawing/2014/main" val="1265899052"/>
                    </a:ext>
                  </a:extLst>
                </a:gridCol>
                <a:gridCol w="806148">
                  <a:extLst>
                    <a:ext uri="{9D8B030D-6E8A-4147-A177-3AD203B41FA5}">
                      <a16:colId xmlns:a16="http://schemas.microsoft.com/office/drawing/2014/main" val="3308984834"/>
                    </a:ext>
                  </a:extLst>
                </a:gridCol>
                <a:gridCol w="806148">
                  <a:extLst>
                    <a:ext uri="{9D8B030D-6E8A-4147-A177-3AD203B41FA5}">
                      <a16:colId xmlns:a16="http://schemas.microsoft.com/office/drawing/2014/main" val="209088191"/>
                    </a:ext>
                  </a:extLst>
                </a:gridCol>
                <a:gridCol w="806148">
                  <a:extLst>
                    <a:ext uri="{9D8B030D-6E8A-4147-A177-3AD203B41FA5}">
                      <a16:colId xmlns:a16="http://schemas.microsoft.com/office/drawing/2014/main" val="3138009570"/>
                    </a:ext>
                  </a:extLst>
                </a:gridCol>
                <a:gridCol w="806148">
                  <a:extLst>
                    <a:ext uri="{9D8B030D-6E8A-4147-A177-3AD203B41FA5}">
                      <a16:colId xmlns:a16="http://schemas.microsoft.com/office/drawing/2014/main" val="3910660853"/>
                    </a:ext>
                  </a:extLst>
                </a:gridCol>
                <a:gridCol w="806148">
                  <a:extLst>
                    <a:ext uri="{9D8B030D-6E8A-4147-A177-3AD203B41FA5}">
                      <a16:colId xmlns:a16="http://schemas.microsoft.com/office/drawing/2014/main" val="2572400966"/>
                    </a:ext>
                  </a:extLst>
                </a:gridCol>
                <a:gridCol w="806148">
                  <a:extLst>
                    <a:ext uri="{9D8B030D-6E8A-4147-A177-3AD203B41FA5}">
                      <a16:colId xmlns:a16="http://schemas.microsoft.com/office/drawing/2014/main" val="81195048"/>
                    </a:ext>
                  </a:extLst>
                </a:gridCol>
                <a:gridCol w="806148">
                  <a:extLst>
                    <a:ext uri="{9D8B030D-6E8A-4147-A177-3AD203B41FA5}">
                      <a16:colId xmlns:a16="http://schemas.microsoft.com/office/drawing/2014/main" val="3102211109"/>
                    </a:ext>
                  </a:extLst>
                </a:gridCol>
                <a:gridCol w="806148">
                  <a:extLst>
                    <a:ext uri="{9D8B030D-6E8A-4147-A177-3AD203B41FA5}">
                      <a16:colId xmlns:a16="http://schemas.microsoft.com/office/drawing/2014/main" val="4038866911"/>
                    </a:ext>
                  </a:extLst>
                </a:gridCol>
                <a:gridCol w="806148">
                  <a:extLst>
                    <a:ext uri="{9D8B030D-6E8A-4147-A177-3AD203B41FA5}">
                      <a16:colId xmlns:a16="http://schemas.microsoft.com/office/drawing/2014/main" val="3192945855"/>
                    </a:ext>
                  </a:extLst>
                </a:gridCol>
                <a:gridCol w="806148">
                  <a:extLst>
                    <a:ext uri="{9D8B030D-6E8A-4147-A177-3AD203B41FA5}">
                      <a16:colId xmlns:a16="http://schemas.microsoft.com/office/drawing/2014/main" val="3742678624"/>
                    </a:ext>
                  </a:extLst>
                </a:gridCol>
                <a:gridCol w="806148">
                  <a:extLst>
                    <a:ext uri="{9D8B030D-6E8A-4147-A177-3AD203B41FA5}">
                      <a16:colId xmlns:a16="http://schemas.microsoft.com/office/drawing/2014/main" val="3016914377"/>
                    </a:ext>
                  </a:extLst>
                </a:gridCol>
                <a:gridCol w="806148">
                  <a:extLst>
                    <a:ext uri="{9D8B030D-6E8A-4147-A177-3AD203B41FA5}">
                      <a16:colId xmlns:a16="http://schemas.microsoft.com/office/drawing/2014/main" val="2032744321"/>
                    </a:ext>
                  </a:extLst>
                </a:gridCol>
                <a:gridCol w="806148">
                  <a:extLst>
                    <a:ext uri="{9D8B030D-6E8A-4147-A177-3AD203B41FA5}">
                      <a16:colId xmlns:a16="http://schemas.microsoft.com/office/drawing/2014/main" val="881585283"/>
                    </a:ext>
                  </a:extLst>
                </a:gridCol>
              </a:tblGrid>
              <a:tr h="370840">
                <a:tc>
                  <a:txBody>
                    <a:bodyPr/>
                    <a:lstStyle/>
                    <a:p>
                      <a:pPr algn="ctr"/>
                      <a:r>
                        <a:rPr lang="en-US" b="1" dirty="0"/>
                        <a:t>Token </a:t>
                      </a:r>
                      <a:endParaRPr lang="en-AE" b="1" dirty="0"/>
                    </a:p>
                  </a:txBody>
                  <a:tcPr>
                    <a:solidFill>
                      <a:schemeClr val="bg1">
                        <a:lumMod val="95000"/>
                      </a:schemeClr>
                    </a:solidFill>
                  </a:tcPr>
                </a:tc>
                <a:tc>
                  <a:txBody>
                    <a:bodyPr/>
                    <a:lstStyle/>
                    <a:p>
                      <a:pPr algn="ctr"/>
                      <a:r>
                        <a:rPr lang="en-US" dirty="0"/>
                        <a:t>r</a:t>
                      </a:r>
                      <a:endParaRPr lang="en-AE" dirty="0"/>
                    </a:p>
                  </a:txBody>
                  <a:tcPr/>
                </a:tc>
                <a:tc>
                  <a:txBody>
                    <a:bodyPr/>
                    <a:lstStyle/>
                    <a:p>
                      <a:pPr algn="ctr"/>
                      <a:r>
                        <a:rPr lang="en-US" dirty="0"/>
                        <a:t>u</a:t>
                      </a:r>
                      <a:endParaRPr lang="en-AE" dirty="0"/>
                    </a:p>
                  </a:txBody>
                  <a:tcPr/>
                </a:tc>
                <a:tc>
                  <a:txBody>
                    <a:bodyPr/>
                    <a:lstStyle/>
                    <a:p>
                      <a:pPr algn="ctr"/>
                      <a:r>
                        <a:rPr lang="en-US" dirty="0"/>
                        <a:t>n</a:t>
                      </a:r>
                      <a:endParaRPr lang="en-AE" dirty="0"/>
                    </a:p>
                  </a:txBody>
                  <a:tcPr/>
                </a:tc>
                <a:tc>
                  <a:txBody>
                    <a:bodyPr/>
                    <a:lstStyle/>
                    <a:p>
                      <a:pPr algn="ctr"/>
                      <a:r>
                        <a:rPr lang="en-US" dirty="0" err="1"/>
                        <a:t>ru</a:t>
                      </a:r>
                      <a:endParaRPr lang="en-AE" dirty="0"/>
                    </a:p>
                  </a:txBody>
                  <a:tcPr/>
                </a:tc>
                <a:tc>
                  <a:txBody>
                    <a:bodyPr/>
                    <a:lstStyle/>
                    <a:p>
                      <a:pPr algn="ctr"/>
                      <a:r>
                        <a:rPr lang="en-US" dirty="0"/>
                        <a:t>un</a:t>
                      </a:r>
                      <a:endParaRPr lang="en-AE" dirty="0"/>
                    </a:p>
                  </a:txBody>
                  <a:tcPr/>
                </a:tc>
                <a:tc>
                  <a:txBody>
                    <a:bodyPr/>
                    <a:lstStyle/>
                    <a:p>
                      <a:pPr algn="ctr"/>
                      <a:r>
                        <a:rPr lang="en-US" dirty="0"/>
                        <a:t>b</a:t>
                      </a:r>
                      <a:endParaRPr lang="en-AE" dirty="0"/>
                    </a:p>
                  </a:txBody>
                  <a:tcPr/>
                </a:tc>
                <a:tc>
                  <a:txBody>
                    <a:bodyPr/>
                    <a:lstStyle/>
                    <a:p>
                      <a:pPr algn="ctr"/>
                      <a:r>
                        <a:rPr lang="en-US" dirty="0"/>
                        <a:t>g</a:t>
                      </a:r>
                      <a:endParaRPr lang="en-AE" dirty="0"/>
                    </a:p>
                  </a:txBody>
                  <a:tcPr/>
                </a:tc>
                <a:tc>
                  <a:txBody>
                    <a:bodyPr/>
                    <a:lstStyle/>
                    <a:p>
                      <a:pPr algn="ctr"/>
                      <a:r>
                        <a:rPr lang="en-US" dirty="0" err="1"/>
                        <a:t>bu</a:t>
                      </a:r>
                      <a:endParaRPr lang="en-AE" dirty="0"/>
                    </a:p>
                  </a:txBody>
                  <a:tcPr/>
                </a:tc>
                <a:tc>
                  <a:txBody>
                    <a:bodyPr/>
                    <a:lstStyle/>
                    <a:p>
                      <a:pPr algn="ctr"/>
                      <a:r>
                        <a:rPr lang="en-US" dirty="0"/>
                        <a:t>ug</a:t>
                      </a:r>
                      <a:endParaRPr lang="en-AE" dirty="0"/>
                    </a:p>
                  </a:txBody>
                  <a:tcPr/>
                </a:tc>
                <a:tc>
                  <a:txBody>
                    <a:bodyPr/>
                    <a:lstStyle/>
                    <a:p>
                      <a:pPr algn="ctr"/>
                      <a:r>
                        <a:rPr lang="en-US" dirty="0"/>
                        <a:t>f</a:t>
                      </a:r>
                      <a:endParaRPr lang="en-AE" dirty="0"/>
                    </a:p>
                  </a:txBody>
                  <a:tcPr/>
                </a:tc>
                <a:tc>
                  <a:txBody>
                    <a:bodyPr/>
                    <a:lstStyle/>
                    <a:p>
                      <a:pPr algn="ctr"/>
                      <a:r>
                        <a:rPr lang="en-US" dirty="0"/>
                        <a:t>fu</a:t>
                      </a:r>
                      <a:endParaRPr lang="en-AE" dirty="0"/>
                    </a:p>
                  </a:txBody>
                  <a:tcPr/>
                </a:tc>
                <a:tc>
                  <a:txBody>
                    <a:bodyPr/>
                    <a:lstStyle/>
                    <a:p>
                      <a:pPr algn="ctr"/>
                      <a:r>
                        <a:rPr lang="en-US" dirty="0"/>
                        <a:t>s</a:t>
                      </a:r>
                      <a:endParaRPr lang="en-AE" dirty="0"/>
                    </a:p>
                  </a:txBody>
                  <a:tcPr/>
                </a:tc>
                <a:tc>
                  <a:txBody>
                    <a:bodyPr/>
                    <a:lstStyle/>
                    <a:p>
                      <a:pPr algn="ctr"/>
                      <a:r>
                        <a:rPr lang="en-US" dirty="0" err="1"/>
                        <a:t>su</a:t>
                      </a:r>
                      <a:endParaRPr lang="en-AE" dirty="0"/>
                    </a:p>
                  </a:txBody>
                  <a:tcPr/>
                </a:tc>
                <a:extLst>
                  <a:ext uri="{0D108BD9-81ED-4DB2-BD59-A6C34878D82A}">
                    <a16:rowId xmlns:a16="http://schemas.microsoft.com/office/drawing/2014/main" val="1194925117"/>
                  </a:ext>
                </a:extLst>
              </a:tr>
              <a:tr h="370840">
                <a:tc>
                  <a:txBody>
                    <a:bodyPr/>
                    <a:lstStyle/>
                    <a:p>
                      <a:pPr algn="ctr"/>
                      <a:r>
                        <a:rPr lang="en-US" b="1" dirty="0"/>
                        <a:t>Freq</a:t>
                      </a:r>
                      <a:endParaRPr lang="en-AE" b="1" dirty="0"/>
                    </a:p>
                  </a:txBody>
                  <a:tcPr>
                    <a:solidFill>
                      <a:schemeClr val="bg1">
                        <a:lumMod val="95000"/>
                      </a:schemeClr>
                    </a:solidFill>
                  </a:tcPr>
                </a:tc>
                <a:tc>
                  <a:txBody>
                    <a:bodyPr/>
                    <a:lstStyle/>
                    <a:p>
                      <a:pPr algn="ctr"/>
                      <a:r>
                        <a:rPr lang="en-US" sz="1600" dirty="0"/>
                        <a:t>0.0194</a:t>
                      </a:r>
                      <a:endParaRPr lang="en-AE" sz="1600" dirty="0"/>
                    </a:p>
                  </a:txBody>
                  <a:tcPr/>
                </a:tc>
                <a:tc>
                  <a:txBody>
                    <a:bodyPr/>
                    <a:lstStyle/>
                    <a:p>
                      <a:pPr algn="ctr"/>
                      <a:r>
                        <a:rPr lang="en-US" sz="1600" dirty="0"/>
                        <a:t>0.2</a:t>
                      </a:r>
                      <a:endParaRPr lang="en-AE" sz="1600" dirty="0"/>
                    </a:p>
                  </a:txBody>
                  <a:tcPr/>
                </a:tc>
                <a:tc>
                  <a:txBody>
                    <a:bodyPr/>
                    <a:lstStyle/>
                    <a:p>
                      <a:pPr algn="ctr"/>
                      <a:r>
                        <a:rPr lang="en-US" sz="1600" dirty="0"/>
                        <a:t>0.1677</a:t>
                      </a:r>
                      <a:endParaRPr lang="en-AE" sz="1600" dirty="0"/>
                    </a:p>
                  </a:txBody>
                  <a:tcPr/>
                </a:tc>
                <a:tc>
                  <a:txBody>
                    <a:bodyPr/>
                    <a:lstStyle/>
                    <a:p>
                      <a:pPr algn="ctr"/>
                      <a:r>
                        <a:rPr lang="en-US" sz="1600" dirty="0"/>
                        <a:t>0.0194</a:t>
                      </a:r>
                      <a:endParaRPr lang="en-AE" sz="1600" dirty="0"/>
                    </a:p>
                  </a:txBody>
                  <a:tcPr/>
                </a:tc>
                <a:tc>
                  <a:txBody>
                    <a:bodyPr/>
                    <a:lstStyle/>
                    <a:p>
                      <a:pPr algn="ctr"/>
                      <a:r>
                        <a:rPr lang="en-US" sz="1600" dirty="0"/>
                        <a:t>0.1677</a:t>
                      </a:r>
                      <a:endParaRPr lang="en-AE" sz="1600" dirty="0"/>
                    </a:p>
                  </a:txBody>
                  <a:tcPr/>
                </a:tc>
                <a:tc>
                  <a:txBody>
                    <a:bodyPr/>
                    <a:lstStyle/>
                    <a:p>
                      <a:pPr algn="ctr"/>
                      <a:r>
                        <a:rPr lang="en-US" sz="1600" dirty="0"/>
                        <a:t>0.0323</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0.0323</a:t>
                      </a:r>
                      <a:endParaRPr lang="en-AE" sz="1600" dirty="0"/>
                    </a:p>
                  </a:txBody>
                  <a:tcPr/>
                </a:tc>
                <a:tc>
                  <a:txBody>
                    <a:bodyPr/>
                    <a:lstStyle/>
                    <a:p>
                      <a:pPr algn="ctr"/>
                      <a:r>
                        <a:rPr lang="en-US" sz="1600" dirty="0"/>
                        <a:t>0.0323</a:t>
                      </a:r>
                      <a:endParaRPr lang="en-AE" sz="1600" dirty="0"/>
                    </a:p>
                  </a:txBody>
                  <a:tcPr/>
                </a:tc>
                <a:tc>
                  <a:txBody>
                    <a:bodyPr/>
                    <a:lstStyle/>
                    <a:p>
                      <a:pPr algn="ctr"/>
                      <a:r>
                        <a:rPr lang="en-US" sz="1600" dirty="0"/>
                        <a:t>0.0323</a:t>
                      </a:r>
                      <a:endParaRPr lang="en-AE" sz="1600" dirty="0"/>
                    </a:p>
                  </a:txBody>
                  <a:tcPr/>
                </a:tc>
                <a:tc>
                  <a:txBody>
                    <a:bodyPr/>
                    <a:lstStyle/>
                    <a:p>
                      <a:pPr algn="ctr"/>
                      <a:r>
                        <a:rPr lang="en-US" sz="1600" dirty="0"/>
                        <a:t>0.0839</a:t>
                      </a:r>
                      <a:endParaRPr lang="en-AE" sz="1600" dirty="0"/>
                    </a:p>
                  </a:txBody>
                  <a:tcPr/>
                </a:tc>
                <a:tc>
                  <a:txBody>
                    <a:bodyPr/>
                    <a:lstStyle/>
                    <a:p>
                      <a:pPr algn="ctr"/>
                      <a:r>
                        <a:rPr lang="en-US" sz="1600" dirty="0"/>
                        <a:t>0.0839</a:t>
                      </a:r>
                      <a:endParaRPr lang="en-AE" sz="1600" dirty="0"/>
                    </a:p>
                  </a:txBody>
                  <a:tcPr/>
                </a:tc>
                <a:tc>
                  <a:txBody>
                    <a:bodyPr/>
                    <a:lstStyle/>
                    <a:p>
                      <a:pPr algn="ctr"/>
                      <a:r>
                        <a:rPr lang="en-AE" sz="1600" dirty="0"/>
                        <a:t>0.0645</a:t>
                      </a:r>
                    </a:p>
                  </a:txBody>
                  <a:tcPr/>
                </a:tc>
                <a:tc>
                  <a:txBody>
                    <a:bodyPr/>
                    <a:lstStyle/>
                    <a:p>
                      <a:pPr algn="ctr"/>
                      <a:r>
                        <a:rPr lang="en-AE" sz="1600" dirty="0"/>
                        <a:t>0.0645</a:t>
                      </a:r>
                    </a:p>
                  </a:txBody>
                  <a:tcPr/>
                </a:tc>
                <a:extLst>
                  <a:ext uri="{0D108BD9-81ED-4DB2-BD59-A6C34878D82A}">
                    <a16:rowId xmlns:a16="http://schemas.microsoft.com/office/drawing/2014/main" val="3900897252"/>
                  </a:ext>
                </a:extLst>
              </a:tr>
            </a:tbl>
          </a:graphicData>
        </a:graphic>
      </p:graphicFrame>
    </p:spTree>
    <p:extLst>
      <p:ext uri="{BB962C8B-B14F-4D97-AF65-F5344CB8AC3E}">
        <p14:creationId xmlns:p14="http://schemas.microsoft.com/office/powerpoint/2010/main" val="3760548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630A3-E7D3-A934-28D9-12ADDF40A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39A465-226B-9A96-F38F-5D50ED9C02F3}"/>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158C2A-74AF-716C-44F2-B2F4533776F6}"/>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2"/>
                </a:pPr>
                <a:r>
                  <a:rPr lang="en-GB" dirty="0">
                    <a:latin typeface="Arial" panose="020B0604020202020204" pitchFamily="34" charset="0"/>
                    <a:cs typeface="Arial" panose="020B0604020202020204" pitchFamily="34" charset="0"/>
                  </a:rPr>
                  <a:t>Log-Likelihood Loss Computation</a:t>
                </a:r>
              </a:p>
              <a:p>
                <a:pPr algn="just"/>
                <a:r>
                  <a:rPr lang="en-GB" sz="2400" dirty="0">
                    <a:latin typeface="Arial" panose="020B0604020202020204" pitchFamily="34" charset="0"/>
                    <a:cs typeface="Arial" panose="020B0604020202020204" pitchFamily="34" charset="0"/>
                  </a:rPr>
                  <a:t>To tokenize a given word using the Unigram model, we first consider all possible segmentations of the word into tokens.</a:t>
                </a:r>
              </a:p>
              <a:p>
                <a:pPr lvl="1" algn="just"/>
                <a:r>
                  <a:rPr lang="en-GB" sz="2000" dirty="0">
                    <a:latin typeface="Arial" panose="020B0604020202020204" pitchFamily="34" charset="0"/>
                    <a:cs typeface="Arial" panose="020B0604020202020204" pitchFamily="34" charset="0"/>
                  </a:rPr>
                  <a:t>Let us consider the word run.</a:t>
                </a:r>
              </a:p>
              <a:p>
                <a:pPr lvl="1" algn="just"/>
                <a:endParaRPr lang="en-GB" sz="20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Since the Unigram model treats all tokens as independent, the probability of a specific segmentation is simply the product of the probabilities of each token in that segmentation.</a:t>
                </a:r>
              </a:p>
              <a:p>
                <a:pPr lvl="1" algn="just"/>
                <a:r>
                  <a:rPr lang="pt-BR" sz="2000" dirty="0"/>
                  <a:t>P (r, u, n) = P(r) x P(u) x P(n) = 0.0194 x 0.2 x 0.1677 = 0.000650676</a:t>
                </a:r>
                <a:endParaRPr lang="en-GB" sz="2000" dirty="0"/>
              </a:p>
              <a:p>
                <a:pPr lvl="1" algn="just"/>
                <a14:m>
                  <m:oMath xmlns:m="http://schemas.openxmlformats.org/officeDocument/2006/math">
                    <m:r>
                      <m:rPr>
                        <m:nor/>
                      </m:rPr>
                      <a:rPr lang="en-GB" sz="2000"/>
                      <m:t>P</m:t>
                    </m:r>
                    <m:r>
                      <m:rPr>
                        <m:nor/>
                      </m:rPr>
                      <a:rPr lang="en-GB" sz="2000"/>
                      <m:t> (</m:t>
                    </m:r>
                    <m:r>
                      <m:rPr>
                        <m:nor/>
                      </m:rPr>
                      <a:rPr lang="en-GB" sz="2000"/>
                      <m:t>ru</m:t>
                    </m:r>
                    <m:r>
                      <m:rPr>
                        <m:nor/>
                      </m:rPr>
                      <a:rPr lang="en-GB" sz="2000"/>
                      <m:t>, </m:t>
                    </m:r>
                    <m:r>
                      <m:rPr>
                        <m:nor/>
                      </m:rPr>
                      <a:rPr lang="en-GB" sz="2000"/>
                      <m:t>n</m:t>
                    </m:r>
                    <m:r>
                      <m:rPr>
                        <m:nor/>
                      </m:rPr>
                      <a:rPr lang="en-GB" sz="2000"/>
                      <m:t>) = </m:t>
                    </m:r>
                    <m:r>
                      <m:rPr>
                        <m:nor/>
                      </m:rPr>
                      <a:rPr lang="en-GB" sz="2000"/>
                      <m:t>P</m:t>
                    </m:r>
                    <m:r>
                      <m:rPr>
                        <m:nor/>
                      </m:rPr>
                      <a:rPr lang="en-GB" sz="2000"/>
                      <m:t>(</m:t>
                    </m:r>
                    <m:r>
                      <m:rPr>
                        <m:nor/>
                      </m:rPr>
                      <a:rPr lang="en-GB" sz="2000"/>
                      <m:t>ru</m:t>
                    </m:r>
                    <m:r>
                      <m:rPr>
                        <m:nor/>
                      </m:rPr>
                      <a:rPr lang="en-GB" sz="2000"/>
                      <m:t>) </m:t>
                    </m:r>
                    <m:r>
                      <m:rPr>
                        <m:nor/>
                      </m:rPr>
                      <a:rPr lang="en-GB" sz="2000"/>
                      <m:t>x</m:t>
                    </m:r>
                    <m:r>
                      <m:rPr>
                        <m:nor/>
                      </m:rPr>
                      <a:rPr lang="en-GB" sz="2000"/>
                      <m:t> </m:t>
                    </m:r>
                    <m:r>
                      <m:rPr>
                        <m:nor/>
                      </m:rPr>
                      <a:rPr lang="en-GB" sz="2000"/>
                      <m:t>P</m:t>
                    </m:r>
                    <m:r>
                      <m:rPr>
                        <m:nor/>
                      </m:rPr>
                      <a:rPr lang="en-GB" sz="2000"/>
                      <m:t>(</m:t>
                    </m:r>
                    <m:r>
                      <m:rPr>
                        <m:nor/>
                      </m:rPr>
                      <a:rPr lang="en-GB" sz="2000"/>
                      <m:t>n</m:t>
                    </m:r>
                    <m:r>
                      <m:rPr>
                        <m:nor/>
                      </m:rPr>
                      <a:rPr lang="en-GB" sz="2000"/>
                      <m:t>) = 0.0194 </m:t>
                    </m:r>
                    <m:r>
                      <m:rPr>
                        <m:nor/>
                      </m:rPr>
                      <a:rPr lang="en-GB" sz="2000"/>
                      <m:t>x</m:t>
                    </m:r>
                    <m:r>
                      <m:rPr>
                        <m:nor/>
                      </m:rPr>
                      <a:rPr lang="en-GB" sz="2000"/>
                      <m:t> 0.1677 = 0.00325338</m:t>
                    </m:r>
                  </m:oMath>
                </a14:m>
                <a:endParaRPr lang="en-GB" sz="2000" dirty="0">
                  <a:latin typeface="Arial" panose="020B0604020202020204" pitchFamily="34" charset="0"/>
                  <a:cs typeface="Arial" panose="020B0604020202020204" pitchFamily="34" charset="0"/>
                </a:endParaRPr>
              </a:p>
              <a:p>
                <a:pPr lvl="1" algn="just"/>
                <a14:m>
                  <m:oMath xmlns:m="http://schemas.openxmlformats.org/officeDocument/2006/math">
                    <m:r>
                      <m:rPr>
                        <m:nor/>
                      </m:rPr>
                      <a:rPr lang="en-GB" sz="2000"/>
                      <m:t>P</m:t>
                    </m:r>
                    <m:r>
                      <m:rPr>
                        <m:nor/>
                      </m:rPr>
                      <a:rPr lang="en-GB" sz="2000"/>
                      <m:t> (</m:t>
                    </m:r>
                    <m:r>
                      <m:rPr>
                        <m:nor/>
                      </m:rPr>
                      <a:rPr lang="en-GB" sz="2000"/>
                      <m:t>r</m:t>
                    </m:r>
                    <m:r>
                      <m:rPr>
                        <m:nor/>
                      </m:rPr>
                      <a:rPr lang="en-GB" sz="2000"/>
                      <m:t>, </m:t>
                    </m:r>
                    <m:r>
                      <m:rPr>
                        <m:nor/>
                      </m:rPr>
                      <a:rPr lang="en-GB" sz="2000"/>
                      <m:t>un</m:t>
                    </m:r>
                    <m:r>
                      <m:rPr>
                        <m:nor/>
                      </m:rPr>
                      <a:rPr lang="en-GB" sz="2000"/>
                      <m:t>) = </m:t>
                    </m:r>
                    <m:r>
                      <m:rPr>
                        <m:nor/>
                      </m:rPr>
                      <a:rPr lang="en-GB" sz="2000"/>
                      <m:t>P</m:t>
                    </m:r>
                    <m:r>
                      <m:rPr>
                        <m:nor/>
                      </m:rPr>
                      <a:rPr lang="en-GB" sz="2000"/>
                      <m:t>(</m:t>
                    </m:r>
                    <m:r>
                      <m:rPr>
                        <m:nor/>
                      </m:rPr>
                      <a:rPr lang="en-GB" sz="2000"/>
                      <m:t>r</m:t>
                    </m:r>
                    <m:r>
                      <m:rPr>
                        <m:nor/>
                      </m:rPr>
                      <a:rPr lang="en-GB" sz="2000"/>
                      <m:t>) </m:t>
                    </m:r>
                    <m:r>
                      <m:rPr>
                        <m:nor/>
                      </m:rPr>
                      <a:rPr lang="en-GB" sz="2000"/>
                      <m:t>x</m:t>
                    </m:r>
                    <m:r>
                      <m:rPr>
                        <m:nor/>
                      </m:rPr>
                      <a:rPr lang="en-GB" sz="2000"/>
                      <m:t> </m:t>
                    </m:r>
                    <m:r>
                      <m:rPr>
                        <m:nor/>
                      </m:rPr>
                      <a:rPr lang="en-GB" sz="2000"/>
                      <m:t>P</m:t>
                    </m:r>
                    <m:r>
                      <m:rPr>
                        <m:nor/>
                      </m:rPr>
                      <a:rPr lang="en-GB" sz="2000"/>
                      <m:t>(</m:t>
                    </m:r>
                    <m:r>
                      <m:rPr>
                        <m:nor/>
                      </m:rPr>
                      <a:rPr lang="en-GB" sz="2000"/>
                      <m:t>un</m:t>
                    </m:r>
                    <m:r>
                      <m:rPr>
                        <m:nor/>
                      </m:rPr>
                      <a:rPr lang="en-GB" sz="2000"/>
                      <m:t>) = 0.0194 </m:t>
                    </m:r>
                    <m:r>
                      <m:rPr>
                        <m:nor/>
                      </m:rPr>
                      <a:rPr lang="en-GB" sz="2000"/>
                      <m:t>x</m:t>
                    </m:r>
                    <m:r>
                      <m:rPr>
                        <m:nor/>
                      </m:rPr>
                      <a:rPr lang="en-GB" sz="2000"/>
                      <m:t> 0.1677 = 0.00325338</m:t>
                    </m:r>
                  </m:oMath>
                </a14:m>
                <a:endParaRPr lang="en-GB" sz="2000" dirty="0">
                  <a:latin typeface="Arial" panose="020B0604020202020204" pitchFamily="34" charset="0"/>
                  <a:cs typeface="Arial" panose="020B0604020202020204" pitchFamily="34" charset="0"/>
                </a:endParaRPr>
              </a:p>
              <a:p>
                <a:pPr marL="457200" lvl="1" indent="0" algn="just">
                  <a:buNone/>
                </a:pPr>
                <a:r>
                  <a:rPr lang="en-GB" sz="2000" dirty="0">
                    <a:latin typeface="Arial" panose="020B0604020202020204" pitchFamily="34" charset="0"/>
                    <a:cs typeface="Arial" panose="020B0604020202020204" pitchFamily="34" charset="0"/>
                  </a:rPr>
                  <a:t>The word run could be tokenized as either (</a:t>
                </a:r>
                <a:r>
                  <a:rPr lang="en-GB" sz="2000" dirty="0" err="1">
                    <a:latin typeface="Arial" panose="020B0604020202020204" pitchFamily="34" charset="0"/>
                    <a:cs typeface="Arial" panose="020B0604020202020204" pitchFamily="34" charset="0"/>
                  </a:rPr>
                  <a:t>ru</a:t>
                </a:r>
                <a:r>
                  <a:rPr lang="en-GB" sz="2000" dirty="0">
                    <a:latin typeface="Arial" panose="020B0604020202020204" pitchFamily="34" charset="0"/>
                    <a:cs typeface="Arial" panose="020B0604020202020204" pitchFamily="34" charset="0"/>
                  </a:rPr>
                  <a:t>, n) or (r, un), let’ s say we select (</a:t>
                </a:r>
                <a:r>
                  <a:rPr lang="en-GB" sz="2000" dirty="0" err="1">
                    <a:latin typeface="Arial" panose="020B0604020202020204" pitchFamily="34" charset="0"/>
                    <a:cs typeface="Arial" panose="020B0604020202020204" pitchFamily="34" charset="0"/>
                  </a:rPr>
                  <a:t>ru</a:t>
                </a:r>
                <a:r>
                  <a:rPr lang="en-GB" sz="2000" dirty="0">
                    <a:latin typeface="Arial" panose="020B0604020202020204" pitchFamily="34" charset="0"/>
                    <a:cs typeface="Arial" panose="020B0604020202020204" pitchFamily="34" charset="0"/>
                  </a:rPr>
                  <a:t>, n).</a:t>
                </a:r>
                <a:endParaRPr lang="en-US" sz="2000"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0158C2A-74AF-716C-44F2-B2F4533776F6}"/>
                  </a:ext>
                </a:extLst>
              </p:cNvPr>
              <p:cNvSpPr>
                <a:spLocks noGrp="1" noRot="1" noChangeAspect="1" noMove="1" noResize="1" noEditPoints="1" noAdjustHandles="1" noChangeArrowheads="1" noChangeShapeType="1" noTextEdit="1"/>
              </p:cNvSpPr>
              <p:nvPr>
                <p:ph idx="1"/>
              </p:nvPr>
            </p:nvSpPr>
            <p:spPr>
              <a:xfrm>
                <a:off x="128081" y="875489"/>
                <a:ext cx="11935838" cy="5480861"/>
              </a:xfrm>
              <a:blipFill>
                <a:blip r:embed="rId2"/>
                <a:stretch>
                  <a:fillRect l="-919" t="-2002" r="-817"/>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7CDD4802-2A6A-4752-26B0-477D51FEB1A0}"/>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D358233-4E3B-52D3-144E-7815FB57859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43</a:t>
            </a:fld>
            <a:endParaRPr lang="en-AE" dirty="0"/>
          </a:p>
        </p:txBody>
      </p:sp>
    </p:spTree>
    <p:extLst>
      <p:ext uri="{BB962C8B-B14F-4D97-AF65-F5344CB8AC3E}">
        <p14:creationId xmlns:p14="http://schemas.microsoft.com/office/powerpoint/2010/main" val="889624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F5715-1016-EFCC-4D6C-BE08FA89CF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42F05-C7F6-08A6-3157-54B5C207852E}"/>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A85938D-A276-A60E-B2B9-E7084023B0BB}"/>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2"/>
                </a:pPr>
                <a:r>
                  <a:rPr lang="en-GB" dirty="0">
                    <a:latin typeface="Arial" panose="020B0604020202020204" pitchFamily="34" charset="0"/>
                    <a:cs typeface="Arial" panose="020B0604020202020204" pitchFamily="34" charset="0"/>
                  </a:rPr>
                  <a:t>Log-Likelihood Loss Computation</a:t>
                </a:r>
              </a:p>
              <a:p>
                <a:pPr algn="just"/>
                <a:r>
                  <a:rPr lang="en-GB" sz="2400" dirty="0">
                    <a:latin typeface="Arial" panose="020B0604020202020204" pitchFamily="34" charset="0"/>
                    <a:cs typeface="Arial" panose="020B0604020202020204" pitchFamily="34" charset="0"/>
                  </a:rPr>
                  <a:t>At each stage of training, the loss is calculated by tokenizing every word in the corpus using the current vocabulary.</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14:m>
                  <m:oMath xmlns:m="http://schemas.openxmlformats.org/officeDocument/2006/math">
                    <m:r>
                      <m:rPr>
                        <m:nor/>
                      </m:rPr>
                      <a:rPr lang="en-US" b="0" i="0" smtClean="0">
                        <a:latin typeface="Cambria Math" panose="02040503050406030204" pitchFamily="18" charset="0"/>
                        <a:cs typeface="Arial" panose="020B0604020202020204" pitchFamily="34" charset="0"/>
                      </a:rPr>
                      <m:t>Loss</m:t>
                    </m:r>
                    <m:r>
                      <a:rPr lang="en-US" b="0" i="1" smtClean="0">
                        <a:latin typeface="Cambria Math" panose="02040503050406030204" pitchFamily="18" charset="0"/>
                        <a:cs typeface="Arial" panose="020B0604020202020204" pitchFamily="34" charset="0"/>
                      </a:rPr>
                      <m:t>=</m:t>
                    </m:r>
                    <m:nary>
                      <m:naryPr>
                        <m:chr m:val="∑"/>
                        <m:ctrlPr>
                          <a:rPr lang="en-US" b="0" i="1" smtClean="0">
                            <a:latin typeface="Cambria Math" panose="02040503050406030204" pitchFamily="18" charset="0"/>
                            <a:cs typeface="Arial" panose="020B0604020202020204" pitchFamily="34" charset="0"/>
                          </a:rPr>
                        </m:ctrlPr>
                      </m:naryPr>
                      <m:sub>
                        <m:r>
                          <m:rPr>
                            <m:brk m:alnAt="23"/>
                          </m:rPr>
                          <a:rPr lang="en-US" b="0" i="1" smtClean="0">
                            <a:latin typeface="Cambria Math" panose="02040503050406030204" pitchFamily="18" charset="0"/>
                            <a:cs typeface="Arial" panose="020B0604020202020204" pitchFamily="34" charset="0"/>
                          </a:rPr>
                          <m:t>𝑖</m:t>
                        </m:r>
                        <m:r>
                          <a:rPr lang="en-US" b="0" i="1" smtClean="0">
                            <a:latin typeface="Cambria Math" panose="02040503050406030204" pitchFamily="18" charset="0"/>
                            <a:cs typeface="Arial" panose="020B0604020202020204" pitchFamily="34" charset="0"/>
                          </a:rPr>
                          <m:t>=1</m:t>
                        </m:r>
                      </m:sub>
                      <m:sup>
                        <m:r>
                          <a:rPr lang="en-US" b="0" i="1" smtClean="0">
                            <a:latin typeface="Cambria Math" panose="02040503050406030204" pitchFamily="18" charset="0"/>
                            <a:cs typeface="Arial" panose="020B0604020202020204" pitchFamily="34" charset="0"/>
                          </a:rPr>
                          <m:t>𝑁</m:t>
                        </m:r>
                      </m:sup>
                      <m:e>
                        <m:r>
                          <m:rPr>
                            <m:nor/>
                          </m:rPr>
                          <a:rPr lang="en-US" b="0" i="0" smtClean="0">
                            <a:latin typeface="Cambria Math" panose="02040503050406030204" pitchFamily="18" charset="0"/>
                            <a:cs typeface="Arial" panose="020B0604020202020204" pitchFamily="34" charset="0"/>
                          </a:rPr>
                          <m:t>Freq</m:t>
                        </m:r>
                        <m:r>
                          <a:rPr lang="en-US" b="0" i="1" smtClean="0">
                            <a:latin typeface="Cambria Math" panose="02040503050406030204" pitchFamily="18" charset="0"/>
                            <a:cs typeface="Arial" panose="020B0604020202020204" pitchFamily="34" charset="0"/>
                          </a:rPr>
                          <m:t>×</m:t>
                        </m:r>
                        <m:func>
                          <m:funcPr>
                            <m:ctrlPr>
                              <a:rPr lang="en-US" b="0" i="1" smtClean="0">
                                <a:latin typeface="Cambria Math" panose="02040503050406030204" pitchFamily="18" charset="0"/>
                                <a:cs typeface="Arial" panose="020B0604020202020204" pitchFamily="34" charset="0"/>
                              </a:rPr>
                            </m:ctrlPr>
                          </m:funcPr>
                          <m:fName>
                            <m:r>
                              <a:rPr lang="en-US" b="0" i="0" smtClean="0">
                                <a:latin typeface="Cambria Math" panose="02040503050406030204" pitchFamily="18" charset="0"/>
                                <a:cs typeface="Arial" panose="020B0604020202020204" pitchFamily="34" charset="0"/>
                              </a:rPr>
                              <m:t>−</m:t>
                            </m:r>
                            <m:r>
                              <m:rPr>
                                <m:sty m:val="p"/>
                              </m:rPr>
                              <a:rPr lang="en-US" b="0" i="0" smtClean="0">
                                <a:latin typeface="Cambria Math" panose="02040503050406030204" pitchFamily="18" charset="0"/>
                                <a:cs typeface="Arial" panose="020B0604020202020204" pitchFamily="34" charset="0"/>
                              </a:rPr>
                              <m:t>log</m:t>
                            </m:r>
                          </m:fName>
                          <m:e>
                            <m:r>
                              <a:rPr lang="en-US" b="0" i="1" smtClean="0">
                                <a:latin typeface="Cambria Math" panose="02040503050406030204" pitchFamily="18" charset="0"/>
                                <a:cs typeface="Arial" panose="020B0604020202020204" pitchFamily="34" charset="0"/>
                              </a:rPr>
                              <m:t>(</m:t>
                            </m:r>
                            <m:r>
                              <m:rPr>
                                <m:nor/>
                              </m:rPr>
                              <a:rPr lang="en-US" b="0" i="0" smtClean="0">
                                <a:latin typeface="Cambria Math" panose="02040503050406030204" pitchFamily="18" charset="0"/>
                                <a:cs typeface="Arial" panose="020B0604020202020204" pitchFamily="34" charset="0"/>
                              </a:rPr>
                              <m:t>Score</m:t>
                            </m:r>
                            <m:r>
                              <a:rPr lang="en-US" b="0" i="1" smtClean="0">
                                <a:latin typeface="Cambria Math" panose="02040503050406030204" pitchFamily="18" charset="0"/>
                                <a:cs typeface="Arial" panose="020B0604020202020204" pitchFamily="34" charset="0"/>
                              </a:rPr>
                              <m:t>)</m:t>
                            </m:r>
                          </m:e>
                        </m:func>
                      </m:e>
                    </m:nary>
                  </m:oMath>
                </a14:m>
                <a:endParaRPr lang="en-US" b="0" i="1" dirty="0">
                  <a:latin typeface="Cambria Math" panose="02040503050406030204" pitchFamily="18" charset="0"/>
                  <a:cs typeface="Arial" panose="020B0604020202020204" pitchFamily="34" charset="0"/>
                </a:endParaRPr>
              </a:p>
              <a:p>
                <a:pPr marL="0" indent="0" algn="just">
                  <a:buNone/>
                </a:pPr>
                <a:endParaRPr lang="en-US" i="1" dirty="0">
                  <a:latin typeface="Cambria Math" panose="02040503050406030204" pitchFamily="18" charset="0"/>
                  <a:cs typeface="Arial" panose="020B0604020202020204" pitchFamily="34" charset="0"/>
                </a:endParaRPr>
              </a:p>
              <a:p>
                <a:pPr marL="0"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Arial" panose="020B0604020202020204" pitchFamily="34" charset="0"/>
                        </a:rPr>
                        <m:t>=</m:t>
                      </m:r>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3×</m:t>
                          </m:r>
                          <m:r>
                            <a:rPr lang="en-US" b="0" i="0" smtClean="0">
                              <a:latin typeface="Cambria Math" panose="02040503050406030204" pitchFamily="18" charset="0"/>
                              <a:cs typeface="Arial" panose="020B0604020202020204" pitchFamily="34" charset="0"/>
                            </a:rPr>
                            <m:t>−</m:t>
                          </m:r>
                          <m:r>
                            <m:rPr>
                              <m:sty m:val="p"/>
                            </m:rPr>
                            <a:rPr lang="en-US" b="0" i="0" smtClean="0">
                              <a:latin typeface="Cambria Math" panose="02040503050406030204" pitchFamily="18" charset="0"/>
                              <a:cs typeface="Arial" panose="020B0604020202020204" pitchFamily="34" charset="0"/>
                            </a:rPr>
                            <m:t>log</m:t>
                          </m:r>
                          <m:r>
                            <a:rPr lang="en-US" b="0" i="1" smtClean="0">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0.00325338</m:t>
                          </m:r>
                          <m:r>
                            <a:rPr lang="en-US" b="0" i="1" smtClean="0">
                              <a:latin typeface="Cambria Math" panose="02040503050406030204" pitchFamily="18" charset="0"/>
                              <a:cs typeface="Arial" panose="020B0604020202020204" pitchFamily="34" charset="0"/>
                            </a:rPr>
                            <m:t>)</m:t>
                          </m:r>
                        </m:e>
                      </m:d>
                      <m:r>
                        <a:rPr lang="en-US" i="1">
                          <a:latin typeface="Cambria Math" panose="02040503050406030204" pitchFamily="18" charset="0"/>
                          <a:cs typeface="Arial" panose="020B0604020202020204" pitchFamily="34" charset="0"/>
                        </a:rPr>
                        <m:t>+</m:t>
                      </m:r>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5×</m:t>
                          </m:r>
                          <m:r>
                            <a:rPr lang="en-US" b="0" i="1" smtClean="0">
                              <a:latin typeface="Cambria Math" panose="02040503050406030204" pitchFamily="18" charset="0"/>
                              <a:cs typeface="Arial" panose="020B0604020202020204" pitchFamily="34" charset="0"/>
                            </a:rPr>
                            <m:t>−</m:t>
                          </m:r>
                          <m:r>
                            <m:rPr>
                              <m:sty m:val="p"/>
                            </m:rPr>
                            <a:rPr lang="en-US" b="0" i="0" smtClean="0">
                              <a:latin typeface="Cambria Math" panose="02040503050406030204" pitchFamily="18" charset="0"/>
                              <a:cs typeface="Arial" panose="020B0604020202020204" pitchFamily="34" charset="0"/>
                            </a:rPr>
                            <m:t>log</m:t>
                          </m:r>
                          <m:r>
                            <a:rPr lang="en-US" b="0" i="1" smtClean="0">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0.00104329</m:t>
                          </m:r>
                          <m:r>
                            <a:rPr lang="en-US" b="0" i="1" smtClean="0">
                              <a:latin typeface="Cambria Math" panose="02040503050406030204" pitchFamily="18" charset="0"/>
                              <a:cs typeface="Arial" panose="020B0604020202020204" pitchFamily="34" charset="0"/>
                            </a:rPr>
                            <m:t>)</m:t>
                          </m:r>
                        </m:e>
                      </m:d>
                      <m:r>
                        <a:rPr lang="en-US" i="1">
                          <a:latin typeface="Cambria Math" panose="02040503050406030204" pitchFamily="18" charset="0"/>
                          <a:cs typeface="Arial" panose="020B0604020202020204" pitchFamily="34" charset="0"/>
                        </a:rPr>
                        <m:t>+</m:t>
                      </m:r>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13×</m:t>
                          </m:r>
                          <m:r>
                            <a:rPr lang="en-US" b="0" i="1" smtClean="0">
                              <a:latin typeface="Cambria Math" panose="02040503050406030204" pitchFamily="18" charset="0"/>
                              <a:cs typeface="Arial" panose="020B0604020202020204" pitchFamily="34" charset="0"/>
                            </a:rPr>
                            <m:t>−</m:t>
                          </m:r>
                          <m:r>
                            <m:rPr>
                              <m:sty m:val="p"/>
                            </m:rPr>
                            <a:rPr lang="en-US" b="0" i="0" smtClean="0">
                              <a:latin typeface="Cambria Math" panose="02040503050406030204" pitchFamily="18" charset="0"/>
                              <a:cs typeface="Arial" panose="020B0604020202020204" pitchFamily="34" charset="0"/>
                            </a:rPr>
                            <m:t>log</m:t>
                          </m:r>
                          <m:r>
                            <a:rPr lang="en-US" b="0" i="1" smtClean="0">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0.01407003</m:t>
                          </m:r>
                          <m:r>
                            <a:rPr lang="en-US" b="0" i="1" smtClean="0">
                              <a:latin typeface="Cambria Math" panose="02040503050406030204" pitchFamily="18" charset="0"/>
                              <a:cs typeface="Arial" panose="020B0604020202020204" pitchFamily="34" charset="0"/>
                            </a:rPr>
                            <m:t>)</m:t>
                          </m:r>
                        </m:e>
                      </m:d>
                      <m:r>
                        <a:rPr lang="en-US" i="1">
                          <a:latin typeface="Cambria Math" panose="02040503050406030204" pitchFamily="18" charset="0"/>
                          <a:cs typeface="Arial" panose="020B0604020202020204" pitchFamily="34" charset="0"/>
                        </a:rPr>
                        <m:t>+</m:t>
                      </m:r>
                      <m:d>
                        <m:dPr>
                          <m:ctrlPr>
                            <a:rPr lang="en-US" i="1">
                              <a:latin typeface="Cambria Math" panose="02040503050406030204" pitchFamily="18" charset="0"/>
                              <a:cs typeface="Arial" panose="020B0604020202020204" pitchFamily="34" charset="0"/>
                            </a:rPr>
                          </m:ctrlPr>
                        </m:dPr>
                        <m:e>
                          <m:r>
                            <a:rPr lang="en-US" i="1">
                              <a:latin typeface="Cambria Math" panose="02040503050406030204" pitchFamily="18" charset="0"/>
                              <a:cs typeface="Arial" panose="020B0604020202020204" pitchFamily="34" charset="0"/>
                            </a:rPr>
                            <m:t>10×</m:t>
                          </m:r>
                          <m:r>
                            <a:rPr lang="en-US" b="0" i="1" smtClean="0">
                              <a:latin typeface="Cambria Math" panose="02040503050406030204" pitchFamily="18" charset="0"/>
                              <a:cs typeface="Arial" panose="020B0604020202020204" pitchFamily="34" charset="0"/>
                            </a:rPr>
                            <m:t>−</m:t>
                          </m:r>
                          <m:r>
                            <m:rPr>
                              <m:sty m:val="p"/>
                            </m:rPr>
                            <a:rPr lang="en-US" b="0" i="0" smtClean="0">
                              <a:latin typeface="Cambria Math" panose="02040503050406030204" pitchFamily="18" charset="0"/>
                              <a:cs typeface="Arial" panose="020B0604020202020204" pitchFamily="34" charset="0"/>
                            </a:rPr>
                            <m:t>log</m:t>
                          </m:r>
                          <m:r>
                            <a:rPr lang="en-US" b="0" i="1" smtClean="0">
                              <a:latin typeface="Cambria Math" panose="02040503050406030204" pitchFamily="18" charset="0"/>
                              <a:cs typeface="Arial" panose="020B0604020202020204" pitchFamily="34" charset="0"/>
                            </a:rPr>
                            <m:t>⁡(</m:t>
                          </m:r>
                          <m:r>
                            <a:rPr lang="en-US" i="1">
                              <a:latin typeface="Cambria Math" panose="02040503050406030204" pitchFamily="18" charset="0"/>
                              <a:cs typeface="Arial" panose="020B0604020202020204" pitchFamily="34" charset="0"/>
                            </a:rPr>
                            <m:t>0.01081665</m:t>
                          </m:r>
                          <m:r>
                            <a:rPr lang="en-US" b="0" i="1" smtClean="0">
                              <a:latin typeface="Cambria Math" panose="02040503050406030204" pitchFamily="18" charset="0"/>
                              <a:cs typeface="Arial" panose="020B0604020202020204" pitchFamily="34" charset="0"/>
                            </a:rPr>
                            <m:t>)</m:t>
                          </m:r>
                        </m:e>
                      </m:d>
                      <m:r>
                        <a:rPr lang="en-US" i="1">
                          <a:latin typeface="Cambria Math" panose="02040503050406030204" pitchFamily="18" charset="0"/>
                          <a:cs typeface="Arial" panose="020B0604020202020204" pitchFamily="34" charset="0"/>
                        </a:rPr>
                        <m:t>=66.102</m:t>
                      </m:r>
                    </m:oMath>
                  </m:oMathPara>
                </a14:m>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7A85938D-A276-A60E-B2B9-E7084023B0BB}"/>
                  </a:ext>
                </a:extLst>
              </p:cNvPr>
              <p:cNvSpPr>
                <a:spLocks noGrp="1" noRot="1" noChangeAspect="1" noMove="1" noResize="1" noEditPoints="1" noAdjustHandles="1" noChangeArrowheads="1" noChangeShapeType="1" noTextEdit="1"/>
              </p:cNvSpPr>
              <p:nvPr>
                <p:ph idx="1"/>
              </p:nvPr>
            </p:nvSpPr>
            <p:spPr>
              <a:xfrm>
                <a:off x="128081" y="875489"/>
                <a:ext cx="11935838" cy="5480861"/>
              </a:xfrm>
              <a:blipFill>
                <a:blip r:embed="rId2"/>
                <a:stretch>
                  <a:fillRect l="-919" t="-2002" r="-817"/>
                </a:stretch>
              </a:blipFill>
            </p:spPr>
            <p:txBody>
              <a:bodyPr/>
              <a:lstStyle/>
              <a:p>
                <a:r>
                  <a:rPr lang="en-AE">
                    <a:noFill/>
                  </a:rPr>
                  <a:t> </a:t>
                </a:r>
              </a:p>
            </p:txBody>
          </p:sp>
        </mc:Fallback>
      </mc:AlternateContent>
      <p:sp>
        <p:nvSpPr>
          <p:cNvPr id="4" name="Footer Placeholder 3">
            <a:extLst>
              <a:ext uri="{FF2B5EF4-FFF2-40B4-BE49-F238E27FC236}">
                <a16:creationId xmlns:a16="http://schemas.microsoft.com/office/drawing/2014/main" id="{18F6B359-0D45-07BB-B58C-7B0F7F025BD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69AAB4C7-0D4E-33A3-7205-6777D691F2EB}"/>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44</a:t>
            </a:fld>
            <a:endParaRPr lang="en-AE" dirty="0"/>
          </a:p>
        </p:txBody>
      </p:sp>
      <p:graphicFrame>
        <p:nvGraphicFramePr>
          <p:cNvPr id="6" name="Table 5">
            <a:extLst>
              <a:ext uri="{FF2B5EF4-FFF2-40B4-BE49-F238E27FC236}">
                <a16:creationId xmlns:a16="http://schemas.microsoft.com/office/drawing/2014/main" id="{6B2F7B2A-8AEC-7F21-5C69-CB1FCED903FB}"/>
              </a:ext>
            </a:extLst>
          </p:cNvPr>
          <p:cNvGraphicFramePr>
            <a:graphicFrameLocks noGrp="1"/>
          </p:cNvGraphicFramePr>
          <p:nvPr>
            <p:extLst>
              <p:ext uri="{D42A27DB-BD31-4B8C-83A1-F6EECF244321}">
                <p14:modId xmlns:p14="http://schemas.microsoft.com/office/powerpoint/2010/main" val="374538287"/>
              </p:ext>
            </p:extLst>
          </p:nvPr>
        </p:nvGraphicFramePr>
        <p:xfrm>
          <a:off x="2032000" y="2353733"/>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57168833"/>
                    </a:ext>
                  </a:extLst>
                </a:gridCol>
                <a:gridCol w="2032000">
                  <a:extLst>
                    <a:ext uri="{9D8B030D-6E8A-4147-A177-3AD203B41FA5}">
                      <a16:colId xmlns:a16="http://schemas.microsoft.com/office/drawing/2014/main" val="10799226"/>
                    </a:ext>
                  </a:extLst>
                </a:gridCol>
                <a:gridCol w="2032000">
                  <a:extLst>
                    <a:ext uri="{9D8B030D-6E8A-4147-A177-3AD203B41FA5}">
                      <a16:colId xmlns:a16="http://schemas.microsoft.com/office/drawing/2014/main" val="3892920618"/>
                    </a:ext>
                  </a:extLst>
                </a:gridCol>
                <a:gridCol w="2032000">
                  <a:extLst>
                    <a:ext uri="{9D8B030D-6E8A-4147-A177-3AD203B41FA5}">
                      <a16:colId xmlns:a16="http://schemas.microsoft.com/office/drawing/2014/main" val="2859493632"/>
                    </a:ext>
                  </a:extLst>
                </a:gridCol>
              </a:tblGrid>
              <a:tr h="370840">
                <a:tc>
                  <a:txBody>
                    <a:bodyPr/>
                    <a:lstStyle/>
                    <a:p>
                      <a:pPr algn="ctr"/>
                      <a:r>
                        <a:rPr lang="en-US" dirty="0"/>
                        <a:t>Word</a:t>
                      </a:r>
                      <a:endParaRPr lang="en-AE" dirty="0"/>
                    </a:p>
                  </a:txBody>
                  <a:tcPr/>
                </a:tc>
                <a:tc>
                  <a:txBody>
                    <a:bodyPr/>
                    <a:lstStyle/>
                    <a:p>
                      <a:pPr algn="ctr"/>
                      <a:r>
                        <a:rPr lang="en-US" dirty="0"/>
                        <a:t>Freq</a:t>
                      </a:r>
                      <a:endParaRPr lang="en-AE" dirty="0"/>
                    </a:p>
                  </a:txBody>
                  <a:tcPr/>
                </a:tc>
                <a:tc>
                  <a:txBody>
                    <a:bodyPr/>
                    <a:lstStyle/>
                    <a:p>
                      <a:pPr algn="ctr"/>
                      <a:r>
                        <a:rPr lang="en-US" dirty="0"/>
                        <a:t>Split</a:t>
                      </a:r>
                      <a:endParaRPr lang="en-AE" dirty="0"/>
                    </a:p>
                  </a:txBody>
                  <a:tcPr/>
                </a:tc>
                <a:tc>
                  <a:txBody>
                    <a:bodyPr/>
                    <a:lstStyle/>
                    <a:p>
                      <a:pPr algn="ctr"/>
                      <a:r>
                        <a:rPr lang="en-US" dirty="0"/>
                        <a:t>Score</a:t>
                      </a:r>
                      <a:endParaRPr lang="en-AE" dirty="0"/>
                    </a:p>
                  </a:txBody>
                  <a:tcPr/>
                </a:tc>
                <a:extLst>
                  <a:ext uri="{0D108BD9-81ED-4DB2-BD59-A6C34878D82A}">
                    <a16:rowId xmlns:a16="http://schemas.microsoft.com/office/drawing/2014/main" val="4098840022"/>
                  </a:ext>
                </a:extLst>
              </a:tr>
              <a:tr h="370840">
                <a:tc>
                  <a:txBody>
                    <a:bodyPr/>
                    <a:lstStyle/>
                    <a:p>
                      <a:pPr algn="ctr"/>
                      <a:r>
                        <a:rPr lang="en-US" dirty="0"/>
                        <a:t>Run</a:t>
                      </a:r>
                      <a:endParaRPr lang="en-AE" dirty="0"/>
                    </a:p>
                  </a:txBody>
                  <a:tcPr/>
                </a:tc>
                <a:tc>
                  <a:txBody>
                    <a:bodyPr/>
                    <a:lstStyle/>
                    <a:p>
                      <a:pPr algn="ctr"/>
                      <a:r>
                        <a:rPr lang="en-US" dirty="0"/>
                        <a:t>3</a:t>
                      </a:r>
                      <a:endParaRPr lang="en-AE" dirty="0"/>
                    </a:p>
                  </a:txBody>
                  <a:tcPr/>
                </a:tc>
                <a:tc>
                  <a:txBody>
                    <a:bodyPr/>
                    <a:lstStyle/>
                    <a:p>
                      <a:pPr algn="ctr"/>
                      <a:r>
                        <a:rPr lang="en-GB" dirty="0" err="1"/>
                        <a:t>ru</a:t>
                      </a:r>
                      <a:r>
                        <a:rPr lang="en-GB" dirty="0"/>
                        <a:t>, n</a:t>
                      </a:r>
                      <a:endParaRPr lang="en-AE" dirty="0"/>
                    </a:p>
                  </a:txBody>
                  <a:tcPr/>
                </a:tc>
                <a:tc>
                  <a:txBody>
                    <a:bodyPr/>
                    <a:lstStyle/>
                    <a:p>
                      <a:pPr algn="ctr"/>
                      <a:r>
                        <a:rPr lang="en-AE" dirty="0"/>
                        <a:t>0.00325338</a:t>
                      </a:r>
                    </a:p>
                  </a:txBody>
                  <a:tcPr/>
                </a:tc>
                <a:extLst>
                  <a:ext uri="{0D108BD9-81ED-4DB2-BD59-A6C34878D82A}">
                    <a16:rowId xmlns:a16="http://schemas.microsoft.com/office/drawing/2014/main" val="3253010642"/>
                  </a:ext>
                </a:extLst>
              </a:tr>
              <a:tr h="370840">
                <a:tc>
                  <a:txBody>
                    <a:bodyPr/>
                    <a:lstStyle/>
                    <a:p>
                      <a:pPr algn="ctr"/>
                      <a:r>
                        <a:rPr lang="en-US" dirty="0"/>
                        <a:t>Bug</a:t>
                      </a:r>
                      <a:endParaRPr lang="en-AE" dirty="0"/>
                    </a:p>
                  </a:txBody>
                  <a:tcPr/>
                </a:tc>
                <a:tc>
                  <a:txBody>
                    <a:bodyPr/>
                    <a:lstStyle/>
                    <a:p>
                      <a:pPr algn="ctr"/>
                      <a:r>
                        <a:rPr lang="en-US" dirty="0"/>
                        <a:t>5</a:t>
                      </a:r>
                      <a:endParaRPr lang="en-AE" dirty="0"/>
                    </a:p>
                  </a:txBody>
                  <a:tcPr/>
                </a:tc>
                <a:tc>
                  <a:txBody>
                    <a:bodyPr/>
                    <a:lstStyle/>
                    <a:p>
                      <a:pPr algn="ctr"/>
                      <a:r>
                        <a:rPr lang="en-GB" dirty="0" err="1"/>
                        <a:t>bu</a:t>
                      </a:r>
                      <a:r>
                        <a:rPr lang="en-GB" dirty="0"/>
                        <a:t>, g</a:t>
                      </a:r>
                      <a:endParaRPr lang="en-AE" dirty="0"/>
                    </a:p>
                  </a:txBody>
                  <a:tcPr/>
                </a:tc>
                <a:tc>
                  <a:txBody>
                    <a:bodyPr/>
                    <a:lstStyle/>
                    <a:p>
                      <a:pPr algn="ctr"/>
                      <a:r>
                        <a:rPr lang="en-AE" dirty="0"/>
                        <a:t>0.00104329</a:t>
                      </a:r>
                    </a:p>
                  </a:txBody>
                  <a:tcPr/>
                </a:tc>
                <a:extLst>
                  <a:ext uri="{0D108BD9-81ED-4DB2-BD59-A6C34878D82A}">
                    <a16:rowId xmlns:a16="http://schemas.microsoft.com/office/drawing/2014/main" val="696822951"/>
                  </a:ext>
                </a:extLst>
              </a:tr>
              <a:tr h="370840">
                <a:tc>
                  <a:txBody>
                    <a:bodyPr/>
                    <a:lstStyle/>
                    <a:p>
                      <a:pPr algn="ctr"/>
                      <a:r>
                        <a:rPr lang="en-US" dirty="0"/>
                        <a:t>Fun</a:t>
                      </a:r>
                      <a:endParaRPr lang="en-AE" dirty="0"/>
                    </a:p>
                  </a:txBody>
                  <a:tcPr/>
                </a:tc>
                <a:tc>
                  <a:txBody>
                    <a:bodyPr/>
                    <a:lstStyle/>
                    <a:p>
                      <a:pPr algn="ctr"/>
                      <a:r>
                        <a:rPr lang="en-US" dirty="0"/>
                        <a:t>13</a:t>
                      </a:r>
                      <a:endParaRPr lang="en-AE" dirty="0"/>
                    </a:p>
                  </a:txBody>
                  <a:tcPr/>
                </a:tc>
                <a:tc>
                  <a:txBody>
                    <a:bodyPr/>
                    <a:lstStyle/>
                    <a:p>
                      <a:pPr algn="ctr"/>
                      <a:r>
                        <a:rPr lang="en-GB" dirty="0"/>
                        <a:t>fu, n</a:t>
                      </a:r>
                      <a:endParaRPr lang="en-AE" dirty="0"/>
                    </a:p>
                  </a:txBody>
                  <a:tcPr/>
                </a:tc>
                <a:tc>
                  <a:txBody>
                    <a:bodyPr/>
                    <a:lstStyle/>
                    <a:p>
                      <a:pPr algn="ctr"/>
                      <a:r>
                        <a:rPr lang="en-AE" dirty="0"/>
                        <a:t>0.01407003</a:t>
                      </a:r>
                    </a:p>
                  </a:txBody>
                  <a:tcPr/>
                </a:tc>
                <a:extLst>
                  <a:ext uri="{0D108BD9-81ED-4DB2-BD59-A6C34878D82A}">
                    <a16:rowId xmlns:a16="http://schemas.microsoft.com/office/drawing/2014/main" val="2649128785"/>
                  </a:ext>
                </a:extLst>
              </a:tr>
              <a:tr h="370840">
                <a:tc>
                  <a:txBody>
                    <a:bodyPr/>
                    <a:lstStyle/>
                    <a:p>
                      <a:pPr algn="ctr"/>
                      <a:r>
                        <a:rPr lang="en-US" dirty="0"/>
                        <a:t>Sun </a:t>
                      </a:r>
                      <a:endParaRPr lang="en-AE" dirty="0"/>
                    </a:p>
                  </a:txBody>
                  <a:tcPr/>
                </a:tc>
                <a:tc>
                  <a:txBody>
                    <a:bodyPr/>
                    <a:lstStyle/>
                    <a:p>
                      <a:pPr algn="ctr"/>
                      <a:r>
                        <a:rPr lang="en-US" dirty="0"/>
                        <a:t>10</a:t>
                      </a:r>
                      <a:endParaRPr lang="en-AE" dirty="0"/>
                    </a:p>
                  </a:txBody>
                  <a:tcPr/>
                </a:tc>
                <a:tc>
                  <a:txBody>
                    <a:bodyPr/>
                    <a:lstStyle/>
                    <a:p>
                      <a:pPr algn="ctr"/>
                      <a:r>
                        <a:rPr lang="en-GB" dirty="0" err="1"/>
                        <a:t>su</a:t>
                      </a:r>
                      <a:r>
                        <a:rPr lang="en-GB" dirty="0"/>
                        <a:t>, n</a:t>
                      </a:r>
                      <a:endParaRPr lang="en-AE" dirty="0"/>
                    </a:p>
                  </a:txBody>
                  <a:tcPr/>
                </a:tc>
                <a:tc>
                  <a:txBody>
                    <a:bodyPr/>
                    <a:lstStyle/>
                    <a:p>
                      <a:pPr algn="ctr"/>
                      <a:r>
                        <a:rPr lang="en-AE" dirty="0"/>
                        <a:t>0.01081665</a:t>
                      </a:r>
                    </a:p>
                  </a:txBody>
                  <a:tcPr/>
                </a:tc>
                <a:extLst>
                  <a:ext uri="{0D108BD9-81ED-4DB2-BD59-A6C34878D82A}">
                    <a16:rowId xmlns:a16="http://schemas.microsoft.com/office/drawing/2014/main" val="3961069048"/>
                  </a:ext>
                </a:extLst>
              </a:tr>
            </a:tbl>
          </a:graphicData>
        </a:graphic>
      </p:graphicFrame>
    </p:spTree>
    <p:extLst>
      <p:ext uri="{BB962C8B-B14F-4D97-AF65-F5344CB8AC3E}">
        <p14:creationId xmlns:p14="http://schemas.microsoft.com/office/powerpoint/2010/main" val="2600006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5732F-A983-CEF7-B1C5-6B7DD48095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D98349-1698-8DE2-5ED3-719D8ACAF394}"/>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DABBA80F-405D-8EB5-0655-B342B0A1A539}"/>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3"/>
            </a:pPr>
            <a:r>
              <a:rPr lang="en-GB" dirty="0">
                <a:latin typeface="Arial" panose="020B0604020202020204" pitchFamily="34" charset="0"/>
                <a:cs typeface="Arial" panose="020B0604020202020204" pitchFamily="34" charset="0"/>
              </a:rPr>
              <a:t>Finding Candidates For Removal</a:t>
            </a:r>
          </a:p>
          <a:p>
            <a:pPr algn="just"/>
            <a:r>
              <a:rPr lang="en-GB" sz="2400" dirty="0">
                <a:latin typeface="Arial" panose="020B0604020202020204" pitchFamily="34" charset="0"/>
                <a:cs typeface="Arial" panose="020B0604020202020204" pitchFamily="34" charset="0"/>
              </a:rPr>
              <a:t>Our goal is to reduce the vocabulary size.</a:t>
            </a:r>
          </a:p>
          <a:p>
            <a:pPr algn="just"/>
            <a:r>
              <a:rPr lang="en-GB" sz="2400" dirty="0">
                <a:latin typeface="Arial" panose="020B0604020202020204" pitchFamily="34" charset="0"/>
                <a:cs typeface="Arial" panose="020B0604020202020204" pitchFamily="34" charset="0"/>
              </a:rPr>
              <a:t>To determine which token to remove, we will calculate the associated loss for each token in the vocabulary that is not an elementary token, then compare these losses.</a:t>
            </a:r>
          </a:p>
          <a:p>
            <a:pPr algn="just"/>
            <a:r>
              <a:rPr lang="en-GB" sz="2400" dirty="0">
                <a:latin typeface="Arial" panose="020B0604020202020204" pitchFamily="34" charset="0"/>
                <a:cs typeface="Arial" panose="020B0604020202020204" pitchFamily="34" charset="0"/>
              </a:rPr>
              <a:t>For example, let’s remove the token </a:t>
            </a:r>
            <a:r>
              <a:rPr lang="en-GB" sz="2400" i="1" dirty="0">
                <a:latin typeface="Arial" panose="020B0604020202020204" pitchFamily="34" charset="0"/>
                <a:cs typeface="Arial" panose="020B0604020202020204" pitchFamily="34" charset="0"/>
              </a:rPr>
              <a:t>un</a:t>
            </a:r>
            <a:r>
              <a:rPr lang="en-GB" sz="2400" dirty="0">
                <a:latin typeface="Arial" panose="020B0604020202020204" pitchFamily="34" charset="0"/>
                <a:cs typeface="Arial" panose="020B0604020202020204" pitchFamily="34" charset="0"/>
              </a:rPr>
              <a:t>.</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marL="0" indent="0" algn="just">
              <a:buNone/>
            </a:pPr>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 Possible segmentations for the word run: (r, u, n); (</a:t>
            </a:r>
            <a:r>
              <a:rPr lang="en-GB" sz="2400" dirty="0" err="1">
                <a:latin typeface="Arial" panose="020B0604020202020204" pitchFamily="34" charset="0"/>
                <a:cs typeface="Arial" panose="020B0604020202020204" pitchFamily="34" charset="0"/>
              </a:rPr>
              <a:t>ru</a:t>
            </a:r>
            <a:r>
              <a:rPr lang="en-GB" sz="2400" dirty="0">
                <a:latin typeface="Arial" panose="020B0604020202020204" pitchFamily="34" charset="0"/>
                <a:cs typeface="Arial" panose="020B0604020202020204" pitchFamily="34" charset="0"/>
              </a:rPr>
              <a:t>, n); (r, un)</a:t>
            </a:r>
          </a:p>
          <a:p>
            <a:pPr algn="just"/>
            <a:endParaRPr lang="en-GB" sz="2400"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79E7E1B5-48AB-E9AA-7736-7C84C143A47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41675DF7-66B6-87F9-8D86-A753F8118007}"/>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45</a:t>
            </a:fld>
            <a:endParaRPr lang="en-AE" dirty="0"/>
          </a:p>
        </p:txBody>
      </p:sp>
      <p:graphicFrame>
        <p:nvGraphicFramePr>
          <p:cNvPr id="7" name="Table 6">
            <a:extLst>
              <a:ext uri="{FF2B5EF4-FFF2-40B4-BE49-F238E27FC236}">
                <a16:creationId xmlns:a16="http://schemas.microsoft.com/office/drawing/2014/main" id="{0D6EEA03-D004-12D0-EDB5-7E6ACF34F7DB}"/>
              </a:ext>
            </a:extLst>
          </p:cNvPr>
          <p:cNvGraphicFramePr>
            <a:graphicFrameLocks noGrp="1"/>
          </p:cNvGraphicFramePr>
          <p:nvPr>
            <p:extLst>
              <p:ext uri="{D42A27DB-BD31-4B8C-83A1-F6EECF244321}">
                <p14:modId xmlns:p14="http://schemas.microsoft.com/office/powerpoint/2010/main" val="3984244909"/>
              </p:ext>
            </p:extLst>
          </p:nvPr>
        </p:nvGraphicFramePr>
        <p:xfrm>
          <a:off x="856038" y="3304347"/>
          <a:ext cx="10479924" cy="741680"/>
        </p:xfrm>
        <a:graphic>
          <a:graphicData uri="http://schemas.openxmlformats.org/drawingml/2006/table">
            <a:tbl>
              <a:tblPr firstRow="1" bandRow="1">
                <a:tableStyleId>{5940675A-B579-460E-94D1-54222C63F5DA}</a:tableStyleId>
              </a:tblPr>
              <a:tblGrid>
                <a:gridCol w="806148">
                  <a:extLst>
                    <a:ext uri="{9D8B030D-6E8A-4147-A177-3AD203B41FA5}">
                      <a16:colId xmlns:a16="http://schemas.microsoft.com/office/drawing/2014/main" val="1265899052"/>
                    </a:ext>
                  </a:extLst>
                </a:gridCol>
                <a:gridCol w="806148">
                  <a:extLst>
                    <a:ext uri="{9D8B030D-6E8A-4147-A177-3AD203B41FA5}">
                      <a16:colId xmlns:a16="http://schemas.microsoft.com/office/drawing/2014/main" val="3308984834"/>
                    </a:ext>
                  </a:extLst>
                </a:gridCol>
                <a:gridCol w="806148">
                  <a:extLst>
                    <a:ext uri="{9D8B030D-6E8A-4147-A177-3AD203B41FA5}">
                      <a16:colId xmlns:a16="http://schemas.microsoft.com/office/drawing/2014/main" val="209088191"/>
                    </a:ext>
                  </a:extLst>
                </a:gridCol>
                <a:gridCol w="806148">
                  <a:extLst>
                    <a:ext uri="{9D8B030D-6E8A-4147-A177-3AD203B41FA5}">
                      <a16:colId xmlns:a16="http://schemas.microsoft.com/office/drawing/2014/main" val="3138009570"/>
                    </a:ext>
                  </a:extLst>
                </a:gridCol>
                <a:gridCol w="806148">
                  <a:extLst>
                    <a:ext uri="{9D8B030D-6E8A-4147-A177-3AD203B41FA5}">
                      <a16:colId xmlns:a16="http://schemas.microsoft.com/office/drawing/2014/main" val="3910660853"/>
                    </a:ext>
                  </a:extLst>
                </a:gridCol>
                <a:gridCol w="806148">
                  <a:extLst>
                    <a:ext uri="{9D8B030D-6E8A-4147-A177-3AD203B41FA5}">
                      <a16:colId xmlns:a16="http://schemas.microsoft.com/office/drawing/2014/main" val="81195048"/>
                    </a:ext>
                  </a:extLst>
                </a:gridCol>
                <a:gridCol w="806148">
                  <a:extLst>
                    <a:ext uri="{9D8B030D-6E8A-4147-A177-3AD203B41FA5}">
                      <a16:colId xmlns:a16="http://schemas.microsoft.com/office/drawing/2014/main" val="3102211109"/>
                    </a:ext>
                  </a:extLst>
                </a:gridCol>
                <a:gridCol w="806148">
                  <a:extLst>
                    <a:ext uri="{9D8B030D-6E8A-4147-A177-3AD203B41FA5}">
                      <a16:colId xmlns:a16="http://schemas.microsoft.com/office/drawing/2014/main" val="4038866911"/>
                    </a:ext>
                  </a:extLst>
                </a:gridCol>
                <a:gridCol w="806148">
                  <a:extLst>
                    <a:ext uri="{9D8B030D-6E8A-4147-A177-3AD203B41FA5}">
                      <a16:colId xmlns:a16="http://schemas.microsoft.com/office/drawing/2014/main" val="3192945855"/>
                    </a:ext>
                  </a:extLst>
                </a:gridCol>
                <a:gridCol w="806148">
                  <a:extLst>
                    <a:ext uri="{9D8B030D-6E8A-4147-A177-3AD203B41FA5}">
                      <a16:colId xmlns:a16="http://schemas.microsoft.com/office/drawing/2014/main" val="3742678624"/>
                    </a:ext>
                  </a:extLst>
                </a:gridCol>
                <a:gridCol w="806148">
                  <a:extLst>
                    <a:ext uri="{9D8B030D-6E8A-4147-A177-3AD203B41FA5}">
                      <a16:colId xmlns:a16="http://schemas.microsoft.com/office/drawing/2014/main" val="3016914377"/>
                    </a:ext>
                  </a:extLst>
                </a:gridCol>
                <a:gridCol w="806148">
                  <a:extLst>
                    <a:ext uri="{9D8B030D-6E8A-4147-A177-3AD203B41FA5}">
                      <a16:colId xmlns:a16="http://schemas.microsoft.com/office/drawing/2014/main" val="2032744321"/>
                    </a:ext>
                  </a:extLst>
                </a:gridCol>
                <a:gridCol w="806148">
                  <a:extLst>
                    <a:ext uri="{9D8B030D-6E8A-4147-A177-3AD203B41FA5}">
                      <a16:colId xmlns:a16="http://schemas.microsoft.com/office/drawing/2014/main" val="881585283"/>
                    </a:ext>
                  </a:extLst>
                </a:gridCol>
              </a:tblGrid>
              <a:tr h="370840">
                <a:tc>
                  <a:txBody>
                    <a:bodyPr/>
                    <a:lstStyle/>
                    <a:p>
                      <a:pPr algn="ctr"/>
                      <a:r>
                        <a:rPr lang="en-US" b="1" dirty="0"/>
                        <a:t>Token </a:t>
                      </a:r>
                      <a:endParaRPr lang="en-AE" b="1" dirty="0"/>
                    </a:p>
                  </a:txBody>
                  <a:tcPr>
                    <a:solidFill>
                      <a:schemeClr val="bg1">
                        <a:lumMod val="95000"/>
                      </a:schemeClr>
                    </a:solidFill>
                  </a:tcPr>
                </a:tc>
                <a:tc>
                  <a:txBody>
                    <a:bodyPr/>
                    <a:lstStyle/>
                    <a:p>
                      <a:pPr algn="ctr"/>
                      <a:r>
                        <a:rPr lang="en-US" dirty="0"/>
                        <a:t>r</a:t>
                      </a:r>
                      <a:endParaRPr lang="en-AE" dirty="0"/>
                    </a:p>
                  </a:txBody>
                  <a:tcPr/>
                </a:tc>
                <a:tc>
                  <a:txBody>
                    <a:bodyPr/>
                    <a:lstStyle/>
                    <a:p>
                      <a:pPr algn="ctr"/>
                      <a:r>
                        <a:rPr lang="en-US" dirty="0"/>
                        <a:t>u</a:t>
                      </a:r>
                      <a:endParaRPr lang="en-AE" dirty="0"/>
                    </a:p>
                  </a:txBody>
                  <a:tcPr/>
                </a:tc>
                <a:tc>
                  <a:txBody>
                    <a:bodyPr/>
                    <a:lstStyle/>
                    <a:p>
                      <a:pPr algn="ctr"/>
                      <a:r>
                        <a:rPr lang="en-US" dirty="0"/>
                        <a:t>n</a:t>
                      </a:r>
                      <a:endParaRPr lang="en-AE" dirty="0"/>
                    </a:p>
                  </a:txBody>
                  <a:tcPr/>
                </a:tc>
                <a:tc>
                  <a:txBody>
                    <a:bodyPr/>
                    <a:lstStyle/>
                    <a:p>
                      <a:pPr algn="ctr"/>
                      <a:r>
                        <a:rPr lang="en-US" dirty="0" err="1"/>
                        <a:t>ru</a:t>
                      </a:r>
                      <a:endParaRPr lang="en-AE" dirty="0"/>
                    </a:p>
                  </a:txBody>
                  <a:tcPr/>
                </a:tc>
                <a:tc>
                  <a:txBody>
                    <a:bodyPr/>
                    <a:lstStyle/>
                    <a:p>
                      <a:pPr algn="ctr"/>
                      <a:r>
                        <a:rPr lang="en-US" dirty="0"/>
                        <a:t>b</a:t>
                      </a:r>
                      <a:endParaRPr lang="en-AE" dirty="0"/>
                    </a:p>
                  </a:txBody>
                  <a:tcPr/>
                </a:tc>
                <a:tc>
                  <a:txBody>
                    <a:bodyPr/>
                    <a:lstStyle/>
                    <a:p>
                      <a:pPr algn="ctr"/>
                      <a:r>
                        <a:rPr lang="en-US" dirty="0"/>
                        <a:t>g</a:t>
                      </a:r>
                      <a:endParaRPr lang="en-AE" dirty="0"/>
                    </a:p>
                  </a:txBody>
                  <a:tcPr/>
                </a:tc>
                <a:tc>
                  <a:txBody>
                    <a:bodyPr/>
                    <a:lstStyle/>
                    <a:p>
                      <a:pPr algn="ctr"/>
                      <a:r>
                        <a:rPr lang="en-US" dirty="0" err="1"/>
                        <a:t>bu</a:t>
                      </a:r>
                      <a:endParaRPr lang="en-AE" dirty="0"/>
                    </a:p>
                  </a:txBody>
                  <a:tcPr/>
                </a:tc>
                <a:tc>
                  <a:txBody>
                    <a:bodyPr/>
                    <a:lstStyle/>
                    <a:p>
                      <a:pPr algn="ctr"/>
                      <a:r>
                        <a:rPr lang="en-US" dirty="0"/>
                        <a:t>ug</a:t>
                      </a:r>
                      <a:endParaRPr lang="en-AE" dirty="0"/>
                    </a:p>
                  </a:txBody>
                  <a:tcPr/>
                </a:tc>
                <a:tc>
                  <a:txBody>
                    <a:bodyPr/>
                    <a:lstStyle/>
                    <a:p>
                      <a:pPr algn="ctr"/>
                      <a:r>
                        <a:rPr lang="en-US" dirty="0"/>
                        <a:t>f</a:t>
                      </a:r>
                      <a:endParaRPr lang="en-AE" dirty="0"/>
                    </a:p>
                  </a:txBody>
                  <a:tcPr/>
                </a:tc>
                <a:tc>
                  <a:txBody>
                    <a:bodyPr/>
                    <a:lstStyle/>
                    <a:p>
                      <a:pPr algn="ctr"/>
                      <a:r>
                        <a:rPr lang="en-US" dirty="0"/>
                        <a:t>fu</a:t>
                      </a:r>
                      <a:endParaRPr lang="en-AE" dirty="0"/>
                    </a:p>
                  </a:txBody>
                  <a:tcPr/>
                </a:tc>
                <a:tc>
                  <a:txBody>
                    <a:bodyPr/>
                    <a:lstStyle/>
                    <a:p>
                      <a:pPr algn="ctr"/>
                      <a:r>
                        <a:rPr lang="en-US" dirty="0"/>
                        <a:t>s</a:t>
                      </a:r>
                      <a:endParaRPr lang="en-AE" dirty="0"/>
                    </a:p>
                  </a:txBody>
                  <a:tcPr/>
                </a:tc>
                <a:tc>
                  <a:txBody>
                    <a:bodyPr/>
                    <a:lstStyle/>
                    <a:p>
                      <a:pPr algn="ctr"/>
                      <a:r>
                        <a:rPr lang="en-US" dirty="0" err="1"/>
                        <a:t>su</a:t>
                      </a:r>
                      <a:endParaRPr lang="en-AE" dirty="0"/>
                    </a:p>
                  </a:txBody>
                  <a:tcPr/>
                </a:tc>
                <a:extLst>
                  <a:ext uri="{0D108BD9-81ED-4DB2-BD59-A6C34878D82A}">
                    <a16:rowId xmlns:a16="http://schemas.microsoft.com/office/drawing/2014/main" val="1194925117"/>
                  </a:ext>
                </a:extLst>
              </a:tr>
              <a:tr h="370840">
                <a:tc>
                  <a:txBody>
                    <a:bodyPr/>
                    <a:lstStyle/>
                    <a:p>
                      <a:pPr algn="ctr"/>
                      <a:r>
                        <a:rPr lang="en-US" b="1" dirty="0"/>
                        <a:t>Freq</a:t>
                      </a:r>
                      <a:endParaRPr lang="en-AE" b="1" dirty="0"/>
                    </a:p>
                  </a:txBody>
                  <a:tcPr>
                    <a:solidFill>
                      <a:schemeClr val="bg1">
                        <a:lumMod val="95000"/>
                      </a:schemeClr>
                    </a:solidFill>
                  </a:tcPr>
                </a:tc>
                <a:tc>
                  <a:txBody>
                    <a:bodyPr/>
                    <a:lstStyle/>
                    <a:p>
                      <a:pPr algn="ctr"/>
                      <a:r>
                        <a:rPr lang="en-US" sz="1600" dirty="0"/>
                        <a:t>0.0194</a:t>
                      </a:r>
                      <a:endParaRPr lang="en-AE" sz="1600" dirty="0"/>
                    </a:p>
                  </a:txBody>
                  <a:tcPr/>
                </a:tc>
                <a:tc>
                  <a:txBody>
                    <a:bodyPr/>
                    <a:lstStyle/>
                    <a:p>
                      <a:pPr algn="ctr"/>
                      <a:r>
                        <a:rPr lang="en-US" sz="1600" dirty="0"/>
                        <a:t>0.2</a:t>
                      </a:r>
                      <a:endParaRPr lang="en-AE" sz="1600" dirty="0"/>
                    </a:p>
                  </a:txBody>
                  <a:tcPr/>
                </a:tc>
                <a:tc>
                  <a:txBody>
                    <a:bodyPr/>
                    <a:lstStyle/>
                    <a:p>
                      <a:pPr algn="ctr"/>
                      <a:r>
                        <a:rPr lang="en-US" sz="1600" dirty="0"/>
                        <a:t>0.1677</a:t>
                      </a:r>
                      <a:endParaRPr lang="en-AE" sz="1600" dirty="0"/>
                    </a:p>
                  </a:txBody>
                  <a:tcPr/>
                </a:tc>
                <a:tc>
                  <a:txBody>
                    <a:bodyPr/>
                    <a:lstStyle/>
                    <a:p>
                      <a:pPr algn="ctr"/>
                      <a:r>
                        <a:rPr lang="en-US" sz="1600" dirty="0"/>
                        <a:t>0.0194</a:t>
                      </a:r>
                      <a:endParaRPr lang="en-AE" sz="1600" dirty="0"/>
                    </a:p>
                  </a:txBody>
                  <a:tcPr/>
                </a:tc>
                <a:tc>
                  <a:txBody>
                    <a:bodyPr/>
                    <a:lstStyle/>
                    <a:p>
                      <a:pPr algn="ctr"/>
                      <a:r>
                        <a:rPr lang="en-US" sz="1600" dirty="0"/>
                        <a:t>0.0323</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0.0323</a:t>
                      </a:r>
                      <a:endParaRPr lang="en-AE" sz="1600" dirty="0"/>
                    </a:p>
                  </a:txBody>
                  <a:tcPr/>
                </a:tc>
                <a:tc>
                  <a:txBody>
                    <a:bodyPr/>
                    <a:lstStyle/>
                    <a:p>
                      <a:pPr algn="ctr"/>
                      <a:r>
                        <a:rPr lang="en-US" sz="1600" dirty="0"/>
                        <a:t>0.0323</a:t>
                      </a:r>
                      <a:endParaRPr lang="en-AE" sz="1600" dirty="0"/>
                    </a:p>
                  </a:txBody>
                  <a:tcPr/>
                </a:tc>
                <a:tc>
                  <a:txBody>
                    <a:bodyPr/>
                    <a:lstStyle/>
                    <a:p>
                      <a:pPr algn="ctr"/>
                      <a:r>
                        <a:rPr lang="en-US" sz="1600" dirty="0"/>
                        <a:t>0.0323</a:t>
                      </a:r>
                      <a:endParaRPr lang="en-AE" sz="1600" dirty="0"/>
                    </a:p>
                  </a:txBody>
                  <a:tcPr/>
                </a:tc>
                <a:tc>
                  <a:txBody>
                    <a:bodyPr/>
                    <a:lstStyle/>
                    <a:p>
                      <a:pPr algn="ctr"/>
                      <a:r>
                        <a:rPr lang="en-US" sz="1600" dirty="0"/>
                        <a:t>0.0839</a:t>
                      </a:r>
                      <a:endParaRPr lang="en-AE" sz="1600" dirty="0"/>
                    </a:p>
                  </a:txBody>
                  <a:tcPr/>
                </a:tc>
                <a:tc>
                  <a:txBody>
                    <a:bodyPr/>
                    <a:lstStyle/>
                    <a:p>
                      <a:pPr algn="ctr"/>
                      <a:r>
                        <a:rPr lang="en-US" sz="1600" dirty="0"/>
                        <a:t>0.0839</a:t>
                      </a:r>
                      <a:endParaRPr lang="en-AE" sz="1600" dirty="0"/>
                    </a:p>
                  </a:txBody>
                  <a:tcPr/>
                </a:tc>
                <a:tc>
                  <a:txBody>
                    <a:bodyPr/>
                    <a:lstStyle/>
                    <a:p>
                      <a:pPr algn="ctr"/>
                      <a:r>
                        <a:rPr lang="en-AE" sz="1600" dirty="0"/>
                        <a:t>0.0645</a:t>
                      </a:r>
                    </a:p>
                  </a:txBody>
                  <a:tcPr/>
                </a:tc>
                <a:tc>
                  <a:txBody>
                    <a:bodyPr/>
                    <a:lstStyle/>
                    <a:p>
                      <a:pPr algn="ctr"/>
                      <a:r>
                        <a:rPr lang="en-AE" sz="1600" dirty="0"/>
                        <a:t>0.0645</a:t>
                      </a:r>
                    </a:p>
                  </a:txBody>
                  <a:tcPr/>
                </a:tc>
                <a:extLst>
                  <a:ext uri="{0D108BD9-81ED-4DB2-BD59-A6C34878D82A}">
                    <a16:rowId xmlns:a16="http://schemas.microsoft.com/office/drawing/2014/main" val="3900897252"/>
                  </a:ext>
                </a:extLst>
              </a:tr>
            </a:tbl>
          </a:graphicData>
        </a:graphic>
      </p:graphicFrame>
    </p:spTree>
    <p:extLst>
      <p:ext uri="{BB962C8B-B14F-4D97-AF65-F5344CB8AC3E}">
        <p14:creationId xmlns:p14="http://schemas.microsoft.com/office/powerpoint/2010/main" val="2406800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5AA40-F340-C8C8-4A8E-2A08F2285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DFE41-738D-B89F-3D98-FDBAFA8A8D0C}"/>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989CF988-BA44-F99C-F1A4-244F09F343B0}"/>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3"/>
            </a:pPr>
            <a:r>
              <a:rPr lang="en-GB" dirty="0">
                <a:latin typeface="Arial" panose="020B0604020202020204" pitchFamily="34" charset="0"/>
                <a:cs typeface="Arial" panose="020B0604020202020204" pitchFamily="34" charset="0"/>
              </a:rPr>
              <a:t>Finding Candidates For Removal</a:t>
            </a:r>
          </a:p>
          <a:p>
            <a:pPr algn="just"/>
            <a:r>
              <a:rPr lang="en-GB" sz="2400" dirty="0">
                <a:latin typeface="Arial" panose="020B0604020202020204" pitchFamily="34" charset="0"/>
                <a:cs typeface="Arial" panose="020B0604020202020204" pitchFamily="34" charset="0"/>
              </a:rPr>
              <a:t>Our goal is to reduce the vocabulary size.</a:t>
            </a:r>
          </a:p>
          <a:p>
            <a:pPr algn="just"/>
            <a:r>
              <a:rPr lang="en-GB" sz="2400" dirty="0">
                <a:latin typeface="Arial" panose="020B0604020202020204" pitchFamily="34" charset="0"/>
                <a:cs typeface="Arial" panose="020B0604020202020204" pitchFamily="34" charset="0"/>
              </a:rPr>
              <a:t>To determine which token to remove, we will calculate the associated loss for each token in the vocabulary that is not an elementary token, then compare these losses.</a:t>
            </a:r>
          </a:p>
          <a:p>
            <a:pPr algn="just"/>
            <a:r>
              <a:rPr lang="en-GB" sz="2400" dirty="0">
                <a:latin typeface="Arial" panose="020B0604020202020204" pitchFamily="34" charset="0"/>
                <a:cs typeface="Arial" panose="020B0604020202020204" pitchFamily="34" charset="0"/>
              </a:rPr>
              <a:t>For example, let’s remove the token </a:t>
            </a:r>
            <a:r>
              <a:rPr lang="en-GB" sz="2400" i="1" dirty="0">
                <a:latin typeface="Arial" panose="020B0604020202020204" pitchFamily="34" charset="0"/>
                <a:cs typeface="Arial" panose="020B0604020202020204" pitchFamily="34" charset="0"/>
              </a:rPr>
              <a:t>un</a:t>
            </a:r>
            <a:r>
              <a:rPr lang="en-GB" sz="2400" dirty="0">
                <a:latin typeface="Arial" panose="020B0604020202020204" pitchFamily="34" charset="0"/>
                <a:cs typeface="Arial" panose="020B0604020202020204" pitchFamily="34" charset="0"/>
              </a:rPr>
              <a:t>.</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marL="0" indent="0" algn="just">
              <a:buNone/>
            </a:pPr>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Possible segmentations for the word run: (r, u, n); (</a:t>
            </a:r>
            <a:r>
              <a:rPr lang="en-GB" sz="2400" dirty="0" err="1">
                <a:latin typeface="Arial" panose="020B0604020202020204" pitchFamily="34" charset="0"/>
                <a:cs typeface="Arial" panose="020B0604020202020204" pitchFamily="34" charset="0"/>
              </a:rPr>
              <a:t>ru</a:t>
            </a:r>
            <a:r>
              <a:rPr lang="en-GB" sz="2400" dirty="0">
                <a:latin typeface="Arial" panose="020B0604020202020204" pitchFamily="34" charset="0"/>
                <a:cs typeface="Arial" panose="020B0604020202020204" pitchFamily="34" charset="0"/>
              </a:rPr>
              <a:t>, n); (r, un)</a:t>
            </a:r>
          </a:p>
          <a:p>
            <a:pPr lvl="1" algn="just"/>
            <a:r>
              <a:rPr lang="pt-BR" sz="2000" dirty="0">
                <a:latin typeface="Arial" panose="020B0604020202020204" pitchFamily="34" charset="0"/>
                <a:cs typeface="Arial" panose="020B0604020202020204" pitchFamily="34" charset="0"/>
              </a:rPr>
              <a:t>P (r, u, n) = P(r) x P(u) x P(n) = 0.0194 x 0.2 x 0.1677 = 0.000650676</a:t>
            </a:r>
          </a:p>
          <a:p>
            <a:pPr lvl="1" algn="just"/>
            <a:r>
              <a:rPr lang="en-GB" sz="2000" dirty="0">
                <a:latin typeface="Arial" panose="020B0604020202020204" pitchFamily="34" charset="0"/>
                <a:cs typeface="Arial" panose="020B0604020202020204" pitchFamily="34" charset="0"/>
              </a:rPr>
              <a:t>P (</a:t>
            </a:r>
            <a:r>
              <a:rPr lang="en-GB" sz="2000" dirty="0" err="1">
                <a:latin typeface="Arial" panose="020B0604020202020204" pitchFamily="34" charset="0"/>
                <a:cs typeface="Arial" panose="020B0604020202020204" pitchFamily="34" charset="0"/>
              </a:rPr>
              <a:t>ru</a:t>
            </a:r>
            <a:r>
              <a:rPr lang="en-GB" sz="2000" dirty="0">
                <a:latin typeface="Arial" panose="020B0604020202020204" pitchFamily="34" charset="0"/>
                <a:cs typeface="Arial" panose="020B0604020202020204" pitchFamily="34" charset="0"/>
              </a:rPr>
              <a:t>, n) = P(</a:t>
            </a:r>
            <a:r>
              <a:rPr lang="en-GB" sz="2000" dirty="0" err="1">
                <a:latin typeface="Arial" panose="020B0604020202020204" pitchFamily="34" charset="0"/>
                <a:cs typeface="Arial" panose="020B0604020202020204" pitchFamily="34" charset="0"/>
              </a:rPr>
              <a:t>ru</a:t>
            </a:r>
            <a:r>
              <a:rPr lang="en-GB" sz="2000" dirty="0">
                <a:latin typeface="Arial" panose="020B0604020202020204" pitchFamily="34" charset="0"/>
                <a:cs typeface="Arial" panose="020B0604020202020204" pitchFamily="34" charset="0"/>
              </a:rPr>
              <a:t>) x P(n) = 0.0194 x 0.1677 = 0.00325338</a:t>
            </a:r>
          </a:p>
          <a:p>
            <a:pPr lvl="1" algn="just"/>
            <a:endParaRPr lang="en-GB" sz="20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CB910C5-1833-611F-3E83-ED3FCF6CC323}"/>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C32CEF99-9443-CEEB-3963-945A68BA9365}"/>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46</a:t>
            </a:fld>
            <a:endParaRPr lang="en-AE" dirty="0"/>
          </a:p>
        </p:txBody>
      </p:sp>
      <p:graphicFrame>
        <p:nvGraphicFramePr>
          <p:cNvPr id="7" name="Table 6">
            <a:extLst>
              <a:ext uri="{FF2B5EF4-FFF2-40B4-BE49-F238E27FC236}">
                <a16:creationId xmlns:a16="http://schemas.microsoft.com/office/drawing/2014/main" id="{F083D926-9324-9E87-5A9B-2FFA57FFBD01}"/>
              </a:ext>
            </a:extLst>
          </p:cNvPr>
          <p:cNvGraphicFramePr>
            <a:graphicFrameLocks noGrp="1"/>
          </p:cNvGraphicFramePr>
          <p:nvPr/>
        </p:nvGraphicFramePr>
        <p:xfrm>
          <a:off x="856038" y="3304347"/>
          <a:ext cx="10479924" cy="741680"/>
        </p:xfrm>
        <a:graphic>
          <a:graphicData uri="http://schemas.openxmlformats.org/drawingml/2006/table">
            <a:tbl>
              <a:tblPr firstRow="1" bandRow="1">
                <a:tableStyleId>{5940675A-B579-460E-94D1-54222C63F5DA}</a:tableStyleId>
              </a:tblPr>
              <a:tblGrid>
                <a:gridCol w="806148">
                  <a:extLst>
                    <a:ext uri="{9D8B030D-6E8A-4147-A177-3AD203B41FA5}">
                      <a16:colId xmlns:a16="http://schemas.microsoft.com/office/drawing/2014/main" val="1265899052"/>
                    </a:ext>
                  </a:extLst>
                </a:gridCol>
                <a:gridCol w="806148">
                  <a:extLst>
                    <a:ext uri="{9D8B030D-6E8A-4147-A177-3AD203B41FA5}">
                      <a16:colId xmlns:a16="http://schemas.microsoft.com/office/drawing/2014/main" val="3308984834"/>
                    </a:ext>
                  </a:extLst>
                </a:gridCol>
                <a:gridCol w="806148">
                  <a:extLst>
                    <a:ext uri="{9D8B030D-6E8A-4147-A177-3AD203B41FA5}">
                      <a16:colId xmlns:a16="http://schemas.microsoft.com/office/drawing/2014/main" val="209088191"/>
                    </a:ext>
                  </a:extLst>
                </a:gridCol>
                <a:gridCol w="806148">
                  <a:extLst>
                    <a:ext uri="{9D8B030D-6E8A-4147-A177-3AD203B41FA5}">
                      <a16:colId xmlns:a16="http://schemas.microsoft.com/office/drawing/2014/main" val="3138009570"/>
                    </a:ext>
                  </a:extLst>
                </a:gridCol>
                <a:gridCol w="806148">
                  <a:extLst>
                    <a:ext uri="{9D8B030D-6E8A-4147-A177-3AD203B41FA5}">
                      <a16:colId xmlns:a16="http://schemas.microsoft.com/office/drawing/2014/main" val="3910660853"/>
                    </a:ext>
                  </a:extLst>
                </a:gridCol>
                <a:gridCol w="806148">
                  <a:extLst>
                    <a:ext uri="{9D8B030D-6E8A-4147-A177-3AD203B41FA5}">
                      <a16:colId xmlns:a16="http://schemas.microsoft.com/office/drawing/2014/main" val="81195048"/>
                    </a:ext>
                  </a:extLst>
                </a:gridCol>
                <a:gridCol w="806148">
                  <a:extLst>
                    <a:ext uri="{9D8B030D-6E8A-4147-A177-3AD203B41FA5}">
                      <a16:colId xmlns:a16="http://schemas.microsoft.com/office/drawing/2014/main" val="3102211109"/>
                    </a:ext>
                  </a:extLst>
                </a:gridCol>
                <a:gridCol w="806148">
                  <a:extLst>
                    <a:ext uri="{9D8B030D-6E8A-4147-A177-3AD203B41FA5}">
                      <a16:colId xmlns:a16="http://schemas.microsoft.com/office/drawing/2014/main" val="4038866911"/>
                    </a:ext>
                  </a:extLst>
                </a:gridCol>
                <a:gridCol w="806148">
                  <a:extLst>
                    <a:ext uri="{9D8B030D-6E8A-4147-A177-3AD203B41FA5}">
                      <a16:colId xmlns:a16="http://schemas.microsoft.com/office/drawing/2014/main" val="3192945855"/>
                    </a:ext>
                  </a:extLst>
                </a:gridCol>
                <a:gridCol w="806148">
                  <a:extLst>
                    <a:ext uri="{9D8B030D-6E8A-4147-A177-3AD203B41FA5}">
                      <a16:colId xmlns:a16="http://schemas.microsoft.com/office/drawing/2014/main" val="3742678624"/>
                    </a:ext>
                  </a:extLst>
                </a:gridCol>
                <a:gridCol w="806148">
                  <a:extLst>
                    <a:ext uri="{9D8B030D-6E8A-4147-A177-3AD203B41FA5}">
                      <a16:colId xmlns:a16="http://schemas.microsoft.com/office/drawing/2014/main" val="3016914377"/>
                    </a:ext>
                  </a:extLst>
                </a:gridCol>
                <a:gridCol w="806148">
                  <a:extLst>
                    <a:ext uri="{9D8B030D-6E8A-4147-A177-3AD203B41FA5}">
                      <a16:colId xmlns:a16="http://schemas.microsoft.com/office/drawing/2014/main" val="2032744321"/>
                    </a:ext>
                  </a:extLst>
                </a:gridCol>
                <a:gridCol w="806148">
                  <a:extLst>
                    <a:ext uri="{9D8B030D-6E8A-4147-A177-3AD203B41FA5}">
                      <a16:colId xmlns:a16="http://schemas.microsoft.com/office/drawing/2014/main" val="881585283"/>
                    </a:ext>
                  </a:extLst>
                </a:gridCol>
              </a:tblGrid>
              <a:tr h="370840">
                <a:tc>
                  <a:txBody>
                    <a:bodyPr/>
                    <a:lstStyle/>
                    <a:p>
                      <a:pPr algn="ctr"/>
                      <a:r>
                        <a:rPr lang="en-US" b="1" dirty="0"/>
                        <a:t>Token </a:t>
                      </a:r>
                      <a:endParaRPr lang="en-AE" b="1" dirty="0"/>
                    </a:p>
                  </a:txBody>
                  <a:tcPr>
                    <a:solidFill>
                      <a:schemeClr val="bg1">
                        <a:lumMod val="95000"/>
                      </a:schemeClr>
                    </a:solidFill>
                  </a:tcPr>
                </a:tc>
                <a:tc>
                  <a:txBody>
                    <a:bodyPr/>
                    <a:lstStyle/>
                    <a:p>
                      <a:pPr algn="ctr"/>
                      <a:r>
                        <a:rPr lang="en-US" dirty="0"/>
                        <a:t>r</a:t>
                      </a:r>
                      <a:endParaRPr lang="en-AE" dirty="0"/>
                    </a:p>
                  </a:txBody>
                  <a:tcPr/>
                </a:tc>
                <a:tc>
                  <a:txBody>
                    <a:bodyPr/>
                    <a:lstStyle/>
                    <a:p>
                      <a:pPr algn="ctr"/>
                      <a:r>
                        <a:rPr lang="en-US" dirty="0"/>
                        <a:t>u</a:t>
                      </a:r>
                      <a:endParaRPr lang="en-AE" dirty="0"/>
                    </a:p>
                  </a:txBody>
                  <a:tcPr/>
                </a:tc>
                <a:tc>
                  <a:txBody>
                    <a:bodyPr/>
                    <a:lstStyle/>
                    <a:p>
                      <a:pPr algn="ctr"/>
                      <a:r>
                        <a:rPr lang="en-US" dirty="0"/>
                        <a:t>n</a:t>
                      </a:r>
                      <a:endParaRPr lang="en-AE" dirty="0"/>
                    </a:p>
                  </a:txBody>
                  <a:tcPr/>
                </a:tc>
                <a:tc>
                  <a:txBody>
                    <a:bodyPr/>
                    <a:lstStyle/>
                    <a:p>
                      <a:pPr algn="ctr"/>
                      <a:r>
                        <a:rPr lang="en-US" dirty="0" err="1"/>
                        <a:t>ru</a:t>
                      </a:r>
                      <a:endParaRPr lang="en-AE" dirty="0"/>
                    </a:p>
                  </a:txBody>
                  <a:tcPr/>
                </a:tc>
                <a:tc>
                  <a:txBody>
                    <a:bodyPr/>
                    <a:lstStyle/>
                    <a:p>
                      <a:pPr algn="ctr"/>
                      <a:r>
                        <a:rPr lang="en-US" dirty="0"/>
                        <a:t>b</a:t>
                      </a:r>
                      <a:endParaRPr lang="en-AE" dirty="0"/>
                    </a:p>
                  </a:txBody>
                  <a:tcPr/>
                </a:tc>
                <a:tc>
                  <a:txBody>
                    <a:bodyPr/>
                    <a:lstStyle/>
                    <a:p>
                      <a:pPr algn="ctr"/>
                      <a:r>
                        <a:rPr lang="en-US" dirty="0"/>
                        <a:t>g</a:t>
                      </a:r>
                      <a:endParaRPr lang="en-AE" dirty="0"/>
                    </a:p>
                  </a:txBody>
                  <a:tcPr/>
                </a:tc>
                <a:tc>
                  <a:txBody>
                    <a:bodyPr/>
                    <a:lstStyle/>
                    <a:p>
                      <a:pPr algn="ctr"/>
                      <a:r>
                        <a:rPr lang="en-US" dirty="0" err="1"/>
                        <a:t>bu</a:t>
                      </a:r>
                      <a:endParaRPr lang="en-AE" dirty="0"/>
                    </a:p>
                  </a:txBody>
                  <a:tcPr/>
                </a:tc>
                <a:tc>
                  <a:txBody>
                    <a:bodyPr/>
                    <a:lstStyle/>
                    <a:p>
                      <a:pPr algn="ctr"/>
                      <a:r>
                        <a:rPr lang="en-US" dirty="0"/>
                        <a:t>ug</a:t>
                      </a:r>
                      <a:endParaRPr lang="en-AE" dirty="0"/>
                    </a:p>
                  </a:txBody>
                  <a:tcPr/>
                </a:tc>
                <a:tc>
                  <a:txBody>
                    <a:bodyPr/>
                    <a:lstStyle/>
                    <a:p>
                      <a:pPr algn="ctr"/>
                      <a:r>
                        <a:rPr lang="en-US" dirty="0"/>
                        <a:t>f</a:t>
                      </a:r>
                      <a:endParaRPr lang="en-AE" dirty="0"/>
                    </a:p>
                  </a:txBody>
                  <a:tcPr/>
                </a:tc>
                <a:tc>
                  <a:txBody>
                    <a:bodyPr/>
                    <a:lstStyle/>
                    <a:p>
                      <a:pPr algn="ctr"/>
                      <a:r>
                        <a:rPr lang="en-US" dirty="0"/>
                        <a:t>fu</a:t>
                      </a:r>
                      <a:endParaRPr lang="en-AE" dirty="0"/>
                    </a:p>
                  </a:txBody>
                  <a:tcPr/>
                </a:tc>
                <a:tc>
                  <a:txBody>
                    <a:bodyPr/>
                    <a:lstStyle/>
                    <a:p>
                      <a:pPr algn="ctr"/>
                      <a:r>
                        <a:rPr lang="en-US" dirty="0"/>
                        <a:t>s</a:t>
                      </a:r>
                      <a:endParaRPr lang="en-AE" dirty="0"/>
                    </a:p>
                  </a:txBody>
                  <a:tcPr/>
                </a:tc>
                <a:tc>
                  <a:txBody>
                    <a:bodyPr/>
                    <a:lstStyle/>
                    <a:p>
                      <a:pPr algn="ctr"/>
                      <a:r>
                        <a:rPr lang="en-US" dirty="0" err="1"/>
                        <a:t>su</a:t>
                      </a:r>
                      <a:endParaRPr lang="en-AE" dirty="0"/>
                    </a:p>
                  </a:txBody>
                  <a:tcPr/>
                </a:tc>
                <a:extLst>
                  <a:ext uri="{0D108BD9-81ED-4DB2-BD59-A6C34878D82A}">
                    <a16:rowId xmlns:a16="http://schemas.microsoft.com/office/drawing/2014/main" val="1194925117"/>
                  </a:ext>
                </a:extLst>
              </a:tr>
              <a:tr h="370840">
                <a:tc>
                  <a:txBody>
                    <a:bodyPr/>
                    <a:lstStyle/>
                    <a:p>
                      <a:pPr algn="ctr"/>
                      <a:r>
                        <a:rPr lang="en-US" b="1" dirty="0"/>
                        <a:t>Freq</a:t>
                      </a:r>
                      <a:endParaRPr lang="en-AE" b="1" dirty="0"/>
                    </a:p>
                  </a:txBody>
                  <a:tcPr>
                    <a:solidFill>
                      <a:schemeClr val="bg1">
                        <a:lumMod val="95000"/>
                      </a:schemeClr>
                    </a:solidFill>
                  </a:tcPr>
                </a:tc>
                <a:tc>
                  <a:txBody>
                    <a:bodyPr/>
                    <a:lstStyle/>
                    <a:p>
                      <a:pPr algn="ctr"/>
                      <a:r>
                        <a:rPr lang="en-US" sz="1600" dirty="0"/>
                        <a:t>0.0194</a:t>
                      </a:r>
                      <a:endParaRPr lang="en-AE" sz="1600" dirty="0"/>
                    </a:p>
                  </a:txBody>
                  <a:tcPr/>
                </a:tc>
                <a:tc>
                  <a:txBody>
                    <a:bodyPr/>
                    <a:lstStyle/>
                    <a:p>
                      <a:pPr algn="ctr"/>
                      <a:r>
                        <a:rPr lang="en-US" sz="1600" dirty="0"/>
                        <a:t>0.2</a:t>
                      </a:r>
                      <a:endParaRPr lang="en-AE" sz="1600" dirty="0"/>
                    </a:p>
                  </a:txBody>
                  <a:tcPr/>
                </a:tc>
                <a:tc>
                  <a:txBody>
                    <a:bodyPr/>
                    <a:lstStyle/>
                    <a:p>
                      <a:pPr algn="ctr"/>
                      <a:r>
                        <a:rPr lang="en-US" sz="1600" dirty="0"/>
                        <a:t>0.1677</a:t>
                      </a:r>
                      <a:endParaRPr lang="en-AE" sz="1600" dirty="0"/>
                    </a:p>
                  </a:txBody>
                  <a:tcPr/>
                </a:tc>
                <a:tc>
                  <a:txBody>
                    <a:bodyPr/>
                    <a:lstStyle/>
                    <a:p>
                      <a:pPr algn="ctr"/>
                      <a:r>
                        <a:rPr lang="en-US" sz="1600" dirty="0"/>
                        <a:t>0.0194</a:t>
                      </a:r>
                      <a:endParaRPr lang="en-AE" sz="1600" dirty="0"/>
                    </a:p>
                  </a:txBody>
                  <a:tcPr/>
                </a:tc>
                <a:tc>
                  <a:txBody>
                    <a:bodyPr/>
                    <a:lstStyle/>
                    <a:p>
                      <a:pPr algn="ctr"/>
                      <a:r>
                        <a:rPr lang="en-US" sz="1600" dirty="0"/>
                        <a:t>0.0323</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0.0323</a:t>
                      </a:r>
                      <a:endParaRPr lang="en-AE" sz="1600" dirty="0"/>
                    </a:p>
                  </a:txBody>
                  <a:tcPr/>
                </a:tc>
                <a:tc>
                  <a:txBody>
                    <a:bodyPr/>
                    <a:lstStyle/>
                    <a:p>
                      <a:pPr algn="ctr"/>
                      <a:r>
                        <a:rPr lang="en-US" sz="1600" dirty="0"/>
                        <a:t>0.0323</a:t>
                      </a:r>
                      <a:endParaRPr lang="en-AE" sz="1600" dirty="0"/>
                    </a:p>
                  </a:txBody>
                  <a:tcPr/>
                </a:tc>
                <a:tc>
                  <a:txBody>
                    <a:bodyPr/>
                    <a:lstStyle/>
                    <a:p>
                      <a:pPr algn="ctr"/>
                      <a:r>
                        <a:rPr lang="en-US" sz="1600" dirty="0"/>
                        <a:t>0.0323</a:t>
                      </a:r>
                      <a:endParaRPr lang="en-AE" sz="1600" dirty="0"/>
                    </a:p>
                  </a:txBody>
                  <a:tcPr/>
                </a:tc>
                <a:tc>
                  <a:txBody>
                    <a:bodyPr/>
                    <a:lstStyle/>
                    <a:p>
                      <a:pPr algn="ctr"/>
                      <a:r>
                        <a:rPr lang="en-US" sz="1600" dirty="0"/>
                        <a:t>0.0839</a:t>
                      </a:r>
                      <a:endParaRPr lang="en-AE" sz="1600" dirty="0"/>
                    </a:p>
                  </a:txBody>
                  <a:tcPr/>
                </a:tc>
                <a:tc>
                  <a:txBody>
                    <a:bodyPr/>
                    <a:lstStyle/>
                    <a:p>
                      <a:pPr algn="ctr"/>
                      <a:r>
                        <a:rPr lang="en-US" sz="1600" dirty="0"/>
                        <a:t>0.0839</a:t>
                      </a:r>
                      <a:endParaRPr lang="en-AE" sz="1600" dirty="0"/>
                    </a:p>
                  </a:txBody>
                  <a:tcPr/>
                </a:tc>
                <a:tc>
                  <a:txBody>
                    <a:bodyPr/>
                    <a:lstStyle/>
                    <a:p>
                      <a:pPr algn="ctr"/>
                      <a:r>
                        <a:rPr lang="en-AE" sz="1600" dirty="0"/>
                        <a:t>0.0645</a:t>
                      </a:r>
                    </a:p>
                  </a:txBody>
                  <a:tcPr/>
                </a:tc>
                <a:tc>
                  <a:txBody>
                    <a:bodyPr/>
                    <a:lstStyle/>
                    <a:p>
                      <a:pPr algn="ctr"/>
                      <a:r>
                        <a:rPr lang="en-AE" sz="1600" dirty="0"/>
                        <a:t>0.0645</a:t>
                      </a:r>
                    </a:p>
                  </a:txBody>
                  <a:tcPr/>
                </a:tc>
                <a:extLst>
                  <a:ext uri="{0D108BD9-81ED-4DB2-BD59-A6C34878D82A}">
                    <a16:rowId xmlns:a16="http://schemas.microsoft.com/office/drawing/2014/main" val="3900897252"/>
                  </a:ext>
                </a:extLst>
              </a:tr>
            </a:tbl>
          </a:graphicData>
        </a:graphic>
      </p:graphicFrame>
    </p:spTree>
    <p:extLst>
      <p:ext uri="{BB962C8B-B14F-4D97-AF65-F5344CB8AC3E}">
        <p14:creationId xmlns:p14="http://schemas.microsoft.com/office/powerpoint/2010/main" val="1375110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BA749-22FD-D2A5-B97A-CBD830855F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4925C-7BB5-1CC3-66F4-BCCECC42F478}"/>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C2F39FE-23DE-AA41-F953-EFEEA32B3081}"/>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3"/>
                </a:pPr>
                <a:r>
                  <a:rPr lang="en-GB" dirty="0">
                    <a:latin typeface="Arial" panose="020B0604020202020204" pitchFamily="34" charset="0"/>
                    <a:cs typeface="Arial" panose="020B0604020202020204" pitchFamily="34" charset="0"/>
                  </a:rPr>
                  <a:t>Finding Candidates For Removal</a:t>
                </a: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Loss (after removal of token </a:t>
                </a:r>
                <a:r>
                  <a:rPr lang="en-GB" sz="2400" i="1" dirty="0">
                    <a:latin typeface="Arial" panose="020B0604020202020204" pitchFamily="34" charset="0"/>
                    <a:cs typeface="Arial" panose="020B0604020202020204" pitchFamily="34" charset="0"/>
                  </a:rPr>
                  <a:t>un</a:t>
                </a:r>
                <a:r>
                  <a:rPr lang="en-GB" sz="2400" dirty="0">
                    <a:latin typeface="Arial" panose="020B0604020202020204" pitchFamily="34" charset="0"/>
                    <a:cs typeface="Arial" panose="020B0604020202020204" pitchFamily="34" charset="0"/>
                  </a:rPr>
                  <a:t>)</a:t>
                </a:r>
              </a:p>
              <a:p>
                <a:pPr marL="0" indent="0" algn="just">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cs typeface="Arial" panose="020B0604020202020204" pitchFamily="34" charset="0"/>
                        </a:rPr>
                        <m:t>=</m:t>
                      </m:r>
                      <m:d>
                        <m:dPr>
                          <m:ctrlPr>
                            <a:rPr lang="en-US" sz="2400" i="1">
                              <a:latin typeface="Cambria Math" panose="02040503050406030204" pitchFamily="18" charset="0"/>
                              <a:cs typeface="Arial" panose="020B0604020202020204" pitchFamily="34" charset="0"/>
                            </a:rPr>
                          </m:ctrlPr>
                        </m:dPr>
                        <m:e>
                          <m:r>
                            <a:rPr lang="en-US" sz="2400" i="1">
                              <a:latin typeface="Cambria Math" panose="02040503050406030204" pitchFamily="18" charset="0"/>
                              <a:cs typeface="Arial" panose="020B0604020202020204" pitchFamily="34" charset="0"/>
                            </a:rPr>
                            <m:t>3×</m:t>
                          </m:r>
                          <m:r>
                            <a:rPr lang="en-US" sz="2400">
                              <a:latin typeface="Cambria Math" panose="02040503050406030204" pitchFamily="18" charset="0"/>
                              <a:cs typeface="Arial" panose="020B0604020202020204" pitchFamily="34" charset="0"/>
                            </a:rPr>
                            <m:t>−</m:t>
                          </m:r>
                          <m:r>
                            <m:rPr>
                              <m:sty m:val="p"/>
                            </m:rPr>
                            <a:rPr lang="en-US" sz="2400">
                              <a:latin typeface="Cambria Math" panose="02040503050406030204" pitchFamily="18" charset="0"/>
                              <a:cs typeface="Arial" panose="020B0604020202020204" pitchFamily="34" charset="0"/>
                            </a:rPr>
                            <m:t>log</m:t>
                          </m:r>
                          <m:r>
                            <a:rPr lang="en-US" sz="2400" i="1">
                              <a:latin typeface="Cambria Math" panose="02040503050406030204" pitchFamily="18" charset="0"/>
                              <a:cs typeface="Arial" panose="020B0604020202020204" pitchFamily="34" charset="0"/>
                            </a:rPr>
                            <m:t>⁡(0.00325338)</m:t>
                          </m:r>
                        </m:e>
                      </m:d>
                      <m:r>
                        <a:rPr lang="en-US" sz="2400" i="1">
                          <a:latin typeface="Cambria Math" panose="02040503050406030204" pitchFamily="18" charset="0"/>
                          <a:cs typeface="Arial" panose="020B0604020202020204" pitchFamily="34" charset="0"/>
                        </a:rPr>
                        <m:t>+</m:t>
                      </m:r>
                      <m:d>
                        <m:dPr>
                          <m:ctrlPr>
                            <a:rPr lang="en-US" sz="2400" i="1">
                              <a:latin typeface="Cambria Math" panose="02040503050406030204" pitchFamily="18" charset="0"/>
                              <a:cs typeface="Arial" panose="020B0604020202020204" pitchFamily="34" charset="0"/>
                            </a:rPr>
                          </m:ctrlPr>
                        </m:dPr>
                        <m:e>
                          <m:r>
                            <a:rPr lang="en-US" sz="2400" i="1">
                              <a:latin typeface="Cambria Math" panose="02040503050406030204" pitchFamily="18" charset="0"/>
                              <a:cs typeface="Arial" panose="020B0604020202020204" pitchFamily="34" charset="0"/>
                            </a:rPr>
                            <m:t>5×−</m:t>
                          </m:r>
                          <m:r>
                            <m:rPr>
                              <m:sty m:val="p"/>
                            </m:rPr>
                            <a:rPr lang="en-US" sz="2400">
                              <a:latin typeface="Cambria Math" panose="02040503050406030204" pitchFamily="18" charset="0"/>
                              <a:cs typeface="Arial" panose="020B0604020202020204" pitchFamily="34" charset="0"/>
                            </a:rPr>
                            <m:t>log</m:t>
                          </m:r>
                          <m:r>
                            <a:rPr lang="en-US" sz="2400" i="1">
                              <a:latin typeface="Cambria Math" panose="02040503050406030204" pitchFamily="18" charset="0"/>
                              <a:cs typeface="Arial" panose="020B0604020202020204" pitchFamily="34" charset="0"/>
                            </a:rPr>
                            <m:t>⁡(0.00104329)</m:t>
                          </m:r>
                        </m:e>
                      </m:d>
                      <m:r>
                        <a:rPr lang="en-US" sz="2400" i="1">
                          <a:latin typeface="Cambria Math" panose="02040503050406030204" pitchFamily="18" charset="0"/>
                          <a:cs typeface="Arial" panose="020B0604020202020204" pitchFamily="34" charset="0"/>
                        </a:rPr>
                        <m:t>+</m:t>
                      </m:r>
                      <m:d>
                        <m:dPr>
                          <m:ctrlPr>
                            <a:rPr lang="en-US" sz="2400" i="1">
                              <a:latin typeface="Cambria Math" panose="02040503050406030204" pitchFamily="18" charset="0"/>
                              <a:cs typeface="Arial" panose="020B0604020202020204" pitchFamily="34" charset="0"/>
                            </a:rPr>
                          </m:ctrlPr>
                        </m:dPr>
                        <m:e>
                          <m:r>
                            <a:rPr lang="en-US" sz="2400" i="1">
                              <a:latin typeface="Cambria Math" panose="02040503050406030204" pitchFamily="18" charset="0"/>
                              <a:cs typeface="Arial" panose="020B0604020202020204" pitchFamily="34" charset="0"/>
                            </a:rPr>
                            <m:t>13×−</m:t>
                          </m:r>
                          <m:r>
                            <m:rPr>
                              <m:sty m:val="p"/>
                            </m:rPr>
                            <a:rPr lang="en-US" sz="2400">
                              <a:latin typeface="Cambria Math" panose="02040503050406030204" pitchFamily="18" charset="0"/>
                              <a:cs typeface="Arial" panose="020B0604020202020204" pitchFamily="34" charset="0"/>
                            </a:rPr>
                            <m:t>log</m:t>
                          </m:r>
                          <m:r>
                            <a:rPr lang="en-US" sz="2400" i="1">
                              <a:latin typeface="Cambria Math" panose="02040503050406030204" pitchFamily="18" charset="0"/>
                              <a:cs typeface="Arial" panose="020B0604020202020204" pitchFamily="34" charset="0"/>
                            </a:rPr>
                            <m:t>⁡(0.01407003)</m:t>
                          </m:r>
                        </m:e>
                      </m:d>
                      <m:r>
                        <a:rPr lang="en-US" sz="2400" i="1">
                          <a:latin typeface="Cambria Math" panose="02040503050406030204" pitchFamily="18" charset="0"/>
                          <a:cs typeface="Arial" panose="020B0604020202020204" pitchFamily="34" charset="0"/>
                        </a:rPr>
                        <m:t>+</m:t>
                      </m:r>
                      <m:d>
                        <m:dPr>
                          <m:ctrlPr>
                            <a:rPr lang="en-US" sz="2400" i="1">
                              <a:latin typeface="Cambria Math" panose="02040503050406030204" pitchFamily="18" charset="0"/>
                              <a:cs typeface="Arial" panose="020B0604020202020204" pitchFamily="34" charset="0"/>
                            </a:rPr>
                          </m:ctrlPr>
                        </m:dPr>
                        <m:e>
                          <m:r>
                            <a:rPr lang="en-US" sz="2400" i="1">
                              <a:latin typeface="Cambria Math" panose="02040503050406030204" pitchFamily="18" charset="0"/>
                              <a:cs typeface="Arial" panose="020B0604020202020204" pitchFamily="34" charset="0"/>
                            </a:rPr>
                            <m:t>10×−</m:t>
                          </m:r>
                          <m:r>
                            <m:rPr>
                              <m:sty m:val="p"/>
                            </m:rPr>
                            <a:rPr lang="en-US" sz="2400">
                              <a:latin typeface="Cambria Math" panose="02040503050406030204" pitchFamily="18" charset="0"/>
                              <a:cs typeface="Arial" panose="020B0604020202020204" pitchFamily="34" charset="0"/>
                            </a:rPr>
                            <m:t>log</m:t>
                          </m:r>
                          <m:r>
                            <a:rPr lang="en-US" sz="2400" i="1">
                              <a:latin typeface="Cambria Math" panose="02040503050406030204" pitchFamily="18" charset="0"/>
                              <a:cs typeface="Arial" panose="020B0604020202020204" pitchFamily="34" charset="0"/>
                            </a:rPr>
                            <m:t>⁡(0.01081665)</m:t>
                          </m:r>
                        </m:e>
                      </m:d>
                      <m:r>
                        <a:rPr lang="en-US" sz="2400" i="1">
                          <a:latin typeface="Cambria Math" panose="02040503050406030204" pitchFamily="18" charset="0"/>
                          <a:cs typeface="Arial" panose="020B0604020202020204" pitchFamily="34" charset="0"/>
                        </a:rPr>
                        <m:t>=66.10</m:t>
                      </m:r>
                      <m:r>
                        <a:rPr lang="en-US" sz="2400" i="1" smtClean="0">
                          <a:latin typeface="Cambria Math" panose="02040503050406030204" pitchFamily="18" charset="0"/>
                          <a:cs typeface="Arial" panose="020B0604020202020204" pitchFamily="34" charset="0"/>
                        </a:rPr>
                        <m:t>2</m:t>
                      </m:r>
                    </m:oMath>
                  </m:oMathPara>
                </a14:m>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mc:Choice>
        <mc:Fallback>
          <p:sp>
            <p:nvSpPr>
              <p:cNvPr id="3" name="Content Placeholder 2">
                <a:extLst>
                  <a:ext uri="{FF2B5EF4-FFF2-40B4-BE49-F238E27FC236}">
                    <a16:creationId xmlns:a16="http://schemas.microsoft.com/office/drawing/2014/main" id="{CC2F39FE-23DE-AA41-F953-EFEEA32B3081}"/>
                  </a:ext>
                </a:extLst>
              </p:cNvPr>
              <p:cNvSpPr>
                <a:spLocks noGrp="1" noRot="1" noChangeAspect="1" noMove="1" noResize="1" noEditPoints="1" noAdjustHandles="1" noChangeArrowheads="1" noChangeShapeType="1" noTextEdit="1"/>
              </p:cNvSpPr>
              <p:nvPr>
                <p:ph idx="1"/>
              </p:nvPr>
            </p:nvSpPr>
            <p:spPr>
              <a:xfrm>
                <a:off x="128081" y="875489"/>
                <a:ext cx="11935838" cy="5480861"/>
              </a:xfrm>
              <a:blipFill>
                <a:blip r:embed="rId2"/>
                <a:stretch>
                  <a:fillRect l="-919" t="-200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1A0DE62-20F8-C91E-33CD-E2D22D4FDCA8}"/>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2BE304B-DD75-8957-CA29-2A561EF77673}"/>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47</a:t>
            </a:fld>
            <a:endParaRPr lang="en-AE" dirty="0"/>
          </a:p>
        </p:txBody>
      </p:sp>
      <p:graphicFrame>
        <p:nvGraphicFramePr>
          <p:cNvPr id="6" name="Table 5">
            <a:extLst>
              <a:ext uri="{FF2B5EF4-FFF2-40B4-BE49-F238E27FC236}">
                <a16:creationId xmlns:a16="http://schemas.microsoft.com/office/drawing/2014/main" id="{601B18C1-72D2-B80E-7FC0-ABF874A8C49B}"/>
              </a:ext>
            </a:extLst>
          </p:cNvPr>
          <p:cNvGraphicFramePr>
            <a:graphicFrameLocks noGrp="1"/>
          </p:cNvGraphicFramePr>
          <p:nvPr>
            <p:extLst>
              <p:ext uri="{D42A27DB-BD31-4B8C-83A1-F6EECF244321}">
                <p14:modId xmlns:p14="http://schemas.microsoft.com/office/powerpoint/2010/main" val="1754068909"/>
              </p:ext>
            </p:extLst>
          </p:nvPr>
        </p:nvGraphicFramePr>
        <p:xfrm>
          <a:off x="2032000" y="1574800"/>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257168833"/>
                    </a:ext>
                  </a:extLst>
                </a:gridCol>
                <a:gridCol w="2032000">
                  <a:extLst>
                    <a:ext uri="{9D8B030D-6E8A-4147-A177-3AD203B41FA5}">
                      <a16:colId xmlns:a16="http://schemas.microsoft.com/office/drawing/2014/main" val="10799226"/>
                    </a:ext>
                  </a:extLst>
                </a:gridCol>
                <a:gridCol w="2032000">
                  <a:extLst>
                    <a:ext uri="{9D8B030D-6E8A-4147-A177-3AD203B41FA5}">
                      <a16:colId xmlns:a16="http://schemas.microsoft.com/office/drawing/2014/main" val="3892920618"/>
                    </a:ext>
                  </a:extLst>
                </a:gridCol>
                <a:gridCol w="2032000">
                  <a:extLst>
                    <a:ext uri="{9D8B030D-6E8A-4147-A177-3AD203B41FA5}">
                      <a16:colId xmlns:a16="http://schemas.microsoft.com/office/drawing/2014/main" val="2859493632"/>
                    </a:ext>
                  </a:extLst>
                </a:gridCol>
              </a:tblGrid>
              <a:tr h="370840">
                <a:tc>
                  <a:txBody>
                    <a:bodyPr/>
                    <a:lstStyle/>
                    <a:p>
                      <a:pPr algn="ctr"/>
                      <a:r>
                        <a:rPr lang="en-US" dirty="0"/>
                        <a:t>Word</a:t>
                      </a:r>
                      <a:endParaRPr lang="en-AE" dirty="0"/>
                    </a:p>
                  </a:txBody>
                  <a:tcPr/>
                </a:tc>
                <a:tc>
                  <a:txBody>
                    <a:bodyPr/>
                    <a:lstStyle/>
                    <a:p>
                      <a:pPr algn="ctr"/>
                      <a:r>
                        <a:rPr lang="en-US" dirty="0"/>
                        <a:t>Freq</a:t>
                      </a:r>
                      <a:endParaRPr lang="en-AE" dirty="0"/>
                    </a:p>
                  </a:txBody>
                  <a:tcPr/>
                </a:tc>
                <a:tc>
                  <a:txBody>
                    <a:bodyPr/>
                    <a:lstStyle/>
                    <a:p>
                      <a:pPr algn="ctr"/>
                      <a:r>
                        <a:rPr lang="en-US" dirty="0"/>
                        <a:t>Split</a:t>
                      </a:r>
                      <a:endParaRPr lang="en-AE" dirty="0"/>
                    </a:p>
                  </a:txBody>
                  <a:tcPr/>
                </a:tc>
                <a:tc>
                  <a:txBody>
                    <a:bodyPr/>
                    <a:lstStyle/>
                    <a:p>
                      <a:pPr algn="ctr"/>
                      <a:r>
                        <a:rPr lang="en-US" dirty="0"/>
                        <a:t>Score</a:t>
                      </a:r>
                      <a:endParaRPr lang="en-AE" dirty="0"/>
                    </a:p>
                  </a:txBody>
                  <a:tcPr/>
                </a:tc>
                <a:extLst>
                  <a:ext uri="{0D108BD9-81ED-4DB2-BD59-A6C34878D82A}">
                    <a16:rowId xmlns:a16="http://schemas.microsoft.com/office/drawing/2014/main" val="4098840022"/>
                  </a:ext>
                </a:extLst>
              </a:tr>
              <a:tr h="370840">
                <a:tc>
                  <a:txBody>
                    <a:bodyPr/>
                    <a:lstStyle/>
                    <a:p>
                      <a:pPr algn="ctr"/>
                      <a:r>
                        <a:rPr lang="en-US" dirty="0"/>
                        <a:t>Run</a:t>
                      </a:r>
                      <a:endParaRPr lang="en-AE" dirty="0"/>
                    </a:p>
                  </a:txBody>
                  <a:tcPr/>
                </a:tc>
                <a:tc>
                  <a:txBody>
                    <a:bodyPr/>
                    <a:lstStyle/>
                    <a:p>
                      <a:pPr algn="ctr"/>
                      <a:r>
                        <a:rPr lang="en-US" dirty="0"/>
                        <a:t>3</a:t>
                      </a:r>
                      <a:endParaRPr lang="en-AE" dirty="0"/>
                    </a:p>
                  </a:txBody>
                  <a:tcPr/>
                </a:tc>
                <a:tc>
                  <a:txBody>
                    <a:bodyPr/>
                    <a:lstStyle/>
                    <a:p>
                      <a:pPr algn="ctr"/>
                      <a:r>
                        <a:rPr lang="en-GB" dirty="0" err="1"/>
                        <a:t>ru</a:t>
                      </a:r>
                      <a:r>
                        <a:rPr lang="en-GB" dirty="0"/>
                        <a:t>, n</a:t>
                      </a:r>
                      <a:endParaRPr lang="en-AE" dirty="0"/>
                    </a:p>
                  </a:txBody>
                  <a:tcPr/>
                </a:tc>
                <a:tc>
                  <a:txBody>
                    <a:bodyPr/>
                    <a:lstStyle/>
                    <a:p>
                      <a:pPr algn="ctr"/>
                      <a:r>
                        <a:rPr lang="en-AE" dirty="0"/>
                        <a:t>0.00325338</a:t>
                      </a:r>
                    </a:p>
                  </a:txBody>
                  <a:tcPr/>
                </a:tc>
                <a:extLst>
                  <a:ext uri="{0D108BD9-81ED-4DB2-BD59-A6C34878D82A}">
                    <a16:rowId xmlns:a16="http://schemas.microsoft.com/office/drawing/2014/main" val="3253010642"/>
                  </a:ext>
                </a:extLst>
              </a:tr>
              <a:tr h="370840">
                <a:tc>
                  <a:txBody>
                    <a:bodyPr/>
                    <a:lstStyle/>
                    <a:p>
                      <a:pPr algn="ctr"/>
                      <a:r>
                        <a:rPr lang="en-US" dirty="0"/>
                        <a:t>Bug</a:t>
                      </a:r>
                      <a:endParaRPr lang="en-AE" dirty="0"/>
                    </a:p>
                  </a:txBody>
                  <a:tcPr/>
                </a:tc>
                <a:tc>
                  <a:txBody>
                    <a:bodyPr/>
                    <a:lstStyle/>
                    <a:p>
                      <a:pPr algn="ctr"/>
                      <a:r>
                        <a:rPr lang="en-US" dirty="0"/>
                        <a:t>5</a:t>
                      </a:r>
                      <a:endParaRPr lang="en-AE" dirty="0"/>
                    </a:p>
                  </a:txBody>
                  <a:tcPr/>
                </a:tc>
                <a:tc>
                  <a:txBody>
                    <a:bodyPr/>
                    <a:lstStyle/>
                    <a:p>
                      <a:pPr algn="ctr"/>
                      <a:r>
                        <a:rPr lang="en-GB" dirty="0" err="1"/>
                        <a:t>bu</a:t>
                      </a:r>
                      <a:r>
                        <a:rPr lang="en-GB" dirty="0"/>
                        <a:t>, g</a:t>
                      </a:r>
                      <a:endParaRPr lang="en-AE" dirty="0"/>
                    </a:p>
                  </a:txBody>
                  <a:tcPr/>
                </a:tc>
                <a:tc>
                  <a:txBody>
                    <a:bodyPr/>
                    <a:lstStyle/>
                    <a:p>
                      <a:pPr algn="ctr"/>
                      <a:r>
                        <a:rPr lang="en-AE" dirty="0"/>
                        <a:t>0.00104329</a:t>
                      </a:r>
                    </a:p>
                  </a:txBody>
                  <a:tcPr/>
                </a:tc>
                <a:extLst>
                  <a:ext uri="{0D108BD9-81ED-4DB2-BD59-A6C34878D82A}">
                    <a16:rowId xmlns:a16="http://schemas.microsoft.com/office/drawing/2014/main" val="696822951"/>
                  </a:ext>
                </a:extLst>
              </a:tr>
              <a:tr h="370840">
                <a:tc>
                  <a:txBody>
                    <a:bodyPr/>
                    <a:lstStyle/>
                    <a:p>
                      <a:pPr algn="ctr"/>
                      <a:r>
                        <a:rPr lang="en-US" dirty="0"/>
                        <a:t>Fun</a:t>
                      </a:r>
                      <a:endParaRPr lang="en-AE" dirty="0"/>
                    </a:p>
                  </a:txBody>
                  <a:tcPr/>
                </a:tc>
                <a:tc>
                  <a:txBody>
                    <a:bodyPr/>
                    <a:lstStyle/>
                    <a:p>
                      <a:pPr algn="ctr"/>
                      <a:r>
                        <a:rPr lang="en-US" dirty="0"/>
                        <a:t>13</a:t>
                      </a:r>
                      <a:endParaRPr lang="en-AE" dirty="0"/>
                    </a:p>
                  </a:txBody>
                  <a:tcPr/>
                </a:tc>
                <a:tc>
                  <a:txBody>
                    <a:bodyPr/>
                    <a:lstStyle/>
                    <a:p>
                      <a:pPr algn="ctr"/>
                      <a:r>
                        <a:rPr lang="en-GB" dirty="0"/>
                        <a:t>fu, n</a:t>
                      </a:r>
                      <a:endParaRPr lang="en-AE" dirty="0"/>
                    </a:p>
                  </a:txBody>
                  <a:tcPr/>
                </a:tc>
                <a:tc>
                  <a:txBody>
                    <a:bodyPr/>
                    <a:lstStyle/>
                    <a:p>
                      <a:pPr algn="ctr"/>
                      <a:r>
                        <a:rPr lang="en-AE" dirty="0"/>
                        <a:t>0.01407003</a:t>
                      </a:r>
                    </a:p>
                  </a:txBody>
                  <a:tcPr/>
                </a:tc>
                <a:extLst>
                  <a:ext uri="{0D108BD9-81ED-4DB2-BD59-A6C34878D82A}">
                    <a16:rowId xmlns:a16="http://schemas.microsoft.com/office/drawing/2014/main" val="2649128785"/>
                  </a:ext>
                </a:extLst>
              </a:tr>
              <a:tr h="370840">
                <a:tc>
                  <a:txBody>
                    <a:bodyPr/>
                    <a:lstStyle/>
                    <a:p>
                      <a:pPr algn="ctr"/>
                      <a:r>
                        <a:rPr lang="en-US" dirty="0"/>
                        <a:t>Sun </a:t>
                      </a:r>
                      <a:endParaRPr lang="en-AE" dirty="0"/>
                    </a:p>
                  </a:txBody>
                  <a:tcPr/>
                </a:tc>
                <a:tc>
                  <a:txBody>
                    <a:bodyPr/>
                    <a:lstStyle/>
                    <a:p>
                      <a:pPr algn="ctr"/>
                      <a:r>
                        <a:rPr lang="en-US" dirty="0"/>
                        <a:t>10</a:t>
                      </a:r>
                      <a:endParaRPr lang="en-AE" dirty="0"/>
                    </a:p>
                  </a:txBody>
                  <a:tcPr/>
                </a:tc>
                <a:tc>
                  <a:txBody>
                    <a:bodyPr/>
                    <a:lstStyle/>
                    <a:p>
                      <a:pPr algn="ctr"/>
                      <a:r>
                        <a:rPr lang="en-GB" dirty="0" err="1"/>
                        <a:t>su</a:t>
                      </a:r>
                      <a:r>
                        <a:rPr lang="en-GB" dirty="0"/>
                        <a:t>, n</a:t>
                      </a:r>
                      <a:endParaRPr lang="en-AE" dirty="0"/>
                    </a:p>
                  </a:txBody>
                  <a:tcPr/>
                </a:tc>
                <a:tc>
                  <a:txBody>
                    <a:bodyPr/>
                    <a:lstStyle/>
                    <a:p>
                      <a:pPr algn="ctr"/>
                      <a:r>
                        <a:rPr lang="en-AE" dirty="0"/>
                        <a:t>0.01081665</a:t>
                      </a:r>
                    </a:p>
                  </a:txBody>
                  <a:tcPr/>
                </a:tc>
                <a:extLst>
                  <a:ext uri="{0D108BD9-81ED-4DB2-BD59-A6C34878D82A}">
                    <a16:rowId xmlns:a16="http://schemas.microsoft.com/office/drawing/2014/main" val="3961069048"/>
                  </a:ext>
                </a:extLst>
              </a:tr>
            </a:tbl>
          </a:graphicData>
        </a:graphic>
      </p:graphicFrame>
    </p:spTree>
    <p:extLst>
      <p:ext uri="{BB962C8B-B14F-4D97-AF65-F5344CB8AC3E}">
        <p14:creationId xmlns:p14="http://schemas.microsoft.com/office/powerpoint/2010/main" val="17471693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10D1B-ACFB-680C-A026-393917073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11D582-CD1D-125F-FDAC-53655C13A3A7}"/>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81763566-6C04-E90C-1E36-7839CECD6B9D}"/>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3"/>
            </a:pPr>
            <a:r>
              <a:rPr lang="en-GB" dirty="0">
                <a:latin typeface="Arial" panose="020B0604020202020204" pitchFamily="34" charset="0"/>
                <a:cs typeface="Arial" panose="020B0604020202020204" pitchFamily="34" charset="0"/>
              </a:rPr>
              <a:t>Finding Candidates For Removal</a:t>
            </a:r>
          </a:p>
          <a:p>
            <a:pPr algn="just"/>
            <a:r>
              <a:rPr lang="en-GB" sz="2400" dirty="0">
                <a:latin typeface="Arial" panose="020B0604020202020204" pitchFamily="34" charset="0"/>
                <a:cs typeface="Arial" panose="020B0604020202020204" pitchFamily="34" charset="0"/>
              </a:rPr>
              <a:t>For the first iteration, removing any token would not affect the loss.</a:t>
            </a:r>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marL="0" indent="0" algn="just">
              <a:buNone/>
            </a:pPr>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Randomly, we select the token un and remove it from the vocabulary. We proceed with the second iteration.</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09E69B93-2682-A0FB-ECED-3F5D38DBD58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BCC615D-4525-5175-11FB-080699AB20DE}"/>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48</a:t>
            </a:fld>
            <a:endParaRPr lang="en-AE" dirty="0"/>
          </a:p>
        </p:txBody>
      </p:sp>
      <p:graphicFrame>
        <p:nvGraphicFramePr>
          <p:cNvPr id="7" name="Table 6">
            <a:extLst>
              <a:ext uri="{FF2B5EF4-FFF2-40B4-BE49-F238E27FC236}">
                <a16:creationId xmlns:a16="http://schemas.microsoft.com/office/drawing/2014/main" id="{4819A8F3-B959-22E6-2DC6-3E6DF5AFCBE7}"/>
              </a:ext>
            </a:extLst>
          </p:cNvPr>
          <p:cNvGraphicFramePr>
            <a:graphicFrameLocks noGrp="1"/>
          </p:cNvGraphicFramePr>
          <p:nvPr>
            <p:extLst>
              <p:ext uri="{D42A27DB-BD31-4B8C-83A1-F6EECF244321}">
                <p14:modId xmlns:p14="http://schemas.microsoft.com/office/powerpoint/2010/main" val="3798522201"/>
              </p:ext>
            </p:extLst>
          </p:nvPr>
        </p:nvGraphicFramePr>
        <p:xfrm>
          <a:off x="3183466" y="1998133"/>
          <a:ext cx="5825067" cy="2595880"/>
        </p:xfrm>
        <a:graphic>
          <a:graphicData uri="http://schemas.openxmlformats.org/drawingml/2006/table">
            <a:tbl>
              <a:tblPr firstRow="1" bandRow="1">
                <a:tableStyleId>{5C22544A-7EE6-4342-B048-85BDC9FD1C3A}</a:tableStyleId>
              </a:tblPr>
              <a:tblGrid>
                <a:gridCol w="4216400">
                  <a:extLst>
                    <a:ext uri="{9D8B030D-6E8A-4147-A177-3AD203B41FA5}">
                      <a16:colId xmlns:a16="http://schemas.microsoft.com/office/drawing/2014/main" val="630571177"/>
                    </a:ext>
                  </a:extLst>
                </a:gridCol>
                <a:gridCol w="1608667">
                  <a:extLst>
                    <a:ext uri="{9D8B030D-6E8A-4147-A177-3AD203B41FA5}">
                      <a16:colId xmlns:a16="http://schemas.microsoft.com/office/drawing/2014/main" val="1278075450"/>
                    </a:ext>
                  </a:extLst>
                </a:gridCol>
              </a:tblGrid>
              <a:tr h="370840">
                <a:tc>
                  <a:txBody>
                    <a:bodyPr/>
                    <a:lstStyle/>
                    <a:p>
                      <a:pPr algn="ctr"/>
                      <a:r>
                        <a:rPr lang="en-GB" dirty="0"/>
                        <a:t>Token removed from vocabulary</a:t>
                      </a:r>
                    </a:p>
                  </a:txBody>
                  <a:tcPr/>
                </a:tc>
                <a:tc>
                  <a:txBody>
                    <a:bodyPr/>
                    <a:lstStyle/>
                    <a:p>
                      <a:pPr algn="ctr"/>
                      <a:r>
                        <a:rPr lang="en-US" dirty="0"/>
                        <a:t>Loss</a:t>
                      </a:r>
                      <a:endParaRPr lang="en-AE" dirty="0"/>
                    </a:p>
                  </a:txBody>
                  <a:tcPr/>
                </a:tc>
                <a:extLst>
                  <a:ext uri="{0D108BD9-81ED-4DB2-BD59-A6C34878D82A}">
                    <a16:rowId xmlns:a16="http://schemas.microsoft.com/office/drawing/2014/main" val="3465422886"/>
                  </a:ext>
                </a:extLst>
              </a:tr>
              <a:tr h="370840">
                <a:tc>
                  <a:txBody>
                    <a:bodyPr/>
                    <a:lstStyle/>
                    <a:p>
                      <a:pPr algn="ctr"/>
                      <a:r>
                        <a:rPr lang="en-GB" dirty="0" err="1"/>
                        <a:t>ru</a:t>
                      </a:r>
                      <a:endParaRPr lang="en-AE" dirty="0"/>
                    </a:p>
                  </a:txBody>
                  <a:tcPr/>
                </a:tc>
                <a:tc>
                  <a:txBody>
                    <a:bodyPr/>
                    <a:lstStyle/>
                    <a:p>
                      <a:pPr algn="ctr"/>
                      <a:r>
                        <a:rPr lang="en-GB" dirty="0"/>
                        <a:t>66.102</a:t>
                      </a:r>
                    </a:p>
                  </a:txBody>
                  <a:tcPr/>
                </a:tc>
                <a:extLst>
                  <a:ext uri="{0D108BD9-81ED-4DB2-BD59-A6C34878D82A}">
                    <a16:rowId xmlns:a16="http://schemas.microsoft.com/office/drawing/2014/main" val="3488050706"/>
                  </a:ext>
                </a:extLst>
              </a:tr>
              <a:tr h="370840">
                <a:tc>
                  <a:txBody>
                    <a:bodyPr/>
                    <a:lstStyle/>
                    <a:p>
                      <a:pPr algn="ctr"/>
                      <a:r>
                        <a:rPr lang="en-GB" dirty="0"/>
                        <a:t>un</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2073300157"/>
                  </a:ext>
                </a:extLst>
              </a:tr>
              <a:tr h="370840">
                <a:tc>
                  <a:txBody>
                    <a:bodyPr/>
                    <a:lstStyle/>
                    <a:p>
                      <a:pPr algn="ctr"/>
                      <a:r>
                        <a:rPr lang="en-GB" dirty="0" err="1"/>
                        <a:t>bu</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1809531125"/>
                  </a:ext>
                </a:extLst>
              </a:tr>
              <a:tr h="370840">
                <a:tc>
                  <a:txBody>
                    <a:bodyPr/>
                    <a:lstStyle/>
                    <a:p>
                      <a:pPr algn="ctr"/>
                      <a:r>
                        <a:rPr lang="en-GB" dirty="0"/>
                        <a:t>ug</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2433780054"/>
                  </a:ext>
                </a:extLst>
              </a:tr>
              <a:tr h="370840">
                <a:tc>
                  <a:txBody>
                    <a:bodyPr/>
                    <a:lstStyle/>
                    <a:p>
                      <a:pPr algn="ctr"/>
                      <a:r>
                        <a:rPr lang="en-GB" dirty="0"/>
                        <a:t>fu</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2870711258"/>
                  </a:ext>
                </a:extLst>
              </a:tr>
              <a:tr h="370840">
                <a:tc>
                  <a:txBody>
                    <a:bodyPr/>
                    <a:lstStyle/>
                    <a:p>
                      <a:pPr algn="ctr"/>
                      <a:r>
                        <a:rPr lang="en-GB" dirty="0" err="1"/>
                        <a:t>su</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1097528997"/>
                  </a:ext>
                </a:extLst>
              </a:tr>
            </a:tbl>
          </a:graphicData>
        </a:graphic>
      </p:graphicFrame>
    </p:spTree>
    <p:extLst>
      <p:ext uri="{BB962C8B-B14F-4D97-AF65-F5344CB8AC3E}">
        <p14:creationId xmlns:p14="http://schemas.microsoft.com/office/powerpoint/2010/main" val="32844583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FF2BC-7FEA-A12F-733A-ADB0A97FE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D756BE-8B46-C475-5775-D73952300610}"/>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19F5AA24-5C82-2F77-7E13-9E0B25BA0A15}"/>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4"/>
            </a:pPr>
            <a:r>
              <a:rPr lang="en-GB" dirty="0">
                <a:latin typeface="Arial" panose="020B0604020202020204" pitchFamily="34" charset="0"/>
                <a:cs typeface="Arial" panose="020B0604020202020204" pitchFamily="34" charset="0"/>
              </a:rPr>
              <a:t>Vocabulary Pruning</a:t>
            </a:r>
          </a:p>
          <a:p>
            <a:pPr algn="just"/>
            <a:r>
              <a:rPr lang="en-GB" sz="2400" dirty="0">
                <a:latin typeface="Arial" panose="020B0604020202020204" pitchFamily="34" charset="0"/>
                <a:cs typeface="Arial" panose="020B0604020202020204" pitchFamily="34" charset="0"/>
              </a:rPr>
              <a:t>We recompute the probabilities after removal of the token </a:t>
            </a:r>
            <a:r>
              <a:rPr lang="en-GB" sz="2400" i="1" dirty="0">
                <a:latin typeface="Arial" panose="020B0604020202020204" pitchFamily="34" charset="0"/>
                <a:cs typeface="Arial" panose="020B0604020202020204" pitchFamily="34" charset="0"/>
              </a:rPr>
              <a:t>un</a:t>
            </a:r>
            <a:r>
              <a:rPr lang="en-GB" sz="2400"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marL="0" indent="0" algn="just">
              <a:buNone/>
            </a:pPr>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Randomly, we select the token </a:t>
            </a:r>
            <a:r>
              <a:rPr lang="en-GB" i="1" dirty="0">
                <a:latin typeface="Arial" panose="020B0604020202020204" pitchFamily="34" charset="0"/>
                <a:cs typeface="Arial" panose="020B0604020202020204" pitchFamily="34" charset="0"/>
              </a:rPr>
              <a:t>un</a:t>
            </a:r>
            <a:r>
              <a:rPr lang="en-GB" dirty="0">
                <a:latin typeface="Arial" panose="020B0604020202020204" pitchFamily="34" charset="0"/>
                <a:cs typeface="Arial" panose="020B0604020202020204" pitchFamily="34" charset="0"/>
              </a:rPr>
              <a:t> and remove it from the vocabulary. We proceed with the second iteration.</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6F257B35-45CC-6909-ED79-322C029FD3D4}"/>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B5EFF4A0-D915-9675-CADE-6F2CF8366E6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49</a:t>
            </a:fld>
            <a:endParaRPr lang="en-AE" dirty="0"/>
          </a:p>
        </p:txBody>
      </p:sp>
      <p:graphicFrame>
        <p:nvGraphicFramePr>
          <p:cNvPr id="7" name="Table 6">
            <a:extLst>
              <a:ext uri="{FF2B5EF4-FFF2-40B4-BE49-F238E27FC236}">
                <a16:creationId xmlns:a16="http://schemas.microsoft.com/office/drawing/2014/main" id="{C25D2CB9-5FB5-A6A0-B44E-0AFF7931450E}"/>
              </a:ext>
            </a:extLst>
          </p:cNvPr>
          <p:cNvGraphicFramePr>
            <a:graphicFrameLocks noGrp="1"/>
          </p:cNvGraphicFramePr>
          <p:nvPr/>
        </p:nvGraphicFramePr>
        <p:xfrm>
          <a:off x="3183466" y="1998133"/>
          <a:ext cx="5825067" cy="2595880"/>
        </p:xfrm>
        <a:graphic>
          <a:graphicData uri="http://schemas.openxmlformats.org/drawingml/2006/table">
            <a:tbl>
              <a:tblPr firstRow="1" bandRow="1">
                <a:tableStyleId>{5C22544A-7EE6-4342-B048-85BDC9FD1C3A}</a:tableStyleId>
              </a:tblPr>
              <a:tblGrid>
                <a:gridCol w="4216400">
                  <a:extLst>
                    <a:ext uri="{9D8B030D-6E8A-4147-A177-3AD203B41FA5}">
                      <a16:colId xmlns:a16="http://schemas.microsoft.com/office/drawing/2014/main" val="630571177"/>
                    </a:ext>
                  </a:extLst>
                </a:gridCol>
                <a:gridCol w="1608667">
                  <a:extLst>
                    <a:ext uri="{9D8B030D-6E8A-4147-A177-3AD203B41FA5}">
                      <a16:colId xmlns:a16="http://schemas.microsoft.com/office/drawing/2014/main" val="1278075450"/>
                    </a:ext>
                  </a:extLst>
                </a:gridCol>
              </a:tblGrid>
              <a:tr h="370840">
                <a:tc>
                  <a:txBody>
                    <a:bodyPr/>
                    <a:lstStyle/>
                    <a:p>
                      <a:pPr algn="ctr"/>
                      <a:r>
                        <a:rPr lang="en-GB" dirty="0"/>
                        <a:t>Token removed from vocabulary</a:t>
                      </a:r>
                    </a:p>
                  </a:txBody>
                  <a:tcPr/>
                </a:tc>
                <a:tc>
                  <a:txBody>
                    <a:bodyPr/>
                    <a:lstStyle/>
                    <a:p>
                      <a:pPr algn="ctr"/>
                      <a:r>
                        <a:rPr lang="en-US" dirty="0"/>
                        <a:t>Loss</a:t>
                      </a:r>
                      <a:endParaRPr lang="en-AE" dirty="0"/>
                    </a:p>
                  </a:txBody>
                  <a:tcPr/>
                </a:tc>
                <a:extLst>
                  <a:ext uri="{0D108BD9-81ED-4DB2-BD59-A6C34878D82A}">
                    <a16:rowId xmlns:a16="http://schemas.microsoft.com/office/drawing/2014/main" val="3465422886"/>
                  </a:ext>
                </a:extLst>
              </a:tr>
              <a:tr h="370840">
                <a:tc>
                  <a:txBody>
                    <a:bodyPr/>
                    <a:lstStyle/>
                    <a:p>
                      <a:pPr algn="ctr"/>
                      <a:r>
                        <a:rPr lang="en-GB" dirty="0" err="1"/>
                        <a:t>ru</a:t>
                      </a:r>
                      <a:endParaRPr lang="en-AE" dirty="0"/>
                    </a:p>
                  </a:txBody>
                  <a:tcPr/>
                </a:tc>
                <a:tc>
                  <a:txBody>
                    <a:bodyPr/>
                    <a:lstStyle/>
                    <a:p>
                      <a:pPr algn="ctr"/>
                      <a:r>
                        <a:rPr lang="en-GB" dirty="0"/>
                        <a:t>66.102</a:t>
                      </a:r>
                    </a:p>
                  </a:txBody>
                  <a:tcPr/>
                </a:tc>
                <a:extLst>
                  <a:ext uri="{0D108BD9-81ED-4DB2-BD59-A6C34878D82A}">
                    <a16:rowId xmlns:a16="http://schemas.microsoft.com/office/drawing/2014/main" val="3488050706"/>
                  </a:ext>
                </a:extLst>
              </a:tr>
              <a:tr h="370840">
                <a:tc>
                  <a:txBody>
                    <a:bodyPr/>
                    <a:lstStyle/>
                    <a:p>
                      <a:pPr algn="ctr"/>
                      <a:r>
                        <a:rPr lang="en-GB" dirty="0"/>
                        <a:t>un</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2073300157"/>
                  </a:ext>
                </a:extLst>
              </a:tr>
              <a:tr h="370840">
                <a:tc>
                  <a:txBody>
                    <a:bodyPr/>
                    <a:lstStyle/>
                    <a:p>
                      <a:pPr algn="ctr"/>
                      <a:r>
                        <a:rPr lang="en-GB" dirty="0" err="1"/>
                        <a:t>bu</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1809531125"/>
                  </a:ext>
                </a:extLst>
              </a:tr>
              <a:tr h="370840">
                <a:tc>
                  <a:txBody>
                    <a:bodyPr/>
                    <a:lstStyle/>
                    <a:p>
                      <a:pPr algn="ctr"/>
                      <a:r>
                        <a:rPr lang="en-GB" dirty="0"/>
                        <a:t>ug</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2433780054"/>
                  </a:ext>
                </a:extLst>
              </a:tr>
              <a:tr h="370840">
                <a:tc>
                  <a:txBody>
                    <a:bodyPr/>
                    <a:lstStyle/>
                    <a:p>
                      <a:pPr algn="ctr"/>
                      <a:r>
                        <a:rPr lang="en-GB" dirty="0"/>
                        <a:t>fu</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2870711258"/>
                  </a:ext>
                </a:extLst>
              </a:tr>
              <a:tr h="370840">
                <a:tc>
                  <a:txBody>
                    <a:bodyPr/>
                    <a:lstStyle/>
                    <a:p>
                      <a:pPr algn="ctr"/>
                      <a:r>
                        <a:rPr lang="en-GB" dirty="0" err="1"/>
                        <a:t>su</a:t>
                      </a:r>
                      <a:endParaRPr lang="en-AE" dirty="0"/>
                    </a:p>
                  </a:txBody>
                  <a:tcPr/>
                </a:tc>
                <a:tc>
                  <a:txBody>
                    <a:bodyPr/>
                    <a:lstStyle/>
                    <a:p>
                      <a:pPr algn="ctr"/>
                      <a:r>
                        <a:rPr lang="en-GB" dirty="0"/>
                        <a:t>66.102</a:t>
                      </a:r>
                      <a:endParaRPr lang="en-AE" dirty="0"/>
                    </a:p>
                  </a:txBody>
                  <a:tcPr/>
                </a:tc>
                <a:extLst>
                  <a:ext uri="{0D108BD9-81ED-4DB2-BD59-A6C34878D82A}">
                    <a16:rowId xmlns:a16="http://schemas.microsoft.com/office/drawing/2014/main" val="1097528997"/>
                  </a:ext>
                </a:extLst>
              </a:tr>
            </a:tbl>
          </a:graphicData>
        </a:graphic>
      </p:graphicFrame>
    </p:spTree>
    <p:extLst>
      <p:ext uri="{BB962C8B-B14F-4D97-AF65-F5344CB8AC3E}">
        <p14:creationId xmlns:p14="http://schemas.microsoft.com/office/powerpoint/2010/main" val="244407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88295-4A95-0451-170E-647DA5C2A0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2C916-9562-AB53-5313-486FD7EDD3C2}"/>
              </a:ext>
            </a:extLst>
          </p:cNvPr>
          <p:cNvSpPr>
            <a:spLocks noGrp="1"/>
          </p:cNvSpPr>
          <p:nvPr>
            <p:ph type="title"/>
          </p:nvPr>
        </p:nvSpPr>
        <p:spPr>
          <a:xfrm>
            <a:off x="128081" y="83024"/>
            <a:ext cx="11935838" cy="636925"/>
          </a:xfrm>
        </p:spPr>
        <p:txBody>
          <a:bodyPr>
            <a:normAutofit fontScale="90000"/>
          </a:bodyPr>
          <a:lstStyle/>
          <a:p>
            <a:r>
              <a:rPr lang="en-US" dirty="0"/>
              <a:t>Word Level Tokenization</a:t>
            </a:r>
            <a:endParaRPr lang="en-AE" dirty="0"/>
          </a:p>
        </p:txBody>
      </p:sp>
      <p:sp>
        <p:nvSpPr>
          <p:cNvPr id="3" name="Content Placeholder 2">
            <a:extLst>
              <a:ext uri="{FF2B5EF4-FFF2-40B4-BE49-F238E27FC236}">
                <a16:creationId xmlns:a16="http://schemas.microsoft.com/office/drawing/2014/main" id="{E2166358-6AEB-1CFD-4237-51D56A496A1C}"/>
              </a:ext>
            </a:extLst>
          </p:cNvPr>
          <p:cNvSpPr>
            <a:spLocks noGrp="1"/>
          </p:cNvSpPr>
          <p:nvPr>
            <p:ph idx="1"/>
          </p:nvPr>
        </p:nvSpPr>
        <p:spPr>
          <a:xfrm>
            <a:off x="128081" y="875488"/>
            <a:ext cx="11935838" cy="5480861"/>
          </a:xfrm>
        </p:spPr>
        <p:txBody>
          <a:bodyPr>
            <a:normAutofit/>
          </a:bodyPr>
          <a:lstStyle/>
          <a:p>
            <a:pPr algn="just"/>
            <a:r>
              <a:rPr lang="en-GB" dirty="0">
                <a:latin typeface="Arial" panose="020B0604020202020204" pitchFamily="34" charset="0"/>
                <a:cs typeface="Arial" panose="020B0604020202020204" pitchFamily="34" charset="0"/>
              </a:rPr>
              <a:t>Not as simple as split on whitespace and punctuation…</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Consider the example</a:t>
            </a:r>
          </a:p>
          <a:p>
            <a:pPr marL="0" indent="0" algn="ctr">
              <a:buNone/>
            </a:pPr>
            <a:r>
              <a:rPr lang="en-US" dirty="0">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Dr. Smith's email is john.doe@example.com, and he said: 'Meet me at 5:00 p.m.!”</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If you tokenize based on whitespace and punctuation, you might get:</a:t>
            </a:r>
          </a:p>
          <a:p>
            <a:pPr marL="0" indent="0" algn="ctr">
              <a:buNone/>
            </a:pPr>
            <a:r>
              <a:rPr lang="en-GB" sz="2400" dirty="0">
                <a:latin typeface="Courier New" panose="02070309020205020404" pitchFamily="49" charset="0"/>
                <a:cs typeface="Courier New" panose="02070309020205020404" pitchFamily="49" charset="0"/>
              </a:rPr>
              <a:t>["Dr", "Smith", "s", "email", "is", "john", "doe", "example", "com", "and", "he", "said", "Meet", "me", "at", "5", "00", "p", "m"]</a:t>
            </a:r>
          </a:p>
          <a:p>
            <a:pPr marL="0" indent="0">
              <a:buNone/>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12C4C4BF-5ED5-D09B-F06D-4742916F6CB1}"/>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3595A9F-1609-5095-DB2B-8F6DFC6875C1}"/>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5</a:t>
            </a:fld>
            <a:endParaRPr lang="en-AE" dirty="0"/>
          </a:p>
        </p:txBody>
      </p:sp>
    </p:spTree>
    <p:extLst>
      <p:ext uri="{BB962C8B-B14F-4D97-AF65-F5344CB8AC3E}">
        <p14:creationId xmlns:p14="http://schemas.microsoft.com/office/powerpoint/2010/main" val="1388799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0BDD3-C29F-8BA3-BB81-B2AD74B0B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A12D4-1B4F-6BE5-BF30-5996B798ACA4}"/>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070FD53F-2BF9-5837-C03B-89F26BA892A0}"/>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4"/>
            </a:pPr>
            <a:r>
              <a:rPr lang="en-GB" dirty="0">
                <a:latin typeface="Arial" panose="020B0604020202020204" pitchFamily="34" charset="0"/>
                <a:cs typeface="Arial" panose="020B0604020202020204" pitchFamily="34" charset="0"/>
              </a:rPr>
              <a:t>Vocabulary Pruning</a:t>
            </a:r>
          </a:p>
          <a:p>
            <a:pPr algn="just"/>
            <a:r>
              <a:rPr lang="en-GB" sz="2400" dirty="0">
                <a:latin typeface="Arial" panose="020B0604020202020204" pitchFamily="34" charset="0"/>
                <a:cs typeface="Arial" panose="020B0604020202020204" pitchFamily="34" charset="0"/>
              </a:rPr>
              <a:t>We recompute the probabilities after removal of the token un.</a:t>
            </a:r>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marL="0" indent="0" algn="just">
              <a:buNone/>
            </a:pPr>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CF161628-9A0C-30C2-DD0C-9BB95C9E11AA}"/>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7914E9A-6B48-A63C-C213-3DF5B7C8A78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50</a:t>
            </a:fld>
            <a:endParaRPr lang="en-AE" dirty="0"/>
          </a:p>
        </p:txBody>
      </p:sp>
      <p:graphicFrame>
        <p:nvGraphicFramePr>
          <p:cNvPr id="6" name="Table 5">
            <a:extLst>
              <a:ext uri="{FF2B5EF4-FFF2-40B4-BE49-F238E27FC236}">
                <a16:creationId xmlns:a16="http://schemas.microsoft.com/office/drawing/2014/main" id="{5D6F641B-EB7E-4CD8-A039-20052DDD0B8F}"/>
              </a:ext>
            </a:extLst>
          </p:cNvPr>
          <p:cNvGraphicFramePr>
            <a:graphicFrameLocks noGrp="1"/>
          </p:cNvGraphicFramePr>
          <p:nvPr>
            <p:extLst>
              <p:ext uri="{D42A27DB-BD31-4B8C-83A1-F6EECF244321}">
                <p14:modId xmlns:p14="http://schemas.microsoft.com/office/powerpoint/2010/main" val="2563281119"/>
              </p:ext>
            </p:extLst>
          </p:nvPr>
        </p:nvGraphicFramePr>
        <p:xfrm>
          <a:off x="856038" y="2874240"/>
          <a:ext cx="10479924" cy="741680"/>
        </p:xfrm>
        <a:graphic>
          <a:graphicData uri="http://schemas.openxmlformats.org/drawingml/2006/table">
            <a:tbl>
              <a:tblPr firstRow="1" bandRow="1">
                <a:tableStyleId>{5940675A-B579-460E-94D1-54222C63F5DA}</a:tableStyleId>
              </a:tblPr>
              <a:tblGrid>
                <a:gridCol w="806148">
                  <a:extLst>
                    <a:ext uri="{9D8B030D-6E8A-4147-A177-3AD203B41FA5}">
                      <a16:colId xmlns:a16="http://schemas.microsoft.com/office/drawing/2014/main" val="1265899052"/>
                    </a:ext>
                  </a:extLst>
                </a:gridCol>
                <a:gridCol w="806148">
                  <a:extLst>
                    <a:ext uri="{9D8B030D-6E8A-4147-A177-3AD203B41FA5}">
                      <a16:colId xmlns:a16="http://schemas.microsoft.com/office/drawing/2014/main" val="3308984834"/>
                    </a:ext>
                  </a:extLst>
                </a:gridCol>
                <a:gridCol w="806148">
                  <a:extLst>
                    <a:ext uri="{9D8B030D-6E8A-4147-A177-3AD203B41FA5}">
                      <a16:colId xmlns:a16="http://schemas.microsoft.com/office/drawing/2014/main" val="209088191"/>
                    </a:ext>
                  </a:extLst>
                </a:gridCol>
                <a:gridCol w="806148">
                  <a:extLst>
                    <a:ext uri="{9D8B030D-6E8A-4147-A177-3AD203B41FA5}">
                      <a16:colId xmlns:a16="http://schemas.microsoft.com/office/drawing/2014/main" val="3138009570"/>
                    </a:ext>
                  </a:extLst>
                </a:gridCol>
                <a:gridCol w="806148">
                  <a:extLst>
                    <a:ext uri="{9D8B030D-6E8A-4147-A177-3AD203B41FA5}">
                      <a16:colId xmlns:a16="http://schemas.microsoft.com/office/drawing/2014/main" val="3910660853"/>
                    </a:ext>
                  </a:extLst>
                </a:gridCol>
                <a:gridCol w="806148">
                  <a:extLst>
                    <a:ext uri="{9D8B030D-6E8A-4147-A177-3AD203B41FA5}">
                      <a16:colId xmlns:a16="http://schemas.microsoft.com/office/drawing/2014/main" val="81195048"/>
                    </a:ext>
                  </a:extLst>
                </a:gridCol>
                <a:gridCol w="806148">
                  <a:extLst>
                    <a:ext uri="{9D8B030D-6E8A-4147-A177-3AD203B41FA5}">
                      <a16:colId xmlns:a16="http://schemas.microsoft.com/office/drawing/2014/main" val="3102211109"/>
                    </a:ext>
                  </a:extLst>
                </a:gridCol>
                <a:gridCol w="806148">
                  <a:extLst>
                    <a:ext uri="{9D8B030D-6E8A-4147-A177-3AD203B41FA5}">
                      <a16:colId xmlns:a16="http://schemas.microsoft.com/office/drawing/2014/main" val="4038866911"/>
                    </a:ext>
                  </a:extLst>
                </a:gridCol>
                <a:gridCol w="806148">
                  <a:extLst>
                    <a:ext uri="{9D8B030D-6E8A-4147-A177-3AD203B41FA5}">
                      <a16:colId xmlns:a16="http://schemas.microsoft.com/office/drawing/2014/main" val="3192945855"/>
                    </a:ext>
                  </a:extLst>
                </a:gridCol>
                <a:gridCol w="806148">
                  <a:extLst>
                    <a:ext uri="{9D8B030D-6E8A-4147-A177-3AD203B41FA5}">
                      <a16:colId xmlns:a16="http://schemas.microsoft.com/office/drawing/2014/main" val="3742678624"/>
                    </a:ext>
                  </a:extLst>
                </a:gridCol>
                <a:gridCol w="806148">
                  <a:extLst>
                    <a:ext uri="{9D8B030D-6E8A-4147-A177-3AD203B41FA5}">
                      <a16:colId xmlns:a16="http://schemas.microsoft.com/office/drawing/2014/main" val="3016914377"/>
                    </a:ext>
                  </a:extLst>
                </a:gridCol>
                <a:gridCol w="806148">
                  <a:extLst>
                    <a:ext uri="{9D8B030D-6E8A-4147-A177-3AD203B41FA5}">
                      <a16:colId xmlns:a16="http://schemas.microsoft.com/office/drawing/2014/main" val="2032744321"/>
                    </a:ext>
                  </a:extLst>
                </a:gridCol>
                <a:gridCol w="806148">
                  <a:extLst>
                    <a:ext uri="{9D8B030D-6E8A-4147-A177-3AD203B41FA5}">
                      <a16:colId xmlns:a16="http://schemas.microsoft.com/office/drawing/2014/main" val="881585283"/>
                    </a:ext>
                  </a:extLst>
                </a:gridCol>
              </a:tblGrid>
              <a:tr h="370840">
                <a:tc>
                  <a:txBody>
                    <a:bodyPr/>
                    <a:lstStyle/>
                    <a:p>
                      <a:pPr algn="ctr"/>
                      <a:r>
                        <a:rPr lang="en-US" b="1" dirty="0"/>
                        <a:t>Token </a:t>
                      </a:r>
                      <a:endParaRPr lang="en-AE" b="1" dirty="0"/>
                    </a:p>
                  </a:txBody>
                  <a:tcPr>
                    <a:solidFill>
                      <a:schemeClr val="bg1">
                        <a:lumMod val="95000"/>
                      </a:schemeClr>
                    </a:solidFill>
                  </a:tcPr>
                </a:tc>
                <a:tc>
                  <a:txBody>
                    <a:bodyPr/>
                    <a:lstStyle/>
                    <a:p>
                      <a:pPr algn="ctr"/>
                      <a:r>
                        <a:rPr lang="en-US" dirty="0"/>
                        <a:t>r</a:t>
                      </a:r>
                      <a:endParaRPr lang="en-AE" dirty="0"/>
                    </a:p>
                  </a:txBody>
                  <a:tcPr/>
                </a:tc>
                <a:tc>
                  <a:txBody>
                    <a:bodyPr/>
                    <a:lstStyle/>
                    <a:p>
                      <a:pPr algn="ctr"/>
                      <a:r>
                        <a:rPr lang="en-US" dirty="0"/>
                        <a:t>u</a:t>
                      </a:r>
                      <a:endParaRPr lang="en-AE" dirty="0"/>
                    </a:p>
                  </a:txBody>
                  <a:tcPr/>
                </a:tc>
                <a:tc>
                  <a:txBody>
                    <a:bodyPr/>
                    <a:lstStyle/>
                    <a:p>
                      <a:pPr algn="ctr"/>
                      <a:r>
                        <a:rPr lang="en-US" dirty="0"/>
                        <a:t>n</a:t>
                      </a:r>
                      <a:endParaRPr lang="en-AE" dirty="0"/>
                    </a:p>
                  </a:txBody>
                  <a:tcPr/>
                </a:tc>
                <a:tc>
                  <a:txBody>
                    <a:bodyPr/>
                    <a:lstStyle/>
                    <a:p>
                      <a:pPr algn="ctr"/>
                      <a:r>
                        <a:rPr lang="en-US" dirty="0" err="1"/>
                        <a:t>ru</a:t>
                      </a:r>
                      <a:endParaRPr lang="en-AE" dirty="0"/>
                    </a:p>
                  </a:txBody>
                  <a:tcPr/>
                </a:tc>
                <a:tc>
                  <a:txBody>
                    <a:bodyPr/>
                    <a:lstStyle/>
                    <a:p>
                      <a:pPr algn="ctr"/>
                      <a:r>
                        <a:rPr lang="en-US" dirty="0"/>
                        <a:t>b</a:t>
                      </a:r>
                      <a:endParaRPr lang="en-AE" dirty="0"/>
                    </a:p>
                  </a:txBody>
                  <a:tcPr/>
                </a:tc>
                <a:tc>
                  <a:txBody>
                    <a:bodyPr/>
                    <a:lstStyle/>
                    <a:p>
                      <a:pPr algn="ctr"/>
                      <a:r>
                        <a:rPr lang="en-US" dirty="0"/>
                        <a:t>g</a:t>
                      </a:r>
                      <a:endParaRPr lang="en-AE" dirty="0"/>
                    </a:p>
                  </a:txBody>
                  <a:tcPr/>
                </a:tc>
                <a:tc>
                  <a:txBody>
                    <a:bodyPr/>
                    <a:lstStyle/>
                    <a:p>
                      <a:pPr algn="ctr"/>
                      <a:r>
                        <a:rPr lang="en-US" dirty="0" err="1"/>
                        <a:t>bu</a:t>
                      </a:r>
                      <a:endParaRPr lang="en-AE" dirty="0"/>
                    </a:p>
                  </a:txBody>
                  <a:tcPr/>
                </a:tc>
                <a:tc>
                  <a:txBody>
                    <a:bodyPr/>
                    <a:lstStyle/>
                    <a:p>
                      <a:pPr algn="ctr"/>
                      <a:r>
                        <a:rPr lang="en-US" dirty="0"/>
                        <a:t>ug</a:t>
                      </a:r>
                      <a:endParaRPr lang="en-AE" dirty="0"/>
                    </a:p>
                  </a:txBody>
                  <a:tcPr/>
                </a:tc>
                <a:tc>
                  <a:txBody>
                    <a:bodyPr/>
                    <a:lstStyle/>
                    <a:p>
                      <a:pPr algn="ctr"/>
                      <a:r>
                        <a:rPr lang="en-US" dirty="0"/>
                        <a:t>f</a:t>
                      </a:r>
                      <a:endParaRPr lang="en-AE" dirty="0"/>
                    </a:p>
                  </a:txBody>
                  <a:tcPr/>
                </a:tc>
                <a:tc>
                  <a:txBody>
                    <a:bodyPr/>
                    <a:lstStyle/>
                    <a:p>
                      <a:pPr algn="ctr"/>
                      <a:r>
                        <a:rPr lang="en-US" dirty="0"/>
                        <a:t>fu</a:t>
                      </a:r>
                      <a:endParaRPr lang="en-AE" dirty="0"/>
                    </a:p>
                  </a:txBody>
                  <a:tcPr/>
                </a:tc>
                <a:tc>
                  <a:txBody>
                    <a:bodyPr/>
                    <a:lstStyle/>
                    <a:p>
                      <a:pPr algn="ctr"/>
                      <a:r>
                        <a:rPr lang="en-US" dirty="0"/>
                        <a:t>s</a:t>
                      </a:r>
                      <a:endParaRPr lang="en-AE" dirty="0"/>
                    </a:p>
                  </a:txBody>
                  <a:tcPr/>
                </a:tc>
                <a:tc>
                  <a:txBody>
                    <a:bodyPr/>
                    <a:lstStyle/>
                    <a:p>
                      <a:pPr algn="ctr"/>
                      <a:r>
                        <a:rPr lang="en-US" dirty="0" err="1"/>
                        <a:t>su</a:t>
                      </a:r>
                      <a:endParaRPr lang="en-AE" dirty="0"/>
                    </a:p>
                  </a:txBody>
                  <a:tcPr/>
                </a:tc>
                <a:extLst>
                  <a:ext uri="{0D108BD9-81ED-4DB2-BD59-A6C34878D82A}">
                    <a16:rowId xmlns:a16="http://schemas.microsoft.com/office/drawing/2014/main" val="1194925117"/>
                  </a:ext>
                </a:extLst>
              </a:tr>
              <a:tr h="370840">
                <a:tc>
                  <a:txBody>
                    <a:bodyPr/>
                    <a:lstStyle/>
                    <a:p>
                      <a:pPr algn="ctr"/>
                      <a:r>
                        <a:rPr lang="en-US" b="1" dirty="0"/>
                        <a:t>Freq</a:t>
                      </a:r>
                      <a:endParaRPr lang="en-AE" b="1" dirty="0"/>
                    </a:p>
                  </a:txBody>
                  <a:tcPr>
                    <a:solidFill>
                      <a:schemeClr val="bg1">
                        <a:lumMod val="95000"/>
                      </a:schemeClr>
                    </a:solidFill>
                  </a:tcPr>
                </a:tc>
                <a:tc>
                  <a:txBody>
                    <a:bodyPr/>
                    <a:lstStyle/>
                    <a:p>
                      <a:pPr algn="ctr"/>
                      <a:r>
                        <a:rPr lang="en-US" sz="1600" dirty="0"/>
                        <a:t>0.0233</a:t>
                      </a:r>
                      <a:endParaRPr lang="en-AE" sz="1600" dirty="0"/>
                    </a:p>
                  </a:txBody>
                  <a:tcPr/>
                </a:tc>
                <a:tc>
                  <a:txBody>
                    <a:bodyPr/>
                    <a:lstStyle/>
                    <a:p>
                      <a:pPr algn="ctr"/>
                      <a:r>
                        <a:rPr lang="en-US" sz="1600" dirty="0"/>
                        <a:t>0.2403</a:t>
                      </a:r>
                      <a:endParaRPr lang="en-AE" sz="1600" dirty="0"/>
                    </a:p>
                  </a:txBody>
                  <a:tcPr/>
                </a:tc>
                <a:tc>
                  <a:txBody>
                    <a:bodyPr/>
                    <a:lstStyle/>
                    <a:p>
                      <a:pPr algn="ctr"/>
                      <a:r>
                        <a:rPr lang="en-US" sz="1600" dirty="0"/>
                        <a:t>0.2016</a:t>
                      </a:r>
                      <a:endParaRPr lang="en-AE" sz="1600" dirty="0"/>
                    </a:p>
                  </a:txBody>
                  <a:tcPr/>
                </a:tc>
                <a:tc>
                  <a:txBody>
                    <a:bodyPr/>
                    <a:lstStyle/>
                    <a:p>
                      <a:pPr algn="ctr"/>
                      <a:r>
                        <a:rPr lang="en-US" sz="1600" dirty="0"/>
                        <a:t>0.0233</a:t>
                      </a:r>
                      <a:endParaRPr lang="en-AE" sz="1600" dirty="0"/>
                    </a:p>
                  </a:txBody>
                  <a:tcPr/>
                </a:tc>
                <a:tc>
                  <a:txBody>
                    <a:bodyPr/>
                    <a:lstStyle/>
                    <a:p>
                      <a:pPr algn="ctr"/>
                      <a:r>
                        <a:rPr lang="en-US" sz="1600" dirty="0"/>
                        <a:t>0.0388</a:t>
                      </a:r>
                      <a:endParaRPr lang="en-AE"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0.0388</a:t>
                      </a:r>
                      <a:endParaRPr lang="en-AE" sz="1600" dirty="0"/>
                    </a:p>
                  </a:txBody>
                  <a:tcPr/>
                </a:tc>
                <a:tc>
                  <a:txBody>
                    <a:bodyPr/>
                    <a:lstStyle/>
                    <a:p>
                      <a:pPr algn="ctr"/>
                      <a:r>
                        <a:rPr lang="en-US" sz="1600" dirty="0"/>
                        <a:t>0.0388</a:t>
                      </a:r>
                      <a:endParaRPr lang="en-AE" sz="1600" dirty="0"/>
                    </a:p>
                  </a:txBody>
                  <a:tcPr/>
                </a:tc>
                <a:tc>
                  <a:txBody>
                    <a:bodyPr/>
                    <a:lstStyle/>
                    <a:p>
                      <a:pPr algn="ctr"/>
                      <a:r>
                        <a:rPr lang="en-US" sz="1600" dirty="0"/>
                        <a:t>0.0388</a:t>
                      </a:r>
                      <a:endParaRPr lang="en-AE" sz="1600" dirty="0"/>
                    </a:p>
                  </a:txBody>
                  <a:tcPr/>
                </a:tc>
                <a:tc>
                  <a:txBody>
                    <a:bodyPr/>
                    <a:lstStyle/>
                    <a:p>
                      <a:pPr algn="ctr"/>
                      <a:r>
                        <a:rPr lang="en-US" sz="1600" dirty="0"/>
                        <a:t>0.1008</a:t>
                      </a:r>
                      <a:endParaRPr lang="en-AE" sz="1600" dirty="0"/>
                    </a:p>
                  </a:txBody>
                  <a:tcPr/>
                </a:tc>
                <a:tc>
                  <a:txBody>
                    <a:bodyPr/>
                    <a:lstStyle/>
                    <a:p>
                      <a:pPr algn="ctr"/>
                      <a:r>
                        <a:rPr lang="en-US" sz="1600" dirty="0"/>
                        <a:t>0.1008</a:t>
                      </a:r>
                      <a:endParaRPr lang="en-AE" sz="1600" dirty="0"/>
                    </a:p>
                  </a:txBody>
                  <a:tcPr/>
                </a:tc>
                <a:tc>
                  <a:txBody>
                    <a:bodyPr/>
                    <a:lstStyle/>
                    <a:p>
                      <a:pPr algn="ctr"/>
                      <a:r>
                        <a:rPr lang="en-AE" sz="1600" dirty="0"/>
                        <a:t>0.0775</a:t>
                      </a:r>
                    </a:p>
                  </a:txBody>
                  <a:tcPr/>
                </a:tc>
                <a:tc>
                  <a:txBody>
                    <a:bodyPr/>
                    <a:lstStyle/>
                    <a:p>
                      <a:pPr algn="ctr"/>
                      <a:r>
                        <a:rPr lang="en-AE" sz="1600" dirty="0"/>
                        <a:t>0.0775</a:t>
                      </a:r>
                    </a:p>
                  </a:txBody>
                  <a:tcPr/>
                </a:tc>
                <a:extLst>
                  <a:ext uri="{0D108BD9-81ED-4DB2-BD59-A6C34878D82A}">
                    <a16:rowId xmlns:a16="http://schemas.microsoft.com/office/drawing/2014/main" val="3900897252"/>
                  </a:ext>
                </a:extLst>
              </a:tr>
            </a:tbl>
          </a:graphicData>
        </a:graphic>
      </p:graphicFrame>
      <p:graphicFrame>
        <p:nvGraphicFramePr>
          <p:cNvPr id="8" name="Table 7">
            <a:extLst>
              <a:ext uri="{FF2B5EF4-FFF2-40B4-BE49-F238E27FC236}">
                <a16:creationId xmlns:a16="http://schemas.microsoft.com/office/drawing/2014/main" id="{7552B334-04BA-DDD1-7805-CF699042E798}"/>
              </a:ext>
            </a:extLst>
          </p:cNvPr>
          <p:cNvGraphicFramePr>
            <a:graphicFrameLocks noGrp="1"/>
          </p:cNvGraphicFramePr>
          <p:nvPr>
            <p:extLst>
              <p:ext uri="{D42A27DB-BD31-4B8C-83A1-F6EECF244321}">
                <p14:modId xmlns:p14="http://schemas.microsoft.com/office/powerpoint/2010/main" val="3820206568"/>
              </p:ext>
            </p:extLst>
          </p:nvPr>
        </p:nvGraphicFramePr>
        <p:xfrm>
          <a:off x="856038" y="1871170"/>
          <a:ext cx="10479924" cy="741680"/>
        </p:xfrm>
        <a:graphic>
          <a:graphicData uri="http://schemas.openxmlformats.org/drawingml/2006/table">
            <a:tbl>
              <a:tblPr firstRow="1" bandRow="1">
                <a:tableStyleId>{5940675A-B579-460E-94D1-54222C63F5DA}</a:tableStyleId>
              </a:tblPr>
              <a:tblGrid>
                <a:gridCol w="806148">
                  <a:extLst>
                    <a:ext uri="{9D8B030D-6E8A-4147-A177-3AD203B41FA5}">
                      <a16:colId xmlns:a16="http://schemas.microsoft.com/office/drawing/2014/main" val="1265899052"/>
                    </a:ext>
                  </a:extLst>
                </a:gridCol>
                <a:gridCol w="806148">
                  <a:extLst>
                    <a:ext uri="{9D8B030D-6E8A-4147-A177-3AD203B41FA5}">
                      <a16:colId xmlns:a16="http://schemas.microsoft.com/office/drawing/2014/main" val="3308984834"/>
                    </a:ext>
                  </a:extLst>
                </a:gridCol>
                <a:gridCol w="806148">
                  <a:extLst>
                    <a:ext uri="{9D8B030D-6E8A-4147-A177-3AD203B41FA5}">
                      <a16:colId xmlns:a16="http://schemas.microsoft.com/office/drawing/2014/main" val="209088191"/>
                    </a:ext>
                  </a:extLst>
                </a:gridCol>
                <a:gridCol w="806148">
                  <a:extLst>
                    <a:ext uri="{9D8B030D-6E8A-4147-A177-3AD203B41FA5}">
                      <a16:colId xmlns:a16="http://schemas.microsoft.com/office/drawing/2014/main" val="3138009570"/>
                    </a:ext>
                  </a:extLst>
                </a:gridCol>
                <a:gridCol w="806148">
                  <a:extLst>
                    <a:ext uri="{9D8B030D-6E8A-4147-A177-3AD203B41FA5}">
                      <a16:colId xmlns:a16="http://schemas.microsoft.com/office/drawing/2014/main" val="3910660853"/>
                    </a:ext>
                  </a:extLst>
                </a:gridCol>
                <a:gridCol w="806148">
                  <a:extLst>
                    <a:ext uri="{9D8B030D-6E8A-4147-A177-3AD203B41FA5}">
                      <a16:colId xmlns:a16="http://schemas.microsoft.com/office/drawing/2014/main" val="81195048"/>
                    </a:ext>
                  </a:extLst>
                </a:gridCol>
                <a:gridCol w="806148">
                  <a:extLst>
                    <a:ext uri="{9D8B030D-6E8A-4147-A177-3AD203B41FA5}">
                      <a16:colId xmlns:a16="http://schemas.microsoft.com/office/drawing/2014/main" val="3102211109"/>
                    </a:ext>
                  </a:extLst>
                </a:gridCol>
                <a:gridCol w="806148">
                  <a:extLst>
                    <a:ext uri="{9D8B030D-6E8A-4147-A177-3AD203B41FA5}">
                      <a16:colId xmlns:a16="http://schemas.microsoft.com/office/drawing/2014/main" val="4038866911"/>
                    </a:ext>
                  </a:extLst>
                </a:gridCol>
                <a:gridCol w="806148">
                  <a:extLst>
                    <a:ext uri="{9D8B030D-6E8A-4147-A177-3AD203B41FA5}">
                      <a16:colId xmlns:a16="http://schemas.microsoft.com/office/drawing/2014/main" val="3192945855"/>
                    </a:ext>
                  </a:extLst>
                </a:gridCol>
                <a:gridCol w="806148">
                  <a:extLst>
                    <a:ext uri="{9D8B030D-6E8A-4147-A177-3AD203B41FA5}">
                      <a16:colId xmlns:a16="http://schemas.microsoft.com/office/drawing/2014/main" val="3742678624"/>
                    </a:ext>
                  </a:extLst>
                </a:gridCol>
                <a:gridCol w="806148">
                  <a:extLst>
                    <a:ext uri="{9D8B030D-6E8A-4147-A177-3AD203B41FA5}">
                      <a16:colId xmlns:a16="http://schemas.microsoft.com/office/drawing/2014/main" val="3016914377"/>
                    </a:ext>
                  </a:extLst>
                </a:gridCol>
                <a:gridCol w="806148">
                  <a:extLst>
                    <a:ext uri="{9D8B030D-6E8A-4147-A177-3AD203B41FA5}">
                      <a16:colId xmlns:a16="http://schemas.microsoft.com/office/drawing/2014/main" val="2032744321"/>
                    </a:ext>
                  </a:extLst>
                </a:gridCol>
                <a:gridCol w="806148">
                  <a:extLst>
                    <a:ext uri="{9D8B030D-6E8A-4147-A177-3AD203B41FA5}">
                      <a16:colId xmlns:a16="http://schemas.microsoft.com/office/drawing/2014/main" val="881585283"/>
                    </a:ext>
                  </a:extLst>
                </a:gridCol>
              </a:tblGrid>
              <a:tr h="370840">
                <a:tc>
                  <a:txBody>
                    <a:bodyPr/>
                    <a:lstStyle/>
                    <a:p>
                      <a:pPr algn="ctr"/>
                      <a:r>
                        <a:rPr lang="en-US" b="1" dirty="0"/>
                        <a:t>Token </a:t>
                      </a:r>
                      <a:endParaRPr lang="en-AE" b="1" dirty="0"/>
                    </a:p>
                  </a:txBody>
                  <a:tcPr>
                    <a:solidFill>
                      <a:schemeClr val="bg1">
                        <a:lumMod val="95000"/>
                      </a:schemeClr>
                    </a:solidFill>
                  </a:tcPr>
                </a:tc>
                <a:tc>
                  <a:txBody>
                    <a:bodyPr/>
                    <a:lstStyle/>
                    <a:p>
                      <a:pPr algn="ctr"/>
                      <a:r>
                        <a:rPr lang="en-US" dirty="0"/>
                        <a:t>r</a:t>
                      </a:r>
                      <a:endParaRPr lang="en-AE" dirty="0"/>
                    </a:p>
                  </a:txBody>
                  <a:tcPr/>
                </a:tc>
                <a:tc>
                  <a:txBody>
                    <a:bodyPr/>
                    <a:lstStyle/>
                    <a:p>
                      <a:pPr algn="ctr"/>
                      <a:r>
                        <a:rPr lang="en-US" dirty="0"/>
                        <a:t>u</a:t>
                      </a:r>
                      <a:endParaRPr lang="en-AE" dirty="0"/>
                    </a:p>
                  </a:txBody>
                  <a:tcPr/>
                </a:tc>
                <a:tc>
                  <a:txBody>
                    <a:bodyPr/>
                    <a:lstStyle/>
                    <a:p>
                      <a:pPr algn="ctr"/>
                      <a:r>
                        <a:rPr lang="en-US" dirty="0"/>
                        <a:t>n</a:t>
                      </a:r>
                      <a:endParaRPr lang="en-AE" dirty="0"/>
                    </a:p>
                  </a:txBody>
                  <a:tcPr/>
                </a:tc>
                <a:tc>
                  <a:txBody>
                    <a:bodyPr/>
                    <a:lstStyle/>
                    <a:p>
                      <a:pPr algn="ctr"/>
                      <a:r>
                        <a:rPr lang="en-US" dirty="0" err="1"/>
                        <a:t>ru</a:t>
                      </a:r>
                      <a:endParaRPr lang="en-AE" dirty="0"/>
                    </a:p>
                  </a:txBody>
                  <a:tcPr/>
                </a:tc>
                <a:tc>
                  <a:txBody>
                    <a:bodyPr/>
                    <a:lstStyle/>
                    <a:p>
                      <a:pPr algn="ctr"/>
                      <a:r>
                        <a:rPr lang="en-US" dirty="0"/>
                        <a:t>b</a:t>
                      </a:r>
                      <a:endParaRPr lang="en-AE" dirty="0"/>
                    </a:p>
                  </a:txBody>
                  <a:tcPr/>
                </a:tc>
                <a:tc>
                  <a:txBody>
                    <a:bodyPr/>
                    <a:lstStyle/>
                    <a:p>
                      <a:pPr algn="ctr"/>
                      <a:r>
                        <a:rPr lang="en-US" dirty="0"/>
                        <a:t>g</a:t>
                      </a:r>
                      <a:endParaRPr lang="en-AE" dirty="0"/>
                    </a:p>
                  </a:txBody>
                  <a:tcPr/>
                </a:tc>
                <a:tc>
                  <a:txBody>
                    <a:bodyPr/>
                    <a:lstStyle/>
                    <a:p>
                      <a:pPr algn="ctr"/>
                      <a:r>
                        <a:rPr lang="en-US" dirty="0" err="1"/>
                        <a:t>bu</a:t>
                      </a:r>
                      <a:endParaRPr lang="en-AE" dirty="0"/>
                    </a:p>
                  </a:txBody>
                  <a:tcPr/>
                </a:tc>
                <a:tc>
                  <a:txBody>
                    <a:bodyPr/>
                    <a:lstStyle/>
                    <a:p>
                      <a:pPr algn="ctr"/>
                      <a:r>
                        <a:rPr lang="en-US" dirty="0"/>
                        <a:t>ug</a:t>
                      </a:r>
                      <a:endParaRPr lang="en-AE" dirty="0"/>
                    </a:p>
                  </a:txBody>
                  <a:tcPr/>
                </a:tc>
                <a:tc>
                  <a:txBody>
                    <a:bodyPr/>
                    <a:lstStyle/>
                    <a:p>
                      <a:pPr algn="ctr"/>
                      <a:r>
                        <a:rPr lang="en-US" dirty="0"/>
                        <a:t>f</a:t>
                      </a:r>
                      <a:endParaRPr lang="en-AE" dirty="0"/>
                    </a:p>
                  </a:txBody>
                  <a:tcPr/>
                </a:tc>
                <a:tc>
                  <a:txBody>
                    <a:bodyPr/>
                    <a:lstStyle/>
                    <a:p>
                      <a:pPr algn="ctr"/>
                      <a:r>
                        <a:rPr lang="en-US" dirty="0"/>
                        <a:t>fu</a:t>
                      </a:r>
                      <a:endParaRPr lang="en-AE" dirty="0"/>
                    </a:p>
                  </a:txBody>
                  <a:tcPr/>
                </a:tc>
                <a:tc>
                  <a:txBody>
                    <a:bodyPr/>
                    <a:lstStyle/>
                    <a:p>
                      <a:pPr algn="ctr"/>
                      <a:r>
                        <a:rPr lang="en-US" dirty="0"/>
                        <a:t>s</a:t>
                      </a:r>
                      <a:endParaRPr lang="en-AE" dirty="0"/>
                    </a:p>
                  </a:txBody>
                  <a:tcPr/>
                </a:tc>
                <a:tc>
                  <a:txBody>
                    <a:bodyPr/>
                    <a:lstStyle/>
                    <a:p>
                      <a:pPr algn="ctr"/>
                      <a:r>
                        <a:rPr lang="en-US" dirty="0" err="1"/>
                        <a:t>su</a:t>
                      </a:r>
                      <a:endParaRPr lang="en-AE" dirty="0"/>
                    </a:p>
                  </a:txBody>
                  <a:tcPr/>
                </a:tc>
                <a:extLst>
                  <a:ext uri="{0D108BD9-81ED-4DB2-BD59-A6C34878D82A}">
                    <a16:rowId xmlns:a16="http://schemas.microsoft.com/office/drawing/2014/main" val="1194925117"/>
                  </a:ext>
                </a:extLst>
              </a:tr>
              <a:tr h="370840">
                <a:tc>
                  <a:txBody>
                    <a:bodyPr/>
                    <a:lstStyle/>
                    <a:p>
                      <a:pPr algn="ctr"/>
                      <a:r>
                        <a:rPr lang="en-US" b="1" dirty="0"/>
                        <a:t>Freq</a:t>
                      </a:r>
                      <a:endParaRPr lang="en-AE" b="1" dirty="0"/>
                    </a:p>
                  </a:txBody>
                  <a:tcPr>
                    <a:solidFill>
                      <a:schemeClr val="bg1">
                        <a:lumMod val="95000"/>
                      </a:schemeClr>
                    </a:solidFill>
                  </a:tcPr>
                </a:tc>
                <a:tc>
                  <a:txBody>
                    <a:bodyPr/>
                    <a:lstStyle/>
                    <a:p>
                      <a:pPr algn="ctr"/>
                      <a:r>
                        <a:rPr lang="en-US" dirty="0"/>
                        <a:t>3</a:t>
                      </a:r>
                      <a:endParaRPr lang="en-AE" dirty="0"/>
                    </a:p>
                  </a:txBody>
                  <a:tcPr/>
                </a:tc>
                <a:tc>
                  <a:txBody>
                    <a:bodyPr/>
                    <a:lstStyle/>
                    <a:p>
                      <a:pPr algn="ctr"/>
                      <a:r>
                        <a:rPr lang="en-US" dirty="0"/>
                        <a:t>31</a:t>
                      </a:r>
                      <a:endParaRPr lang="en-AE" dirty="0"/>
                    </a:p>
                  </a:txBody>
                  <a:tcPr/>
                </a:tc>
                <a:tc>
                  <a:txBody>
                    <a:bodyPr/>
                    <a:lstStyle/>
                    <a:p>
                      <a:pPr algn="ctr"/>
                      <a:r>
                        <a:rPr lang="en-US" dirty="0"/>
                        <a:t>26</a:t>
                      </a:r>
                      <a:endParaRPr lang="en-AE" dirty="0"/>
                    </a:p>
                  </a:txBody>
                  <a:tcPr/>
                </a:tc>
                <a:tc>
                  <a:txBody>
                    <a:bodyPr/>
                    <a:lstStyle/>
                    <a:p>
                      <a:pPr algn="ctr"/>
                      <a:r>
                        <a:rPr lang="en-US" dirty="0"/>
                        <a:t>3</a:t>
                      </a:r>
                      <a:endParaRPr lang="en-AE" dirty="0"/>
                    </a:p>
                  </a:txBody>
                  <a:tcPr/>
                </a:tc>
                <a:tc>
                  <a:txBody>
                    <a:bodyPr/>
                    <a:lstStyle/>
                    <a:p>
                      <a:pPr algn="ctr"/>
                      <a:r>
                        <a:rPr lang="en-US" dirty="0"/>
                        <a:t>5</a:t>
                      </a:r>
                      <a:endParaRPr lang="en-AE" dirty="0"/>
                    </a:p>
                  </a:txBody>
                  <a:tcPr/>
                </a:tc>
                <a:tc>
                  <a:txBody>
                    <a:bodyPr/>
                    <a:lstStyle/>
                    <a:p>
                      <a:pPr algn="ctr"/>
                      <a:r>
                        <a:rPr lang="en-US" dirty="0"/>
                        <a:t>5</a:t>
                      </a:r>
                      <a:endParaRPr lang="en-AE" dirty="0"/>
                    </a:p>
                  </a:txBody>
                  <a:tcPr/>
                </a:tc>
                <a:tc>
                  <a:txBody>
                    <a:bodyPr/>
                    <a:lstStyle/>
                    <a:p>
                      <a:pPr algn="ctr"/>
                      <a:r>
                        <a:rPr lang="en-US" dirty="0"/>
                        <a:t>5</a:t>
                      </a:r>
                      <a:endParaRPr lang="en-AE" dirty="0"/>
                    </a:p>
                  </a:txBody>
                  <a:tcPr/>
                </a:tc>
                <a:tc>
                  <a:txBody>
                    <a:bodyPr/>
                    <a:lstStyle/>
                    <a:p>
                      <a:pPr algn="ctr"/>
                      <a:r>
                        <a:rPr lang="en-US" dirty="0"/>
                        <a:t>5</a:t>
                      </a:r>
                      <a:endParaRPr lang="en-AE" dirty="0"/>
                    </a:p>
                  </a:txBody>
                  <a:tcPr/>
                </a:tc>
                <a:tc>
                  <a:txBody>
                    <a:bodyPr/>
                    <a:lstStyle/>
                    <a:p>
                      <a:pPr algn="ctr"/>
                      <a:r>
                        <a:rPr lang="en-US" dirty="0"/>
                        <a:t>13</a:t>
                      </a:r>
                      <a:endParaRPr lang="en-AE" dirty="0"/>
                    </a:p>
                  </a:txBody>
                  <a:tcPr/>
                </a:tc>
                <a:tc>
                  <a:txBody>
                    <a:bodyPr/>
                    <a:lstStyle/>
                    <a:p>
                      <a:pPr algn="ctr"/>
                      <a:r>
                        <a:rPr lang="en-US" dirty="0"/>
                        <a:t>13</a:t>
                      </a:r>
                      <a:endParaRPr lang="en-AE" dirty="0"/>
                    </a:p>
                  </a:txBody>
                  <a:tcPr/>
                </a:tc>
                <a:tc>
                  <a:txBody>
                    <a:bodyPr/>
                    <a:lstStyle/>
                    <a:p>
                      <a:pPr algn="ctr"/>
                      <a:r>
                        <a:rPr lang="en-US" dirty="0"/>
                        <a:t>10</a:t>
                      </a:r>
                      <a:endParaRPr lang="en-AE" dirty="0"/>
                    </a:p>
                  </a:txBody>
                  <a:tcPr/>
                </a:tc>
                <a:tc>
                  <a:txBody>
                    <a:bodyPr/>
                    <a:lstStyle/>
                    <a:p>
                      <a:pPr algn="ctr"/>
                      <a:r>
                        <a:rPr lang="en-US" dirty="0"/>
                        <a:t>10</a:t>
                      </a:r>
                      <a:endParaRPr lang="en-AE" dirty="0"/>
                    </a:p>
                  </a:txBody>
                  <a:tcPr/>
                </a:tc>
                <a:extLst>
                  <a:ext uri="{0D108BD9-81ED-4DB2-BD59-A6C34878D82A}">
                    <a16:rowId xmlns:a16="http://schemas.microsoft.com/office/drawing/2014/main" val="3900897252"/>
                  </a:ext>
                </a:extLst>
              </a:tr>
            </a:tbl>
          </a:graphicData>
        </a:graphic>
      </p:graphicFrame>
      <p:graphicFrame>
        <p:nvGraphicFramePr>
          <p:cNvPr id="9" name="Table 8">
            <a:extLst>
              <a:ext uri="{FF2B5EF4-FFF2-40B4-BE49-F238E27FC236}">
                <a16:creationId xmlns:a16="http://schemas.microsoft.com/office/drawing/2014/main" id="{76D1BF3D-FFD0-6415-16C1-23342ED1F31F}"/>
              </a:ext>
            </a:extLst>
          </p:cNvPr>
          <p:cNvGraphicFramePr>
            <a:graphicFrameLocks noGrp="1"/>
          </p:cNvGraphicFramePr>
          <p:nvPr>
            <p:extLst>
              <p:ext uri="{D42A27DB-BD31-4B8C-83A1-F6EECF244321}">
                <p14:modId xmlns:p14="http://schemas.microsoft.com/office/powerpoint/2010/main" val="1389845436"/>
              </p:ext>
            </p:extLst>
          </p:nvPr>
        </p:nvGraphicFramePr>
        <p:xfrm>
          <a:off x="856038" y="4059035"/>
          <a:ext cx="5434696" cy="1854200"/>
        </p:xfrm>
        <a:graphic>
          <a:graphicData uri="http://schemas.openxmlformats.org/drawingml/2006/table">
            <a:tbl>
              <a:tblPr firstRow="1" bandRow="1">
                <a:tableStyleId>{5C22544A-7EE6-4342-B048-85BDC9FD1C3A}</a:tableStyleId>
              </a:tblPr>
              <a:tblGrid>
                <a:gridCol w="1302962">
                  <a:extLst>
                    <a:ext uri="{9D8B030D-6E8A-4147-A177-3AD203B41FA5}">
                      <a16:colId xmlns:a16="http://schemas.microsoft.com/office/drawing/2014/main" val="1257168833"/>
                    </a:ext>
                  </a:extLst>
                </a:gridCol>
                <a:gridCol w="770467">
                  <a:extLst>
                    <a:ext uri="{9D8B030D-6E8A-4147-A177-3AD203B41FA5}">
                      <a16:colId xmlns:a16="http://schemas.microsoft.com/office/drawing/2014/main" val="10799226"/>
                    </a:ext>
                  </a:extLst>
                </a:gridCol>
                <a:gridCol w="1464733">
                  <a:extLst>
                    <a:ext uri="{9D8B030D-6E8A-4147-A177-3AD203B41FA5}">
                      <a16:colId xmlns:a16="http://schemas.microsoft.com/office/drawing/2014/main" val="3892920618"/>
                    </a:ext>
                  </a:extLst>
                </a:gridCol>
                <a:gridCol w="1896534">
                  <a:extLst>
                    <a:ext uri="{9D8B030D-6E8A-4147-A177-3AD203B41FA5}">
                      <a16:colId xmlns:a16="http://schemas.microsoft.com/office/drawing/2014/main" val="2859493632"/>
                    </a:ext>
                  </a:extLst>
                </a:gridCol>
              </a:tblGrid>
              <a:tr h="370840">
                <a:tc>
                  <a:txBody>
                    <a:bodyPr/>
                    <a:lstStyle/>
                    <a:p>
                      <a:pPr algn="ctr"/>
                      <a:r>
                        <a:rPr lang="en-US" dirty="0"/>
                        <a:t>Word</a:t>
                      </a:r>
                      <a:endParaRPr lang="en-AE" dirty="0"/>
                    </a:p>
                  </a:txBody>
                  <a:tcPr/>
                </a:tc>
                <a:tc>
                  <a:txBody>
                    <a:bodyPr/>
                    <a:lstStyle/>
                    <a:p>
                      <a:pPr algn="ctr"/>
                      <a:r>
                        <a:rPr lang="en-US" dirty="0"/>
                        <a:t>Freq</a:t>
                      </a:r>
                      <a:endParaRPr lang="en-AE" dirty="0"/>
                    </a:p>
                  </a:txBody>
                  <a:tcPr/>
                </a:tc>
                <a:tc>
                  <a:txBody>
                    <a:bodyPr/>
                    <a:lstStyle/>
                    <a:p>
                      <a:pPr algn="ctr"/>
                      <a:r>
                        <a:rPr lang="en-US" dirty="0"/>
                        <a:t>Split</a:t>
                      </a:r>
                      <a:endParaRPr lang="en-AE" dirty="0"/>
                    </a:p>
                  </a:txBody>
                  <a:tcPr/>
                </a:tc>
                <a:tc>
                  <a:txBody>
                    <a:bodyPr/>
                    <a:lstStyle/>
                    <a:p>
                      <a:pPr algn="ctr"/>
                      <a:r>
                        <a:rPr lang="en-US" dirty="0"/>
                        <a:t>Score</a:t>
                      </a:r>
                      <a:endParaRPr lang="en-AE" dirty="0"/>
                    </a:p>
                  </a:txBody>
                  <a:tcPr/>
                </a:tc>
                <a:extLst>
                  <a:ext uri="{0D108BD9-81ED-4DB2-BD59-A6C34878D82A}">
                    <a16:rowId xmlns:a16="http://schemas.microsoft.com/office/drawing/2014/main" val="4098840022"/>
                  </a:ext>
                </a:extLst>
              </a:tr>
              <a:tr h="370840">
                <a:tc>
                  <a:txBody>
                    <a:bodyPr/>
                    <a:lstStyle/>
                    <a:p>
                      <a:pPr algn="ctr"/>
                      <a:r>
                        <a:rPr lang="en-US" dirty="0"/>
                        <a:t>Run</a:t>
                      </a:r>
                      <a:endParaRPr lang="en-AE" dirty="0"/>
                    </a:p>
                  </a:txBody>
                  <a:tcPr/>
                </a:tc>
                <a:tc>
                  <a:txBody>
                    <a:bodyPr/>
                    <a:lstStyle/>
                    <a:p>
                      <a:pPr algn="ctr"/>
                      <a:r>
                        <a:rPr lang="en-US" dirty="0"/>
                        <a:t>3</a:t>
                      </a:r>
                      <a:endParaRPr lang="en-AE" dirty="0"/>
                    </a:p>
                  </a:txBody>
                  <a:tcPr/>
                </a:tc>
                <a:tc>
                  <a:txBody>
                    <a:bodyPr/>
                    <a:lstStyle/>
                    <a:p>
                      <a:pPr algn="ctr"/>
                      <a:r>
                        <a:rPr lang="en-GB" dirty="0" err="1"/>
                        <a:t>ru</a:t>
                      </a:r>
                      <a:r>
                        <a:rPr lang="en-GB" dirty="0"/>
                        <a:t>, n</a:t>
                      </a:r>
                      <a:endParaRPr lang="en-AE" dirty="0"/>
                    </a:p>
                  </a:txBody>
                  <a:tcPr/>
                </a:tc>
                <a:tc>
                  <a:txBody>
                    <a:bodyPr/>
                    <a:lstStyle/>
                    <a:p>
                      <a:pPr algn="ctr"/>
                      <a:r>
                        <a:rPr lang="en-AE" dirty="0"/>
                        <a:t>0.00469728</a:t>
                      </a:r>
                    </a:p>
                  </a:txBody>
                  <a:tcPr/>
                </a:tc>
                <a:extLst>
                  <a:ext uri="{0D108BD9-81ED-4DB2-BD59-A6C34878D82A}">
                    <a16:rowId xmlns:a16="http://schemas.microsoft.com/office/drawing/2014/main" val="3253010642"/>
                  </a:ext>
                </a:extLst>
              </a:tr>
              <a:tr h="370840">
                <a:tc>
                  <a:txBody>
                    <a:bodyPr/>
                    <a:lstStyle/>
                    <a:p>
                      <a:pPr algn="ctr"/>
                      <a:r>
                        <a:rPr lang="en-US" dirty="0"/>
                        <a:t>Bug</a:t>
                      </a:r>
                      <a:endParaRPr lang="en-AE" dirty="0"/>
                    </a:p>
                  </a:txBody>
                  <a:tcPr/>
                </a:tc>
                <a:tc>
                  <a:txBody>
                    <a:bodyPr/>
                    <a:lstStyle/>
                    <a:p>
                      <a:pPr algn="ctr"/>
                      <a:r>
                        <a:rPr lang="en-US" dirty="0"/>
                        <a:t>5</a:t>
                      </a:r>
                      <a:endParaRPr lang="en-AE" dirty="0"/>
                    </a:p>
                  </a:txBody>
                  <a:tcPr/>
                </a:tc>
                <a:tc>
                  <a:txBody>
                    <a:bodyPr/>
                    <a:lstStyle/>
                    <a:p>
                      <a:pPr algn="ctr"/>
                      <a:r>
                        <a:rPr lang="en-GB" dirty="0" err="1"/>
                        <a:t>bu</a:t>
                      </a:r>
                      <a:r>
                        <a:rPr lang="en-GB" dirty="0"/>
                        <a:t>, g</a:t>
                      </a:r>
                      <a:endParaRPr lang="en-AE" dirty="0"/>
                    </a:p>
                  </a:txBody>
                  <a:tcPr/>
                </a:tc>
                <a:tc>
                  <a:txBody>
                    <a:bodyPr/>
                    <a:lstStyle/>
                    <a:p>
                      <a:pPr algn="ctr"/>
                      <a:r>
                        <a:rPr lang="en-AE" dirty="0"/>
                        <a:t>0.00150544</a:t>
                      </a:r>
                    </a:p>
                  </a:txBody>
                  <a:tcPr/>
                </a:tc>
                <a:extLst>
                  <a:ext uri="{0D108BD9-81ED-4DB2-BD59-A6C34878D82A}">
                    <a16:rowId xmlns:a16="http://schemas.microsoft.com/office/drawing/2014/main" val="696822951"/>
                  </a:ext>
                </a:extLst>
              </a:tr>
              <a:tr h="370840">
                <a:tc>
                  <a:txBody>
                    <a:bodyPr/>
                    <a:lstStyle/>
                    <a:p>
                      <a:pPr algn="ctr"/>
                      <a:r>
                        <a:rPr lang="en-US" dirty="0"/>
                        <a:t>Fun</a:t>
                      </a:r>
                      <a:endParaRPr lang="en-AE" dirty="0"/>
                    </a:p>
                  </a:txBody>
                  <a:tcPr/>
                </a:tc>
                <a:tc>
                  <a:txBody>
                    <a:bodyPr/>
                    <a:lstStyle/>
                    <a:p>
                      <a:pPr algn="ctr"/>
                      <a:r>
                        <a:rPr lang="en-US" dirty="0"/>
                        <a:t>13</a:t>
                      </a:r>
                      <a:endParaRPr lang="en-AE" dirty="0"/>
                    </a:p>
                  </a:txBody>
                  <a:tcPr/>
                </a:tc>
                <a:tc>
                  <a:txBody>
                    <a:bodyPr/>
                    <a:lstStyle/>
                    <a:p>
                      <a:pPr algn="ctr"/>
                      <a:r>
                        <a:rPr lang="en-GB" dirty="0"/>
                        <a:t>fu, n</a:t>
                      </a:r>
                      <a:endParaRPr lang="en-AE" dirty="0"/>
                    </a:p>
                  </a:txBody>
                  <a:tcPr/>
                </a:tc>
                <a:tc>
                  <a:txBody>
                    <a:bodyPr/>
                    <a:lstStyle/>
                    <a:p>
                      <a:pPr algn="ctr"/>
                      <a:r>
                        <a:rPr lang="en-AE" dirty="0"/>
                        <a:t>0.02032128</a:t>
                      </a:r>
                    </a:p>
                  </a:txBody>
                  <a:tcPr/>
                </a:tc>
                <a:extLst>
                  <a:ext uri="{0D108BD9-81ED-4DB2-BD59-A6C34878D82A}">
                    <a16:rowId xmlns:a16="http://schemas.microsoft.com/office/drawing/2014/main" val="2649128785"/>
                  </a:ext>
                </a:extLst>
              </a:tr>
              <a:tr h="370840">
                <a:tc>
                  <a:txBody>
                    <a:bodyPr/>
                    <a:lstStyle/>
                    <a:p>
                      <a:pPr algn="ctr"/>
                      <a:r>
                        <a:rPr lang="en-US" dirty="0"/>
                        <a:t>Sun </a:t>
                      </a:r>
                      <a:endParaRPr lang="en-AE" dirty="0"/>
                    </a:p>
                  </a:txBody>
                  <a:tcPr/>
                </a:tc>
                <a:tc>
                  <a:txBody>
                    <a:bodyPr/>
                    <a:lstStyle/>
                    <a:p>
                      <a:pPr algn="ctr"/>
                      <a:r>
                        <a:rPr lang="en-US" dirty="0"/>
                        <a:t>10</a:t>
                      </a:r>
                      <a:endParaRPr lang="en-AE" dirty="0"/>
                    </a:p>
                  </a:txBody>
                  <a:tcPr/>
                </a:tc>
                <a:tc>
                  <a:txBody>
                    <a:bodyPr/>
                    <a:lstStyle/>
                    <a:p>
                      <a:pPr algn="ctr"/>
                      <a:r>
                        <a:rPr lang="en-GB" dirty="0" err="1"/>
                        <a:t>su</a:t>
                      </a:r>
                      <a:r>
                        <a:rPr lang="en-GB" dirty="0"/>
                        <a:t>, n</a:t>
                      </a:r>
                      <a:endParaRPr lang="en-AE" dirty="0"/>
                    </a:p>
                  </a:txBody>
                  <a:tcPr/>
                </a:tc>
                <a:tc>
                  <a:txBody>
                    <a:bodyPr/>
                    <a:lstStyle/>
                    <a:p>
                      <a:pPr algn="ctr"/>
                      <a:r>
                        <a:rPr lang="en-AE" dirty="0"/>
                        <a:t>0.015624</a:t>
                      </a:r>
                    </a:p>
                  </a:txBody>
                  <a:tcPr/>
                </a:tc>
                <a:extLst>
                  <a:ext uri="{0D108BD9-81ED-4DB2-BD59-A6C34878D82A}">
                    <a16:rowId xmlns:a16="http://schemas.microsoft.com/office/drawing/2014/main" val="3961069048"/>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EF60CBB-BDAF-E1B3-9A8F-EC5A6BBD0A97}"/>
                  </a:ext>
                </a:extLst>
              </p:cNvPr>
              <p:cNvSpPr txBox="1"/>
              <p:nvPr/>
            </p:nvSpPr>
            <p:spPr>
              <a:xfrm>
                <a:off x="6459978" y="4600902"/>
                <a:ext cx="5434697" cy="11876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Loss</m:t>
                      </m:r>
                      <m:r>
                        <a:rPr lang="en-US" b="0" i="1" smtClean="0">
                          <a:latin typeface="Cambria Math" panose="02040503050406030204" pitchFamily="18" charset="0"/>
                        </a:rPr>
                        <m:t>=</m:t>
                      </m:r>
                      <m:r>
                        <m:rPr>
                          <m:nor/>
                        </m:rPr>
                        <a:rPr lang="en-GB"/>
                        <m:t>3 </m:t>
                      </m:r>
                      <m:r>
                        <a:rPr lang="en-US" b="0" i="1" smtClean="0">
                          <a:latin typeface="Cambria Math" panose="02040503050406030204" pitchFamily="18" charset="0"/>
                        </a:rPr>
                        <m:t>×</m:t>
                      </m:r>
                      <m:r>
                        <m:rPr>
                          <m:nor/>
                        </m:rPr>
                        <a:rPr lang="en-GB"/>
                        <m:t>(−</m:t>
                      </m:r>
                      <m:r>
                        <m:rPr>
                          <m:nor/>
                        </m:rPr>
                        <a:rPr lang="en-GB"/>
                        <m:t>log</m:t>
                      </m:r>
                      <m:r>
                        <m:rPr>
                          <m:nor/>
                        </m:rPr>
                        <a:rPr lang="en-GB"/>
                        <m:t>(0.00469728)) + 5 </m:t>
                      </m:r>
                      <m:r>
                        <a:rPr lang="en-US" b="0" i="1" smtClean="0">
                          <a:latin typeface="Cambria Math" panose="02040503050406030204" pitchFamily="18" charset="0"/>
                        </a:rPr>
                        <m:t>×</m:t>
                      </m:r>
                      <m:r>
                        <m:rPr>
                          <m:nor/>
                        </m:rPr>
                        <a:rPr lang="en-GB"/>
                        <m:t> (−</m:t>
                      </m:r>
                      <m:r>
                        <m:rPr>
                          <m:nor/>
                        </m:rPr>
                        <a:rPr lang="en-GB"/>
                        <m:t>log</m:t>
                      </m:r>
                      <m:r>
                        <m:rPr>
                          <m:nor/>
                        </m:rPr>
                        <a:rPr lang="en-GB"/>
                        <m:t>(0.00150544)) + 13 </m:t>
                      </m:r>
                      <m:r>
                        <a:rPr lang="en-US" b="0" i="1" smtClean="0">
                          <a:latin typeface="Cambria Math" panose="02040503050406030204" pitchFamily="18" charset="0"/>
                        </a:rPr>
                        <m:t>×</m:t>
                      </m:r>
                      <m:r>
                        <m:rPr>
                          <m:nor/>
                        </m:rPr>
                        <a:rPr lang="en-GB"/>
                        <m:t>(−</m:t>
                      </m:r>
                      <m:r>
                        <m:rPr>
                          <m:nor/>
                        </m:rPr>
                        <a:rPr lang="en-GB"/>
                        <m:t>log</m:t>
                      </m:r>
                      <m:r>
                        <m:rPr>
                          <m:nor/>
                        </m:rPr>
                        <a:rPr lang="en-GB"/>
                        <m:t>(0.02032128)) + 10 </m:t>
                      </m:r>
                      <m:r>
                        <a:rPr lang="en-US" b="0" i="1" smtClean="0">
                          <a:latin typeface="Cambria Math" panose="02040503050406030204" pitchFamily="18" charset="0"/>
                        </a:rPr>
                        <m:t>×</m:t>
                      </m:r>
                      <m:r>
                        <m:rPr>
                          <m:nor/>
                        </m:rPr>
                        <a:rPr lang="en-GB"/>
                        <m:t>(−</m:t>
                      </m:r>
                      <m:r>
                        <m:rPr>
                          <m:nor/>
                        </m:rPr>
                        <a:rPr lang="en-GB"/>
                        <m:t>log</m:t>
                      </m:r>
                      <m:r>
                        <m:rPr>
                          <m:nor/>
                        </m:rPr>
                        <a:rPr lang="en-GB"/>
                        <m:t>( 0.015624)) </m:t>
                      </m:r>
                    </m:oMath>
                    <m:oMath xmlns:m="http://schemas.openxmlformats.org/officeDocument/2006/math">
                      <m:r>
                        <m:rPr>
                          <m:nor/>
                        </m:rPr>
                        <a:rPr lang="en-GB"/>
                        <m:t>= 61.155</m:t>
                      </m:r>
                    </m:oMath>
                  </m:oMathPara>
                </a14:m>
                <a:endParaRPr lang="en-AE" dirty="0"/>
              </a:p>
            </p:txBody>
          </p:sp>
        </mc:Choice>
        <mc:Fallback xmlns="">
          <p:sp>
            <p:nvSpPr>
              <p:cNvPr id="10" name="TextBox 9">
                <a:extLst>
                  <a:ext uri="{FF2B5EF4-FFF2-40B4-BE49-F238E27FC236}">
                    <a16:creationId xmlns:a16="http://schemas.microsoft.com/office/drawing/2014/main" id="{3EF60CBB-BDAF-E1B3-9A8F-EC5A6BBD0A97}"/>
                  </a:ext>
                </a:extLst>
              </p:cNvPr>
              <p:cNvSpPr txBox="1">
                <a:spLocks noRot="1" noChangeAspect="1" noMove="1" noResize="1" noEditPoints="1" noAdjustHandles="1" noChangeArrowheads="1" noChangeShapeType="1" noTextEdit="1"/>
              </p:cNvSpPr>
              <p:nvPr/>
            </p:nvSpPr>
            <p:spPr>
              <a:xfrm>
                <a:off x="6459978" y="4600902"/>
                <a:ext cx="5434697" cy="1187633"/>
              </a:xfrm>
              <a:prstGeom prst="rect">
                <a:avLst/>
              </a:prstGeom>
              <a:blipFill>
                <a:blip r:embed="rId2"/>
                <a:stretch>
                  <a:fillRect/>
                </a:stretch>
              </a:blipFill>
            </p:spPr>
            <p:txBody>
              <a:bodyPr/>
              <a:lstStyle/>
              <a:p>
                <a:r>
                  <a:rPr lang="en-AE">
                    <a:noFill/>
                  </a:rPr>
                  <a:t> </a:t>
                </a:r>
              </a:p>
            </p:txBody>
          </p:sp>
        </mc:Fallback>
      </mc:AlternateContent>
    </p:spTree>
    <p:extLst>
      <p:ext uri="{BB962C8B-B14F-4D97-AF65-F5344CB8AC3E}">
        <p14:creationId xmlns:p14="http://schemas.microsoft.com/office/powerpoint/2010/main" val="2950545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310C3-4F43-838F-39DB-0E8E067A6C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45302-9926-D229-AB97-21F0DA2C8DE6}"/>
              </a:ext>
            </a:extLst>
          </p:cNvPr>
          <p:cNvSpPr>
            <a:spLocks noGrp="1"/>
          </p:cNvSpPr>
          <p:nvPr>
            <p:ph type="title"/>
          </p:nvPr>
        </p:nvSpPr>
        <p:spPr>
          <a:xfrm>
            <a:off x="128081" y="83024"/>
            <a:ext cx="11935838" cy="636925"/>
          </a:xfrm>
        </p:spPr>
        <p:txBody>
          <a:bodyPr>
            <a:normAutofit fontScale="90000"/>
          </a:bodyPr>
          <a:lstStyle/>
          <a:p>
            <a:r>
              <a:rPr lang="en-GB" dirty="0"/>
              <a:t>Unigram Language Model Tokenization </a:t>
            </a:r>
            <a:endParaRPr lang="en-AE" dirty="0"/>
          </a:p>
        </p:txBody>
      </p:sp>
      <p:sp>
        <p:nvSpPr>
          <p:cNvPr id="3" name="Content Placeholder 2">
            <a:extLst>
              <a:ext uri="{FF2B5EF4-FFF2-40B4-BE49-F238E27FC236}">
                <a16:creationId xmlns:a16="http://schemas.microsoft.com/office/drawing/2014/main" id="{38ECA0E8-7B13-EE83-BA83-2AAE7D9D1586}"/>
              </a:ext>
            </a:extLst>
          </p:cNvPr>
          <p:cNvSpPr>
            <a:spLocks noGrp="1"/>
          </p:cNvSpPr>
          <p:nvPr>
            <p:ph idx="1"/>
          </p:nvPr>
        </p:nvSpPr>
        <p:spPr>
          <a:xfrm>
            <a:off x="128081" y="875489"/>
            <a:ext cx="11935838" cy="5480861"/>
          </a:xfrm>
        </p:spPr>
        <p:txBody>
          <a:bodyPr>
            <a:normAutofit/>
          </a:bodyPr>
          <a:lstStyle/>
          <a:p>
            <a:pPr marL="514350" indent="-514350" algn="just">
              <a:buFont typeface="+mj-lt"/>
              <a:buAutoNum type="arabicPeriod" startAt="4"/>
            </a:pPr>
            <a:r>
              <a:rPr lang="en-GB" dirty="0">
                <a:latin typeface="Arial" panose="020B0604020202020204" pitchFamily="34" charset="0"/>
                <a:cs typeface="Arial" panose="020B0604020202020204" pitchFamily="34" charset="0"/>
              </a:rPr>
              <a:t>Vocabulary Pruning</a:t>
            </a:r>
          </a:p>
          <a:p>
            <a:pPr algn="just"/>
            <a:r>
              <a:rPr lang="en-GB" sz="2400" dirty="0">
                <a:latin typeface="Arial" panose="020B0604020202020204" pitchFamily="34" charset="0"/>
                <a:cs typeface="Arial" panose="020B0604020202020204" pitchFamily="34" charset="0"/>
              </a:rPr>
              <a:t>Next, we compute the impact of each token on the loss.</a:t>
            </a: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r>
              <a:rPr lang="en-GB" sz="2400" dirty="0">
                <a:latin typeface="Arial" panose="020B0604020202020204" pitchFamily="34" charset="0"/>
                <a:cs typeface="Arial" panose="020B0604020202020204" pitchFamily="34" charset="0"/>
              </a:rPr>
              <a:t>Assuming we are removing one token at each step, we can remove either </a:t>
            </a:r>
            <a:r>
              <a:rPr lang="en-GB" sz="2400" i="1" dirty="0" err="1">
                <a:latin typeface="Arial" panose="020B0604020202020204" pitchFamily="34" charset="0"/>
                <a:cs typeface="Arial" panose="020B0604020202020204" pitchFamily="34" charset="0"/>
              </a:rPr>
              <a:t>bu</a:t>
            </a:r>
            <a:r>
              <a:rPr lang="en-GB" sz="2400" dirty="0">
                <a:latin typeface="Arial" panose="020B0604020202020204" pitchFamily="34" charset="0"/>
                <a:cs typeface="Arial" panose="020B0604020202020204" pitchFamily="34" charset="0"/>
              </a:rPr>
              <a:t> or </a:t>
            </a:r>
            <a:r>
              <a:rPr lang="en-GB" sz="2400" i="1" dirty="0">
                <a:latin typeface="Arial" panose="020B0604020202020204" pitchFamily="34" charset="0"/>
                <a:cs typeface="Arial" panose="020B0604020202020204" pitchFamily="34" charset="0"/>
              </a:rPr>
              <a:t>ug</a:t>
            </a:r>
            <a:r>
              <a:rPr lang="en-GB" sz="2400" dirty="0">
                <a:latin typeface="Arial" panose="020B0604020202020204" pitchFamily="34" charset="0"/>
                <a:cs typeface="Arial" panose="020B0604020202020204" pitchFamily="34" charset="0"/>
              </a:rPr>
              <a:t> from the vocabulary at this iteration.</a:t>
            </a:r>
          </a:p>
          <a:p>
            <a:pPr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lvl="1" algn="just"/>
            <a:endParaRPr lang="en-GB" sz="2000" dirty="0">
              <a:latin typeface="Arial" panose="020B0604020202020204" pitchFamily="34" charset="0"/>
              <a:cs typeface="Arial" panose="020B0604020202020204" pitchFamily="34" charset="0"/>
            </a:endParaRPr>
          </a:p>
          <a:p>
            <a:pPr marL="0" indent="0" algn="just">
              <a:buNone/>
            </a:pPr>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GB" sz="2400"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4AA4C47-1299-784E-2843-B779DE85645F}"/>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D2F1574-FC3E-E413-CBCD-83496788680D}"/>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51</a:t>
            </a:fld>
            <a:endParaRPr lang="en-AE" dirty="0"/>
          </a:p>
        </p:txBody>
      </p:sp>
      <p:graphicFrame>
        <p:nvGraphicFramePr>
          <p:cNvPr id="7" name="Table 6">
            <a:extLst>
              <a:ext uri="{FF2B5EF4-FFF2-40B4-BE49-F238E27FC236}">
                <a16:creationId xmlns:a16="http://schemas.microsoft.com/office/drawing/2014/main" id="{711C7D73-DF2E-1771-61F2-12E6D218AC3C}"/>
              </a:ext>
            </a:extLst>
          </p:cNvPr>
          <p:cNvGraphicFramePr>
            <a:graphicFrameLocks noGrp="1"/>
          </p:cNvGraphicFramePr>
          <p:nvPr>
            <p:extLst>
              <p:ext uri="{D42A27DB-BD31-4B8C-83A1-F6EECF244321}">
                <p14:modId xmlns:p14="http://schemas.microsoft.com/office/powerpoint/2010/main" val="1623773605"/>
              </p:ext>
            </p:extLst>
          </p:nvPr>
        </p:nvGraphicFramePr>
        <p:xfrm>
          <a:off x="3183466" y="1998133"/>
          <a:ext cx="5825067" cy="2225040"/>
        </p:xfrm>
        <a:graphic>
          <a:graphicData uri="http://schemas.openxmlformats.org/drawingml/2006/table">
            <a:tbl>
              <a:tblPr firstRow="1" bandRow="1">
                <a:tableStyleId>{5C22544A-7EE6-4342-B048-85BDC9FD1C3A}</a:tableStyleId>
              </a:tblPr>
              <a:tblGrid>
                <a:gridCol w="4216400">
                  <a:extLst>
                    <a:ext uri="{9D8B030D-6E8A-4147-A177-3AD203B41FA5}">
                      <a16:colId xmlns:a16="http://schemas.microsoft.com/office/drawing/2014/main" val="630571177"/>
                    </a:ext>
                  </a:extLst>
                </a:gridCol>
                <a:gridCol w="1608667">
                  <a:extLst>
                    <a:ext uri="{9D8B030D-6E8A-4147-A177-3AD203B41FA5}">
                      <a16:colId xmlns:a16="http://schemas.microsoft.com/office/drawing/2014/main" val="1278075450"/>
                    </a:ext>
                  </a:extLst>
                </a:gridCol>
              </a:tblGrid>
              <a:tr h="370840">
                <a:tc>
                  <a:txBody>
                    <a:bodyPr/>
                    <a:lstStyle/>
                    <a:p>
                      <a:pPr algn="ctr"/>
                      <a:r>
                        <a:rPr lang="en-GB" dirty="0"/>
                        <a:t>Token removed from vocabulary</a:t>
                      </a:r>
                    </a:p>
                  </a:txBody>
                  <a:tcPr/>
                </a:tc>
                <a:tc>
                  <a:txBody>
                    <a:bodyPr/>
                    <a:lstStyle/>
                    <a:p>
                      <a:pPr algn="ctr"/>
                      <a:r>
                        <a:rPr lang="en-US" dirty="0"/>
                        <a:t>Loss</a:t>
                      </a:r>
                      <a:endParaRPr lang="en-AE" dirty="0"/>
                    </a:p>
                  </a:txBody>
                  <a:tcPr/>
                </a:tc>
                <a:extLst>
                  <a:ext uri="{0D108BD9-81ED-4DB2-BD59-A6C34878D82A}">
                    <a16:rowId xmlns:a16="http://schemas.microsoft.com/office/drawing/2014/main" val="3465422886"/>
                  </a:ext>
                </a:extLst>
              </a:tr>
              <a:tr h="370840">
                <a:tc>
                  <a:txBody>
                    <a:bodyPr/>
                    <a:lstStyle/>
                    <a:p>
                      <a:pPr algn="ctr"/>
                      <a:r>
                        <a:rPr lang="en-GB" dirty="0" err="1"/>
                        <a:t>ru</a:t>
                      </a:r>
                      <a:endParaRPr lang="en-AE" dirty="0"/>
                    </a:p>
                  </a:txBody>
                  <a:tcPr/>
                </a:tc>
                <a:tc>
                  <a:txBody>
                    <a:bodyPr/>
                    <a:lstStyle/>
                    <a:p>
                      <a:pPr algn="ctr"/>
                      <a:r>
                        <a:rPr lang="en-GB" dirty="0"/>
                        <a:t>63.0126</a:t>
                      </a:r>
                    </a:p>
                  </a:txBody>
                  <a:tcPr/>
                </a:tc>
                <a:extLst>
                  <a:ext uri="{0D108BD9-81ED-4DB2-BD59-A6C34878D82A}">
                    <a16:rowId xmlns:a16="http://schemas.microsoft.com/office/drawing/2014/main" val="3488050706"/>
                  </a:ext>
                </a:extLst>
              </a:tr>
              <a:tr h="370840">
                <a:tc>
                  <a:txBody>
                    <a:bodyPr/>
                    <a:lstStyle/>
                    <a:p>
                      <a:pPr algn="ctr"/>
                      <a:r>
                        <a:rPr lang="en-GB" dirty="0" err="1"/>
                        <a:t>bu</a:t>
                      </a:r>
                      <a:endParaRPr lang="en-AE" dirty="0"/>
                    </a:p>
                  </a:txBody>
                  <a:tcPr/>
                </a:tc>
                <a:tc>
                  <a:txBody>
                    <a:bodyPr/>
                    <a:lstStyle/>
                    <a:p>
                      <a:pPr algn="ctr"/>
                      <a:r>
                        <a:rPr lang="en-GB" dirty="0"/>
                        <a:t>61.155</a:t>
                      </a:r>
                      <a:endParaRPr lang="en-AE" dirty="0"/>
                    </a:p>
                  </a:txBody>
                  <a:tcPr/>
                </a:tc>
                <a:extLst>
                  <a:ext uri="{0D108BD9-81ED-4DB2-BD59-A6C34878D82A}">
                    <a16:rowId xmlns:a16="http://schemas.microsoft.com/office/drawing/2014/main" val="1809531125"/>
                  </a:ext>
                </a:extLst>
              </a:tr>
              <a:tr h="370840">
                <a:tc>
                  <a:txBody>
                    <a:bodyPr/>
                    <a:lstStyle/>
                    <a:p>
                      <a:pPr algn="ctr"/>
                      <a:r>
                        <a:rPr lang="en-GB" dirty="0"/>
                        <a:t>ug</a:t>
                      </a:r>
                      <a:endParaRPr lang="en-AE" dirty="0"/>
                    </a:p>
                  </a:txBody>
                  <a:tcPr/>
                </a:tc>
                <a:tc>
                  <a:txBody>
                    <a:bodyPr/>
                    <a:lstStyle/>
                    <a:p>
                      <a:pPr algn="ctr"/>
                      <a:r>
                        <a:rPr lang="en-GB" dirty="0"/>
                        <a:t>61.155</a:t>
                      </a:r>
                      <a:endParaRPr lang="en-AE" dirty="0"/>
                    </a:p>
                  </a:txBody>
                  <a:tcPr/>
                </a:tc>
                <a:extLst>
                  <a:ext uri="{0D108BD9-81ED-4DB2-BD59-A6C34878D82A}">
                    <a16:rowId xmlns:a16="http://schemas.microsoft.com/office/drawing/2014/main" val="2433780054"/>
                  </a:ext>
                </a:extLst>
              </a:tr>
              <a:tr h="370840">
                <a:tc>
                  <a:txBody>
                    <a:bodyPr/>
                    <a:lstStyle/>
                    <a:p>
                      <a:pPr algn="ctr"/>
                      <a:r>
                        <a:rPr lang="en-GB" dirty="0"/>
                        <a:t>fu</a:t>
                      </a:r>
                      <a:endParaRPr lang="en-AE" dirty="0"/>
                    </a:p>
                  </a:txBody>
                  <a:tcPr/>
                </a:tc>
                <a:tc>
                  <a:txBody>
                    <a:bodyPr/>
                    <a:lstStyle/>
                    <a:p>
                      <a:pPr algn="ctr"/>
                      <a:r>
                        <a:rPr lang="en-GB" dirty="0"/>
                        <a:t>69.205</a:t>
                      </a:r>
                      <a:endParaRPr lang="en-AE" dirty="0"/>
                    </a:p>
                  </a:txBody>
                  <a:tcPr/>
                </a:tc>
                <a:extLst>
                  <a:ext uri="{0D108BD9-81ED-4DB2-BD59-A6C34878D82A}">
                    <a16:rowId xmlns:a16="http://schemas.microsoft.com/office/drawing/2014/main" val="2870711258"/>
                  </a:ext>
                </a:extLst>
              </a:tr>
              <a:tr h="370840">
                <a:tc>
                  <a:txBody>
                    <a:bodyPr/>
                    <a:lstStyle/>
                    <a:p>
                      <a:pPr algn="ctr"/>
                      <a:r>
                        <a:rPr lang="en-GB" dirty="0" err="1"/>
                        <a:t>su</a:t>
                      </a:r>
                      <a:endParaRPr lang="en-AE" dirty="0"/>
                    </a:p>
                  </a:txBody>
                  <a:tcPr/>
                </a:tc>
                <a:tc>
                  <a:txBody>
                    <a:bodyPr/>
                    <a:lstStyle/>
                    <a:p>
                      <a:pPr algn="ctr"/>
                      <a:r>
                        <a:rPr lang="en-GB" dirty="0"/>
                        <a:t>67.347</a:t>
                      </a:r>
                      <a:endParaRPr lang="en-AE" dirty="0"/>
                    </a:p>
                  </a:txBody>
                  <a:tcPr/>
                </a:tc>
                <a:extLst>
                  <a:ext uri="{0D108BD9-81ED-4DB2-BD59-A6C34878D82A}">
                    <a16:rowId xmlns:a16="http://schemas.microsoft.com/office/drawing/2014/main" val="1097528997"/>
                  </a:ext>
                </a:extLst>
              </a:tr>
            </a:tbl>
          </a:graphicData>
        </a:graphic>
      </p:graphicFrame>
    </p:spTree>
    <p:extLst>
      <p:ext uri="{BB962C8B-B14F-4D97-AF65-F5344CB8AC3E}">
        <p14:creationId xmlns:p14="http://schemas.microsoft.com/office/powerpoint/2010/main" val="42663344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05840-9925-793A-788C-4BA07DF4BA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0FDE2-C645-97DE-4436-D004878483EF}"/>
              </a:ext>
            </a:extLst>
          </p:cNvPr>
          <p:cNvSpPr>
            <a:spLocks noGrp="1"/>
          </p:cNvSpPr>
          <p:nvPr>
            <p:ph type="title"/>
          </p:nvPr>
        </p:nvSpPr>
        <p:spPr>
          <a:xfrm>
            <a:off x="128081" y="83024"/>
            <a:ext cx="11935838" cy="636925"/>
          </a:xfrm>
        </p:spPr>
        <p:txBody>
          <a:bodyPr>
            <a:normAutofit fontScale="90000"/>
          </a:bodyPr>
          <a:lstStyle/>
          <a:p>
            <a:r>
              <a:rPr lang="en-US" dirty="0"/>
              <a:t>References</a:t>
            </a:r>
            <a:endParaRPr lang="en-AE" dirty="0"/>
          </a:p>
        </p:txBody>
      </p:sp>
      <p:sp>
        <p:nvSpPr>
          <p:cNvPr id="3" name="Content Placeholder 2">
            <a:extLst>
              <a:ext uri="{FF2B5EF4-FFF2-40B4-BE49-F238E27FC236}">
                <a16:creationId xmlns:a16="http://schemas.microsoft.com/office/drawing/2014/main" id="{03A174CE-F396-0014-63B8-4CFC78D1E222}"/>
              </a:ext>
            </a:extLst>
          </p:cNvPr>
          <p:cNvSpPr>
            <a:spLocks noGrp="1"/>
          </p:cNvSpPr>
          <p:nvPr>
            <p:ph idx="1"/>
          </p:nvPr>
        </p:nvSpPr>
        <p:spPr>
          <a:xfrm>
            <a:off x="128081" y="875488"/>
            <a:ext cx="11935838" cy="5480861"/>
          </a:xfrm>
        </p:spPr>
        <p:txBody>
          <a:bodyPr>
            <a:normAutofit/>
          </a:bodyPr>
          <a:lstStyle/>
          <a:p>
            <a:r>
              <a:rPr lang="en-GB" dirty="0">
                <a:latin typeface="Arial" panose="020B0604020202020204" pitchFamily="34" charset="0"/>
                <a:cs typeface="Arial" panose="020B0604020202020204" pitchFamily="34" charset="0"/>
              </a:rPr>
              <a:t>IIT Delhi. (2024-25). Large language models (LLMs): Introduction and recent advances (ELL881/AIL821, Semester I).</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A0585540-9DD3-9041-93CA-4D7BEA15C9B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E37BF071-7D08-AA16-BF4A-81D30C40C5F0}"/>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52</a:t>
            </a:fld>
            <a:endParaRPr lang="en-AE" dirty="0"/>
          </a:p>
        </p:txBody>
      </p:sp>
    </p:spTree>
    <p:extLst>
      <p:ext uri="{BB962C8B-B14F-4D97-AF65-F5344CB8AC3E}">
        <p14:creationId xmlns:p14="http://schemas.microsoft.com/office/powerpoint/2010/main" val="180400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3B661-5283-9313-25BF-1AA4BF2319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55B0D-8147-0F7B-5390-1BE6F4966BA3}"/>
              </a:ext>
            </a:extLst>
          </p:cNvPr>
          <p:cNvSpPr>
            <a:spLocks noGrp="1"/>
          </p:cNvSpPr>
          <p:nvPr>
            <p:ph type="title"/>
          </p:nvPr>
        </p:nvSpPr>
        <p:spPr>
          <a:xfrm>
            <a:off x="128081" y="83024"/>
            <a:ext cx="11935838" cy="636925"/>
          </a:xfrm>
        </p:spPr>
        <p:txBody>
          <a:bodyPr>
            <a:normAutofit fontScale="90000"/>
          </a:bodyPr>
          <a:lstStyle/>
          <a:p>
            <a:r>
              <a:rPr lang="en-US" dirty="0"/>
              <a:t>Word Level Tokenization</a:t>
            </a:r>
            <a:endParaRPr lang="en-AE" dirty="0"/>
          </a:p>
        </p:txBody>
      </p:sp>
      <p:sp>
        <p:nvSpPr>
          <p:cNvPr id="3" name="Content Placeholder 2">
            <a:extLst>
              <a:ext uri="{FF2B5EF4-FFF2-40B4-BE49-F238E27FC236}">
                <a16:creationId xmlns:a16="http://schemas.microsoft.com/office/drawing/2014/main" id="{FEB25C5E-884C-DB9D-B8EF-0DF9326C2357}"/>
              </a:ext>
            </a:extLst>
          </p:cNvPr>
          <p:cNvSpPr>
            <a:spLocks noGrp="1"/>
          </p:cNvSpPr>
          <p:nvPr>
            <p:ph idx="1"/>
          </p:nvPr>
        </p:nvSpPr>
        <p:spPr>
          <a:xfrm>
            <a:off x="128081" y="875488"/>
            <a:ext cx="11935838" cy="5480861"/>
          </a:xfrm>
        </p:spPr>
        <p:txBody>
          <a:bodyPr>
            <a:normAutofit fontScale="85000" lnSpcReduction="20000"/>
          </a:bodyPr>
          <a:lstStyle/>
          <a:p>
            <a:pPr algn="just"/>
            <a:r>
              <a:rPr lang="en-US" dirty="0">
                <a:latin typeface="Arial" panose="020B0604020202020204" pitchFamily="34" charset="0"/>
                <a:cs typeface="Arial" panose="020B0604020202020204" pitchFamily="34" charset="0"/>
              </a:rPr>
              <a:t>Consider the example</a:t>
            </a:r>
          </a:p>
          <a:p>
            <a:pPr marL="0" indent="0" algn="ctr">
              <a:buNone/>
            </a:pPr>
            <a:r>
              <a:rPr lang="en-US" dirty="0">
                <a:latin typeface="Arial" panose="020B0604020202020204" pitchFamily="34" charset="0"/>
                <a:cs typeface="Arial" panose="020B0604020202020204" pitchFamily="34" charset="0"/>
              </a:rPr>
              <a:t>“</a:t>
            </a:r>
            <a:r>
              <a:rPr lang="en-GB" dirty="0">
                <a:latin typeface="Arial" panose="020B0604020202020204" pitchFamily="34" charset="0"/>
                <a:cs typeface="Arial" panose="020B0604020202020204" pitchFamily="34" charset="0"/>
              </a:rPr>
              <a:t>Dr. Smith's email is john.doe@example.com, and he said: 'Meet me at 5:00 p.m.!”</a:t>
            </a: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If you tokenize based on whitespace and punctuation, you might get:</a:t>
            </a:r>
          </a:p>
          <a:p>
            <a:pPr marL="0" indent="0" algn="ctr">
              <a:buNone/>
            </a:pPr>
            <a:r>
              <a:rPr lang="en-GB" sz="2400" dirty="0">
                <a:latin typeface="Courier New" panose="02070309020205020404" pitchFamily="49" charset="0"/>
                <a:cs typeface="Courier New" panose="02070309020205020404" pitchFamily="49" charset="0"/>
              </a:rPr>
              <a:t>["Dr", "Smith", "s", "email", "is", "john", "doe", "example", "com", "and", "he", "said", "Meet", "me", "at", "5", "00", "p", "m"]</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Problems</a:t>
            </a:r>
            <a:endParaRPr lang="en-GB" dirty="0">
              <a:latin typeface="Arial" panose="020B0604020202020204" pitchFamily="34" charset="0"/>
              <a:cs typeface="Arial" panose="020B0604020202020204" pitchFamily="34" charset="0"/>
            </a:endParaRPr>
          </a:p>
          <a:p>
            <a:pPr lvl="1"/>
            <a:r>
              <a:rPr lang="en-GB" b="1" dirty="0">
                <a:latin typeface="Arial" panose="020B0604020202020204" pitchFamily="34" charset="0"/>
                <a:cs typeface="Arial" panose="020B0604020202020204" pitchFamily="34" charset="0"/>
              </a:rPr>
              <a:t>Incorrect Tokenization of Possessives</a:t>
            </a:r>
            <a:r>
              <a:rPr lang="en-GB" dirty="0">
                <a:latin typeface="Arial" panose="020B0604020202020204" pitchFamily="34" charset="0"/>
                <a:cs typeface="Arial" panose="020B0604020202020204" pitchFamily="34" charset="0"/>
              </a:rPr>
              <a:t>: "Smith's" becomes ["Smith", "s"], which loses the possessive meaning.</a:t>
            </a:r>
          </a:p>
          <a:p>
            <a:pPr lvl="1"/>
            <a:endParaRPr lang="en-GB" dirty="0">
              <a:latin typeface="Arial" panose="020B0604020202020204" pitchFamily="34" charset="0"/>
              <a:cs typeface="Arial" panose="020B0604020202020204" pitchFamily="34" charset="0"/>
            </a:endParaRPr>
          </a:p>
          <a:p>
            <a:pPr lvl="1"/>
            <a:r>
              <a:rPr lang="en-GB" b="1" dirty="0">
                <a:latin typeface="Arial" panose="020B0604020202020204" pitchFamily="34" charset="0"/>
                <a:cs typeface="Arial" panose="020B0604020202020204" pitchFamily="34" charset="0"/>
              </a:rPr>
              <a:t>Email Address Splitting</a:t>
            </a:r>
            <a:r>
              <a:rPr lang="en-GB" dirty="0">
                <a:latin typeface="Arial" panose="020B0604020202020204" pitchFamily="34" charset="0"/>
                <a:cs typeface="Arial" panose="020B0604020202020204" pitchFamily="34" charset="0"/>
              </a:rPr>
              <a:t>: "john.doe@example.com" is broken into ["john", "doe", "example", "com"], which isn't useful.</a:t>
            </a:r>
          </a:p>
          <a:p>
            <a:pPr lvl="1"/>
            <a:endParaRPr lang="en-GB" dirty="0">
              <a:latin typeface="Arial" panose="020B0604020202020204" pitchFamily="34" charset="0"/>
              <a:cs typeface="Arial" panose="020B0604020202020204" pitchFamily="34" charset="0"/>
            </a:endParaRPr>
          </a:p>
          <a:p>
            <a:pPr lvl="1"/>
            <a:r>
              <a:rPr lang="en-GB" b="1" dirty="0">
                <a:latin typeface="Arial" panose="020B0604020202020204" pitchFamily="34" charset="0"/>
                <a:cs typeface="Arial" panose="020B0604020202020204" pitchFamily="34" charset="0"/>
              </a:rPr>
              <a:t>Time Format Issue</a:t>
            </a:r>
            <a:r>
              <a:rPr lang="en-GB" dirty="0">
                <a:latin typeface="Arial" panose="020B0604020202020204" pitchFamily="34" charset="0"/>
                <a:cs typeface="Arial" panose="020B0604020202020204" pitchFamily="34" charset="0"/>
              </a:rPr>
              <a:t>: "5:00 p.m." turns into ["5", "00", "p", "m"], making it hard to understand as a time reference.</a:t>
            </a:r>
          </a:p>
          <a:p>
            <a:pPr lvl="1"/>
            <a:endParaRPr lang="en-GB" dirty="0">
              <a:latin typeface="Arial" panose="020B0604020202020204" pitchFamily="34" charset="0"/>
              <a:cs typeface="Arial" panose="020B0604020202020204" pitchFamily="34" charset="0"/>
            </a:endParaRPr>
          </a:p>
          <a:p>
            <a:pPr lvl="1"/>
            <a:r>
              <a:rPr lang="en-GB" b="1" dirty="0">
                <a:latin typeface="Arial" panose="020B0604020202020204" pitchFamily="34" charset="0"/>
                <a:cs typeface="Arial" panose="020B0604020202020204" pitchFamily="34" charset="0"/>
              </a:rPr>
              <a:t>Quote Handling</a:t>
            </a:r>
            <a:r>
              <a:rPr lang="en-GB" dirty="0">
                <a:latin typeface="Arial" panose="020B0604020202020204" pitchFamily="34" charset="0"/>
                <a:cs typeface="Arial" panose="020B0604020202020204" pitchFamily="34" charset="0"/>
              </a:rPr>
              <a:t>: Quotation marks are separated, making reconstructing the spoken sentence difficult.</a:t>
            </a: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D671008-2DE8-6013-5F20-900462B6C605}"/>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87545D34-F11A-4E46-592E-E0FCE805DFD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6</a:t>
            </a:fld>
            <a:endParaRPr lang="en-AE" dirty="0"/>
          </a:p>
        </p:txBody>
      </p:sp>
    </p:spTree>
    <p:extLst>
      <p:ext uri="{BB962C8B-B14F-4D97-AF65-F5344CB8AC3E}">
        <p14:creationId xmlns:p14="http://schemas.microsoft.com/office/powerpoint/2010/main" val="163172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5C3AA-E479-6AA3-0A91-840E8E1E86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6EDB9-96EB-D69C-896D-40F7E3D3771D}"/>
              </a:ext>
            </a:extLst>
          </p:cNvPr>
          <p:cNvSpPr>
            <a:spLocks noGrp="1"/>
          </p:cNvSpPr>
          <p:nvPr>
            <p:ph type="title"/>
          </p:nvPr>
        </p:nvSpPr>
        <p:spPr>
          <a:xfrm>
            <a:off x="128081" y="83024"/>
            <a:ext cx="11935838" cy="636925"/>
          </a:xfrm>
        </p:spPr>
        <p:txBody>
          <a:bodyPr>
            <a:normAutofit fontScale="90000"/>
          </a:bodyPr>
          <a:lstStyle/>
          <a:p>
            <a:r>
              <a:rPr lang="en-US" dirty="0"/>
              <a:t>Character Level Tokenization</a:t>
            </a:r>
            <a:endParaRPr lang="en-AE" dirty="0"/>
          </a:p>
        </p:txBody>
      </p:sp>
      <p:sp>
        <p:nvSpPr>
          <p:cNvPr id="3" name="Content Placeholder 2">
            <a:extLst>
              <a:ext uri="{FF2B5EF4-FFF2-40B4-BE49-F238E27FC236}">
                <a16:creationId xmlns:a16="http://schemas.microsoft.com/office/drawing/2014/main" id="{4D25ED8C-DF91-F88A-F136-0E1D89FC76A3}"/>
              </a:ext>
            </a:extLst>
          </p:cNvPr>
          <p:cNvSpPr>
            <a:spLocks noGrp="1"/>
          </p:cNvSpPr>
          <p:nvPr>
            <p:ph idx="1"/>
          </p:nvPr>
        </p:nvSpPr>
        <p:spPr>
          <a:xfrm>
            <a:off x="128081" y="875488"/>
            <a:ext cx="11935838" cy="5480861"/>
          </a:xfrm>
        </p:spPr>
        <p:txBody>
          <a:bodyPr>
            <a:normAutofit/>
          </a:bodyPr>
          <a:lstStyle/>
          <a:p>
            <a:r>
              <a:rPr lang="en-GB" dirty="0">
                <a:latin typeface="Arial" panose="020B0604020202020204" pitchFamily="34" charset="0"/>
                <a:cs typeface="Arial" panose="020B0604020202020204" pitchFamily="34" charset="0"/>
              </a:rPr>
              <a:t>Character Based: Splitting a raw text into characters</a:t>
            </a:r>
          </a:p>
          <a:p>
            <a:pPr lvl="1"/>
            <a:r>
              <a:rPr lang="en-GB" dirty="0">
                <a:latin typeface="Arial" panose="020B0604020202020204" pitchFamily="34" charset="0"/>
                <a:cs typeface="Arial" panose="020B0604020202020204" pitchFamily="34" charset="0"/>
              </a:rPr>
              <a:t>Out of vocabulary words result in a loss of information</a:t>
            </a:r>
          </a:p>
          <a:p>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EBDEAC9-AD61-FB10-435A-11B7939ACF12}"/>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9B1FFBBA-ADD8-413A-DA3E-80C10BF84E4F}"/>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7</a:t>
            </a:fld>
            <a:endParaRPr lang="en-AE" dirty="0"/>
          </a:p>
        </p:txBody>
      </p:sp>
      <p:graphicFrame>
        <p:nvGraphicFramePr>
          <p:cNvPr id="6" name="Table 6">
            <a:extLst>
              <a:ext uri="{FF2B5EF4-FFF2-40B4-BE49-F238E27FC236}">
                <a16:creationId xmlns:a16="http://schemas.microsoft.com/office/drawing/2014/main" id="{DE6E8F5F-BC59-1866-3998-1FA96ABBF30E}"/>
              </a:ext>
            </a:extLst>
          </p:cNvPr>
          <p:cNvGraphicFramePr>
            <a:graphicFrameLocks noGrp="1"/>
          </p:cNvGraphicFramePr>
          <p:nvPr>
            <p:extLst>
              <p:ext uri="{D42A27DB-BD31-4B8C-83A1-F6EECF244321}">
                <p14:modId xmlns:p14="http://schemas.microsoft.com/office/powerpoint/2010/main" val="3861303702"/>
              </p:ext>
            </p:extLst>
          </p:nvPr>
        </p:nvGraphicFramePr>
        <p:xfrm>
          <a:off x="384667" y="2972995"/>
          <a:ext cx="11164085" cy="456005"/>
        </p:xfrm>
        <a:graphic>
          <a:graphicData uri="http://schemas.openxmlformats.org/drawingml/2006/table">
            <a:tbl>
              <a:tblPr firstRow="1" bandRow="1">
                <a:tableStyleId>{5C22544A-7EE6-4342-B048-85BDC9FD1C3A}</a:tableStyleId>
              </a:tblPr>
              <a:tblGrid>
                <a:gridCol w="485395">
                  <a:extLst>
                    <a:ext uri="{9D8B030D-6E8A-4147-A177-3AD203B41FA5}">
                      <a16:colId xmlns:a16="http://schemas.microsoft.com/office/drawing/2014/main" val="3976106496"/>
                    </a:ext>
                  </a:extLst>
                </a:gridCol>
                <a:gridCol w="485395">
                  <a:extLst>
                    <a:ext uri="{9D8B030D-6E8A-4147-A177-3AD203B41FA5}">
                      <a16:colId xmlns:a16="http://schemas.microsoft.com/office/drawing/2014/main" val="3379138072"/>
                    </a:ext>
                  </a:extLst>
                </a:gridCol>
                <a:gridCol w="485395">
                  <a:extLst>
                    <a:ext uri="{9D8B030D-6E8A-4147-A177-3AD203B41FA5}">
                      <a16:colId xmlns:a16="http://schemas.microsoft.com/office/drawing/2014/main" val="666069350"/>
                    </a:ext>
                  </a:extLst>
                </a:gridCol>
                <a:gridCol w="485395">
                  <a:extLst>
                    <a:ext uri="{9D8B030D-6E8A-4147-A177-3AD203B41FA5}">
                      <a16:colId xmlns:a16="http://schemas.microsoft.com/office/drawing/2014/main" val="3791312574"/>
                    </a:ext>
                  </a:extLst>
                </a:gridCol>
                <a:gridCol w="485395">
                  <a:extLst>
                    <a:ext uri="{9D8B030D-6E8A-4147-A177-3AD203B41FA5}">
                      <a16:colId xmlns:a16="http://schemas.microsoft.com/office/drawing/2014/main" val="702301991"/>
                    </a:ext>
                  </a:extLst>
                </a:gridCol>
                <a:gridCol w="485395">
                  <a:extLst>
                    <a:ext uri="{9D8B030D-6E8A-4147-A177-3AD203B41FA5}">
                      <a16:colId xmlns:a16="http://schemas.microsoft.com/office/drawing/2014/main" val="204153312"/>
                    </a:ext>
                  </a:extLst>
                </a:gridCol>
                <a:gridCol w="485395">
                  <a:extLst>
                    <a:ext uri="{9D8B030D-6E8A-4147-A177-3AD203B41FA5}">
                      <a16:colId xmlns:a16="http://schemas.microsoft.com/office/drawing/2014/main" val="72459101"/>
                    </a:ext>
                  </a:extLst>
                </a:gridCol>
                <a:gridCol w="485395">
                  <a:extLst>
                    <a:ext uri="{9D8B030D-6E8A-4147-A177-3AD203B41FA5}">
                      <a16:colId xmlns:a16="http://schemas.microsoft.com/office/drawing/2014/main" val="768846364"/>
                    </a:ext>
                  </a:extLst>
                </a:gridCol>
                <a:gridCol w="485395">
                  <a:extLst>
                    <a:ext uri="{9D8B030D-6E8A-4147-A177-3AD203B41FA5}">
                      <a16:colId xmlns:a16="http://schemas.microsoft.com/office/drawing/2014/main" val="3691540409"/>
                    </a:ext>
                  </a:extLst>
                </a:gridCol>
                <a:gridCol w="485395">
                  <a:extLst>
                    <a:ext uri="{9D8B030D-6E8A-4147-A177-3AD203B41FA5}">
                      <a16:colId xmlns:a16="http://schemas.microsoft.com/office/drawing/2014/main" val="1964322517"/>
                    </a:ext>
                  </a:extLst>
                </a:gridCol>
                <a:gridCol w="485395">
                  <a:extLst>
                    <a:ext uri="{9D8B030D-6E8A-4147-A177-3AD203B41FA5}">
                      <a16:colId xmlns:a16="http://schemas.microsoft.com/office/drawing/2014/main" val="2762987781"/>
                    </a:ext>
                  </a:extLst>
                </a:gridCol>
                <a:gridCol w="485395">
                  <a:extLst>
                    <a:ext uri="{9D8B030D-6E8A-4147-A177-3AD203B41FA5}">
                      <a16:colId xmlns:a16="http://schemas.microsoft.com/office/drawing/2014/main" val="930311820"/>
                    </a:ext>
                  </a:extLst>
                </a:gridCol>
                <a:gridCol w="485395">
                  <a:extLst>
                    <a:ext uri="{9D8B030D-6E8A-4147-A177-3AD203B41FA5}">
                      <a16:colId xmlns:a16="http://schemas.microsoft.com/office/drawing/2014/main" val="730856693"/>
                    </a:ext>
                  </a:extLst>
                </a:gridCol>
                <a:gridCol w="485395">
                  <a:extLst>
                    <a:ext uri="{9D8B030D-6E8A-4147-A177-3AD203B41FA5}">
                      <a16:colId xmlns:a16="http://schemas.microsoft.com/office/drawing/2014/main" val="1735532215"/>
                    </a:ext>
                  </a:extLst>
                </a:gridCol>
                <a:gridCol w="485395">
                  <a:extLst>
                    <a:ext uri="{9D8B030D-6E8A-4147-A177-3AD203B41FA5}">
                      <a16:colId xmlns:a16="http://schemas.microsoft.com/office/drawing/2014/main" val="2631536510"/>
                    </a:ext>
                  </a:extLst>
                </a:gridCol>
                <a:gridCol w="485395">
                  <a:extLst>
                    <a:ext uri="{9D8B030D-6E8A-4147-A177-3AD203B41FA5}">
                      <a16:colId xmlns:a16="http://schemas.microsoft.com/office/drawing/2014/main" val="462184764"/>
                    </a:ext>
                  </a:extLst>
                </a:gridCol>
                <a:gridCol w="485395">
                  <a:extLst>
                    <a:ext uri="{9D8B030D-6E8A-4147-A177-3AD203B41FA5}">
                      <a16:colId xmlns:a16="http://schemas.microsoft.com/office/drawing/2014/main" val="1898038679"/>
                    </a:ext>
                  </a:extLst>
                </a:gridCol>
                <a:gridCol w="485395">
                  <a:extLst>
                    <a:ext uri="{9D8B030D-6E8A-4147-A177-3AD203B41FA5}">
                      <a16:colId xmlns:a16="http://schemas.microsoft.com/office/drawing/2014/main" val="3419684313"/>
                    </a:ext>
                  </a:extLst>
                </a:gridCol>
                <a:gridCol w="485395">
                  <a:extLst>
                    <a:ext uri="{9D8B030D-6E8A-4147-A177-3AD203B41FA5}">
                      <a16:colId xmlns:a16="http://schemas.microsoft.com/office/drawing/2014/main" val="2900456878"/>
                    </a:ext>
                  </a:extLst>
                </a:gridCol>
                <a:gridCol w="485395">
                  <a:extLst>
                    <a:ext uri="{9D8B030D-6E8A-4147-A177-3AD203B41FA5}">
                      <a16:colId xmlns:a16="http://schemas.microsoft.com/office/drawing/2014/main" val="2139309322"/>
                    </a:ext>
                  </a:extLst>
                </a:gridCol>
                <a:gridCol w="485395">
                  <a:extLst>
                    <a:ext uri="{9D8B030D-6E8A-4147-A177-3AD203B41FA5}">
                      <a16:colId xmlns:a16="http://schemas.microsoft.com/office/drawing/2014/main" val="3667387122"/>
                    </a:ext>
                  </a:extLst>
                </a:gridCol>
                <a:gridCol w="485395">
                  <a:extLst>
                    <a:ext uri="{9D8B030D-6E8A-4147-A177-3AD203B41FA5}">
                      <a16:colId xmlns:a16="http://schemas.microsoft.com/office/drawing/2014/main" val="4221644947"/>
                    </a:ext>
                  </a:extLst>
                </a:gridCol>
                <a:gridCol w="485395">
                  <a:extLst>
                    <a:ext uri="{9D8B030D-6E8A-4147-A177-3AD203B41FA5}">
                      <a16:colId xmlns:a16="http://schemas.microsoft.com/office/drawing/2014/main" val="1869921730"/>
                    </a:ext>
                  </a:extLst>
                </a:gridCol>
              </a:tblGrid>
              <a:tr h="456005">
                <a:tc>
                  <a:txBody>
                    <a:bodyPr/>
                    <a:lstStyle/>
                    <a:p>
                      <a:pPr algn="ctr"/>
                      <a:r>
                        <a:rPr lang="en-US" dirty="0">
                          <a:solidFill>
                            <a:schemeClr val="tx1"/>
                          </a:solidFill>
                        </a:rPr>
                        <a:t>L</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e</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t</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s</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d</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c</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l</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m</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a</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l</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p</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r</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m</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err="1">
                          <a:solidFill>
                            <a:schemeClr val="tx1"/>
                          </a:solidFill>
                        </a:rPr>
                        <a:t>i</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s</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m</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s</a:t>
                      </a:r>
                      <a:endParaRPr lang="en-AE" dirty="0">
                        <a:solidFill>
                          <a:schemeClr val="tx1"/>
                        </a:solidFill>
                      </a:endParaRPr>
                    </a:p>
                  </a:txBody>
                  <a:tcPr anchor="ctr">
                    <a:solidFill>
                      <a:schemeClr val="accent1">
                        <a:lumMod val="60000"/>
                        <a:lumOff val="40000"/>
                      </a:schemeClr>
                    </a:solidFill>
                  </a:tcPr>
                </a:tc>
                <a:extLst>
                  <a:ext uri="{0D108BD9-81ED-4DB2-BD59-A6C34878D82A}">
                    <a16:rowId xmlns:a16="http://schemas.microsoft.com/office/drawing/2014/main" val="2303936122"/>
                  </a:ext>
                </a:extLst>
              </a:tr>
            </a:tbl>
          </a:graphicData>
        </a:graphic>
      </p:graphicFrame>
      <p:graphicFrame>
        <p:nvGraphicFramePr>
          <p:cNvPr id="7" name="Table 6">
            <a:extLst>
              <a:ext uri="{FF2B5EF4-FFF2-40B4-BE49-F238E27FC236}">
                <a16:creationId xmlns:a16="http://schemas.microsoft.com/office/drawing/2014/main" id="{F9C8A830-9ADD-B527-37DB-E4102872B565}"/>
              </a:ext>
            </a:extLst>
          </p:cNvPr>
          <p:cNvGraphicFramePr>
            <a:graphicFrameLocks noGrp="1"/>
          </p:cNvGraphicFramePr>
          <p:nvPr>
            <p:extLst>
              <p:ext uri="{D42A27DB-BD31-4B8C-83A1-F6EECF244321}">
                <p14:modId xmlns:p14="http://schemas.microsoft.com/office/powerpoint/2010/main" val="4069773206"/>
              </p:ext>
            </p:extLst>
          </p:nvPr>
        </p:nvGraphicFramePr>
        <p:xfrm>
          <a:off x="384630" y="4002292"/>
          <a:ext cx="11164085" cy="456005"/>
        </p:xfrm>
        <a:graphic>
          <a:graphicData uri="http://schemas.openxmlformats.org/drawingml/2006/table">
            <a:tbl>
              <a:tblPr firstRow="1" bandRow="1">
                <a:tableStyleId>{5C22544A-7EE6-4342-B048-85BDC9FD1C3A}</a:tableStyleId>
              </a:tblPr>
              <a:tblGrid>
                <a:gridCol w="485395">
                  <a:extLst>
                    <a:ext uri="{9D8B030D-6E8A-4147-A177-3AD203B41FA5}">
                      <a16:colId xmlns:a16="http://schemas.microsoft.com/office/drawing/2014/main" val="3976106496"/>
                    </a:ext>
                  </a:extLst>
                </a:gridCol>
                <a:gridCol w="485395">
                  <a:extLst>
                    <a:ext uri="{9D8B030D-6E8A-4147-A177-3AD203B41FA5}">
                      <a16:colId xmlns:a16="http://schemas.microsoft.com/office/drawing/2014/main" val="3379138072"/>
                    </a:ext>
                  </a:extLst>
                </a:gridCol>
                <a:gridCol w="485395">
                  <a:extLst>
                    <a:ext uri="{9D8B030D-6E8A-4147-A177-3AD203B41FA5}">
                      <a16:colId xmlns:a16="http://schemas.microsoft.com/office/drawing/2014/main" val="666069350"/>
                    </a:ext>
                  </a:extLst>
                </a:gridCol>
                <a:gridCol w="485395">
                  <a:extLst>
                    <a:ext uri="{9D8B030D-6E8A-4147-A177-3AD203B41FA5}">
                      <a16:colId xmlns:a16="http://schemas.microsoft.com/office/drawing/2014/main" val="3791312574"/>
                    </a:ext>
                  </a:extLst>
                </a:gridCol>
                <a:gridCol w="485395">
                  <a:extLst>
                    <a:ext uri="{9D8B030D-6E8A-4147-A177-3AD203B41FA5}">
                      <a16:colId xmlns:a16="http://schemas.microsoft.com/office/drawing/2014/main" val="702301991"/>
                    </a:ext>
                  </a:extLst>
                </a:gridCol>
                <a:gridCol w="485395">
                  <a:extLst>
                    <a:ext uri="{9D8B030D-6E8A-4147-A177-3AD203B41FA5}">
                      <a16:colId xmlns:a16="http://schemas.microsoft.com/office/drawing/2014/main" val="204153312"/>
                    </a:ext>
                  </a:extLst>
                </a:gridCol>
                <a:gridCol w="485395">
                  <a:extLst>
                    <a:ext uri="{9D8B030D-6E8A-4147-A177-3AD203B41FA5}">
                      <a16:colId xmlns:a16="http://schemas.microsoft.com/office/drawing/2014/main" val="72459101"/>
                    </a:ext>
                  </a:extLst>
                </a:gridCol>
                <a:gridCol w="485395">
                  <a:extLst>
                    <a:ext uri="{9D8B030D-6E8A-4147-A177-3AD203B41FA5}">
                      <a16:colId xmlns:a16="http://schemas.microsoft.com/office/drawing/2014/main" val="768846364"/>
                    </a:ext>
                  </a:extLst>
                </a:gridCol>
                <a:gridCol w="485395">
                  <a:extLst>
                    <a:ext uri="{9D8B030D-6E8A-4147-A177-3AD203B41FA5}">
                      <a16:colId xmlns:a16="http://schemas.microsoft.com/office/drawing/2014/main" val="3691540409"/>
                    </a:ext>
                  </a:extLst>
                </a:gridCol>
                <a:gridCol w="485395">
                  <a:extLst>
                    <a:ext uri="{9D8B030D-6E8A-4147-A177-3AD203B41FA5}">
                      <a16:colId xmlns:a16="http://schemas.microsoft.com/office/drawing/2014/main" val="1964322517"/>
                    </a:ext>
                  </a:extLst>
                </a:gridCol>
                <a:gridCol w="485395">
                  <a:extLst>
                    <a:ext uri="{9D8B030D-6E8A-4147-A177-3AD203B41FA5}">
                      <a16:colId xmlns:a16="http://schemas.microsoft.com/office/drawing/2014/main" val="2762987781"/>
                    </a:ext>
                  </a:extLst>
                </a:gridCol>
                <a:gridCol w="485395">
                  <a:extLst>
                    <a:ext uri="{9D8B030D-6E8A-4147-A177-3AD203B41FA5}">
                      <a16:colId xmlns:a16="http://schemas.microsoft.com/office/drawing/2014/main" val="930311820"/>
                    </a:ext>
                  </a:extLst>
                </a:gridCol>
                <a:gridCol w="485395">
                  <a:extLst>
                    <a:ext uri="{9D8B030D-6E8A-4147-A177-3AD203B41FA5}">
                      <a16:colId xmlns:a16="http://schemas.microsoft.com/office/drawing/2014/main" val="730856693"/>
                    </a:ext>
                  </a:extLst>
                </a:gridCol>
                <a:gridCol w="485395">
                  <a:extLst>
                    <a:ext uri="{9D8B030D-6E8A-4147-A177-3AD203B41FA5}">
                      <a16:colId xmlns:a16="http://schemas.microsoft.com/office/drawing/2014/main" val="1735532215"/>
                    </a:ext>
                  </a:extLst>
                </a:gridCol>
                <a:gridCol w="485395">
                  <a:extLst>
                    <a:ext uri="{9D8B030D-6E8A-4147-A177-3AD203B41FA5}">
                      <a16:colId xmlns:a16="http://schemas.microsoft.com/office/drawing/2014/main" val="2631536510"/>
                    </a:ext>
                  </a:extLst>
                </a:gridCol>
                <a:gridCol w="485395">
                  <a:extLst>
                    <a:ext uri="{9D8B030D-6E8A-4147-A177-3AD203B41FA5}">
                      <a16:colId xmlns:a16="http://schemas.microsoft.com/office/drawing/2014/main" val="462184764"/>
                    </a:ext>
                  </a:extLst>
                </a:gridCol>
                <a:gridCol w="485395">
                  <a:extLst>
                    <a:ext uri="{9D8B030D-6E8A-4147-A177-3AD203B41FA5}">
                      <a16:colId xmlns:a16="http://schemas.microsoft.com/office/drawing/2014/main" val="1898038679"/>
                    </a:ext>
                  </a:extLst>
                </a:gridCol>
                <a:gridCol w="485395">
                  <a:extLst>
                    <a:ext uri="{9D8B030D-6E8A-4147-A177-3AD203B41FA5}">
                      <a16:colId xmlns:a16="http://schemas.microsoft.com/office/drawing/2014/main" val="3419684313"/>
                    </a:ext>
                  </a:extLst>
                </a:gridCol>
                <a:gridCol w="485395">
                  <a:extLst>
                    <a:ext uri="{9D8B030D-6E8A-4147-A177-3AD203B41FA5}">
                      <a16:colId xmlns:a16="http://schemas.microsoft.com/office/drawing/2014/main" val="2900456878"/>
                    </a:ext>
                  </a:extLst>
                </a:gridCol>
                <a:gridCol w="485395">
                  <a:extLst>
                    <a:ext uri="{9D8B030D-6E8A-4147-A177-3AD203B41FA5}">
                      <a16:colId xmlns:a16="http://schemas.microsoft.com/office/drawing/2014/main" val="2139309322"/>
                    </a:ext>
                  </a:extLst>
                </a:gridCol>
                <a:gridCol w="485395">
                  <a:extLst>
                    <a:ext uri="{9D8B030D-6E8A-4147-A177-3AD203B41FA5}">
                      <a16:colId xmlns:a16="http://schemas.microsoft.com/office/drawing/2014/main" val="3667387122"/>
                    </a:ext>
                  </a:extLst>
                </a:gridCol>
                <a:gridCol w="485395">
                  <a:extLst>
                    <a:ext uri="{9D8B030D-6E8A-4147-A177-3AD203B41FA5}">
                      <a16:colId xmlns:a16="http://schemas.microsoft.com/office/drawing/2014/main" val="4221644947"/>
                    </a:ext>
                  </a:extLst>
                </a:gridCol>
                <a:gridCol w="485395">
                  <a:extLst>
                    <a:ext uri="{9D8B030D-6E8A-4147-A177-3AD203B41FA5}">
                      <a16:colId xmlns:a16="http://schemas.microsoft.com/office/drawing/2014/main" val="1869921730"/>
                    </a:ext>
                  </a:extLst>
                </a:gridCol>
              </a:tblGrid>
              <a:tr h="456005">
                <a:tc>
                  <a:txBody>
                    <a:bodyPr/>
                    <a:lstStyle/>
                    <a:p>
                      <a:pPr algn="ctr"/>
                      <a:r>
                        <a:rPr lang="en-US" dirty="0">
                          <a:solidFill>
                            <a:schemeClr val="tx1"/>
                          </a:solidFill>
                        </a:rPr>
                        <a:t>12</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20</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40</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19</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4</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3</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12</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13</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12</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16</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18</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16</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9</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19</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13</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19</a:t>
                      </a:r>
                      <a:endParaRPr lang="en-AE" dirty="0">
                        <a:solidFill>
                          <a:schemeClr val="tx1"/>
                        </a:solidFill>
                      </a:endParaRPr>
                    </a:p>
                  </a:txBody>
                  <a:tcPr anchor="ctr">
                    <a:solidFill>
                      <a:schemeClr val="accent1">
                        <a:lumMod val="60000"/>
                        <a:lumOff val="40000"/>
                      </a:schemeClr>
                    </a:solidFill>
                  </a:tcPr>
                </a:tc>
                <a:extLst>
                  <a:ext uri="{0D108BD9-81ED-4DB2-BD59-A6C34878D82A}">
                    <a16:rowId xmlns:a16="http://schemas.microsoft.com/office/drawing/2014/main" val="2303936122"/>
                  </a:ext>
                </a:extLst>
              </a:tr>
            </a:tbl>
          </a:graphicData>
        </a:graphic>
      </p:graphicFrame>
      <p:cxnSp>
        <p:nvCxnSpPr>
          <p:cNvPr id="8" name="Straight Arrow Connector 7">
            <a:extLst>
              <a:ext uri="{FF2B5EF4-FFF2-40B4-BE49-F238E27FC236}">
                <a16:creationId xmlns:a16="http://schemas.microsoft.com/office/drawing/2014/main" id="{D455390F-2AE8-41D3-6455-C00174C22B2F}"/>
              </a:ext>
            </a:extLst>
          </p:cNvPr>
          <p:cNvCxnSpPr/>
          <p:nvPr/>
        </p:nvCxnSpPr>
        <p:spPr>
          <a:xfrm>
            <a:off x="6199773" y="3429000"/>
            <a:ext cx="0" cy="5732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56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56020-A971-DBE1-086C-4AB753BAE7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879CD5-B7C4-E763-6D94-5C35C5FFF099}"/>
              </a:ext>
            </a:extLst>
          </p:cNvPr>
          <p:cNvSpPr>
            <a:spLocks noGrp="1"/>
          </p:cNvSpPr>
          <p:nvPr>
            <p:ph type="title"/>
          </p:nvPr>
        </p:nvSpPr>
        <p:spPr>
          <a:xfrm>
            <a:off x="128081" y="83024"/>
            <a:ext cx="11935838" cy="636925"/>
          </a:xfrm>
        </p:spPr>
        <p:txBody>
          <a:bodyPr>
            <a:normAutofit fontScale="90000"/>
          </a:bodyPr>
          <a:lstStyle/>
          <a:p>
            <a:r>
              <a:rPr lang="en-US" dirty="0"/>
              <a:t>Character Level Tokenization</a:t>
            </a:r>
            <a:endParaRPr lang="en-AE" dirty="0"/>
          </a:p>
        </p:txBody>
      </p:sp>
      <p:sp>
        <p:nvSpPr>
          <p:cNvPr id="3" name="Content Placeholder 2">
            <a:extLst>
              <a:ext uri="{FF2B5EF4-FFF2-40B4-BE49-F238E27FC236}">
                <a16:creationId xmlns:a16="http://schemas.microsoft.com/office/drawing/2014/main" id="{A4F06D9D-7584-5007-9E48-7EA5FC2BF398}"/>
              </a:ext>
            </a:extLst>
          </p:cNvPr>
          <p:cNvSpPr>
            <a:spLocks noGrp="1"/>
          </p:cNvSpPr>
          <p:nvPr>
            <p:ph idx="1"/>
          </p:nvPr>
        </p:nvSpPr>
        <p:spPr>
          <a:xfrm>
            <a:off x="128081" y="875488"/>
            <a:ext cx="11935838" cy="5480861"/>
          </a:xfrm>
        </p:spPr>
        <p:txBody>
          <a:bodyPr>
            <a:normAutofit/>
          </a:bodyPr>
          <a:lstStyle/>
          <a:p>
            <a:r>
              <a:rPr lang="en-GB" dirty="0">
                <a:latin typeface="Arial" panose="020B0604020202020204" pitchFamily="34" charset="0"/>
                <a:cs typeface="Arial" panose="020B0604020202020204" pitchFamily="34" charset="0"/>
              </a:rPr>
              <a:t>Character Based: Splitting a raw text into characters</a:t>
            </a:r>
          </a:p>
          <a:p>
            <a:pPr lvl="1"/>
            <a:r>
              <a:rPr lang="en-GB" dirty="0">
                <a:latin typeface="Arial" panose="020B0604020202020204" pitchFamily="34" charset="0"/>
                <a:cs typeface="Arial" panose="020B0604020202020204" pitchFamily="34" charset="0"/>
              </a:rPr>
              <a:t>Out of vocabulary words result in a loss of information</a:t>
            </a:r>
          </a:p>
          <a:p>
            <a:pPr marL="0" indent="0" algn="just">
              <a:buNone/>
            </a:pP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marL="0" indent="0" algn="just">
              <a:buNone/>
            </a:pPr>
            <a:endParaRPr lang="en-AE" dirty="0">
              <a:latin typeface="Arial" panose="020B0604020202020204" pitchFamily="34" charset="0"/>
              <a:cs typeface="Arial" panose="020B0604020202020204" pitchFamily="34" charset="0"/>
            </a:endParaRPr>
          </a:p>
          <a:p>
            <a:pPr algn="just"/>
            <a:r>
              <a:rPr lang="en-GB" dirty="0">
                <a:latin typeface="Arial" panose="020B0604020202020204" pitchFamily="34" charset="0"/>
                <a:cs typeface="Arial" panose="020B0604020202020204" pitchFamily="34" charset="0"/>
              </a:rPr>
              <a:t>While character tokenization reduces vocabulary size, it comes at the cost of increased sequence length, making it impractical for large-scale models unless handled efficiently </a:t>
            </a:r>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906170B0-EAA1-AA2B-0C91-02A58053E3D7}"/>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5EB31231-2EBB-6A9B-8413-D795BFE14C79}"/>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8</a:t>
            </a:fld>
            <a:endParaRPr lang="en-AE" dirty="0"/>
          </a:p>
        </p:txBody>
      </p:sp>
      <p:graphicFrame>
        <p:nvGraphicFramePr>
          <p:cNvPr id="6" name="Table 6">
            <a:extLst>
              <a:ext uri="{FF2B5EF4-FFF2-40B4-BE49-F238E27FC236}">
                <a16:creationId xmlns:a16="http://schemas.microsoft.com/office/drawing/2014/main" id="{6459C8CC-51C5-B15A-1CB2-4954F4D58A4D}"/>
              </a:ext>
            </a:extLst>
          </p:cNvPr>
          <p:cNvGraphicFramePr>
            <a:graphicFrameLocks noGrp="1"/>
          </p:cNvGraphicFramePr>
          <p:nvPr>
            <p:extLst>
              <p:ext uri="{D42A27DB-BD31-4B8C-83A1-F6EECF244321}">
                <p14:modId xmlns:p14="http://schemas.microsoft.com/office/powerpoint/2010/main" val="933641244"/>
              </p:ext>
            </p:extLst>
          </p:nvPr>
        </p:nvGraphicFramePr>
        <p:xfrm>
          <a:off x="393133" y="2067061"/>
          <a:ext cx="11164085" cy="456005"/>
        </p:xfrm>
        <a:graphic>
          <a:graphicData uri="http://schemas.openxmlformats.org/drawingml/2006/table">
            <a:tbl>
              <a:tblPr firstRow="1" bandRow="1">
                <a:tableStyleId>{5C22544A-7EE6-4342-B048-85BDC9FD1C3A}</a:tableStyleId>
              </a:tblPr>
              <a:tblGrid>
                <a:gridCol w="485395">
                  <a:extLst>
                    <a:ext uri="{9D8B030D-6E8A-4147-A177-3AD203B41FA5}">
                      <a16:colId xmlns:a16="http://schemas.microsoft.com/office/drawing/2014/main" val="3976106496"/>
                    </a:ext>
                  </a:extLst>
                </a:gridCol>
                <a:gridCol w="485395">
                  <a:extLst>
                    <a:ext uri="{9D8B030D-6E8A-4147-A177-3AD203B41FA5}">
                      <a16:colId xmlns:a16="http://schemas.microsoft.com/office/drawing/2014/main" val="3379138072"/>
                    </a:ext>
                  </a:extLst>
                </a:gridCol>
                <a:gridCol w="485395">
                  <a:extLst>
                    <a:ext uri="{9D8B030D-6E8A-4147-A177-3AD203B41FA5}">
                      <a16:colId xmlns:a16="http://schemas.microsoft.com/office/drawing/2014/main" val="666069350"/>
                    </a:ext>
                  </a:extLst>
                </a:gridCol>
                <a:gridCol w="485395">
                  <a:extLst>
                    <a:ext uri="{9D8B030D-6E8A-4147-A177-3AD203B41FA5}">
                      <a16:colId xmlns:a16="http://schemas.microsoft.com/office/drawing/2014/main" val="3791312574"/>
                    </a:ext>
                  </a:extLst>
                </a:gridCol>
                <a:gridCol w="485395">
                  <a:extLst>
                    <a:ext uri="{9D8B030D-6E8A-4147-A177-3AD203B41FA5}">
                      <a16:colId xmlns:a16="http://schemas.microsoft.com/office/drawing/2014/main" val="702301991"/>
                    </a:ext>
                  </a:extLst>
                </a:gridCol>
                <a:gridCol w="485395">
                  <a:extLst>
                    <a:ext uri="{9D8B030D-6E8A-4147-A177-3AD203B41FA5}">
                      <a16:colId xmlns:a16="http://schemas.microsoft.com/office/drawing/2014/main" val="204153312"/>
                    </a:ext>
                  </a:extLst>
                </a:gridCol>
                <a:gridCol w="485395">
                  <a:extLst>
                    <a:ext uri="{9D8B030D-6E8A-4147-A177-3AD203B41FA5}">
                      <a16:colId xmlns:a16="http://schemas.microsoft.com/office/drawing/2014/main" val="72459101"/>
                    </a:ext>
                  </a:extLst>
                </a:gridCol>
                <a:gridCol w="485395">
                  <a:extLst>
                    <a:ext uri="{9D8B030D-6E8A-4147-A177-3AD203B41FA5}">
                      <a16:colId xmlns:a16="http://schemas.microsoft.com/office/drawing/2014/main" val="768846364"/>
                    </a:ext>
                  </a:extLst>
                </a:gridCol>
                <a:gridCol w="485395">
                  <a:extLst>
                    <a:ext uri="{9D8B030D-6E8A-4147-A177-3AD203B41FA5}">
                      <a16:colId xmlns:a16="http://schemas.microsoft.com/office/drawing/2014/main" val="3691540409"/>
                    </a:ext>
                  </a:extLst>
                </a:gridCol>
                <a:gridCol w="485395">
                  <a:extLst>
                    <a:ext uri="{9D8B030D-6E8A-4147-A177-3AD203B41FA5}">
                      <a16:colId xmlns:a16="http://schemas.microsoft.com/office/drawing/2014/main" val="1964322517"/>
                    </a:ext>
                  </a:extLst>
                </a:gridCol>
                <a:gridCol w="485395">
                  <a:extLst>
                    <a:ext uri="{9D8B030D-6E8A-4147-A177-3AD203B41FA5}">
                      <a16:colId xmlns:a16="http://schemas.microsoft.com/office/drawing/2014/main" val="2762987781"/>
                    </a:ext>
                  </a:extLst>
                </a:gridCol>
                <a:gridCol w="485395">
                  <a:extLst>
                    <a:ext uri="{9D8B030D-6E8A-4147-A177-3AD203B41FA5}">
                      <a16:colId xmlns:a16="http://schemas.microsoft.com/office/drawing/2014/main" val="930311820"/>
                    </a:ext>
                  </a:extLst>
                </a:gridCol>
                <a:gridCol w="485395">
                  <a:extLst>
                    <a:ext uri="{9D8B030D-6E8A-4147-A177-3AD203B41FA5}">
                      <a16:colId xmlns:a16="http://schemas.microsoft.com/office/drawing/2014/main" val="730856693"/>
                    </a:ext>
                  </a:extLst>
                </a:gridCol>
                <a:gridCol w="485395">
                  <a:extLst>
                    <a:ext uri="{9D8B030D-6E8A-4147-A177-3AD203B41FA5}">
                      <a16:colId xmlns:a16="http://schemas.microsoft.com/office/drawing/2014/main" val="1735532215"/>
                    </a:ext>
                  </a:extLst>
                </a:gridCol>
                <a:gridCol w="485395">
                  <a:extLst>
                    <a:ext uri="{9D8B030D-6E8A-4147-A177-3AD203B41FA5}">
                      <a16:colId xmlns:a16="http://schemas.microsoft.com/office/drawing/2014/main" val="2631536510"/>
                    </a:ext>
                  </a:extLst>
                </a:gridCol>
                <a:gridCol w="485395">
                  <a:extLst>
                    <a:ext uri="{9D8B030D-6E8A-4147-A177-3AD203B41FA5}">
                      <a16:colId xmlns:a16="http://schemas.microsoft.com/office/drawing/2014/main" val="462184764"/>
                    </a:ext>
                  </a:extLst>
                </a:gridCol>
                <a:gridCol w="485395">
                  <a:extLst>
                    <a:ext uri="{9D8B030D-6E8A-4147-A177-3AD203B41FA5}">
                      <a16:colId xmlns:a16="http://schemas.microsoft.com/office/drawing/2014/main" val="1898038679"/>
                    </a:ext>
                  </a:extLst>
                </a:gridCol>
                <a:gridCol w="485395">
                  <a:extLst>
                    <a:ext uri="{9D8B030D-6E8A-4147-A177-3AD203B41FA5}">
                      <a16:colId xmlns:a16="http://schemas.microsoft.com/office/drawing/2014/main" val="3419684313"/>
                    </a:ext>
                  </a:extLst>
                </a:gridCol>
                <a:gridCol w="485395">
                  <a:extLst>
                    <a:ext uri="{9D8B030D-6E8A-4147-A177-3AD203B41FA5}">
                      <a16:colId xmlns:a16="http://schemas.microsoft.com/office/drawing/2014/main" val="2900456878"/>
                    </a:ext>
                  </a:extLst>
                </a:gridCol>
                <a:gridCol w="485395">
                  <a:extLst>
                    <a:ext uri="{9D8B030D-6E8A-4147-A177-3AD203B41FA5}">
                      <a16:colId xmlns:a16="http://schemas.microsoft.com/office/drawing/2014/main" val="2139309322"/>
                    </a:ext>
                  </a:extLst>
                </a:gridCol>
                <a:gridCol w="485395">
                  <a:extLst>
                    <a:ext uri="{9D8B030D-6E8A-4147-A177-3AD203B41FA5}">
                      <a16:colId xmlns:a16="http://schemas.microsoft.com/office/drawing/2014/main" val="3667387122"/>
                    </a:ext>
                  </a:extLst>
                </a:gridCol>
                <a:gridCol w="485395">
                  <a:extLst>
                    <a:ext uri="{9D8B030D-6E8A-4147-A177-3AD203B41FA5}">
                      <a16:colId xmlns:a16="http://schemas.microsoft.com/office/drawing/2014/main" val="4221644947"/>
                    </a:ext>
                  </a:extLst>
                </a:gridCol>
                <a:gridCol w="485395">
                  <a:extLst>
                    <a:ext uri="{9D8B030D-6E8A-4147-A177-3AD203B41FA5}">
                      <a16:colId xmlns:a16="http://schemas.microsoft.com/office/drawing/2014/main" val="1869921730"/>
                    </a:ext>
                  </a:extLst>
                </a:gridCol>
              </a:tblGrid>
              <a:tr h="456005">
                <a:tc>
                  <a:txBody>
                    <a:bodyPr/>
                    <a:lstStyle/>
                    <a:p>
                      <a:pPr algn="ctr"/>
                      <a:r>
                        <a:rPr lang="en-US" dirty="0">
                          <a:solidFill>
                            <a:schemeClr val="tx1"/>
                          </a:solidFill>
                        </a:rPr>
                        <a:t>L</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e</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t</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s</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d</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c</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l</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m</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a</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l</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p</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r</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o</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m</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err="1">
                          <a:solidFill>
                            <a:schemeClr val="tx1"/>
                          </a:solidFill>
                        </a:rPr>
                        <a:t>i</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s</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m</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s</a:t>
                      </a:r>
                      <a:endParaRPr lang="en-AE" dirty="0">
                        <a:solidFill>
                          <a:schemeClr val="tx1"/>
                        </a:solidFill>
                      </a:endParaRPr>
                    </a:p>
                  </a:txBody>
                  <a:tcPr anchor="ctr">
                    <a:solidFill>
                      <a:schemeClr val="accent1">
                        <a:lumMod val="60000"/>
                        <a:lumOff val="40000"/>
                      </a:schemeClr>
                    </a:solidFill>
                  </a:tcPr>
                </a:tc>
                <a:extLst>
                  <a:ext uri="{0D108BD9-81ED-4DB2-BD59-A6C34878D82A}">
                    <a16:rowId xmlns:a16="http://schemas.microsoft.com/office/drawing/2014/main" val="2303936122"/>
                  </a:ext>
                </a:extLst>
              </a:tr>
            </a:tbl>
          </a:graphicData>
        </a:graphic>
      </p:graphicFrame>
      <p:graphicFrame>
        <p:nvGraphicFramePr>
          <p:cNvPr id="7" name="Table 6">
            <a:extLst>
              <a:ext uri="{FF2B5EF4-FFF2-40B4-BE49-F238E27FC236}">
                <a16:creationId xmlns:a16="http://schemas.microsoft.com/office/drawing/2014/main" id="{93357BFB-3C19-4891-2EB3-4A31CCC5BAE8}"/>
              </a:ext>
            </a:extLst>
          </p:cNvPr>
          <p:cNvGraphicFramePr>
            <a:graphicFrameLocks noGrp="1"/>
          </p:cNvGraphicFramePr>
          <p:nvPr>
            <p:extLst>
              <p:ext uri="{D42A27DB-BD31-4B8C-83A1-F6EECF244321}">
                <p14:modId xmlns:p14="http://schemas.microsoft.com/office/powerpoint/2010/main" val="2863081934"/>
              </p:ext>
            </p:extLst>
          </p:nvPr>
        </p:nvGraphicFramePr>
        <p:xfrm>
          <a:off x="393096" y="3096358"/>
          <a:ext cx="11164085" cy="456005"/>
        </p:xfrm>
        <a:graphic>
          <a:graphicData uri="http://schemas.openxmlformats.org/drawingml/2006/table">
            <a:tbl>
              <a:tblPr firstRow="1" bandRow="1">
                <a:tableStyleId>{5C22544A-7EE6-4342-B048-85BDC9FD1C3A}</a:tableStyleId>
              </a:tblPr>
              <a:tblGrid>
                <a:gridCol w="485395">
                  <a:extLst>
                    <a:ext uri="{9D8B030D-6E8A-4147-A177-3AD203B41FA5}">
                      <a16:colId xmlns:a16="http://schemas.microsoft.com/office/drawing/2014/main" val="3976106496"/>
                    </a:ext>
                  </a:extLst>
                </a:gridCol>
                <a:gridCol w="485395">
                  <a:extLst>
                    <a:ext uri="{9D8B030D-6E8A-4147-A177-3AD203B41FA5}">
                      <a16:colId xmlns:a16="http://schemas.microsoft.com/office/drawing/2014/main" val="3379138072"/>
                    </a:ext>
                  </a:extLst>
                </a:gridCol>
                <a:gridCol w="485395">
                  <a:extLst>
                    <a:ext uri="{9D8B030D-6E8A-4147-A177-3AD203B41FA5}">
                      <a16:colId xmlns:a16="http://schemas.microsoft.com/office/drawing/2014/main" val="666069350"/>
                    </a:ext>
                  </a:extLst>
                </a:gridCol>
                <a:gridCol w="485395">
                  <a:extLst>
                    <a:ext uri="{9D8B030D-6E8A-4147-A177-3AD203B41FA5}">
                      <a16:colId xmlns:a16="http://schemas.microsoft.com/office/drawing/2014/main" val="3791312574"/>
                    </a:ext>
                  </a:extLst>
                </a:gridCol>
                <a:gridCol w="485395">
                  <a:extLst>
                    <a:ext uri="{9D8B030D-6E8A-4147-A177-3AD203B41FA5}">
                      <a16:colId xmlns:a16="http://schemas.microsoft.com/office/drawing/2014/main" val="702301991"/>
                    </a:ext>
                  </a:extLst>
                </a:gridCol>
                <a:gridCol w="485395">
                  <a:extLst>
                    <a:ext uri="{9D8B030D-6E8A-4147-A177-3AD203B41FA5}">
                      <a16:colId xmlns:a16="http://schemas.microsoft.com/office/drawing/2014/main" val="204153312"/>
                    </a:ext>
                  </a:extLst>
                </a:gridCol>
                <a:gridCol w="485395">
                  <a:extLst>
                    <a:ext uri="{9D8B030D-6E8A-4147-A177-3AD203B41FA5}">
                      <a16:colId xmlns:a16="http://schemas.microsoft.com/office/drawing/2014/main" val="72459101"/>
                    </a:ext>
                  </a:extLst>
                </a:gridCol>
                <a:gridCol w="485395">
                  <a:extLst>
                    <a:ext uri="{9D8B030D-6E8A-4147-A177-3AD203B41FA5}">
                      <a16:colId xmlns:a16="http://schemas.microsoft.com/office/drawing/2014/main" val="768846364"/>
                    </a:ext>
                  </a:extLst>
                </a:gridCol>
                <a:gridCol w="485395">
                  <a:extLst>
                    <a:ext uri="{9D8B030D-6E8A-4147-A177-3AD203B41FA5}">
                      <a16:colId xmlns:a16="http://schemas.microsoft.com/office/drawing/2014/main" val="3691540409"/>
                    </a:ext>
                  </a:extLst>
                </a:gridCol>
                <a:gridCol w="485395">
                  <a:extLst>
                    <a:ext uri="{9D8B030D-6E8A-4147-A177-3AD203B41FA5}">
                      <a16:colId xmlns:a16="http://schemas.microsoft.com/office/drawing/2014/main" val="1964322517"/>
                    </a:ext>
                  </a:extLst>
                </a:gridCol>
                <a:gridCol w="485395">
                  <a:extLst>
                    <a:ext uri="{9D8B030D-6E8A-4147-A177-3AD203B41FA5}">
                      <a16:colId xmlns:a16="http://schemas.microsoft.com/office/drawing/2014/main" val="2762987781"/>
                    </a:ext>
                  </a:extLst>
                </a:gridCol>
                <a:gridCol w="485395">
                  <a:extLst>
                    <a:ext uri="{9D8B030D-6E8A-4147-A177-3AD203B41FA5}">
                      <a16:colId xmlns:a16="http://schemas.microsoft.com/office/drawing/2014/main" val="930311820"/>
                    </a:ext>
                  </a:extLst>
                </a:gridCol>
                <a:gridCol w="485395">
                  <a:extLst>
                    <a:ext uri="{9D8B030D-6E8A-4147-A177-3AD203B41FA5}">
                      <a16:colId xmlns:a16="http://schemas.microsoft.com/office/drawing/2014/main" val="730856693"/>
                    </a:ext>
                  </a:extLst>
                </a:gridCol>
                <a:gridCol w="485395">
                  <a:extLst>
                    <a:ext uri="{9D8B030D-6E8A-4147-A177-3AD203B41FA5}">
                      <a16:colId xmlns:a16="http://schemas.microsoft.com/office/drawing/2014/main" val="1735532215"/>
                    </a:ext>
                  </a:extLst>
                </a:gridCol>
                <a:gridCol w="485395">
                  <a:extLst>
                    <a:ext uri="{9D8B030D-6E8A-4147-A177-3AD203B41FA5}">
                      <a16:colId xmlns:a16="http://schemas.microsoft.com/office/drawing/2014/main" val="2631536510"/>
                    </a:ext>
                  </a:extLst>
                </a:gridCol>
                <a:gridCol w="485395">
                  <a:extLst>
                    <a:ext uri="{9D8B030D-6E8A-4147-A177-3AD203B41FA5}">
                      <a16:colId xmlns:a16="http://schemas.microsoft.com/office/drawing/2014/main" val="462184764"/>
                    </a:ext>
                  </a:extLst>
                </a:gridCol>
                <a:gridCol w="485395">
                  <a:extLst>
                    <a:ext uri="{9D8B030D-6E8A-4147-A177-3AD203B41FA5}">
                      <a16:colId xmlns:a16="http://schemas.microsoft.com/office/drawing/2014/main" val="1898038679"/>
                    </a:ext>
                  </a:extLst>
                </a:gridCol>
                <a:gridCol w="485395">
                  <a:extLst>
                    <a:ext uri="{9D8B030D-6E8A-4147-A177-3AD203B41FA5}">
                      <a16:colId xmlns:a16="http://schemas.microsoft.com/office/drawing/2014/main" val="3419684313"/>
                    </a:ext>
                  </a:extLst>
                </a:gridCol>
                <a:gridCol w="485395">
                  <a:extLst>
                    <a:ext uri="{9D8B030D-6E8A-4147-A177-3AD203B41FA5}">
                      <a16:colId xmlns:a16="http://schemas.microsoft.com/office/drawing/2014/main" val="2900456878"/>
                    </a:ext>
                  </a:extLst>
                </a:gridCol>
                <a:gridCol w="485395">
                  <a:extLst>
                    <a:ext uri="{9D8B030D-6E8A-4147-A177-3AD203B41FA5}">
                      <a16:colId xmlns:a16="http://schemas.microsoft.com/office/drawing/2014/main" val="2139309322"/>
                    </a:ext>
                  </a:extLst>
                </a:gridCol>
                <a:gridCol w="485395">
                  <a:extLst>
                    <a:ext uri="{9D8B030D-6E8A-4147-A177-3AD203B41FA5}">
                      <a16:colId xmlns:a16="http://schemas.microsoft.com/office/drawing/2014/main" val="3667387122"/>
                    </a:ext>
                  </a:extLst>
                </a:gridCol>
                <a:gridCol w="485395">
                  <a:extLst>
                    <a:ext uri="{9D8B030D-6E8A-4147-A177-3AD203B41FA5}">
                      <a16:colId xmlns:a16="http://schemas.microsoft.com/office/drawing/2014/main" val="4221644947"/>
                    </a:ext>
                  </a:extLst>
                </a:gridCol>
                <a:gridCol w="485395">
                  <a:extLst>
                    <a:ext uri="{9D8B030D-6E8A-4147-A177-3AD203B41FA5}">
                      <a16:colId xmlns:a16="http://schemas.microsoft.com/office/drawing/2014/main" val="1869921730"/>
                    </a:ext>
                  </a:extLst>
                </a:gridCol>
              </a:tblGrid>
              <a:tr h="456005">
                <a:tc>
                  <a:txBody>
                    <a:bodyPr/>
                    <a:lstStyle/>
                    <a:p>
                      <a:pPr algn="ctr"/>
                      <a:r>
                        <a:rPr lang="en-US" dirty="0">
                          <a:solidFill>
                            <a:schemeClr val="tx1"/>
                          </a:solidFill>
                        </a:rPr>
                        <a:t>12</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20</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40</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19</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4</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3</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12</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13</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12</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16</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18</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15</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16</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9</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19</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13</a:t>
                      </a:r>
                      <a:endParaRPr lang="en-AE" dirty="0">
                        <a:solidFill>
                          <a:schemeClr val="tx1"/>
                        </a:solidFill>
                      </a:endParaRPr>
                    </a:p>
                  </a:txBody>
                  <a:tcPr anchor="ctr">
                    <a:solidFill>
                      <a:schemeClr val="accent1">
                        <a:lumMod val="60000"/>
                        <a:lumOff val="40000"/>
                      </a:schemeClr>
                    </a:solidFill>
                  </a:tcPr>
                </a:tc>
                <a:tc>
                  <a:txBody>
                    <a:bodyPr/>
                    <a:lstStyle/>
                    <a:p>
                      <a:pPr algn="ctr"/>
                      <a:r>
                        <a:rPr lang="en-US" dirty="0">
                          <a:solidFill>
                            <a:schemeClr val="tx1"/>
                          </a:solidFill>
                        </a:rPr>
                        <a:t>19</a:t>
                      </a:r>
                      <a:endParaRPr lang="en-AE" dirty="0">
                        <a:solidFill>
                          <a:schemeClr val="tx1"/>
                        </a:solidFill>
                      </a:endParaRPr>
                    </a:p>
                  </a:txBody>
                  <a:tcPr anchor="ctr">
                    <a:solidFill>
                      <a:schemeClr val="accent1">
                        <a:lumMod val="60000"/>
                        <a:lumOff val="40000"/>
                      </a:schemeClr>
                    </a:solidFill>
                  </a:tcPr>
                </a:tc>
                <a:extLst>
                  <a:ext uri="{0D108BD9-81ED-4DB2-BD59-A6C34878D82A}">
                    <a16:rowId xmlns:a16="http://schemas.microsoft.com/office/drawing/2014/main" val="2303936122"/>
                  </a:ext>
                </a:extLst>
              </a:tr>
            </a:tbl>
          </a:graphicData>
        </a:graphic>
      </p:graphicFrame>
      <p:cxnSp>
        <p:nvCxnSpPr>
          <p:cNvPr id="8" name="Straight Arrow Connector 7">
            <a:extLst>
              <a:ext uri="{FF2B5EF4-FFF2-40B4-BE49-F238E27FC236}">
                <a16:creationId xmlns:a16="http://schemas.microsoft.com/office/drawing/2014/main" id="{6465944E-B725-30EC-312F-8E79153D2E8E}"/>
              </a:ext>
            </a:extLst>
          </p:cNvPr>
          <p:cNvCxnSpPr/>
          <p:nvPr/>
        </p:nvCxnSpPr>
        <p:spPr>
          <a:xfrm>
            <a:off x="6208239" y="2523066"/>
            <a:ext cx="0" cy="5732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24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AD964-B08C-83B2-E91E-634D56A08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C32DE1-8F17-8550-5F12-51D2F6198E67}"/>
              </a:ext>
            </a:extLst>
          </p:cNvPr>
          <p:cNvSpPr>
            <a:spLocks noGrp="1"/>
          </p:cNvSpPr>
          <p:nvPr>
            <p:ph type="title"/>
          </p:nvPr>
        </p:nvSpPr>
        <p:spPr>
          <a:xfrm>
            <a:off x="128081" y="83024"/>
            <a:ext cx="11935838" cy="636925"/>
          </a:xfrm>
        </p:spPr>
        <p:txBody>
          <a:bodyPr>
            <a:normAutofit fontScale="90000"/>
          </a:bodyPr>
          <a:lstStyle/>
          <a:p>
            <a:r>
              <a:rPr lang="en-US" dirty="0"/>
              <a:t>Sub-word Based Tokenization</a:t>
            </a:r>
            <a:endParaRPr lang="en-AE" dirty="0"/>
          </a:p>
        </p:txBody>
      </p:sp>
      <p:sp>
        <p:nvSpPr>
          <p:cNvPr id="3" name="Content Placeholder 2">
            <a:extLst>
              <a:ext uri="{FF2B5EF4-FFF2-40B4-BE49-F238E27FC236}">
                <a16:creationId xmlns:a16="http://schemas.microsoft.com/office/drawing/2014/main" id="{AB2929FA-0FAC-175E-2D6E-7BD2B197FF8E}"/>
              </a:ext>
            </a:extLst>
          </p:cNvPr>
          <p:cNvSpPr>
            <a:spLocks noGrp="1"/>
          </p:cNvSpPr>
          <p:nvPr>
            <p:ph idx="1"/>
          </p:nvPr>
        </p:nvSpPr>
        <p:spPr>
          <a:xfrm>
            <a:off x="128081" y="875488"/>
            <a:ext cx="11935838" cy="5480861"/>
          </a:xfrm>
        </p:spPr>
        <p:txBody>
          <a:bodyPr>
            <a:normAutofit/>
          </a:bodyPr>
          <a:lstStyle/>
          <a:p>
            <a:r>
              <a:rPr lang="en-GB" dirty="0">
                <a:latin typeface="Arial" panose="020B0604020202020204" pitchFamily="34" charset="0"/>
                <a:cs typeface="Arial" panose="020B0604020202020204" pitchFamily="34" charset="0"/>
              </a:rPr>
              <a:t>Sub-word Based: Splitting a raw text into </a:t>
            </a:r>
            <a:r>
              <a:rPr lang="en-GB" dirty="0" err="1">
                <a:latin typeface="Arial" panose="020B0604020202020204" pitchFamily="34" charset="0"/>
                <a:cs typeface="Arial" panose="020B0604020202020204" pitchFamily="34" charset="0"/>
              </a:rPr>
              <a:t>subwords</a:t>
            </a:r>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Middle ground between word and character based algorithms </a:t>
            </a:r>
          </a:p>
          <a:p>
            <a:endParaRPr lang="en-AE"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FA679E65-6795-AAD8-AFF6-F65D8672D469}"/>
              </a:ext>
            </a:extLst>
          </p:cNvPr>
          <p:cNvSpPr>
            <a:spLocks noGrp="1"/>
          </p:cNvSpPr>
          <p:nvPr>
            <p:ph type="ftr" sz="quarter" idx="11"/>
          </p:nvPr>
        </p:nvSpPr>
        <p:spPr/>
        <p:txBody>
          <a:bodyPr/>
          <a:lstStyle/>
          <a:p>
            <a:r>
              <a:rPr lang="en-US"/>
              <a:t>Introduction to Large Langauge Models</a:t>
            </a:r>
            <a:endParaRPr lang="en-AE"/>
          </a:p>
        </p:txBody>
      </p:sp>
      <p:sp>
        <p:nvSpPr>
          <p:cNvPr id="5" name="Slide Number Placeholder 4">
            <a:extLst>
              <a:ext uri="{FF2B5EF4-FFF2-40B4-BE49-F238E27FC236}">
                <a16:creationId xmlns:a16="http://schemas.microsoft.com/office/drawing/2014/main" id="{8EE82F73-6D1F-3B92-ED01-26E84FBED8B4}"/>
              </a:ext>
            </a:extLst>
          </p:cNvPr>
          <p:cNvSpPr>
            <a:spLocks noGrp="1"/>
          </p:cNvSpPr>
          <p:nvPr>
            <p:ph type="sldNum" sz="quarter" idx="12"/>
          </p:nvPr>
        </p:nvSpPr>
        <p:spPr>
          <a:xfrm>
            <a:off x="9349907" y="6356350"/>
            <a:ext cx="2743200" cy="365125"/>
          </a:xfrm>
        </p:spPr>
        <p:txBody>
          <a:bodyPr/>
          <a:lstStyle/>
          <a:p>
            <a:fld id="{B00AD9F2-6DB0-4CBA-AFAD-96623D96B5AD}" type="slidenum">
              <a:rPr lang="en-AE" smtClean="0"/>
              <a:t>9</a:t>
            </a:fld>
            <a:endParaRPr lang="en-AE" dirty="0"/>
          </a:p>
        </p:txBody>
      </p:sp>
      <p:sp>
        <p:nvSpPr>
          <p:cNvPr id="9" name="Rectangle: Rounded Corners 8">
            <a:extLst>
              <a:ext uri="{FF2B5EF4-FFF2-40B4-BE49-F238E27FC236}">
                <a16:creationId xmlns:a16="http://schemas.microsoft.com/office/drawing/2014/main" id="{A966A752-6E5D-A727-B9D4-044813990ECB}"/>
              </a:ext>
            </a:extLst>
          </p:cNvPr>
          <p:cNvSpPr/>
          <p:nvPr/>
        </p:nvSpPr>
        <p:spPr>
          <a:xfrm>
            <a:off x="5275729" y="3352076"/>
            <a:ext cx="1640542" cy="57374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dogs</a:t>
            </a:r>
            <a:endParaRPr lang="en-AE" b="1" dirty="0">
              <a:solidFill>
                <a:schemeClr val="tx1"/>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F0D903B-6260-105B-4809-1BC908122DCC}"/>
              </a:ext>
            </a:extLst>
          </p:cNvPr>
          <p:cNvSpPr/>
          <p:nvPr/>
        </p:nvSpPr>
        <p:spPr>
          <a:xfrm>
            <a:off x="4119282" y="4777464"/>
            <a:ext cx="1640542" cy="57374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dog</a:t>
            </a:r>
            <a:endParaRPr lang="en-AE" b="1" dirty="0">
              <a:solidFill>
                <a:schemeClr val="tx1"/>
              </a:solidFill>
              <a:latin typeface="Arial" panose="020B0604020202020204"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E4974A7C-28E8-4763-E5DC-DED957A0A569}"/>
              </a:ext>
            </a:extLst>
          </p:cNvPr>
          <p:cNvSpPr/>
          <p:nvPr/>
        </p:nvSpPr>
        <p:spPr>
          <a:xfrm>
            <a:off x="6494928" y="4762024"/>
            <a:ext cx="1640542" cy="57374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s</a:t>
            </a:r>
            <a:endParaRPr lang="en-AE" b="1" dirty="0">
              <a:solidFill>
                <a:schemeClr val="tx1"/>
              </a:solidFill>
              <a:latin typeface="Arial" panose="020B0604020202020204" pitchFamily="34" charset="0"/>
              <a:cs typeface="Arial" panose="020B0604020202020204" pitchFamily="34" charset="0"/>
            </a:endParaRPr>
          </a:p>
        </p:txBody>
      </p:sp>
      <p:cxnSp>
        <p:nvCxnSpPr>
          <p:cNvPr id="12" name="Straight Arrow Connector 11">
            <a:extLst>
              <a:ext uri="{FF2B5EF4-FFF2-40B4-BE49-F238E27FC236}">
                <a16:creationId xmlns:a16="http://schemas.microsoft.com/office/drawing/2014/main" id="{3F57667D-2BAC-A14C-006F-A4194E4082EB}"/>
              </a:ext>
            </a:extLst>
          </p:cNvPr>
          <p:cNvCxnSpPr>
            <a:stCxn id="9" idx="2"/>
            <a:endCxn id="10" idx="0"/>
          </p:cNvCxnSpPr>
          <p:nvPr/>
        </p:nvCxnSpPr>
        <p:spPr>
          <a:xfrm flipH="1">
            <a:off x="4939553" y="3925818"/>
            <a:ext cx="1156447" cy="8516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E45D16-D103-BAD4-4065-505FCDE55D9A}"/>
              </a:ext>
            </a:extLst>
          </p:cNvPr>
          <p:cNvCxnSpPr>
            <a:stCxn id="9" idx="2"/>
            <a:endCxn id="11" idx="0"/>
          </p:cNvCxnSpPr>
          <p:nvPr/>
        </p:nvCxnSpPr>
        <p:spPr>
          <a:xfrm>
            <a:off x="6096000" y="3925818"/>
            <a:ext cx="1219199" cy="8362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9A43C02-E7E9-B262-EA82-3D3D64861EE6}"/>
              </a:ext>
            </a:extLst>
          </p:cNvPr>
          <p:cNvSpPr txBox="1"/>
          <p:nvPr/>
        </p:nvSpPr>
        <p:spPr>
          <a:xfrm>
            <a:off x="3149600" y="2361154"/>
            <a:ext cx="5892799" cy="646331"/>
          </a:xfrm>
          <a:prstGeom prst="rect">
            <a:avLst/>
          </a:prstGeom>
          <a:noFill/>
        </p:spPr>
        <p:txBody>
          <a:bodyPr wrap="square">
            <a:spAutoFit/>
          </a:bodyPr>
          <a:lstStyle/>
          <a:p>
            <a:pPr algn="ctr"/>
            <a:r>
              <a:rPr lang="en-AE" b="1" i="1" dirty="0">
                <a:solidFill>
                  <a:schemeClr val="accent1"/>
                </a:solidFill>
                <a:latin typeface="Arial" panose="020B0604020202020204" pitchFamily="34" charset="0"/>
                <a:cs typeface="Arial" panose="020B0604020202020204" pitchFamily="34" charset="0"/>
              </a:rPr>
              <a:t>Rare words should be decomposed into meaningful </a:t>
            </a:r>
            <a:r>
              <a:rPr lang="en-AE" b="1" i="1" dirty="0" err="1">
                <a:solidFill>
                  <a:schemeClr val="accent1"/>
                </a:solidFill>
                <a:latin typeface="Arial" panose="020B0604020202020204" pitchFamily="34" charset="0"/>
                <a:cs typeface="Arial" panose="020B0604020202020204" pitchFamily="34" charset="0"/>
              </a:rPr>
              <a:t>subwords</a:t>
            </a:r>
            <a:endParaRPr lang="en-AE" b="1" i="1"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3041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7420</TotalTime>
  <Words>5075</Words>
  <Application>Microsoft Office PowerPoint</Application>
  <PresentationFormat>Widescreen</PresentationFormat>
  <Paragraphs>1366</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vt:lpstr>
      <vt:lpstr>Aptos Display</vt:lpstr>
      <vt:lpstr>Arial</vt:lpstr>
      <vt:lpstr>Cambria Math</vt:lpstr>
      <vt:lpstr>Courier New</vt:lpstr>
      <vt:lpstr>Office Theme</vt:lpstr>
      <vt:lpstr>Tokenization</vt:lpstr>
      <vt:lpstr>Contents</vt:lpstr>
      <vt:lpstr>Tokenization</vt:lpstr>
      <vt:lpstr>Word Level Tokenization</vt:lpstr>
      <vt:lpstr>Word Level Tokenization</vt:lpstr>
      <vt:lpstr>Word Level Tokenization</vt:lpstr>
      <vt:lpstr>Character Level Tokenization</vt:lpstr>
      <vt:lpstr>Character Level Tokenization</vt:lpstr>
      <vt:lpstr>Sub-word Based Tokenization</vt:lpstr>
      <vt:lpstr>Sub-word Based Tokenization</vt:lpstr>
      <vt:lpstr>Tokenizer</vt:lpstr>
      <vt:lpstr>Byte Pair Encoding (BPE)</vt:lpstr>
      <vt:lpstr>Byte Pair Encoding (BPE)</vt:lpstr>
      <vt:lpstr>Byte Pair Encoding (BPE)</vt:lpstr>
      <vt:lpstr>Byte Pair Encoding (BPE)</vt:lpstr>
      <vt:lpstr>Byte Pair Encoding (BPE)</vt:lpstr>
      <vt:lpstr>Byte Pair Encoding (BPE)</vt:lpstr>
      <vt:lpstr>Byte Pair Encoding (BPE)</vt:lpstr>
      <vt:lpstr>Byte Pair Encoding (BPE)</vt:lpstr>
      <vt:lpstr>Byte Pair Encoding (BPE)</vt:lpstr>
      <vt:lpstr>Byte Pair Encoding (BPE)</vt:lpstr>
      <vt:lpstr>Byte Pair Encoding (BPE)</vt:lpstr>
      <vt:lpstr>WordPiece Tokenization</vt:lpstr>
      <vt:lpstr>WordPiece Tokenization</vt:lpstr>
      <vt:lpstr>WordPiece Tokenization</vt:lpstr>
      <vt:lpstr>WordPiece Tokenization</vt:lpstr>
      <vt:lpstr>WordPiece Tokenization</vt:lpstr>
      <vt:lpstr>WordPiece Tokenization</vt:lpstr>
      <vt:lpstr>WordPiece Tokenization</vt:lpstr>
      <vt:lpstr>WordPiece Tokenization</vt:lpstr>
      <vt:lpstr>WordPiece Tokenization</vt:lpstr>
      <vt:lpstr>WordPiece Tokenization</vt:lpstr>
      <vt:lpstr>WordPiece Tokenization</vt:lpstr>
      <vt:lpstr>WordPiece Tokenization</vt:lpstr>
      <vt:lpstr>WordPiece Tokenization</vt:lpstr>
      <vt:lpstr>WordPiece Tokenization</vt:lpstr>
      <vt:lpstr>WordPiece Tokenization</vt:lpstr>
      <vt:lpstr>Unigram Language Model Tokenization </vt:lpstr>
      <vt:lpstr>Unigram Language Model Tokenization </vt:lpstr>
      <vt:lpstr>Unigram Language Model Tokenization </vt:lpstr>
      <vt:lpstr>Unigram Language Model Tokenization </vt:lpstr>
      <vt:lpstr>Unigram Language Model Tokenization </vt:lpstr>
      <vt:lpstr>Unigram Language Model Tokenization </vt:lpstr>
      <vt:lpstr>Unigram Language Model Tokenization </vt:lpstr>
      <vt:lpstr>Unigram Language Model Tokenization </vt:lpstr>
      <vt:lpstr>Unigram Language Model Tokenization </vt:lpstr>
      <vt:lpstr>Unigram Language Model Tokenization </vt:lpstr>
      <vt:lpstr>Unigram Language Model Tokenization </vt:lpstr>
      <vt:lpstr>Unigram Language Model Tokenization </vt:lpstr>
      <vt:lpstr>Unigram Language Model Tokenization </vt:lpstr>
      <vt:lpstr>Unigram Language Model Tokenization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Tokenization</dc:title>
  <dc:creator>shehryar amin</dc:creator>
  <cp:lastModifiedBy>Sandesh Kumar</cp:lastModifiedBy>
  <cp:revision>667</cp:revision>
  <dcterms:created xsi:type="dcterms:W3CDTF">2024-12-21T16:22:29Z</dcterms:created>
  <dcterms:modified xsi:type="dcterms:W3CDTF">2025-03-06T09:54:22Z</dcterms:modified>
</cp:coreProperties>
</file>