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5" r:id="rId10"/>
    <p:sldId id="329" r:id="rId11"/>
    <p:sldId id="366" r:id="rId12"/>
    <p:sldId id="330" r:id="rId13"/>
    <p:sldId id="331" r:id="rId14"/>
    <p:sldId id="332" r:id="rId15"/>
    <p:sldId id="333" r:id="rId16"/>
    <p:sldId id="367" r:id="rId17"/>
    <p:sldId id="334" r:id="rId18"/>
    <p:sldId id="335" r:id="rId19"/>
    <p:sldId id="336" r:id="rId20"/>
    <p:sldId id="338" r:id="rId21"/>
    <p:sldId id="368" r:id="rId22"/>
    <p:sldId id="369" r:id="rId23"/>
    <p:sldId id="370" r:id="rId24"/>
    <p:sldId id="342" r:id="rId25"/>
    <p:sldId id="371" r:id="rId26"/>
    <p:sldId id="345" r:id="rId27"/>
    <p:sldId id="372" r:id="rId28"/>
    <p:sldId id="348" r:id="rId29"/>
    <p:sldId id="349" r:id="rId30"/>
    <p:sldId id="373" r:id="rId31"/>
    <p:sldId id="374" r:id="rId32"/>
    <p:sldId id="375" r:id="rId33"/>
    <p:sldId id="352" r:id="rId34"/>
    <p:sldId id="376" r:id="rId35"/>
    <p:sldId id="353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60" r:id="rId44"/>
    <p:sldId id="384" r:id="rId45"/>
    <p:sldId id="362" r:id="rId46"/>
    <p:sldId id="387" r:id="rId47"/>
    <p:sldId id="386" r:id="rId48"/>
    <p:sldId id="388" r:id="rId49"/>
    <p:sldId id="390" r:id="rId50"/>
    <p:sldId id="391" r:id="rId51"/>
    <p:sldId id="38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3CF"/>
    <a:srgbClr val="BFFFBF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302-2F10-42C5-AE13-76979E4C1651}" type="datetimeFigureOut">
              <a:rPr lang="en-AE" smtClean="0"/>
              <a:t>08/01/2025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99F5-0C1A-4708-916B-EA9F4A9087F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8175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6FF2-637B-295F-2A07-A6A75A03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B4792-AE32-E1CC-1D6B-A3853CDA0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A9DA-9CFB-4A4B-1169-E0B38BA3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B2AE-A841-4DF8-AC0A-20721B0E655B}" type="datetime1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DFF3-F6B0-2C76-4C67-7F40A8EF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F739-2C3B-2B15-44D4-0298C28A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586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59A8-3A40-4241-E8B8-756CFBB9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73147-C128-FDAC-2FA6-AB63B49B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047A-0805-4909-4DBA-10577519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F6C0-EC62-4BD8-A60D-1EDD7C5442D8}" type="datetime1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5FFC-F213-1024-D1BB-CD45FE03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7A58-0B73-84E9-10E7-B39B0BD0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183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51A65-8389-3BF9-1EBB-B7AD813C4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2FD7F-841A-50F4-928A-94CCAEB1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7125-68E5-893E-243C-B90EBC16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B75F-E675-473F-9156-E69E38881D93}" type="datetime1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DAA1-B1A2-5F5C-DD0E-2AD3B32D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53F5-02DA-CA89-C4B0-612285B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1024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2D8F-4AB9-0C8A-CBEE-D6D94F1C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0ADF-C9C1-2843-4D0C-470781FA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E470-5A07-89FB-E58E-5D178B37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9204-E2D1-4285-8802-BCF5544BB482}" type="datetime1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04F21-0500-3D21-9118-B22CDAFB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541A7-A5DE-513E-1AC4-49979692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30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8061-C90C-408C-948F-AB397BE0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1AF2-2EE9-4A39-4436-64B5C092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5CD8-DAB6-DC4E-5A7F-403E9D49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3FA2-166A-4F89-BF81-37441FBD6769}" type="datetime1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E0B8-A0E2-396E-D434-0881B4E3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87AE-3B39-AF39-CC31-786AC29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309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47C6-97C6-530D-42A1-C86ECE5F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FAA2-3A2C-7B6D-2ECC-4B866B1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12F2-0D52-4527-383E-8C239BCE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7EB4D-0710-7DB4-F719-401F178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1AAA-9F64-4627-A348-CAB076124731}" type="datetime1">
              <a:rPr lang="en-AE" smtClean="0"/>
              <a:t>08/01/2025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79FC-D228-978F-D855-72600A09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C0A99-4FB9-F15C-54BC-1CDA4759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2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4289-62D1-35C4-52CF-9D47E013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BA3E-DA96-EE5F-C3AD-A40631FB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1742-9523-CDB6-30D8-16F7666C4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B5C7F-0E84-7AD5-C4E8-BC8E331A3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4BE65-E4D2-7BD2-EECF-AD97F9A50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2C906-A77E-CF1F-9C41-95B8307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468D-B2E7-420B-95B4-56A8AB03A32E}" type="datetime1">
              <a:rPr lang="en-AE" smtClean="0"/>
              <a:t>08/01/2025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8B095-9A5C-59E5-3416-85CB68FC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5C1FD-9632-62CE-7163-0E9162CB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63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91D6-CB70-1916-5D5E-BE68B288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F967-14E1-2E54-F9F5-82C0F2ED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FBE7-1F12-4BFC-B677-77D2F404C4D9}" type="datetime1">
              <a:rPr lang="en-AE" smtClean="0"/>
              <a:t>08/01/2025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9C751-68B1-F5DB-7A95-62EB2017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02153-16E3-A872-348F-387FEA99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3455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F5F35-269A-4EB6-3435-6CF21205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FED5-7B81-4257-997C-932093CAA142}" type="datetime1">
              <a:rPr lang="en-AE" smtClean="0"/>
              <a:t>08/01/2025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3BE25-7F26-D198-27C3-ED19C2B0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0843-BEAF-BABB-4223-2C325F1D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63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A2E6-6A60-11A6-C0C0-1528757B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8D34-2B6D-6745-5952-A25872BB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84361-ACBA-7902-18BD-1A46D368E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8A58F-474A-53BE-C711-3C004451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F016-AA73-4A6D-9F92-57AC52F0A078}" type="datetime1">
              <a:rPr lang="en-AE" smtClean="0"/>
              <a:t>08/01/2025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C4B0C-D374-5C8D-FA1F-3D323F97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EB83-D3A8-231A-F586-0A41B04B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014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B92E-556E-4720-7A6D-D8BDB1E4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F551-F16F-46A6-D80D-7462C43B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ADD1-5BF8-9FAE-DF2A-0A5C01AA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59CB-3519-BB90-D51C-21E76897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590-1CAE-4243-B7C9-AF0C4F5185E9}" type="datetime1">
              <a:rPr lang="en-AE" smtClean="0"/>
              <a:t>08/01/2025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5FE79-7E15-4AEC-CA7D-BC94E89F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62B5-7C45-9CE0-2BED-BF9988A3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7914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AB7C6-833E-C5A7-B829-31C5E9A3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DE03-433E-8555-D3E0-C9C739990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1E60-5ACC-6A25-9844-F838CC43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979C2-A5DF-43DB-8A4F-DB074DAAB6CA}" type="datetime1">
              <a:rPr lang="en-AE" smtClean="0"/>
              <a:t>08/01/2025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8D8F-4760-E2CB-9560-F3FFDC5D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755B-70F1-896C-273A-49160FD87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97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5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BCB5-2917-1847-9ECB-2D17CCA6B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33AAB-4470-71B7-575F-9D3150D9A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XXX: Introduction to Large Language Models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B256E-7B0B-A346-4874-6791AEC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2818C-23BB-AE32-15DF-C3401533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630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C35B7-8326-56A1-8D8A-0B80D70B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16A-B632-E1DB-4C0C-D180641F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0B93E-4EC0-C46E-C2FE-5DEC81536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Signed and Unsigned INT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Unsigned INT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Range for n-bits: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−1]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8 bit example (torch.uint8):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[0,255]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=137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0B93E-4EC0-C46E-C2FE-5DEC81536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00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F5F69-6836-2807-9541-C1DD7DC7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8FC43-C9E2-D569-D2F9-A6EFE151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10</a:t>
            </a:fld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4804C84-EC57-4D8A-7FDF-7A3100647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2040557"/>
                  </p:ext>
                </p:extLst>
              </p:nvPr>
            </p:nvGraphicFramePr>
            <p:xfrm>
              <a:off x="2032000" y="305816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2227672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4282093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2345247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736138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632517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844206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872081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39719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04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68138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4804C84-EC57-4D8A-7FDF-7A3100647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2040557"/>
                  </p:ext>
                </p:extLst>
              </p:nvPr>
            </p:nvGraphicFramePr>
            <p:xfrm>
              <a:off x="2032000" y="305816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2227672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4282093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2345247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736138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632517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844206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872081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39719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04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08197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108197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07" t="-108197" r="-503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8197" r="-4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8197" r="-3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108197" r="-2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614" t="-108197" r="-1018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401" t="-108197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68138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257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F6C69-7F75-5239-578D-21CF5E7C0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FB1D-884C-B7E6-1FC2-3B412068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0D0BF-D6BD-104C-33F3-0760249C5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Signed and Unsigned INT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Signed INT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Range for n-bits: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−1]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8 bit example (torch.uint8):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−128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127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−119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0D0BF-D6BD-104C-33F3-0760249C5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00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A0407-904D-D1E4-A979-C7B07507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0FE1-1806-0B6F-8B01-E2CCAC52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11</a:t>
            </a:fld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F9A883F-1BFE-A134-1B66-A0E62D3E9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768652"/>
                  </p:ext>
                </p:extLst>
              </p:nvPr>
            </p:nvGraphicFramePr>
            <p:xfrm>
              <a:off x="2032000" y="305816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2227672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4282093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2345247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736138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632517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844206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872081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39719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04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68138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F9A883F-1BFE-A134-1B66-A0E62D3E9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768652"/>
                  </p:ext>
                </p:extLst>
              </p:nvPr>
            </p:nvGraphicFramePr>
            <p:xfrm>
              <a:off x="2032000" y="305816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2227672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4282093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2345247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736138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9632517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844206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8720812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39719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04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08197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108197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07" t="-108197" r="-503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8197" r="-4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8197" r="-3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108197" r="-2005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614" t="-108197" r="-1018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401" t="-108197" r="-11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68138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357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A0E79-EA29-0ECF-2694-076731E95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AC2B-FC9B-63B9-59A5-2895E9B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0EEB-E905-FFC9-02F4-F338870FE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B7311-9D48-6789-E2BB-07133DBA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E03E8-69A9-75F3-C110-1E000302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12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6882CC-5D10-121A-6702-92DAA84A1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33202"/>
              </p:ext>
            </p:extLst>
          </p:nvPr>
        </p:nvGraphicFramePr>
        <p:xfrm>
          <a:off x="3800763" y="1753925"/>
          <a:ext cx="4590474" cy="3368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018">
                  <a:extLst>
                    <a:ext uri="{9D8B030D-6E8A-4147-A177-3AD203B41FA5}">
                      <a16:colId xmlns:a16="http://schemas.microsoft.com/office/drawing/2014/main" val="1456792198"/>
                    </a:ext>
                  </a:extLst>
                </a:gridCol>
                <a:gridCol w="1385456">
                  <a:extLst>
                    <a:ext uri="{9D8B030D-6E8A-4147-A177-3AD203B41FA5}">
                      <a16:colId xmlns:a16="http://schemas.microsoft.com/office/drawing/2014/main" val="1588972038"/>
                    </a:ext>
                  </a:extLst>
                </a:gridCol>
              </a:tblGrid>
              <a:tr h="56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torch.dtype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144148"/>
                  </a:ext>
                </a:extLst>
              </a:tr>
              <a:tr h="561437">
                <a:tc>
                  <a:txBody>
                    <a:bodyPr/>
                    <a:lstStyle/>
                    <a:p>
                      <a:r>
                        <a:rPr lang="en-US" dirty="0"/>
                        <a:t>8-bit signed integer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torch.int8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053783"/>
                  </a:ext>
                </a:extLst>
              </a:tr>
              <a:tr h="561437">
                <a:tc>
                  <a:txBody>
                    <a:bodyPr/>
                    <a:lstStyle/>
                    <a:p>
                      <a:r>
                        <a:rPr lang="en-US" dirty="0"/>
                        <a:t>8-bit unsigned integer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torch.uint8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211450"/>
                  </a:ext>
                </a:extLst>
              </a:tr>
              <a:tr h="561437">
                <a:tc>
                  <a:txBody>
                    <a:bodyPr/>
                    <a:lstStyle/>
                    <a:p>
                      <a:r>
                        <a:rPr lang="en-US" dirty="0"/>
                        <a:t>16-bit signed integer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torch.int16 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579665"/>
                  </a:ext>
                </a:extLst>
              </a:tr>
              <a:tr h="561437">
                <a:tc>
                  <a:txBody>
                    <a:bodyPr/>
                    <a:lstStyle/>
                    <a:p>
                      <a:r>
                        <a:rPr lang="en-US" dirty="0"/>
                        <a:t>32-bit signed integer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torch.int32 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887883"/>
                  </a:ext>
                </a:extLst>
              </a:tr>
              <a:tr h="561437">
                <a:tc>
                  <a:txBody>
                    <a:bodyPr/>
                    <a:lstStyle/>
                    <a:p>
                      <a:r>
                        <a:rPr lang="en-US" dirty="0"/>
                        <a:t>64-bit signed integer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torch.int64 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93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1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EB52-D30C-353E-E39E-965D433BA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3C54-C7AD-AED1-3B16-6A5119AA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B3BB-F7F2-7C6F-68A1-217EFF57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torch.iinfo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2A91F-B9D3-BF5E-DF4A-8363F33B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C08D1-8AB5-7D9B-244D-CA43B628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13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0699AE-88BB-69E4-9582-C995CD99D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53323"/>
              </p:ext>
            </p:extLst>
          </p:nvPr>
        </p:nvGraphicFramePr>
        <p:xfrm>
          <a:off x="128081" y="1621683"/>
          <a:ext cx="1193583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torch.iinfo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(torch.uint8)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B80E0F-0245-D4A3-2EB2-00F0A0585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45019"/>
              </p:ext>
            </p:extLst>
          </p:nvPr>
        </p:nvGraphicFramePr>
        <p:xfrm>
          <a:off x="128081" y="2148062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iinfo(min=0, max=255,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=uint8)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26D0FE-D98A-67A0-E377-FF61762D8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02351"/>
              </p:ext>
            </p:extLst>
          </p:nvPr>
        </p:nvGraphicFramePr>
        <p:xfrm>
          <a:off x="128081" y="3243580"/>
          <a:ext cx="1193583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torch.iinfo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(torch.int8)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523C35-9F8B-31BB-9A60-2CE6DAFC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87087"/>
              </p:ext>
            </p:extLst>
          </p:nvPr>
        </p:nvGraphicFramePr>
        <p:xfrm>
          <a:off x="128081" y="3769959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iinfo(min=-128, max=127,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=int8)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33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03111-E9F0-2C51-9717-2A310174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6A70-E676-AAF9-095B-BF7D2FEC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37DB-1329-1FA5-290E-76B3FAC9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components in floating point: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positive/negative (always 1 bit)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Exponent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(range): impact the representable range of the number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(precision): impact on the precision of the number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FP32, BF16, FP16, FP8 are floating point format with a specific number of bits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exponent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64351-A4BA-5D59-612F-B02B9C48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8D59F-C27E-83BD-C8F8-B152F659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14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5009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C58DA-8AA7-2151-974F-117FE11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A896-0D23-6F81-3B42-1551727A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B460-67E0-BEFE-DF26-E5C570B6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FP32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Sign: 1 bit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 (range): 8 bit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Fraction (precision): 23 bit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32bit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FP16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Sign: 1 bit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 (range): 5 bit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Fraction (precision): 10 bit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Total: 16 bit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E9581-FA0A-9834-D551-FB06DDF3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0C6D0-88E0-8DE8-C676-56060694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15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8E8E02-3165-A944-9BF4-3063A6C6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77530"/>
              </p:ext>
            </p:extLst>
          </p:nvPr>
        </p:nvGraphicFramePr>
        <p:xfrm>
          <a:off x="5055504" y="1850168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48410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6535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98900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26984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9079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021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5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50718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161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0213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064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34166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89691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72653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4878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16121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1264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29768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47902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70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68415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71049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88165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9672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97495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22606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4166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7226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6619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98897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69795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852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93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B9410A-123E-06AA-3A06-651CC72D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3730"/>
              </p:ext>
            </p:extLst>
          </p:nvPr>
        </p:nvGraphicFramePr>
        <p:xfrm>
          <a:off x="5055504" y="4403823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564841097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496535209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10989004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642698416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5907998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3502148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54589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650718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73161536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820213796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9706441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523416679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478969196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117265355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648787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43161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7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D1C4F-DBE5-0A7B-A7D6-F52958505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4FB75E-A45D-C578-C93F-FF865D7F5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58842"/>
              </p:ext>
            </p:extLst>
          </p:nvPr>
        </p:nvGraphicFramePr>
        <p:xfrm>
          <a:off x="5084692" y="1850168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564841097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496535209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10989004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642698416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5907998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3502148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54589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650718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73161536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820213796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9706441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523416679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478969196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117265355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648787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43161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9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FE0E038-28FA-7766-F562-2C989DE6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0AD0-7883-6937-CB14-C9510E65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BF16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Sign: 1 bit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 (range): 8 bit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Fraction (precision): 7 bit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Total: 16 bit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52414-164A-8AD1-E039-2B12B700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2D8E4-7F63-DC54-8422-1C7F4D5B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16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9395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49CD7-9C91-066B-D1A9-65E93B04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FE50-022E-EDD4-F74E-00BB8C01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9310-F974-3BB2-049D-5F161386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Floating point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A59F2-F3FB-E727-D1F7-704E045F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1366E-0D97-7BFA-02CD-013D64E5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17</a:t>
            </a:fld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D4B415-F022-A97E-99A4-C355EBF6C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956074"/>
                  </p:ext>
                </p:extLst>
              </p:nvPr>
            </p:nvGraphicFramePr>
            <p:xfrm>
              <a:off x="2032000" y="2345266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46483752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402069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834345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Data Type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Precision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280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FP32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582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FP16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Better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161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BF16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Good 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9231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D4B415-F022-A97E-99A4-C355EBF6C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956074"/>
                  </p:ext>
                </p:extLst>
              </p:nvPr>
            </p:nvGraphicFramePr>
            <p:xfrm>
              <a:off x="2032000" y="2345266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46483752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402069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834345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Data Type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Precision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</a:t>
                          </a:r>
                          <a:endParaRPr lang="en-A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280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FP32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4839" r="-899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582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FP16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Better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161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BF16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Good </a:t>
                          </a:r>
                          <a:endParaRPr lang="en-A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9231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546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3E412-6838-8B00-E8F7-D688FE6AC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EC90-123D-D3F6-DD07-64E883D3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D36F-577F-AE26-9B27-465696BA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floating point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882B6-8294-F645-F3F1-917EE6EE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DA273-B219-5A28-C707-438D1C79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18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98D2B-3E1A-47DC-E22F-77DC0A10E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66837"/>
              </p:ext>
            </p:extLst>
          </p:nvPr>
        </p:nvGraphicFramePr>
        <p:xfrm>
          <a:off x="3470563" y="2025407"/>
          <a:ext cx="5250874" cy="280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383">
                  <a:extLst>
                    <a:ext uri="{9D8B030D-6E8A-4147-A177-3AD203B41FA5}">
                      <a16:colId xmlns:a16="http://schemas.microsoft.com/office/drawing/2014/main" val="145679219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1588972038"/>
                    </a:ext>
                  </a:extLst>
                </a:gridCol>
              </a:tblGrid>
              <a:tr h="56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torch.dtype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144148"/>
                  </a:ext>
                </a:extLst>
              </a:tr>
              <a:tr h="561437">
                <a:tc>
                  <a:txBody>
                    <a:bodyPr/>
                    <a:lstStyle/>
                    <a:p>
                      <a:r>
                        <a:rPr lang="en-US" dirty="0"/>
                        <a:t>16-bit floating point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torch.float16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053783"/>
                  </a:ext>
                </a:extLst>
              </a:tr>
              <a:tr h="561437">
                <a:tc>
                  <a:txBody>
                    <a:bodyPr/>
                    <a:lstStyle/>
                    <a:p>
                      <a:r>
                        <a:rPr lang="en-US" dirty="0"/>
                        <a:t>16-bit brain floating point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torch.bfloat16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211450"/>
                  </a:ext>
                </a:extLst>
              </a:tr>
              <a:tr h="561437">
                <a:tc>
                  <a:txBody>
                    <a:bodyPr/>
                    <a:lstStyle/>
                    <a:p>
                      <a:r>
                        <a:rPr lang="en-US" dirty="0"/>
                        <a:t>32-bit floating point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torch.float32 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579665"/>
                  </a:ext>
                </a:extLst>
              </a:tr>
              <a:tr h="561437">
                <a:tc>
                  <a:txBody>
                    <a:bodyPr/>
                    <a:lstStyle/>
                    <a:p>
                      <a:r>
                        <a:rPr lang="en-US" dirty="0"/>
                        <a:t>64-bit floating point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torch.float64 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88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3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59F5F-BC91-2E49-31DE-EEE0195CC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657D-3E5C-67D7-DDF8-09446D97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F8ED-ECB9-B613-8AA4-C0C9BF4B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floating point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B7D25-5DDD-C680-0901-CF35A722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6A3E4-D826-55DC-BD0C-99CBA05C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19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BD1220-1B7E-B0E8-46EF-08F83994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67847"/>
              </p:ext>
            </p:extLst>
          </p:nvPr>
        </p:nvGraphicFramePr>
        <p:xfrm>
          <a:off x="128081" y="1621683"/>
          <a:ext cx="11935838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 = </a:t>
                      </a:r>
                      <a:r>
                        <a:rPr lang="en-GB" b="0" dirty="0">
                          <a:solidFill>
                            <a:srgbClr val="116644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GB" b="0" dirty="0">
                          <a:solidFill>
                            <a:srgbClr val="116644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(value,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'.60f'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3FF2D5-2F0A-FBE0-074C-1E1382205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39850"/>
              </p:ext>
            </p:extLst>
          </p:nvPr>
        </p:nvGraphicFramePr>
        <p:xfrm>
          <a:off x="128081" y="2417302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0.333333333333333314829616256247390992939472198486328125000000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91AAE7-369D-7499-9467-FCBEB7785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78686"/>
              </p:ext>
            </p:extLst>
          </p:nvPr>
        </p:nvGraphicFramePr>
        <p:xfrm>
          <a:off x="128081" y="3142597"/>
          <a:ext cx="11935838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tensor_fp64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(value,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=torch.float64)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format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(tensor_fp64.item(),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'.60f'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95EC18-CAF4-6D8E-0FF6-26079EA2B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67081"/>
              </p:ext>
            </p:extLst>
          </p:nvPr>
        </p:nvGraphicFramePr>
        <p:xfrm>
          <a:off x="128081" y="3938216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0.333333333333333314829616256247390992939472198486328125000000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7262C0-9232-E6AD-558A-31316F326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5038"/>
              </p:ext>
            </p:extLst>
          </p:nvPr>
        </p:nvGraphicFramePr>
        <p:xfrm>
          <a:off x="128081" y="4684430"/>
          <a:ext cx="11935838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tensor_fp32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(value,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=torch.float32)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format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(tensor_fp32.item(),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'.60f'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9C2AC18-A79C-E1B5-15CF-3FEB5C8F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24651"/>
              </p:ext>
            </p:extLst>
          </p:nvPr>
        </p:nvGraphicFramePr>
        <p:xfrm>
          <a:off x="128081" y="5480049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0.333333343267440795898437500000000000000000000000000000000000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78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784D-78A9-25DA-3734-1B6C5736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2FB9-064D-68A8-A2AB-47C1E90D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A8D3-BE10-2924-9680-BA70379B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Attention Intuition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 Self-Attention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MultiHead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Self-Attention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Positional Embeddings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 Modeling with Transformer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788A5-F943-9796-7063-E56A0B75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19B0E-7CE5-4EDB-ED7F-DE86C62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895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06358-A551-3D08-17BF-DFA1E9E2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D4B3-3ACE-0270-EEAC-F50E3B50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and Sizes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CEB2-6C7B-D1B3-97AF-C5763EA0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 higher data type tensor is downcast to a lower data type there is loss of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46957-5220-DCD3-A93A-5992247B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CB41-EAB0-DDB9-A19E-E47D8F63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20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2B233-A9D0-25CA-B92A-E869B9D7D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79235"/>
              </p:ext>
            </p:extLst>
          </p:nvPr>
        </p:nvGraphicFramePr>
        <p:xfrm>
          <a:off x="128081" y="2047077"/>
          <a:ext cx="11935838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tensor_fp32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torch.rand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,dtype=torch.float32)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tensor_fp32[: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B8EF29-6B93-F7DE-254D-82A9CA7FD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63937"/>
              </p:ext>
            </p:extLst>
          </p:nvPr>
        </p:nvGraphicFramePr>
        <p:xfrm>
          <a:off x="128081" y="2842696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tensor([0.3550, 0.0233, 0.4281, 0.1533, 0.8589])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1E1D7B-719A-CCA1-E23D-D7F4A384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42664"/>
              </p:ext>
            </p:extLst>
          </p:nvPr>
        </p:nvGraphicFramePr>
        <p:xfrm>
          <a:off x="128081" y="3687616"/>
          <a:ext cx="11935838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tensor_fp32_to_bf16 = tensor_fp32.to(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=torch.bfloat16)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tensor_fp32_to_bf16[:</a:t>
                      </a:r>
                      <a:r>
                        <a:rPr lang="en-GB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D825AE-16A2-04D0-BF89-433FCBB43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21071"/>
              </p:ext>
            </p:extLst>
          </p:nvPr>
        </p:nvGraphicFramePr>
        <p:xfrm>
          <a:off x="128081" y="4483235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tensor([0.3555, 0.0232, 0.4277, 0.1533, 0.8594],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=torch.bfloat16)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6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0F8E-4FFA-73BC-CDED-A949C245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0107-B5F9-8A6E-7493-60922766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Loading models by data type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EBF2-7EA2-CACA-3ADC-DC615639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444EC-6822-3404-7205-E56E85E5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CE8C0-19AA-A13E-8FCB-C8D8154A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21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A0B379-EE87-B370-CCBD-9A6C00446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55653"/>
              </p:ext>
            </p:extLst>
          </p:nvPr>
        </p:nvGraphicFramePr>
        <p:xfrm>
          <a:off x="128081" y="1455954"/>
          <a:ext cx="11935838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transformers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AutoTokenizer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tokenizer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AutoTokenizer.from_pretrained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bigscience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/bloom-560m"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42F182-A0F8-64DC-56A7-1B2BD55DD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44511"/>
              </p:ext>
            </p:extLst>
          </p:nvPr>
        </p:nvGraphicFramePr>
        <p:xfrm>
          <a:off x="128081" y="2707320"/>
          <a:ext cx="11935838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model_fp32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bigscience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/bloom-560m"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torch_dtype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torch.float32)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"Memory footprint in MBs"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model_fp32.get_memory_footprint()/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1e+6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85237A-4821-0F92-41AB-F49E95BC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50658"/>
              </p:ext>
            </p:extLst>
          </p:nvPr>
        </p:nvGraphicFramePr>
        <p:xfrm>
          <a:off x="128081" y="3714474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Memory footprint in MBs 2236.858368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4C9581-7951-B235-A947-58CC5348A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70098"/>
              </p:ext>
            </p:extLst>
          </p:nvPr>
        </p:nvGraphicFramePr>
        <p:xfrm>
          <a:off x="128081" y="4244333"/>
          <a:ext cx="11935838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model_bf16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bigscience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/bloom-560m"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torch_dtype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torch.bfloat16)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"footprint in MBs"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model_bf16.get_memory_footprint()/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1e+6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A1B7D9-9343-1C06-2545-6BF6EFD72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91954"/>
              </p:ext>
            </p:extLst>
          </p:nvPr>
        </p:nvGraphicFramePr>
        <p:xfrm>
          <a:off x="128081" y="5255343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Memory footprint in MBs 1118.429184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42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E2685-9055-2EA6-9D84-A843CB507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AE82-D9EB-C40D-B01D-2A089235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Loading models by data type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6BF7-85CA-4A83-E7F4-9874D03D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Loading models in lower data types will affect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9EF7D-D34B-1AEA-6CC9-82A72A93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C484-3F7B-D640-603E-5337628F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22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8FCC52-93B9-769A-6055-F9144D6D1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03744"/>
              </p:ext>
            </p:extLst>
          </p:nvPr>
        </p:nvGraphicFramePr>
        <p:xfrm>
          <a:off x="128081" y="1511372"/>
          <a:ext cx="11935838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transformers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AutoTokenizer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pipeline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tokenizer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AutoTokenizer.from_pretrained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bigscience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/bloom-560m"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input_text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"Artificial intelligence is"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76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AD7E0-3CE9-1994-6577-D0AB936C8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4F52-869D-8CC7-D7B3-3F11EF05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Loading models by data type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4EFC-7CCB-1C95-DD11-AC04A8B4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Loading models in lower data types will affect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EBB60-C8F6-258F-053C-53BE6EFC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6298C-5D4B-1C90-3E64-4D9E5E2B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23</a:t>
            </a:fld>
            <a:endParaRPr lang="en-A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380372-D035-05B9-B12B-77668C198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18393"/>
              </p:ext>
            </p:extLst>
          </p:nvPr>
        </p:nvGraphicFramePr>
        <p:xfrm>
          <a:off x="128081" y="1433831"/>
          <a:ext cx="11935838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model_fp32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bigscience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/bloom-560m"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torch_dtype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torch.float32)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generator = pipeline(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"text-generation"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model=model_fp32, tokenizer = tokenizer)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 = generator(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input_text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max_length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(output[0][‘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generated_text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’])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54840-2A5B-6CF1-DC08-94DCA25FD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57265"/>
              </p:ext>
            </p:extLst>
          </p:nvPr>
        </p:nvGraphicFramePr>
        <p:xfrm>
          <a:off x="128081" y="3977276"/>
          <a:ext cx="11935838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model_bf16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bigscience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/bloom-560m"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torch_dtype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torch.bfloat16)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generator = pipeline(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"text-generation"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model=model_fp32, tokenizer = tokenizer)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output = generator(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input_text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max_length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(output[0][‘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generated_text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’])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1E03E7-48E0-EA39-92F4-9AA85DE06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58843"/>
              </p:ext>
            </p:extLst>
          </p:nvPr>
        </p:nvGraphicFramePr>
        <p:xfrm>
          <a:off x="128081" y="3052410"/>
          <a:ext cx="119358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Artificial intelligence is a new field of research that has been gaining attention in recent years.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F14538-9361-3CE4-0F38-88CD29C0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7035"/>
              </p:ext>
            </p:extLst>
          </p:nvPr>
        </p:nvGraphicFramePr>
        <p:xfrm>
          <a:off x="128081" y="5560731"/>
          <a:ext cx="119358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Artificial intelligence is a new field in the field of artificial intelligence, which is a new type of artificial intelligence.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8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B956-A6FB-60C8-07BB-611EE287B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6B29-D7D0-8011-654F-B0577FAB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95B4-0A35-2766-7390-E80DE91C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Quantization refers to the process of mapping a large set to a smaller set of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7AF96-150D-7B97-3A66-C30A6EB9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85F65-7D03-2BC8-F608-4F6B3FD9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24</a:t>
            </a:fld>
            <a:endParaRPr lang="en-AE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DAEBF8-7881-7E51-6DC9-58B9CD4BA32B}"/>
              </a:ext>
            </a:extLst>
          </p:cNvPr>
          <p:cNvGrpSpPr/>
          <p:nvPr/>
        </p:nvGrpSpPr>
        <p:grpSpPr>
          <a:xfrm>
            <a:off x="3471414" y="2458246"/>
            <a:ext cx="4891126" cy="1941507"/>
            <a:chOff x="3536069" y="1840235"/>
            <a:chExt cx="4891126" cy="194150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320CFFA-B16B-C28F-0F17-83D90A35A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5238" y="2219414"/>
              <a:ext cx="595743" cy="112683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D96BC2-4814-2A18-AC57-5D128D93BD7E}"/>
                </a:ext>
              </a:extLst>
            </p:cNvPr>
            <p:cNvCxnSpPr>
              <a:cxnSpLocks/>
            </p:cNvCxnSpPr>
            <p:nvPr/>
          </p:nvCxnSpPr>
          <p:spPr>
            <a:xfrm>
              <a:off x="3879272" y="2225963"/>
              <a:ext cx="40732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074D0C-E936-D582-3189-1889B4C9E3E1}"/>
                </a:ext>
              </a:extLst>
            </p:cNvPr>
            <p:cNvCxnSpPr>
              <a:cxnSpLocks/>
            </p:cNvCxnSpPr>
            <p:nvPr/>
          </p:nvCxnSpPr>
          <p:spPr>
            <a:xfrm>
              <a:off x="3879272" y="2225963"/>
              <a:ext cx="595743" cy="112683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22C357-73BA-925A-E0C6-41193C71C0E9}"/>
                </a:ext>
              </a:extLst>
            </p:cNvPr>
            <p:cNvCxnSpPr>
              <a:cxnSpLocks/>
            </p:cNvCxnSpPr>
            <p:nvPr/>
          </p:nvCxnSpPr>
          <p:spPr>
            <a:xfrm>
              <a:off x="4493487" y="3346250"/>
              <a:ext cx="28817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8FAB34-D3DD-A151-1679-608952AE4CEC}"/>
                </a:ext>
              </a:extLst>
            </p:cNvPr>
            <p:cNvSpPr txBox="1"/>
            <p:nvPr/>
          </p:nvSpPr>
          <p:spPr>
            <a:xfrm>
              <a:off x="5572687" y="184023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FP32</a:t>
              </a:r>
              <a:endParaRPr lang="en-AE" dirty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0F68A2-3982-C4E9-B824-D3FF33A7E697}"/>
                </a:ext>
              </a:extLst>
            </p:cNvPr>
            <p:cNvSpPr txBox="1"/>
            <p:nvPr/>
          </p:nvSpPr>
          <p:spPr>
            <a:xfrm>
              <a:off x="5572687" y="341241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INT8</a:t>
              </a:r>
              <a:endParaRPr lang="en-AE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772D06-D80D-BA6B-B842-37C568A56D2C}"/>
                </a:ext>
              </a:extLst>
            </p:cNvPr>
            <p:cNvSpPr txBox="1"/>
            <p:nvPr/>
          </p:nvSpPr>
          <p:spPr>
            <a:xfrm>
              <a:off x="3536069" y="1840235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-234.1</a:t>
              </a:r>
              <a:endParaRPr lang="en-A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A5A8E0-EDFB-C731-0D50-6DF4BA8E1324}"/>
                </a:ext>
              </a:extLst>
            </p:cNvPr>
            <p:cNvSpPr txBox="1"/>
            <p:nvPr/>
          </p:nvSpPr>
          <p:spPr>
            <a:xfrm>
              <a:off x="7559650" y="1840235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251.51</a:t>
              </a:r>
              <a:endParaRPr lang="en-AE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F71F5C-7AEF-B820-A8E6-92F5CCA32D81}"/>
                </a:ext>
              </a:extLst>
            </p:cNvPr>
            <p:cNvSpPr txBox="1"/>
            <p:nvPr/>
          </p:nvSpPr>
          <p:spPr>
            <a:xfrm>
              <a:off x="4065475" y="3412410"/>
              <a:ext cx="616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-128</a:t>
              </a:r>
              <a:endParaRPr lang="en-AE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4943FA-282E-0719-9BFF-3C891B7FB28C}"/>
                </a:ext>
              </a:extLst>
            </p:cNvPr>
            <p:cNvSpPr txBox="1"/>
            <p:nvPr/>
          </p:nvSpPr>
          <p:spPr>
            <a:xfrm>
              <a:off x="7018802" y="341240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127</a:t>
              </a:r>
              <a:endParaRPr lang="en-A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56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5BAB8-3526-1183-0E20-257485CD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9F0A-B99A-060C-29DC-B77BD41D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425E-7768-5E19-2CDF-67C0C233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8-bit linear quantization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1421-B151-C495-97F1-52321C01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93ABC-5E4C-344B-72E5-23D79ECD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25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8DE377-9968-FC77-2395-C158C51C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090"/>
              </p:ext>
            </p:extLst>
          </p:nvPr>
        </p:nvGraphicFramePr>
        <p:xfrm>
          <a:off x="295142" y="1879900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191.6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-13.5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728.6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92.14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295.5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-184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684.6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245.5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6C8F7E-7176-3700-0106-E7FCB93D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68916"/>
              </p:ext>
            </p:extLst>
          </p:nvPr>
        </p:nvGraphicFramePr>
        <p:xfrm>
          <a:off x="3329464" y="1879900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AE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-128</a:t>
                      </a:r>
                      <a:endParaRPr lang="en-AE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2D0FA4-B1DD-D122-F886-396ABEC5C646}"/>
              </a:ext>
            </a:extLst>
          </p:cNvPr>
          <p:cNvCxnSpPr/>
          <p:nvPr/>
        </p:nvCxnSpPr>
        <p:spPr>
          <a:xfrm>
            <a:off x="2346036" y="2142838"/>
            <a:ext cx="2604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9DA037-149B-6621-2783-8B8A04265B2B}"/>
              </a:ext>
            </a:extLst>
          </p:cNvPr>
          <p:cNvCxnSpPr/>
          <p:nvPr/>
        </p:nvCxnSpPr>
        <p:spPr>
          <a:xfrm>
            <a:off x="2309091" y="2679230"/>
            <a:ext cx="2604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B75E57-3C9F-3CFE-9A32-327F8938A9CF}"/>
              </a:ext>
            </a:extLst>
          </p:cNvPr>
          <p:cNvSpPr txBox="1"/>
          <p:nvPr/>
        </p:nvSpPr>
        <p:spPr>
          <a:xfrm>
            <a:off x="1107832" y="1376831"/>
            <a:ext cx="380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map the extreme values together</a:t>
            </a:r>
            <a:endParaRPr lang="en-AE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39D7E-D971-AA2F-C8F1-89020D995350}"/>
              </a:ext>
            </a:extLst>
          </p:cNvPr>
          <p:cNvSpPr txBox="1"/>
          <p:nvPr/>
        </p:nvSpPr>
        <p:spPr>
          <a:xfrm>
            <a:off x="164605" y="3556833"/>
            <a:ext cx="242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tensor in FP32</a:t>
            </a:r>
            <a:endParaRPr lang="en-A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D999A-DD1D-FBD5-D005-3530EF7FB370}"/>
              </a:ext>
            </a:extLst>
          </p:cNvPr>
          <p:cNvSpPr txBox="1"/>
          <p:nvPr/>
        </p:nvSpPr>
        <p:spPr>
          <a:xfrm>
            <a:off x="3083149" y="3562083"/>
            <a:ext cx="262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Quantized tensor in INT8</a:t>
            </a:r>
          </a:p>
          <a:p>
            <a:pPr algn="ctr"/>
            <a:r>
              <a:rPr lang="en-US" dirty="0"/>
              <a:t>(between -128 and 127)</a:t>
            </a:r>
            <a:endParaRPr lang="en-AE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655C44-D8AC-AFE2-8917-423143F53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38003"/>
              </p:ext>
            </p:extLst>
          </p:nvPr>
        </p:nvGraphicFramePr>
        <p:xfrm>
          <a:off x="6678868" y="1879899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191.6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-13.5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728.6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92.14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295.5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-184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684.6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245.5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49B9069-5BDE-E8BF-4E74-A7C30C0ED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54034"/>
              </p:ext>
            </p:extLst>
          </p:nvPr>
        </p:nvGraphicFramePr>
        <p:xfrm>
          <a:off x="9713190" y="1879899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-81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127</a:t>
                      </a:r>
                      <a:endParaRPr lang="en-AE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-128</a:t>
                      </a:r>
                      <a:endParaRPr lang="en-AE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114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4F1BDA-83A4-1565-0ECC-BCDDE94EAEEB}"/>
              </a:ext>
            </a:extLst>
          </p:cNvPr>
          <p:cNvCxnSpPr>
            <a:cxnSpLocks/>
          </p:cNvCxnSpPr>
          <p:nvPr/>
        </p:nvCxnSpPr>
        <p:spPr>
          <a:xfrm>
            <a:off x="8007927" y="2142837"/>
            <a:ext cx="2567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9595FC-7AFA-B566-3C7A-5BCC1EF753DC}"/>
              </a:ext>
            </a:extLst>
          </p:cNvPr>
          <p:cNvCxnSpPr>
            <a:cxnSpLocks/>
          </p:cNvCxnSpPr>
          <p:nvPr/>
        </p:nvCxnSpPr>
        <p:spPr>
          <a:xfrm>
            <a:off x="8007927" y="3216013"/>
            <a:ext cx="2567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C1A880-7540-4BB8-BA50-A5F94258F544}"/>
              </a:ext>
            </a:extLst>
          </p:cNvPr>
          <p:cNvSpPr txBox="1"/>
          <p:nvPr/>
        </p:nvSpPr>
        <p:spPr>
          <a:xfrm>
            <a:off x="7446950" y="1173340"/>
            <a:ext cx="380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fill the rest of the values following a linear mapping</a:t>
            </a:r>
            <a:endParaRPr lang="en-AE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DC880-87BB-8C6E-1951-6E0ADFCE9409}"/>
              </a:ext>
            </a:extLst>
          </p:cNvPr>
          <p:cNvSpPr txBox="1"/>
          <p:nvPr/>
        </p:nvSpPr>
        <p:spPr>
          <a:xfrm>
            <a:off x="6548331" y="3556832"/>
            <a:ext cx="242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tensor in FP32</a:t>
            </a:r>
            <a:endParaRPr lang="en-A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64698-789A-4951-C70F-C44F52AA7F23}"/>
              </a:ext>
            </a:extLst>
          </p:cNvPr>
          <p:cNvSpPr txBox="1"/>
          <p:nvPr/>
        </p:nvSpPr>
        <p:spPr>
          <a:xfrm>
            <a:off x="9466875" y="3562082"/>
            <a:ext cx="262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Quantized tensor in INT8</a:t>
            </a:r>
          </a:p>
          <a:p>
            <a:pPr algn="ctr"/>
            <a:r>
              <a:rPr lang="en-US" dirty="0"/>
              <a:t>(between -128 and 127)</a:t>
            </a:r>
            <a:endParaRPr lang="en-AE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9618FA0-46EA-58E1-8950-51E3667E1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8100"/>
              </p:ext>
            </p:extLst>
          </p:nvPr>
        </p:nvGraphicFramePr>
        <p:xfrm>
          <a:off x="3460001" y="4309350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191.6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-13.5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728.6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92.14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295.5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-184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684.6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245.5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481FD0D-1A01-3C13-09D9-39372BDD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71479"/>
              </p:ext>
            </p:extLst>
          </p:nvPr>
        </p:nvGraphicFramePr>
        <p:xfrm>
          <a:off x="6494323" y="4309350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-23</a:t>
                      </a:r>
                      <a:endParaRPr lang="en-AE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-81</a:t>
                      </a:r>
                      <a:endParaRPr lang="en-AE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AE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-51</a:t>
                      </a:r>
                      <a:endParaRPr lang="en-AE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E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-128</a:t>
                      </a:r>
                      <a:endParaRPr lang="en-AE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-77</a:t>
                      </a:r>
                      <a:endParaRPr lang="en-AE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en-AE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en-AE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B709F46-5379-0862-7904-55C2E41E423E}"/>
              </a:ext>
            </a:extLst>
          </p:cNvPr>
          <p:cNvSpPr txBox="1"/>
          <p:nvPr/>
        </p:nvSpPr>
        <p:spPr>
          <a:xfrm>
            <a:off x="3329464" y="5986283"/>
            <a:ext cx="242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tensor in FP32</a:t>
            </a:r>
            <a:endParaRPr lang="en-A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ED534-6C20-EC98-B681-A876D3475248}"/>
              </a:ext>
            </a:extLst>
          </p:cNvPr>
          <p:cNvSpPr txBox="1"/>
          <p:nvPr/>
        </p:nvSpPr>
        <p:spPr>
          <a:xfrm>
            <a:off x="6248008" y="5991533"/>
            <a:ext cx="262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Quantized tensor in INT8</a:t>
            </a:r>
          </a:p>
        </p:txBody>
      </p:sp>
    </p:spTree>
    <p:extLst>
      <p:ext uri="{BB962C8B-B14F-4D97-AF65-F5344CB8AC3E}">
        <p14:creationId xmlns:p14="http://schemas.microsoft.com/office/powerpoint/2010/main" val="270615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DF883-449E-B84B-B8D9-B818B609F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7DBA-40D3-2F21-F18E-79170B31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Quantization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1EA95-EFB8-AC5D-888E-7E0F5FEEF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original value (will be in the original data type e.g. FP32)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quantized value (will be in the new data type e.g. INT8)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scale (will be in the original data type e.g. FP32)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zero point (will be in the new data type e.g. INT8)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1EA95-EFB8-AC5D-888E-7E0F5FEEF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1021" b="-267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50008-11DE-636A-BD14-5B80581F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8F7DB-26BA-806F-E36E-2EE37306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26</a:t>
            </a:fld>
            <a:endParaRPr lang="en-A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92811F-BA47-B982-9E33-825250DC8D72}"/>
              </a:ext>
            </a:extLst>
          </p:cNvPr>
          <p:cNvGrpSpPr/>
          <p:nvPr/>
        </p:nvGrpSpPr>
        <p:grpSpPr>
          <a:xfrm>
            <a:off x="3587914" y="1093143"/>
            <a:ext cx="4814182" cy="1961634"/>
            <a:chOff x="3587914" y="1397939"/>
            <a:chExt cx="4814182" cy="19616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B11C68-670A-2D11-4248-B6DFE96DA860}"/>
                </a:ext>
              </a:extLst>
            </p:cNvPr>
            <p:cNvGrpSpPr/>
            <p:nvPr/>
          </p:nvGrpSpPr>
          <p:grpSpPr>
            <a:xfrm>
              <a:off x="3587914" y="1397939"/>
              <a:ext cx="4814182" cy="1961634"/>
              <a:chOff x="3536069" y="1820108"/>
              <a:chExt cx="4814182" cy="196163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3C94DAD-F218-8863-7611-FFE87D840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5238" y="2219414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610810E-C08C-D393-F9C3-5788CB41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407323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3BB8B5-40FF-01C1-2D3B-75631F693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91A4F56-E57D-2466-4554-B2665E030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87" y="3346250"/>
                <a:ext cx="28817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39DA71-AA4D-EE7D-CB2D-E59B508C671E}"/>
                  </a:ext>
                </a:extLst>
              </p:cNvPr>
              <p:cNvSpPr txBox="1"/>
              <p:nvPr/>
            </p:nvSpPr>
            <p:spPr>
              <a:xfrm>
                <a:off x="5789304" y="182010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AE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533AA8-059F-EC29-E902-344CD4218339}"/>
                  </a:ext>
                </a:extLst>
              </p:cNvPr>
              <p:cNvSpPr txBox="1"/>
              <p:nvPr/>
            </p:nvSpPr>
            <p:spPr>
              <a:xfrm>
                <a:off x="5717401" y="3412409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A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571936-CEEC-2DC0-ED8D-C305097AB0F9}"/>
                  </a:ext>
                </a:extLst>
              </p:cNvPr>
              <p:cNvSpPr txBox="1"/>
              <p:nvPr/>
            </p:nvSpPr>
            <p:spPr>
              <a:xfrm>
                <a:off x="3536069" y="1840235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r_min</a:t>
                </a:r>
                <a:endParaRPr lang="en-AE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ADEDDA-58C2-3E83-E1C4-8499909F91A7}"/>
                  </a:ext>
                </a:extLst>
              </p:cNvPr>
              <p:cNvSpPr txBox="1"/>
              <p:nvPr/>
            </p:nvSpPr>
            <p:spPr>
              <a:xfrm>
                <a:off x="7559650" y="1840235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r_max</a:t>
                </a:r>
                <a:endParaRPr lang="en-AE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D17586-49A5-D250-EC92-A8D46FC27C42}"/>
                  </a:ext>
                </a:extLst>
              </p:cNvPr>
              <p:cNvSpPr txBox="1"/>
              <p:nvPr/>
            </p:nvSpPr>
            <p:spPr>
              <a:xfrm>
                <a:off x="4065475" y="341241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q_min</a:t>
                </a:r>
                <a:endParaRPr lang="en-AE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0415BF-ED25-D039-7390-018C541927A1}"/>
                  </a:ext>
                </a:extLst>
              </p:cNvPr>
              <p:cNvSpPr txBox="1"/>
              <p:nvPr/>
            </p:nvSpPr>
            <p:spPr>
              <a:xfrm>
                <a:off x="7018802" y="3412409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q_max</a:t>
                </a:r>
                <a:endParaRPr lang="en-AE" dirty="0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9DC1BA-4826-5650-664D-703FE0419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2074" y="1804215"/>
              <a:ext cx="83124" cy="112181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285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FFB0F-AFB2-088E-2676-748E0287B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DB37-BDEF-F460-0617-0CD2B3DB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Quantization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30CDA-10BF-53DD-718C-66504FFE2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Quantization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round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30CDA-10BF-53DD-718C-66504FFE2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1021" t="-200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04AA4-CB12-C58A-7F7F-3481BF48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14FB1-772E-4077-A17B-E620554E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27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18520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E812C-0F92-ED97-1D93-268734F7F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D8E-CA54-12F0-E1B4-70EF59A2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Quantization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F9E38-67AC-0E24-2C0B-6D599F6B6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quantization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round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F9E38-67AC-0E24-2C0B-6D599F6B6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00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3353A-615F-1CFB-E013-F6FCA979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67E5A-F17B-C3A8-C9B0-1FA3696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28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F105B8-97CF-85C7-466D-5374E3B9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06975"/>
              </p:ext>
            </p:extLst>
          </p:nvPr>
        </p:nvGraphicFramePr>
        <p:xfrm>
          <a:off x="128081" y="2874126"/>
          <a:ext cx="11935838" cy="2834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linear_quantization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scale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=torch.int8):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#Map to min and max of new data type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torch.iinfo(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).min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torch.iinfo(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).max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#q = int(round(r/(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s+z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)))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#rounded_tensor = 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torch.round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(r/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scale+zero_point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rounded_tensor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round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((r/scale) +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q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rounded_tensor.clamp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).to(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7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A1BB-EC46-495F-2669-E8A829C2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A0FC-74B1-7BC2-3FEB-C3D325E8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Quantization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15C1-4092-502B-3068-ECF00303C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quantization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BCA52-D986-B924-0A3B-2AB6389B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758D3-D298-7FDD-90AE-B1613F07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29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9EFECB-021B-1136-AB4C-996800168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98178"/>
              </p:ext>
            </p:extLst>
          </p:nvPr>
        </p:nvGraphicFramePr>
        <p:xfrm>
          <a:off x="128081" y="1470199"/>
          <a:ext cx="11935838" cy="3657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[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191.6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-13.5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728.6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92.14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295.5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-184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  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684.6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245.5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 =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3.5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-70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r,scale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6AC602-586E-DA52-F780-65BE85007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43499"/>
              </p:ext>
            </p:extLst>
          </p:nvPr>
        </p:nvGraphicFramePr>
        <p:xfrm>
          <a:off x="128081" y="5283338"/>
          <a:ext cx="119358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-15,  -74,  127],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-44,   14, -123],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-70,  126,    0]],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=torch.int8)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3F8B9-DE67-D371-A09B-69155FDA6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071-6024-BA9C-FA99-7DDA8F7A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models accessible?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67A63-8EFD-804E-C134-A36BBCD28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AE" dirty="0">
                    <a:latin typeface="Arial" panose="020B0604020202020204" pitchFamily="34" charset="0"/>
                    <a:cs typeface="Arial" panose="020B0604020202020204" pitchFamily="34" charset="0"/>
                  </a:rPr>
                  <a:t>In 2023 – 2024 the largest most used models seem to be around </a:t>
                </a:r>
                <a14:m>
                  <m:oMath xmlns:m="http://schemas.openxmlformats.org/officeDocument/2006/math">
                    <m:r>
                      <a:rPr lang="en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</m:oMath>
                </a14:m>
                <a:r>
                  <a:rPr lang="en-AE" dirty="0">
                    <a:latin typeface="Arial" panose="020B0604020202020204" pitchFamily="34" charset="0"/>
                    <a:cs typeface="Arial" panose="020B0604020202020204" pitchFamily="34" charset="0"/>
                  </a:rPr>
                  <a:t>70B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67A63-8EFD-804E-C134-A36BBCD28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b="-267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39289-D4CB-8321-87F8-EDC0B0F0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E57EF-05E5-C1A9-6ACE-22CF6569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</a:t>
            </a:fld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20D68-FE95-10EE-AEB7-474288179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6084" y="719949"/>
            <a:ext cx="8199831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28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8183F-731C-0C16-AC38-C9948053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9889-38AF-097F-92AE-3CE2A1C4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Quantization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D0BB-0A38-F73B-FD71-1E1B4215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de-quantization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Dequantize the quantized tensor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7F691-D246-5753-040A-5CD42750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40304-72E6-3FA6-3FE2-F29B2C64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30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B02C63-4A76-A4BF-C902-14B1EC9FD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33912"/>
              </p:ext>
            </p:extLst>
          </p:nvPr>
        </p:nvGraphicFramePr>
        <p:xfrm>
          <a:off x="128081" y="1470199"/>
          <a:ext cx="11935838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linear_dequantization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q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scale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#r=s(q-z)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scale * 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q.</a:t>
                      </a:r>
                      <a:r>
                        <a:rPr lang="en-US" b="0" dirty="0" err="1">
                          <a:solidFill>
                            <a:srgbClr val="257693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()-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D735C5-1FDA-EC6C-50E4-DC0563C30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52248"/>
              </p:ext>
            </p:extLst>
          </p:nvPr>
        </p:nvGraphicFramePr>
        <p:xfrm>
          <a:off x="128081" y="4279460"/>
          <a:ext cx="119358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tensor([[ 193.2565,  -14.3153,  730.0800],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 93.0494,  297.0423, -182.5200],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  0.0000,  683.5552,  246.9388]])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56999E-E072-443C-48B9-747534D6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42271"/>
              </p:ext>
            </p:extLst>
          </p:nvPr>
        </p:nvGraphicFramePr>
        <p:xfrm>
          <a:off x="128081" y="3483841"/>
          <a:ext cx="11935838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linear_dequantization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(q, 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25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46AC2-2895-AADC-1B11-0D70EB9C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B31A-1AB1-AB9E-CDBB-BCEAFC3E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Quantization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D7F0-4BE0-055E-B85C-7F8D68E9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an overall quantization error using “mean squared error” technique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298E1-A56D-2067-30FB-F9B96C91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09F20-4379-0BAE-3DC8-0BF99663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31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373094-2F3F-A3FE-AEBE-FD8F3BB32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47303"/>
              </p:ext>
            </p:extLst>
          </p:nvPr>
        </p:nvGraphicFramePr>
        <p:xfrm>
          <a:off x="128081" y="1821177"/>
          <a:ext cx="11935838" cy="1737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error = 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r)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(error)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error_squared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error.square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error_squared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error_squared.mean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 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#(deq_r - r).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square.mean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962BF1-6054-277B-6DAD-692DEAACA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15874"/>
              </p:ext>
            </p:extLst>
          </p:nvPr>
        </p:nvGraphicFramePr>
        <p:xfrm>
          <a:off x="128081" y="3696048"/>
          <a:ext cx="1193583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tensor([[ 1.6564, -0.8153,  1.4800],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[ 0.9094,  1.5423,  1.4800],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[ 0.0000, -1.0447,  1.4388]])</a:t>
                      </a:r>
                    </a:p>
                    <a:p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tensor([[2.7438, 0.6647, 2.1903],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[0.8270, 2.3788, 2.1904],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[0.0000, 1.0915, 2.0702]])</a:t>
                      </a:r>
                    </a:p>
                    <a:p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tensor(1.5730)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11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9DC33-5531-0DFD-1018-DC822760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1D92-84ED-66A2-8179-ABC3ECA2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Quantization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7BDCE-2213-17AD-8CA1-6799F4BCD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two modes in linear quantization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Asymmetric: we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Symmetric: we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original tensor </a:t>
                </a: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7BDCE-2213-17AD-8CA1-6799F4BCD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00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80977-8E47-8547-81A0-182750FB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32</a:t>
            </a:fld>
            <a:endParaRPr lang="en-A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C9356F-3E49-DB78-64F6-0EB5DA73838E}"/>
              </a:ext>
            </a:extLst>
          </p:cNvPr>
          <p:cNvGrpSpPr/>
          <p:nvPr/>
        </p:nvGrpSpPr>
        <p:grpSpPr>
          <a:xfrm>
            <a:off x="4518382" y="2365554"/>
            <a:ext cx="3155236" cy="1606082"/>
            <a:chOff x="3587914" y="1372355"/>
            <a:chExt cx="4814182" cy="19872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6ACFF6-216F-6649-BB11-1469EDC219B1}"/>
                </a:ext>
              </a:extLst>
            </p:cNvPr>
            <p:cNvGrpSpPr/>
            <p:nvPr/>
          </p:nvGrpSpPr>
          <p:grpSpPr>
            <a:xfrm>
              <a:off x="3587914" y="1372355"/>
              <a:ext cx="4814182" cy="1987218"/>
              <a:chOff x="3536069" y="1794524"/>
              <a:chExt cx="4814182" cy="1987218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DCBC6E-E626-0B8E-0D80-0915FFEBD7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5238" y="2219414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5B5739-ADE9-3EAE-6F35-2BB96358E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407323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DF24725-95E5-9627-8729-995FFC366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B95B74-17F5-4461-3A24-A415C5043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87" y="3346250"/>
                <a:ext cx="28817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AA5553-4E40-53B6-232D-2269178405BF}"/>
                  </a:ext>
                </a:extLst>
              </p:cNvPr>
              <p:cNvSpPr txBox="1"/>
              <p:nvPr/>
            </p:nvSpPr>
            <p:spPr>
              <a:xfrm>
                <a:off x="5724391" y="1825578"/>
                <a:ext cx="3080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AE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6BF93-E3B9-7FE3-3CE9-F0361CC0B14B}"/>
                  </a:ext>
                </a:extLst>
              </p:cNvPr>
              <p:cNvSpPr txBox="1"/>
              <p:nvPr/>
            </p:nvSpPr>
            <p:spPr>
              <a:xfrm>
                <a:off x="5645236" y="3312466"/>
                <a:ext cx="28565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AE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F1622-00DC-79EC-80D0-AD8B74A2066B}"/>
                  </a:ext>
                </a:extLst>
              </p:cNvPr>
              <p:cNvSpPr txBox="1"/>
              <p:nvPr/>
            </p:nvSpPr>
            <p:spPr>
              <a:xfrm>
                <a:off x="3536069" y="1794524"/>
                <a:ext cx="74571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r_min</a:t>
                </a:r>
                <a:endParaRPr lang="en-AE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A0FD1-0D2C-1F56-542E-45616A01C7DE}"/>
                  </a:ext>
                </a:extLst>
              </p:cNvPr>
              <p:cNvSpPr txBox="1"/>
              <p:nvPr/>
            </p:nvSpPr>
            <p:spPr>
              <a:xfrm>
                <a:off x="7559651" y="1794524"/>
                <a:ext cx="79060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r_max</a:t>
                </a:r>
                <a:endParaRPr lang="en-A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6CDE88-AE1A-475E-0B54-CF7C5FD43B2A}"/>
                  </a:ext>
                </a:extLst>
              </p:cNvPr>
              <p:cNvSpPr txBox="1"/>
              <p:nvPr/>
            </p:nvSpPr>
            <p:spPr>
              <a:xfrm>
                <a:off x="4065475" y="341241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q_min</a:t>
                </a:r>
                <a:endParaRPr lang="en-AE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E6BDCD-A262-75A2-4A22-752F327BBA1C}"/>
                  </a:ext>
                </a:extLst>
              </p:cNvPr>
              <p:cNvSpPr txBox="1"/>
              <p:nvPr/>
            </p:nvSpPr>
            <p:spPr>
              <a:xfrm>
                <a:off x="7018802" y="3412409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q_max</a:t>
                </a:r>
                <a:endParaRPr lang="en-AE" dirty="0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FCC57B-35F6-E776-BCBF-2889F5AFE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2074" y="1804215"/>
              <a:ext cx="83124" cy="112181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7945D9-0491-483F-3334-3B1F7DC2AD6E}"/>
              </a:ext>
            </a:extLst>
          </p:cNvPr>
          <p:cNvGrpSpPr/>
          <p:nvPr/>
        </p:nvGrpSpPr>
        <p:grpSpPr>
          <a:xfrm>
            <a:off x="4426022" y="5086117"/>
            <a:ext cx="3247596" cy="1676918"/>
            <a:chOff x="3446994" y="1372355"/>
            <a:chExt cx="4955102" cy="207486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496E7F-4E8B-116F-A845-722908DCF763}"/>
                </a:ext>
              </a:extLst>
            </p:cNvPr>
            <p:cNvGrpSpPr/>
            <p:nvPr/>
          </p:nvGrpSpPr>
          <p:grpSpPr>
            <a:xfrm>
              <a:off x="3446994" y="1372355"/>
              <a:ext cx="4955102" cy="2074864"/>
              <a:chOff x="3395149" y="1794524"/>
              <a:chExt cx="4955102" cy="2074864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22AEA32-F7CE-4B4E-2939-A3F3DABFF4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5238" y="2219414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A0C9E62-67A1-D2FE-ADFC-F5B9D7975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407323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03156F2-EF32-A943-D91D-B97553FA1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3C0CAB-06AB-3473-2FD8-04113F9A5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87" y="3346250"/>
                <a:ext cx="28817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44C9FC-DA24-6F9F-0728-A5968182B952}"/>
                  </a:ext>
                </a:extLst>
              </p:cNvPr>
              <p:cNvSpPr txBox="1"/>
              <p:nvPr/>
            </p:nvSpPr>
            <p:spPr>
              <a:xfrm>
                <a:off x="5710300" y="1825578"/>
                <a:ext cx="3080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AE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9954D2-499D-02EB-4876-72EEF134CA24}"/>
                  </a:ext>
                </a:extLst>
              </p:cNvPr>
              <p:cNvSpPr txBox="1"/>
              <p:nvPr/>
            </p:nvSpPr>
            <p:spPr>
              <a:xfrm>
                <a:off x="5729788" y="3312466"/>
                <a:ext cx="28565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AE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885C6F-7842-3613-10B3-355C419D3197}"/>
                  </a:ext>
                </a:extLst>
              </p:cNvPr>
              <p:cNvSpPr txBox="1"/>
              <p:nvPr/>
            </p:nvSpPr>
            <p:spPr>
              <a:xfrm>
                <a:off x="3395149" y="1794524"/>
                <a:ext cx="1326126" cy="456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lang="en-US" dirty="0" err="1"/>
                  <a:t>r_max</a:t>
                </a:r>
                <a:endParaRPr lang="en-AE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430F18-9A0C-6509-E7E0-0B6AF7C666F2}"/>
                  </a:ext>
                </a:extLst>
              </p:cNvPr>
              <p:cNvSpPr txBox="1"/>
              <p:nvPr/>
            </p:nvSpPr>
            <p:spPr>
              <a:xfrm>
                <a:off x="7559651" y="1794524"/>
                <a:ext cx="79060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r_max</a:t>
                </a:r>
                <a:endParaRPr lang="en-AE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197835-88BF-2C3C-FEE3-AB1D27F38FE1}"/>
                  </a:ext>
                </a:extLst>
              </p:cNvPr>
              <p:cNvSpPr txBox="1"/>
              <p:nvPr/>
            </p:nvSpPr>
            <p:spPr>
              <a:xfrm>
                <a:off x="3825902" y="3412411"/>
                <a:ext cx="1406837" cy="456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  <a:r>
                  <a:rPr lang="en-US" dirty="0" err="1"/>
                  <a:t>q_max</a:t>
                </a:r>
                <a:endParaRPr lang="en-AE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A8A35-E5EF-37C9-F926-EB95CEB529CD}"/>
                  </a:ext>
                </a:extLst>
              </p:cNvPr>
              <p:cNvSpPr txBox="1"/>
              <p:nvPr/>
            </p:nvSpPr>
            <p:spPr>
              <a:xfrm>
                <a:off x="7018802" y="3412409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q_max</a:t>
                </a:r>
                <a:endParaRPr lang="en-AE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FB08B7F-0798-8D66-460C-4050B5CE60D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>
              <a:off x="5995005" y="1804215"/>
              <a:ext cx="192" cy="113980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9DA7FAD-8CA3-0F7E-5CE2-F80D2D096578}"/>
              </a:ext>
            </a:extLst>
          </p:cNvPr>
          <p:cNvSpPr txBox="1"/>
          <p:nvPr/>
        </p:nvSpPr>
        <p:spPr>
          <a:xfrm>
            <a:off x="8101938" y="5711083"/>
            <a:ext cx="295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with respect to 0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38698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C824-AD81-01CE-528B-C21EA9663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A03B-B4E3-0A19-55FD-0AE7BE01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Linear Quantization 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CBA61-5B4D-E685-F2E3-893D22E16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Asymmetric linear quantization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round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CBA61-5B4D-E685-F2E3-893D22E16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1021" t="-2113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8E28-DF4D-EFD6-B0B3-BCBA7A95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D42D6-71E6-C563-B0D0-BA1CF019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33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31206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82224-2735-EF7A-44E7-31B108836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A190-F2F2-871A-0A0B-5C333EC7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Linear Quantization 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64B56-DDCD-660B-0CBB-F2732B9A9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Zero point out of range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Case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): we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Case 2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): we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64B56-DDCD-660B-0CBB-F2732B9A9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00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000A8-274F-3E8C-E834-F22FE406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34CB1-E515-6173-C518-219DA821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34</a:t>
            </a:fld>
            <a:endParaRPr lang="en-A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2667D2-26EB-C15D-5126-730F7E68785C}"/>
              </a:ext>
            </a:extLst>
          </p:cNvPr>
          <p:cNvGrpSpPr/>
          <p:nvPr/>
        </p:nvGrpSpPr>
        <p:grpSpPr>
          <a:xfrm>
            <a:off x="3790509" y="1720701"/>
            <a:ext cx="4814182" cy="1961634"/>
            <a:chOff x="3587914" y="1397939"/>
            <a:chExt cx="4814182" cy="19616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537687C-7663-8779-7559-688F9CCCA3DD}"/>
                </a:ext>
              </a:extLst>
            </p:cNvPr>
            <p:cNvGrpSpPr/>
            <p:nvPr/>
          </p:nvGrpSpPr>
          <p:grpSpPr>
            <a:xfrm>
              <a:off x="3587914" y="1397939"/>
              <a:ext cx="4814182" cy="1961634"/>
              <a:chOff x="3536069" y="1820108"/>
              <a:chExt cx="4814182" cy="196163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50BF1FB-B4B8-FA8C-CADB-C312756BB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5238" y="2219414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F26B880-AD24-3C05-A12F-371541544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407323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21AD565-300E-798F-8949-B81ED4495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614392E-7B0B-945D-3474-64B0C4F8C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87" y="3346250"/>
                <a:ext cx="28817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3D8D0B-59E3-AE38-5044-663B4E882845}"/>
                  </a:ext>
                </a:extLst>
              </p:cNvPr>
              <p:cNvSpPr txBox="1"/>
              <p:nvPr/>
            </p:nvSpPr>
            <p:spPr>
              <a:xfrm>
                <a:off x="5789304" y="1820108"/>
                <a:ext cx="30809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AE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DBBE9B-EB1C-620F-C86F-553E3C7890D1}"/>
                  </a:ext>
                </a:extLst>
              </p:cNvPr>
              <p:cNvSpPr txBox="1"/>
              <p:nvPr/>
            </p:nvSpPr>
            <p:spPr>
              <a:xfrm>
                <a:off x="3768529" y="3412409"/>
                <a:ext cx="285656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A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D61398-B39F-2491-6E4F-C5DDC282B430}"/>
                  </a:ext>
                </a:extLst>
              </p:cNvPr>
              <p:cNvSpPr txBox="1"/>
              <p:nvPr/>
            </p:nvSpPr>
            <p:spPr>
              <a:xfrm>
                <a:off x="3536069" y="1840235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r_min</a:t>
                </a:r>
                <a:endParaRPr lang="en-AE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55770-0284-51FA-E6D7-028954D440F7}"/>
                  </a:ext>
                </a:extLst>
              </p:cNvPr>
              <p:cNvSpPr txBox="1"/>
              <p:nvPr/>
            </p:nvSpPr>
            <p:spPr>
              <a:xfrm>
                <a:off x="7559650" y="1840235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r_max</a:t>
                </a:r>
                <a:endParaRPr lang="en-AE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5CC328-24D9-503F-5BC5-4C6D16745144}"/>
                  </a:ext>
                </a:extLst>
              </p:cNvPr>
              <p:cNvSpPr txBox="1"/>
              <p:nvPr/>
            </p:nvSpPr>
            <p:spPr>
              <a:xfrm>
                <a:off x="4065475" y="341241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q_min</a:t>
                </a:r>
                <a:endParaRPr lang="en-AE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84E64B-6D04-ABA3-D8C6-F913A42CC281}"/>
                  </a:ext>
                </a:extLst>
              </p:cNvPr>
              <p:cNvSpPr txBox="1"/>
              <p:nvPr/>
            </p:nvSpPr>
            <p:spPr>
              <a:xfrm>
                <a:off x="7018802" y="3412409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q_max</a:t>
                </a:r>
                <a:endParaRPr lang="en-AE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28ED79-1FAC-C0C9-DA3F-DAE224958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6030" y="1804215"/>
              <a:ext cx="1889168" cy="125064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8BAD8B-F207-5A16-125C-264F5793F79D}"/>
              </a:ext>
            </a:extLst>
          </p:cNvPr>
          <p:cNvGrpSpPr/>
          <p:nvPr/>
        </p:nvGrpSpPr>
        <p:grpSpPr>
          <a:xfrm>
            <a:off x="3781711" y="4491362"/>
            <a:ext cx="4814182" cy="1961634"/>
            <a:chOff x="3587914" y="1397939"/>
            <a:chExt cx="4814182" cy="19616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324EEA-B9C1-B71F-BAC2-BB4CD139803E}"/>
                </a:ext>
              </a:extLst>
            </p:cNvPr>
            <p:cNvGrpSpPr/>
            <p:nvPr/>
          </p:nvGrpSpPr>
          <p:grpSpPr>
            <a:xfrm>
              <a:off x="3587914" y="1397939"/>
              <a:ext cx="4814182" cy="1961634"/>
              <a:chOff x="3536069" y="1820108"/>
              <a:chExt cx="4814182" cy="1961634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409C18-337E-1982-AAF1-744C15E10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5238" y="2219414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154B36E-2CDB-E872-CF44-984C95EC8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407323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941565B-A651-FD4E-9656-0D5E728F4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9272" y="2225963"/>
                <a:ext cx="595743" cy="11268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03FA5F9-50DF-3D3D-BF5D-02D22B2F1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87" y="3346250"/>
                <a:ext cx="28817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405C9E-38B1-A672-F296-7C522A9C4E24}"/>
                  </a:ext>
                </a:extLst>
              </p:cNvPr>
              <p:cNvSpPr txBox="1"/>
              <p:nvPr/>
            </p:nvSpPr>
            <p:spPr>
              <a:xfrm>
                <a:off x="5789304" y="1820108"/>
                <a:ext cx="30809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AE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10A809-DB7D-AA41-9638-A131EE8C7D39}"/>
                  </a:ext>
                </a:extLst>
              </p:cNvPr>
              <p:cNvSpPr txBox="1"/>
              <p:nvPr/>
            </p:nvSpPr>
            <p:spPr>
              <a:xfrm>
                <a:off x="7934350" y="3412409"/>
                <a:ext cx="285656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AE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B375F1-FDDA-F92D-38CE-7EC92133A3E5}"/>
                  </a:ext>
                </a:extLst>
              </p:cNvPr>
              <p:cNvSpPr txBox="1"/>
              <p:nvPr/>
            </p:nvSpPr>
            <p:spPr>
              <a:xfrm>
                <a:off x="3536069" y="1840235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r_min</a:t>
                </a:r>
                <a:endParaRPr lang="en-AE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7AB684-0F80-C7B2-C7E6-B8DAB0172C3C}"/>
                  </a:ext>
                </a:extLst>
              </p:cNvPr>
              <p:cNvSpPr txBox="1"/>
              <p:nvPr/>
            </p:nvSpPr>
            <p:spPr>
              <a:xfrm>
                <a:off x="7559650" y="1840235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r_max</a:t>
                </a:r>
                <a:endParaRPr lang="en-AE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B59FE3-6C6E-3AE1-6C7D-FC5868D195E1}"/>
                  </a:ext>
                </a:extLst>
              </p:cNvPr>
              <p:cNvSpPr txBox="1"/>
              <p:nvPr/>
            </p:nvSpPr>
            <p:spPr>
              <a:xfrm>
                <a:off x="4065475" y="341241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q_min</a:t>
                </a:r>
                <a:endParaRPr lang="en-AE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096774-E1CE-5F18-9B0C-EBBBCBEAA187}"/>
                  </a:ext>
                </a:extLst>
              </p:cNvPr>
              <p:cNvSpPr txBox="1"/>
              <p:nvPr/>
            </p:nvSpPr>
            <p:spPr>
              <a:xfrm>
                <a:off x="7018802" y="3412409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q_max</a:t>
                </a:r>
                <a:endParaRPr lang="en-AE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B37787-EC33-DF39-6650-5C7CB4A48819}"/>
                </a:ext>
              </a:extLst>
            </p:cNvPr>
            <p:cNvCxnSpPr>
              <a:cxnSpLocks/>
            </p:cNvCxnSpPr>
            <p:nvPr/>
          </p:nvCxnSpPr>
          <p:spPr>
            <a:xfrm>
              <a:off x="5995198" y="1804215"/>
              <a:ext cx="1918950" cy="120757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270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7ECE-B2B4-0171-69E2-EFE7E8B4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ADF-7D64-26CA-6507-B7B9C402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Linear Quantization 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BF979-693C-A91A-0965-24CCD537F5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Scale and Zero point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728.6−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−184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127−(−128)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=3.58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round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−128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(−184)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3.58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=−77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BF979-693C-A91A-0965-24CCD537F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00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8084F-6A2D-1323-8B2B-5C44673E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B849D-6967-CB9A-4212-DE8CBF5C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35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17CD3-E001-6EE6-DC13-E92F7C1F0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14071"/>
              </p:ext>
            </p:extLst>
          </p:nvPr>
        </p:nvGraphicFramePr>
        <p:xfrm>
          <a:off x="3519055" y="1666276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191.6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-13.5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728.6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92.14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295.5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-184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684.6</a:t>
                      </a:r>
                      <a:endParaRPr lang="en-A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245.5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7C388E-DAEB-EA9F-922A-7780B6DDB5D7}"/>
                  </a:ext>
                </a:extLst>
              </p:cNvPr>
              <p:cNvSpPr txBox="1"/>
              <p:nvPr/>
            </p:nvSpPr>
            <p:spPr>
              <a:xfrm>
                <a:off x="5652655" y="1977299"/>
                <a:ext cx="3314112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=[−184, 728.6]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=[−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127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7C388E-DAEB-EA9F-922A-7780B6DDB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55" y="1977299"/>
                <a:ext cx="3314112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83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2520F-1ACE-78D4-C094-374825F7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0049-01CE-E11A-E562-F53AD7C9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Linear Quantization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4F82-5F40-8E22-5BD4-2B0D67B2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Scale and Zero point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103A0-58DE-F4FD-9C99-05A80A0B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52970-E8B4-5F18-2F14-DB6D222C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36</a:t>
            </a:fld>
            <a:endParaRPr lang="en-A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13301B-E7B1-2FC2-C15E-A6E48057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45255"/>
              </p:ext>
            </p:extLst>
          </p:nvPr>
        </p:nvGraphicFramePr>
        <p:xfrm>
          <a:off x="98893" y="1280160"/>
          <a:ext cx="11935838" cy="5577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linear_asymmetric_quantization_scale_and_zero_point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=torch.int8):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torch.iinfo(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).min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torch.iinfo(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).max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#scale = ((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r_max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r_min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)/(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r.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().item()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r_min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r.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().item()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scale = 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r_min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)/(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#zero_point = int(round(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 - (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r_min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/scale)))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r_min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/scale)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#clip the zero point to fall in [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&lt;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q_min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elif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&gt;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>
                          <a:solidFill>
                            <a:srgbClr val="257693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round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04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AF413-D577-C150-0FE9-FEBE309EA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6E17-D2C7-9931-AA2A-F1A93BC6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Linear Quantization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842E-DEF5-3F8B-4772-92B9B9D0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2733B-85D2-9784-9A2C-AFFAF2B6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DBD72-52DA-48A1-F9A2-3E887956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37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FDAFF9-AB22-5B8C-DCFA-BAB0151C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69286"/>
              </p:ext>
            </p:extLst>
          </p:nvPr>
        </p:nvGraphicFramePr>
        <p:xfrm>
          <a:off x="128081" y="875487"/>
          <a:ext cx="11935838" cy="3383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 = torch.tensor(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[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191.6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-13.5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728.6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92.14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295.5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-184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  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684.6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245.5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linear_asymmetric_quantization_scale_and_zero_point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"scale:"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scale,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:"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r,scale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47782A-C799-7D2E-34B0-D1017A41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00092"/>
              </p:ext>
            </p:extLst>
          </p:nvPr>
        </p:nvGraphicFramePr>
        <p:xfrm>
          <a:off x="128081" y="4398011"/>
          <a:ext cx="119358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scale: 3.578823433670343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zero_point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-77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-23,  -81,  127],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-51,    6, -128],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-77,  114,   -8]],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=torch.int8)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2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3B05C-9FA5-7CA1-60C7-610A5AC6D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53CF-021C-1E74-82C9-ABB45D90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Linear Quantization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DB81-A3AB-1852-5896-999A1E21E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Quantization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D3481-0A2E-C0F5-CDBC-4C44551E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06AD4-EA5F-7E8B-9F97-A974F39F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38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BDBBC0-7A47-B2DF-6026-6E10DA8A0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9324"/>
              </p:ext>
            </p:extLst>
          </p:nvPr>
        </p:nvGraphicFramePr>
        <p:xfrm>
          <a:off x="128081" y="1457374"/>
          <a:ext cx="11935838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linear_dequantization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(q, 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(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r).square().mean()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73A368-80CF-F0C8-2517-0FC74A83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55550"/>
              </p:ext>
            </p:extLst>
          </p:nvPr>
        </p:nvGraphicFramePr>
        <p:xfrm>
          <a:off x="128081" y="2834640"/>
          <a:ext cx="119358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tensor([[ 193.2565,  -14.3153,  730.0800],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 93.0494,  297.0423, -182.5200],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  0.0000,  683.5552,  246.9388]])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tensor(1.5730)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2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43E2D-D049-3ED4-7C72-8FFB64BB1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D847-DC5F-F1B5-DBC7-19B38259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Linear Quantization 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11D30-AA1E-49FA-B255-B58E9FA79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Symmetric linear quantization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original tensor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because the floating-point range and the quantized range are symmetric with respect to 0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11D30-AA1E-49FA-B255-B58E9FA79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00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40E7B-D31A-516F-79E7-0A4CB348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F6DB-5584-0FC1-E25A-6B51936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39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1897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61B7D-2798-BE5F-416A-69981C7C3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B434-68B2-CED3-681C-FD6F2C42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models accessible?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7315-7E7D-1CAC-1784-37D514DE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D7BCA-38C5-5E6C-45D6-12A203EB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1B66-98B6-32CC-5598-9B0BA822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</a:t>
            </a:fld>
            <a:endParaRPr lang="en-A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EB0EFA-C0D0-11D8-9CCE-F2FC8641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6103" t="6432" r="72326" b="36417"/>
          <a:stretch/>
        </p:blipFill>
        <p:spPr>
          <a:xfrm>
            <a:off x="2703977" y="1856509"/>
            <a:ext cx="1847273" cy="19858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5357DB-B496-30BB-8ED9-BB532BEA5681}"/>
              </a:ext>
            </a:extLst>
          </p:cNvPr>
          <p:cNvSpPr/>
          <p:nvPr/>
        </p:nvSpPr>
        <p:spPr>
          <a:xfrm>
            <a:off x="4637154" y="2678544"/>
            <a:ext cx="2678546" cy="341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9D550-79B7-FAFF-FAAE-2BA08E01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6103" t="6432" r="72326" b="36417"/>
          <a:stretch/>
        </p:blipFill>
        <p:spPr>
          <a:xfrm>
            <a:off x="7511150" y="2158999"/>
            <a:ext cx="1284500" cy="1380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1E3E1-AF5C-E542-8F4E-D939C1700D4B}"/>
              </a:ext>
            </a:extLst>
          </p:cNvPr>
          <p:cNvSpPr txBox="1"/>
          <p:nvPr/>
        </p:nvSpPr>
        <p:spPr>
          <a:xfrm>
            <a:off x="2813928" y="384232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Model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AC8DC-FF01-E6A7-30C3-B2D334F930FA}"/>
              </a:ext>
            </a:extLst>
          </p:cNvPr>
          <p:cNvSpPr txBox="1"/>
          <p:nvPr/>
        </p:nvSpPr>
        <p:spPr>
          <a:xfrm>
            <a:off x="7294240" y="3842327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Model</a:t>
            </a: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2E320-D6E0-F9D1-5BDE-B46BC5D0D962}"/>
              </a:ext>
            </a:extLst>
          </p:cNvPr>
          <p:cNvSpPr txBox="1"/>
          <p:nvPr/>
        </p:nvSpPr>
        <p:spPr>
          <a:xfrm>
            <a:off x="4827394" y="2309211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Compression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3639865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B595A-436A-E974-693E-1BD49AC81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E6F6-9E4F-B322-FFA4-73FB6983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Linear Quantization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5F1C-1F6D-C11C-A4E8-0080DD99E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Scale and Zero point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F3B59-89D1-71E1-A018-2D02FF0F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CB95A-4398-CAF5-8871-A4A3BE77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40</a:t>
            </a:fld>
            <a:endParaRPr lang="en-A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800DF2-D749-A7A9-8D35-E753BD0B0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66916"/>
              </p:ext>
            </p:extLst>
          </p:nvPr>
        </p:nvGraphicFramePr>
        <p:xfrm>
          <a:off x="128081" y="1483360"/>
          <a:ext cx="11935838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linear_symmetric_quantization_scale_and_zero_point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=torch.int8):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torch.iinfo(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).max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#scale = 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r_max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r.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abs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().item()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scale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r_max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q_max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#zero_point = 0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249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0CBA5-C031-0F10-295A-95083D40C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A8EC-4EC5-EA08-D920-8A1742CF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Linear Quantization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9DA2-9BEC-044C-98CB-DAE0C4FE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66829-ADFC-2068-9D60-D7AADBC5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A5619-7233-B407-9503-23B3FDB6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41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54A03E-897F-D596-B904-33EB5050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22335"/>
              </p:ext>
            </p:extLst>
          </p:nvPr>
        </p:nvGraphicFramePr>
        <p:xfrm>
          <a:off x="128081" y="875487"/>
          <a:ext cx="11935838" cy="3383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 = torch.tensor(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[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191.6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-13.5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728.6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92.14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295.5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-184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  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684.6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pt-BR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245.5</a:t>
                      </a: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linear_symmetric_quantization_scale_and_zero_point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"scale:"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scale,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:"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r,scale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1DE04B-B52D-B6AE-4979-3AC5987AC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38869"/>
              </p:ext>
            </p:extLst>
          </p:nvPr>
        </p:nvGraphicFramePr>
        <p:xfrm>
          <a:off x="128081" y="4398011"/>
          <a:ext cx="119358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scale: 5.737007681779035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zero_point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tensor([[ 33,  -2, 127],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[ 16,  52, -32],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 0, 119,  43]],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=torch.int8)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095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7F6FE-FE1A-627E-2312-09FF5A41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515C-ED6E-A488-C333-9DE94E0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Linear Quantization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F7E7-C771-A90D-194E-D78005E3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Quantization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F6E2D-DF25-D0B0-0085-1D9C4C11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91268-D0AB-C98C-17E7-87D482AF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42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6BE5BC-403F-160F-06E2-FFF70A9003E1}"/>
              </a:ext>
            </a:extLst>
          </p:cNvPr>
          <p:cNvGraphicFramePr>
            <a:graphicFrameLocks noGrp="1"/>
          </p:cNvGraphicFramePr>
          <p:nvPr/>
        </p:nvGraphicFramePr>
        <p:xfrm>
          <a:off x="128081" y="1457374"/>
          <a:ext cx="11935838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linear_dequantization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(q, 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(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r).square().mean()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C234F1-E070-2061-C980-9AF7A7D76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47461"/>
              </p:ext>
            </p:extLst>
          </p:nvPr>
        </p:nvGraphicFramePr>
        <p:xfrm>
          <a:off x="128081" y="2834640"/>
          <a:ext cx="119358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tensor([[ 189.3213,  -11.4740,  728.6000],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 91.7921,  298.3244, -183.5842],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  0.0000,  682.7039,  246.6913]])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tensor(2.5092)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17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4BAE2-AB57-2A42-F87D-4CA893DC4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5A33-F858-D974-C107-7D1658FB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Granularity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8E85-1A4D-89DE-07A9-9120B9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Granularity: The more granular the quantization is the more accurate it will 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73AB0-9435-EF36-B0E5-4F13E135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3559E-DDF3-D80C-1404-46E7FA23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43</a:t>
            </a:fld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8C07D-CFA8-0103-2BB4-B9AA8030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1616457"/>
            <a:ext cx="6226080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2D51C-C6FF-F361-9DD0-4BDDE2C9B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750F-E33F-9DC1-CADA-78D8789C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Per Tensor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2DE2-876F-2CF2-84DC-A4A47076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 Tensor symmetric quantization (same as before)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64B6-E6FA-73F2-981C-203CA1A4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2510-A785-B94A-EC02-B27CA7A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44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ABB3CD-ACAF-9DC5-78D2-0C04F8A61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0462"/>
              </p:ext>
            </p:extLst>
          </p:nvPr>
        </p:nvGraphicFramePr>
        <p:xfrm>
          <a:off x="128081" y="1475848"/>
          <a:ext cx="11935838" cy="3657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[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191.6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-13.5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728.6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92.14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295.5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-184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  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684.6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245.5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linear_symmetric_quantization_scale_and_zero_point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r,scale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linear_dequantization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(q, 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(deq_r - r).square().mean()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F46B12-B264-C4D5-B8A8-1F628D957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14828"/>
              </p:ext>
            </p:extLst>
          </p:nvPr>
        </p:nvGraphicFramePr>
        <p:xfrm>
          <a:off x="128081" y="5195337"/>
          <a:ext cx="119358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tensor([[ 33,  -2, 127],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[ 16,  52, -32],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 0, 119,  43]],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=torch.int8)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tensor(2.5092)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352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15D13-AF35-C712-A299-28A20C3F8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AF75-09B9-42BC-E44C-27FD9C8F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Per Channel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9B10-F5B0-7887-C593-20B9080F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store quantization params for each row or column depending on which axis we choose to quantize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CE1C5-E83A-8FE0-707F-BFA99B66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1F7C-5530-A0EF-82D0-380B4EC2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45</a:t>
            </a:fld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F2D38-F6B7-C314-16F7-5C26F9D0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33" y="985260"/>
            <a:ext cx="4549534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2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9EEEC-272D-E5BA-39C4-05F234676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CA32-FF85-A226-626B-430F9439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Per Channel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1095-375A-876E-DDA4-F3D0CED0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1EEE5-3D46-D333-D65B-E75936A0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3B04E-AA89-17C8-433F-60812F02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46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1B2594-5BAB-8404-1D6D-5D6972FCC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31105"/>
              </p:ext>
            </p:extLst>
          </p:nvPr>
        </p:nvGraphicFramePr>
        <p:xfrm>
          <a:off x="128081" y="875487"/>
          <a:ext cx="11935838" cy="5455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6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per_channel_quantization_scale_and_zero_point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=torch.int8):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dim = d    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#dim = 0 to quantize along rows, dim = 1 to quantize along the columns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#dimension of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and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zero_point_tensor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scale_tensor_dim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r.shape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[dim]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torch.zeros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scale_tensor_dim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#initialize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zero_point_tensor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torch.zeros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scale_tensor_dim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#initialize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zero_point_tensor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#get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values and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zero_point_tensor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values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index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scale_tensor_dim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sub_tensor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r.select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dim,index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[index],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zero_point_tensor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[index] = linear_symmetric_quantization_scale_and_zero_point(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sub_tensor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reshape the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and </a:t>
                      </a:r>
                      <a:r>
                        <a:rPr lang="en-US" sz="16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sz="16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tensor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scale_shape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[</a:t>
                      </a:r>
                      <a:r>
                        <a:rPr lang="en-US" sz="1600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*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r.dim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scale_shape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[dim] = </a:t>
                      </a:r>
                      <a:r>
                        <a:rPr lang="en-US" sz="1600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scale_tensor.view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scale_shape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zero_point_tensor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zero_point_tensor.view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scale_shape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scale_tensor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zero_point_tensor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47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D9327-ED5A-0DA2-A969-9668DE04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74F-A040-AD23-FC02-503A20CC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Per Channel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E4DF-4B6A-170B-4C62-2D0A8EEF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 Channel symmetric quantization (same as before)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4ED7-1C04-0780-E142-7A2D48E1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7EA1E-7F6B-7B71-0D95-3B1F290F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47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589535-3E26-7FB4-3894-417554DEE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48228"/>
              </p:ext>
            </p:extLst>
          </p:nvPr>
        </p:nvGraphicFramePr>
        <p:xfrm>
          <a:off x="128081" y="1475848"/>
          <a:ext cx="11935838" cy="3657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[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191.6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-13.5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728.6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92.14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295.5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-184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    [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   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684.6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245.5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  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it-IT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per_channel_quantization_scale_and_zero_point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(r,0)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r,scale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deq_r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linear_dequantization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(q, scale,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zero_point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(deq_r - r).square().mean()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mean_squared_error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955BB6-C49B-23FB-82B7-8F921BE8777C}"/>
              </a:ext>
            </a:extLst>
          </p:cNvPr>
          <p:cNvGraphicFramePr>
            <a:graphicFrameLocks noGrp="1"/>
          </p:cNvGraphicFramePr>
          <p:nvPr/>
        </p:nvGraphicFramePr>
        <p:xfrm>
          <a:off x="128081" y="5195337"/>
          <a:ext cx="119358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tensor([[ 33,  -2, 127],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[ 16,  52, -32],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[  0, 119,  43]],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=torch.int8)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tensor(2.5092)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30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21F89-3E32-A771-F2E7-580E6FD77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AEE3-9D65-CA22-78F3-3960B970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Hugging Face </a:t>
            </a:r>
            <a:r>
              <a:rPr lang="en-US" dirty="0" err="1"/>
              <a:t>Quanto</a:t>
            </a:r>
            <a:r>
              <a:rPr lang="en-US" dirty="0"/>
              <a:t> for Linear Quantization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2F94-1A14-7167-5136-5A632013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Model and finetune(optional)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D0A4D-1BBC-70C9-776F-CF7562E0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C2BB-FFE1-6FED-6B9D-801929F0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48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AC0EA-10A2-0F2E-A038-C07A7D876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3787"/>
              </p:ext>
            </p:extLst>
          </p:nvPr>
        </p:nvGraphicFramePr>
        <p:xfrm>
          <a:off x="128081" y="1560183"/>
          <a:ext cx="11935838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transformers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AutoTokenizer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Load the tokenizer and model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tokenizer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AutoTokenizer.from_pretrained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bigscience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/bloom-560m"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bigscience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/bloom-560m"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module_sizes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compute_module_sizes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(model)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b="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"The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model size is 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module_sizes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''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* </a:t>
                      </a:r>
                      <a:r>
                        <a:rPr lang="en-GB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1e-9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GB"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Finetuning code here(optional)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66B7FA-1DD4-555C-0714-DBC7EA2C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82065"/>
              </p:ext>
            </p:extLst>
          </p:nvPr>
        </p:nvGraphicFramePr>
        <p:xfrm>
          <a:off x="128081" y="4824682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 model size is 2.236858368 GB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43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DF17-A0A4-D55F-1D3F-C8939384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3053-F849-E5FC-0CD5-477D2C8B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Hugging Face </a:t>
            </a:r>
            <a:r>
              <a:rPr lang="en-US" dirty="0" err="1"/>
              <a:t>Quanto</a:t>
            </a:r>
            <a:r>
              <a:rPr lang="en-US" dirty="0"/>
              <a:t> for Linear Quantization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092C-F8E6-0C37-DAAC-D8FB25C42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Quantize the loaded/finetuned model and save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2A161-5FD4-0EAB-C182-8B28AC55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246EF-2B4E-9343-B011-A558D770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49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AF6E8C-2B97-4B13-2A08-B8C6D5A96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201"/>
              </p:ext>
            </p:extLst>
          </p:nvPr>
        </p:nvGraphicFramePr>
        <p:xfrm>
          <a:off x="128081" y="1412402"/>
          <a:ext cx="11935838" cy="4754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optimum.quanto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quantize, freeze, Calibration, qint8, qint4, qint2, qfloat8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#supports int2, int4, int8 and float8 weights,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#supports int8 and float8 activations.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quantize(model, weights=qint8, activations=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module_sizes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compute_module_sizes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(model)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b="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"The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model size is 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module_sizes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''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* </a:t>
                      </a:r>
                      <a:r>
                        <a:rPr lang="en-GB" b="0" dirty="0">
                          <a:solidFill>
                            <a:srgbClr val="116644"/>
                          </a:solidFill>
                          <a:effectLst/>
                          <a:latin typeface="Courier New" panose="02070309020205020404" pitchFamily="49" charset="0"/>
                        </a:rPr>
                        <a:t>1e-9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GB"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#save the </a:t>
                      </a:r>
                      <a:r>
                        <a:rPr lang="en-US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quanitzed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model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freeze(model)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save_directory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"bloom-int8"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model.save_pretrained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save_directory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json</a:t>
                      </a: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optimum.quanto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quantization_map</a:t>
                      </a: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with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open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save_directory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quanto_qmap.json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'w'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f: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json.dump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quantization_map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(model), f)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069A44-F3E7-95DB-0E57-A6D5244F9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26381"/>
              </p:ext>
            </p:extLst>
          </p:nvPr>
        </p:nvGraphicFramePr>
        <p:xfrm>
          <a:off x="128081" y="6265463"/>
          <a:ext cx="119358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838">
                  <a:extLst>
                    <a:ext uri="{9D8B030D-6E8A-4147-A177-3AD203B41FA5}">
                      <a16:colId xmlns:a16="http://schemas.microsoft.com/office/drawing/2014/main" val="407465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The model size is 1.5896788560000001 GB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4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71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B2DCE-C2C0-4AAC-0F1D-9C1A2185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5BF9-735F-1C48-C6C2-315C0C9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models accessible?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DE22-38AF-AFE2-5A04-FB85AFD2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Quantization is one method to perform model compression.</a:t>
            </a: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5683D-914E-90E5-0C69-6B1CC838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9A885-BF23-44A5-388B-7BFC45BE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5</a:t>
            </a:fld>
            <a:endParaRPr lang="en-A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D3E99C-303F-7D41-9326-E27E6482350A}"/>
              </a:ext>
            </a:extLst>
          </p:cNvPr>
          <p:cNvGrpSpPr/>
          <p:nvPr/>
        </p:nvGrpSpPr>
        <p:grpSpPr>
          <a:xfrm>
            <a:off x="2991191" y="1182254"/>
            <a:ext cx="6209617" cy="2355150"/>
            <a:chOff x="2703977" y="1856509"/>
            <a:chExt cx="6209617" cy="23551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9AF8A4-5ED9-9F5A-7D84-32E17B589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l="6103" t="6432" r="72326" b="36417"/>
            <a:stretch/>
          </p:blipFill>
          <p:spPr>
            <a:xfrm>
              <a:off x="2703977" y="1856509"/>
              <a:ext cx="1847273" cy="1985818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C33BE3D-F404-1F58-8D39-65A18B9F9029}"/>
                </a:ext>
              </a:extLst>
            </p:cNvPr>
            <p:cNvSpPr/>
            <p:nvPr/>
          </p:nvSpPr>
          <p:spPr>
            <a:xfrm>
              <a:off x="4637154" y="2678544"/>
              <a:ext cx="2678546" cy="34174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F1ABEC-4BED-1DE5-2034-58DFAD793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l="6103" t="6432" r="72326" b="36417"/>
            <a:stretch/>
          </p:blipFill>
          <p:spPr>
            <a:xfrm>
              <a:off x="7511150" y="2158999"/>
              <a:ext cx="1284500" cy="138083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7B0FD-4A1F-034C-0672-033E37B57118}"/>
                </a:ext>
              </a:extLst>
            </p:cNvPr>
            <p:cNvSpPr txBox="1"/>
            <p:nvPr/>
          </p:nvSpPr>
          <p:spPr>
            <a:xfrm>
              <a:off x="2813928" y="3842327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Model</a:t>
              </a:r>
              <a:endParaRPr lang="en-A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524C01-2B89-517A-F811-730766E7004C}"/>
                </a:ext>
              </a:extLst>
            </p:cNvPr>
            <p:cNvSpPr txBox="1"/>
            <p:nvPr/>
          </p:nvSpPr>
          <p:spPr>
            <a:xfrm>
              <a:off x="7294240" y="384232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Smaller Model</a:t>
              </a:r>
              <a:endParaRPr lang="en-A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CE0724-5A53-4D19-FCB6-1813A2FE0682}"/>
                </a:ext>
              </a:extLst>
            </p:cNvPr>
            <p:cNvSpPr txBox="1"/>
            <p:nvPr/>
          </p:nvSpPr>
          <p:spPr>
            <a:xfrm>
              <a:off x="4827394" y="2309211"/>
              <a:ext cx="229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Model Compression</a:t>
              </a:r>
              <a:endParaRPr lang="en-A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481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36E75-5E82-88EA-52BE-F9F75A3FD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3501-A5C7-2663-8FE9-29BAF026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Hugging Face </a:t>
            </a:r>
            <a:r>
              <a:rPr lang="en-US" dirty="0" err="1"/>
              <a:t>Quanto</a:t>
            </a:r>
            <a:r>
              <a:rPr lang="en-US" dirty="0"/>
              <a:t> for Linear Quantization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381C-3B07-7C65-408D-24EB3FC6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the saved quantized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2DC91-D976-6F26-4F34-B8B5707D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B427-B65C-0CC9-1699-02A15D54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50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644BB3-D39F-5BD9-DF6D-E8D5080BA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81189"/>
              </p:ext>
            </p:extLst>
          </p:nvPr>
        </p:nvGraphicFramePr>
        <p:xfrm>
          <a:off x="128081" y="1560183"/>
          <a:ext cx="11935838" cy="64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optimum.quanto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QuantizedModelForCausalLM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qmodel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QuantizedModelForCausalLM.from_pretrained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save_directory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26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6496C-09BA-FFC5-12CF-FFA0BF17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121D-393F-9341-F231-356E882F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Hugging Face </a:t>
            </a:r>
            <a:r>
              <a:rPr lang="en-US" dirty="0" err="1"/>
              <a:t>Quanto</a:t>
            </a:r>
            <a:r>
              <a:rPr lang="en-US" dirty="0"/>
              <a:t> for Linear Quantization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5DEA-377E-1ADB-3DEE-7A1EE36F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training is not required, then a quantized model can directly be loaded from HF for just inference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42E10-A3D1-B2B0-1D37-D39718E9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3CA69-4BD5-214B-7E25-336E819F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51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19F65C-1BDE-9FDE-6F65-4C287FB4D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69961"/>
              </p:ext>
            </p:extLst>
          </p:nvPr>
        </p:nvGraphicFramePr>
        <p:xfrm>
          <a:off x="128081" y="1911165"/>
          <a:ext cx="11935838" cy="1737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transformers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AutoTokenizer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QuantoConfig</a:t>
                      </a:r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model_id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bigscience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/bloom-560m"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tokenizer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AutoTokenizer.from_pretrained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model_id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quantization_config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QuantoConfig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(weights=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"int8"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quantized_model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AutoModelForCausalLM.from_pretrained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model_id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torch_dtype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"auto"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device_map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"auto"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quantization_config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quantization_config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3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EB34D-D10B-BD90-7978-6B5484345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1A71-FA20-C7B6-D2E8-F7594732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models accessible?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7F62B5-7BDF-E4E3-730A-0CE65A5C7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Neural Network: A series of weights and activations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AE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E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E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US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7F62B5-7BDF-E4E3-730A-0CE65A5C7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00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835CF-FD9B-18C0-DA63-ADF1BCE0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D2F3C-EBCB-A1B3-E3C8-CE10B32D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6</a:t>
            </a:fld>
            <a:endParaRPr lang="en-AE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12225E-585F-6D3B-EA3D-FECCB71F721F}"/>
              </a:ext>
            </a:extLst>
          </p:cNvPr>
          <p:cNvGrpSpPr/>
          <p:nvPr/>
        </p:nvGrpSpPr>
        <p:grpSpPr>
          <a:xfrm>
            <a:off x="3116182" y="1644658"/>
            <a:ext cx="5959635" cy="3794717"/>
            <a:chOff x="3390272" y="1229031"/>
            <a:chExt cx="5959635" cy="37947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C9C1D5-FF70-29E5-D1E8-CA6CC5DDA08F}"/>
                </a:ext>
              </a:extLst>
            </p:cNvPr>
            <p:cNvGrpSpPr/>
            <p:nvPr/>
          </p:nvGrpSpPr>
          <p:grpSpPr>
            <a:xfrm>
              <a:off x="3390272" y="1229031"/>
              <a:ext cx="5959635" cy="3794717"/>
              <a:chOff x="3116182" y="1718559"/>
              <a:chExt cx="5959635" cy="379471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FB2C19-2B39-4D15-583A-DDB844562FEC}"/>
                  </a:ext>
                </a:extLst>
              </p:cNvPr>
              <p:cNvGrpSpPr/>
              <p:nvPr/>
            </p:nvGrpSpPr>
            <p:grpSpPr>
              <a:xfrm>
                <a:off x="3116182" y="1718559"/>
                <a:ext cx="5959635" cy="3794717"/>
                <a:chOff x="3805606" y="2505181"/>
                <a:chExt cx="5959635" cy="37947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892E8711-8545-9321-1C90-6BA79D21E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428" y="3271704"/>
                      <a:ext cx="665018" cy="623745"/>
                    </a:xfrm>
                    <a:prstGeom prst="ellips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AE845F6E-E56E-53F9-DB2F-B2D6F3FBE3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9428" y="3271704"/>
                      <a:ext cx="665018" cy="623745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06B7BE72-0A28-8205-3FFC-6588AC964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428" y="4151288"/>
                      <a:ext cx="665018" cy="623745"/>
                    </a:xfrm>
                    <a:prstGeom prst="ellips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1E0DBEF5-A9BA-1826-0D14-BE6DCC6E7BD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9428" y="4151288"/>
                      <a:ext cx="665018" cy="62374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5C59EFB5-085B-3C0C-AB9B-0C8FB35A1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428" y="5052781"/>
                      <a:ext cx="665018" cy="623745"/>
                    </a:xfrm>
                    <a:prstGeom prst="ellips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9EC2D5C5-0592-06B5-D1BB-79E1F15BD6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9428" y="5052781"/>
                      <a:ext cx="665018" cy="623745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DDC058DB-B7C2-A577-970F-70CF60B2B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3491" y="2943806"/>
                      <a:ext cx="665018" cy="623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D5238734-62B7-A6B9-EA1D-EFE99B1F062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91" y="2943806"/>
                      <a:ext cx="665018" cy="62374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D333B541-CB4F-C159-D5D7-EE320FB52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3491" y="3839415"/>
                      <a:ext cx="665018" cy="623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F87105EE-1D9D-F44C-0342-98F0453F5E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91" y="3839415"/>
                      <a:ext cx="665018" cy="62374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2B2EC843-1F29-D3A3-45DD-620FDF5AF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3491" y="4774286"/>
                      <a:ext cx="665018" cy="623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D1AF19D8-0A43-7480-E549-99D83F5A5C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91" y="4774286"/>
                      <a:ext cx="665018" cy="62374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C894AC7A-ABCC-0BDE-9677-4791BC9C5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3491" y="5676153"/>
                      <a:ext cx="665018" cy="623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F9D96BE5-2CEC-ADBF-6E99-0789B898EA3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91" y="5676153"/>
                      <a:ext cx="665018" cy="623745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EFB291E-AE5A-F5F0-E5F2-E7EB25D1ABBE}"/>
                    </a:ext>
                  </a:extLst>
                </p:cNvPr>
                <p:cNvSpPr/>
                <p:nvPr/>
              </p:nvSpPr>
              <p:spPr>
                <a:xfrm>
                  <a:off x="7509778" y="4252883"/>
                  <a:ext cx="665018" cy="6237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E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DE9AB68-1E85-8C5E-7109-038AACA5D43B}"/>
                    </a:ext>
                  </a:extLst>
                </p:cNvPr>
                <p:cNvCxnSpPr>
                  <a:stCxn id="15" idx="6"/>
                  <a:endCxn id="18" idx="2"/>
                </p:cNvCxnSpPr>
                <p:nvPr/>
              </p:nvCxnSpPr>
              <p:spPr>
                <a:xfrm flipV="1">
                  <a:off x="4784446" y="3255679"/>
                  <a:ext cx="979045" cy="3278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B662175-E090-6C2F-2BEB-7E37EE44D16C}"/>
                    </a:ext>
                  </a:extLst>
                </p:cNvPr>
                <p:cNvCxnSpPr>
                  <a:stCxn id="15" idx="6"/>
                  <a:endCxn id="19" idx="2"/>
                </p:cNvCxnSpPr>
                <p:nvPr/>
              </p:nvCxnSpPr>
              <p:spPr>
                <a:xfrm>
                  <a:off x="4784446" y="3583577"/>
                  <a:ext cx="979045" cy="5677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C7A88E4-A00C-616D-29E6-E402FD0ECE87}"/>
                    </a:ext>
                  </a:extLst>
                </p:cNvPr>
                <p:cNvCxnSpPr>
                  <a:stCxn id="15" idx="6"/>
                  <a:endCxn id="20" idx="2"/>
                </p:cNvCxnSpPr>
                <p:nvPr/>
              </p:nvCxnSpPr>
              <p:spPr>
                <a:xfrm>
                  <a:off x="4784446" y="3583577"/>
                  <a:ext cx="979045" cy="1502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6E18AF8-4CE2-E31C-5423-60055000A66D}"/>
                    </a:ext>
                  </a:extLst>
                </p:cNvPr>
                <p:cNvCxnSpPr>
                  <a:stCxn id="15" idx="6"/>
                  <a:endCxn id="21" idx="2"/>
                </p:cNvCxnSpPr>
                <p:nvPr/>
              </p:nvCxnSpPr>
              <p:spPr>
                <a:xfrm>
                  <a:off x="4784446" y="3583577"/>
                  <a:ext cx="979045" cy="2404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BBBF108F-8463-4453-9A21-95EEBF7E2E7B}"/>
                    </a:ext>
                  </a:extLst>
                </p:cNvPr>
                <p:cNvCxnSpPr>
                  <a:stCxn id="16" idx="6"/>
                  <a:endCxn id="18" idx="2"/>
                </p:cNvCxnSpPr>
                <p:nvPr/>
              </p:nvCxnSpPr>
              <p:spPr>
                <a:xfrm flipV="1">
                  <a:off x="4784446" y="3255679"/>
                  <a:ext cx="979045" cy="12074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BA3C7B8-FB41-6AF9-A3C0-829A633C1F48}"/>
                    </a:ext>
                  </a:extLst>
                </p:cNvPr>
                <p:cNvCxnSpPr>
                  <a:stCxn id="16" idx="6"/>
                  <a:endCxn id="19" idx="2"/>
                </p:cNvCxnSpPr>
                <p:nvPr/>
              </p:nvCxnSpPr>
              <p:spPr>
                <a:xfrm flipV="1">
                  <a:off x="4784446" y="4151288"/>
                  <a:ext cx="979045" cy="3118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5DFF7B6E-0328-6835-BDF4-F805365FA8DE}"/>
                    </a:ext>
                  </a:extLst>
                </p:cNvPr>
                <p:cNvCxnSpPr>
                  <a:stCxn id="16" idx="6"/>
                  <a:endCxn id="20" idx="2"/>
                </p:cNvCxnSpPr>
                <p:nvPr/>
              </p:nvCxnSpPr>
              <p:spPr>
                <a:xfrm>
                  <a:off x="4784446" y="4463161"/>
                  <a:ext cx="979045" cy="6229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4C58912-885B-17EE-DC41-EE0CCF622269}"/>
                    </a:ext>
                  </a:extLst>
                </p:cNvPr>
                <p:cNvCxnSpPr>
                  <a:stCxn id="16" idx="6"/>
                  <a:endCxn id="21" idx="2"/>
                </p:cNvCxnSpPr>
                <p:nvPr/>
              </p:nvCxnSpPr>
              <p:spPr>
                <a:xfrm>
                  <a:off x="4784446" y="4463161"/>
                  <a:ext cx="979045" cy="152486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CCE9F40F-A53E-69DE-2A8C-7499F742005B}"/>
                    </a:ext>
                  </a:extLst>
                </p:cNvPr>
                <p:cNvCxnSpPr>
                  <a:stCxn id="17" idx="6"/>
                  <a:endCxn id="18" idx="2"/>
                </p:cNvCxnSpPr>
                <p:nvPr/>
              </p:nvCxnSpPr>
              <p:spPr>
                <a:xfrm flipV="1">
                  <a:off x="4784446" y="3255679"/>
                  <a:ext cx="979045" cy="21089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CF44134-12CA-963B-7D1D-341D6B147275}"/>
                    </a:ext>
                  </a:extLst>
                </p:cNvPr>
                <p:cNvCxnSpPr>
                  <a:stCxn id="17" idx="6"/>
                  <a:endCxn id="19" idx="2"/>
                </p:cNvCxnSpPr>
                <p:nvPr/>
              </p:nvCxnSpPr>
              <p:spPr>
                <a:xfrm flipV="1">
                  <a:off x="4784446" y="4151288"/>
                  <a:ext cx="979045" cy="12133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C47FC9C-75E5-7D5A-32DC-216AE68E2317}"/>
                    </a:ext>
                  </a:extLst>
                </p:cNvPr>
                <p:cNvCxnSpPr>
                  <a:cxnSpLocks/>
                  <a:stCxn id="17" idx="6"/>
                  <a:endCxn id="20" idx="2"/>
                </p:cNvCxnSpPr>
                <p:nvPr/>
              </p:nvCxnSpPr>
              <p:spPr>
                <a:xfrm flipV="1">
                  <a:off x="4784446" y="5086159"/>
                  <a:ext cx="979045" cy="2784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6114A28-3F58-0C86-3FF9-CE0B784EAAA3}"/>
                    </a:ext>
                  </a:extLst>
                </p:cNvPr>
                <p:cNvCxnSpPr>
                  <a:stCxn id="17" idx="6"/>
                  <a:endCxn id="21" idx="2"/>
                </p:cNvCxnSpPr>
                <p:nvPr/>
              </p:nvCxnSpPr>
              <p:spPr>
                <a:xfrm>
                  <a:off x="4784446" y="5364654"/>
                  <a:ext cx="979045" cy="6233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5D178272-4B11-48D6-F60B-7C94F0D61C07}"/>
                    </a:ext>
                  </a:extLst>
                </p:cNvPr>
                <p:cNvCxnSpPr>
                  <a:stCxn id="18" idx="6"/>
                  <a:endCxn id="22" idx="2"/>
                </p:cNvCxnSpPr>
                <p:nvPr/>
              </p:nvCxnSpPr>
              <p:spPr>
                <a:xfrm>
                  <a:off x="6428509" y="3255679"/>
                  <a:ext cx="1081269" cy="13090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009C12B-9F3F-5F95-A97D-8BE388283427}"/>
                    </a:ext>
                  </a:extLst>
                </p:cNvPr>
                <p:cNvCxnSpPr>
                  <a:stCxn id="19" idx="6"/>
                  <a:endCxn id="22" idx="2"/>
                </p:cNvCxnSpPr>
                <p:nvPr/>
              </p:nvCxnSpPr>
              <p:spPr>
                <a:xfrm>
                  <a:off x="6428509" y="4151288"/>
                  <a:ext cx="1081269" cy="4134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D4AD8BE-8B15-4DCE-9965-00B47033807B}"/>
                    </a:ext>
                  </a:extLst>
                </p:cNvPr>
                <p:cNvCxnSpPr>
                  <a:stCxn id="20" idx="6"/>
                  <a:endCxn id="22" idx="2"/>
                </p:cNvCxnSpPr>
                <p:nvPr/>
              </p:nvCxnSpPr>
              <p:spPr>
                <a:xfrm flipV="1">
                  <a:off x="6428509" y="4564756"/>
                  <a:ext cx="1081269" cy="5214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BD7A912-EEF2-D7E3-4723-1FFEE6A2FF6E}"/>
                    </a:ext>
                  </a:extLst>
                </p:cNvPr>
                <p:cNvCxnSpPr>
                  <a:stCxn id="21" idx="6"/>
                  <a:endCxn id="22" idx="2"/>
                </p:cNvCxnSpPr>
                <p:nvPr/>
              </p:nvCxnSpPr>
              <p:spPr>
                <a:xfrm flipV="1">
                  <a:off x="6428509" y="4564756"/>
                  <a:ext cx="1081269" cy="14232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F23A51-947B-25AE-770F-6E25B57CF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74796" y="4564755"/>
                  <a:ext cx="719822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8165AA3-E447-57B7-25A2-938E7D14B2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94618" y="4364700"/>
                      <a:ext cx="87062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2018E307-C80C-8B65-CE9D-2BF1CD39A4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4618" y="4364700"/>
                      <a:ext cx="870623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40D8B75-DAB7-091F-067F-B2CD6DA95E61}"/>
                    </a:ext>
                  </a:extLst>
                </p:cNvPr>
                <p:cNvSpPr txBox="1"/>
                <p:nvPr/>
              </p:nvSpPr>
              <p:spPr>
                <a:xfrm>
                  <a:off x="3805606" y="2516859"/>
                  <a:ext cx="1292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Input Layer</a:t>
                  </a:r>
                  <a:endParaRPr lang="en-AE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115A7E-8D1F-E8DB-8028-29DF2AE66FDE}"/>
                    </a:ext>
                  </a:extLst>
                </p:cNvPr>
                <p:cNvSpPr txBox="1"/>
                <p:nvPr/>
              </p:nvSpPr>
              <p:spPr>
                <a:xfrm>
                  <a:off x="5364747" y="2505181"/>
                  <a:ext cx="1499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Hidden Layer</a:t>
                  </a:r>
                  <a:endParaRPr lang="en-AE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D37DC4B-3933-2F54-2A12-6502D2CFB3AA}"/>
                    </a:ext>
                  </a:extLst>
                </p:cNvPr>
                <p:cNvSpPr txBox="1"/>
                <p:nvPr/>
              </p:nvSpPr>
              <p:spPr>
                <a:xfrm>
                  <a:off x="7205648" y="2522777"/>
                  <a:ext cx="1478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Output Layer</a:t>
                  </a:r>
                  <a:endParaRPr lang="en-AE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E7CC4AC-D918-980E-64EB-F87F79233FD6}"/>
                      </a:ext>
                    </a:extLst>
                  </p:cNvPr>
                  <p:cNvSpPr txBox="1"/>
                  <p:nvPr/>
                </p:nvSpPr>
                <p:spPr>
                  <a:xfrm>
                    <a:off x="5709897" y="2106247"/>
                    <a:ext cx="620683" cy="4382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AE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44DEB812-8F3F-0FC9-0060-9A509E895A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9897" y="2106247"/>
                    <a:ext cx="620683" cy="4382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6EDBCF5-F2F0-FF69-8571-0D515151D568}"/>
                      </a:ext>
                    </a:extLst>
                  </p:cNvPr>
                  <p:cNvSpPr txBox="1"/>
                  <p:nvPr/>
                </p:nvSpPr>
                <p:spPr>
                  <a:xfrm>
                    <a:off x="5659036" y="2935111"/>
                    <a:ext cx="620683" cy="4385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AE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949AE890-AF82-631E-7FFD-3EB41BFC9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9036" y="2935111"/>
                    <a:ext cx="620683" cy="43851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47DA0DF-6310-F05A-ACB1-2F3BD01E9539}"/>
                      </a:ext>
                    </a:extLst>
                  </p:cNvPr>
                  <p:cNvSpPr txBox="1"/>
                  <p:nvPr/>
                </p:nvSpPr>
                <p:spPr>
                  <a:xfrm>
                    <a:off x="5661924" y="3708122"/>
                    <a:ext cx="620683" cy="4399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AE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F7D19AE2-0B6E-8230-9DDE-4DEDDFC26C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1924" y="3708122"/>
                    <a:ext cx="620683" cy="4399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96AAE9-9C9C-B1F0-4D70-92B98E5E22A9}"/>
                      </a:ext>
                    </a:extLst>
                  </p:cNvPr>
                  <p:cNvSpPr txBox="1"/>
                  <p:nvPr/>
                </p:nvSpPr>
                <p:spPr>
                  <a:xfrm>
                    <a:off x="5584762" y="4496293"/>
                    <a:ext cx="620683" cy="4379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AE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8F1A6076-CD90-40A8-5937-03CBACA31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4762" y="4496293"/>
                    <a:ext cx="620683" cy="43794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3EA30F-9CCF-9860-DD4C-435BC746C837}"/>
                    </a:ext>
                  </a:extLst>
                </p:cNvPr>
                <p:cNvSpPr txBox="1"/>
                <p:nvPr/>
              </p:nvSpPr>
              <p:spPr>
                <a:xfrm>
                  <a:off x="4564165" y="1614389"/>
                  <a:ext cx="5458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AE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3EA30F-9CCF-9860-DD4C-435BC746C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65" y="1614389"/>
                  <a:ext cx="5458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5A0EF10-E7E4-8039-7CE9-885739F6343A}"/>
                    </a:ext>
                  </a:extLst>
                </p:cNvPr>
                <p:cNvSpPr txBox="1"/>
                <p:nvPr/>
              </p:nvSpPr>
              <p:spPr>
                <a:xfrm>
                  <a:off x="6469197" y="1664887"/>
                  <a:ext cx="545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AE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5A0EF10-E7E4-8039-7CE9-885739F63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197" y="1664887"/>
                  <a:ext cx="54585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BBAFF80-111B-90BC-0D04-5466B2AFE7BC}"/>
                    </a:ext>
                  </a:extLst>
                </p:cNvPr>
                <p:cNvSpPr txBox="1"/>
                <p:nvPr/>
              </p:nvSpPr>
              <p:spPr>
                <a:xfrm>
                  <a:off x="7693991" y="2850086"/>
                  <a:ext cx="620683" cy="438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BBAFF80-111B-90BC-0D04-5466B2AFE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91" y="2850086"/>
                  <a:ext cx="620683" cy="438262"/>
                </a:xfrm>
                <a:prstGeom prst="rect">
                  <a:avLst/>
                </a:prstGeom>
                <a:blipFill>
                  <a:blip r:embed="rId1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ight Brace 47">
            <a:extLst>
              <a:ext uri="{FF2B5EF4-FFF2-40B4-BE49-F238E27FC236}">
                <a16:creationId xmlns:a16="http://schemas.microsoft.com/office/drawing/2014/main" id="{13410988-B970-A5EF-D3DB-CFE6C0A17EE3}"/>
              </a:ext>
            </a:extLst>
          </p:cNvPr>
          <p:cNvSpPr/>
          <p:nvPr/>
        </p:nvSpPr>
        <p:spPr>
          <a:xfrm rot="16200000">
            <a:off x="7083721" y="5199494"/>
            <a:ext cx="149256" cy="127428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B318F9-FEFA-424D-2F0D-293E60D9B67F}"/>
              </a:ext>
            </a:extLst>
          </p:cNvPr>
          <p:cNvCxnSpPr>
            <a:cxnSpLocks/>
          </p:cNvCxnSpPr>
          <p:nvPr/>
        </p:nvCxnSpPr>
        <p:spPr>
          <a:xfrm flipV="1">
            <a:off x="7485372" y="4537508"/>
            <a:ext cx="1695573" cy="14450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CAC748-E4E2-0FC2-1691-58560668F9E6}"/>
              </a:ext>
            </a:extLst>
          </p:cNvPr>
          <p:cNvCxnSpPr>
            <a:cxnSpLocks/>
          </p:cNvCxnSpPr>
          <p:nvPr/>
        </p:nvCxnSpPr>
        <p:spPr>
          <a:xfrm flipV="1">
            <a:off x="6096000" y="4537508"/>
            <a:ext cx="3084945" cy="137375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DE6226F-3B8D-2B9C-3EA3-CE31857F8F07}"/>
              </a:ext>
            </a:extLst>
          </p:cNvPr>
          <p:cNvSpPr txBox="1"/>
          <p:nvPr/>
        </p:nvSpPr>
        <p:spPr>
          <a:xfrm>
            <a:off x="6614975" y="5439375"/>
            <a:ext cx="118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Activation</a:t>
            </a:r>
            <a:endParaRPr lang="en-AE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B2D6E2-1CAF-7AAA-1725-11378B6DC4FA}"/>
              </a:ext>
            </a:extLst>
          </p:cNvPr>
          <p:cNvSpPr txBox="1"/>
          <p:nvPr/>
        </p:nvSpPr>
        <p:spPr>
          <a:xfrm>
            <a:off x="8759649" y="4180217"/>
            <a:ext cx="9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93579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D58B-DF7E-D0DE-052D-501D6DFD9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C568-721E-6F76-784C-5B122DDC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models accessible?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8F72D-4EB7-9DA3-A6D5-BBB185FB9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Neural Network: A series of weights and activations 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AE" kern="100" dirty="0">
                    <a:ea typeface="Aptos" panose="020B00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E" i="1" kern="10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AE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m:rPr>
                        <m:aln/>
                      </m:rPr>
                      <a:rPr lang="en-US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AE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AE" b="1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b="1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b="0" i="1" kern="10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8F72D-4EB7-9DA3-A6D5-BBB185FB9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78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84F29-73C7-0BFC-3234-B82D0E48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7086-2CA3-6869-A4D9-8F944B1B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7</a:t>
            </a:fld>
            <a:endParaRPr lang="en-AE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15D586-70C7-DBCC-C6CD-3E67E7F99E13}"/>
              </a:ext>
            </a:extLst>
          </p:cNvPr>
          <p:cNvGrpSpPr/>
          <p:nvPr/>
        </p:nvGrpSpPr>
        <p:grpSpPr>
          <a:xfrm>
            <a:off x="456109" y="1644658"/>
            <a:ext cx="5959635" cy="3794717"/>
            <a:chOff x="3390272" y="1229031"/>
            <a:chExt cx="5959635" cy="37947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E74EF9-7BC0-E23A-C8CD-CA5CCA69190B}"/>
                </a:ext>
              </a:extLst>
            </p:cNvPr>
            <p:cNvGrpSpPr/>
            <p:nvPr/>
          </p:nvGrpSpPr>
          <p:grpSpPr>
            <a:xfrm>
              <a:off x="3390272" y="1229031"/>
              <a:ext cx="5959635" cy="3794717"/>
              <a:chOff x="3116182" y="1718559"/>
              <a:chExt cx="5959635" cy="379471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E0C859D-D1E5-44B1-65AF-274AB22735C6}"/>
                  </a:ext>
                </a:extLst>
              </p:cNvPr>
              <p:cNvGrpSpPr/>
              <p:nvPr/>
            </p:nvGrpSpPr>
            <p:grpSpPr>
              <a:xfrm>
                <a:off x="3116182" y="1718559"/>
                <a:ext cx="5959635" cy="3794717"/>
                <a:chOff x="3805606" y="2505181"/>
                <a:chExt cx="5959635" cy="37947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44DDC4AD-827C-14A7-0A3C-8B1B6EE17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428" y="3271704"/>
                      <a:ext cx="665018" cy="623745"/>
                    </a:xfrm>
                    <a:prstGeom prst="ellips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44DDC4AD-827C-14A7-0A3C-8B1B6EE178D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9428" y="3271704"/>
                      <a:ext cx="665018" cy="623745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74A1155A-4D19-54AB-6641-99E70C9E4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428" y="4151288"/>
                      <a:ext cx="665018" cy="623745"/>
                    </a:xfrm>
                    <a:prstGeom prst="ellips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74A1155A-4D19-54AB-6641-99E70C9E4B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9428" y="4151288"/>
                      <a:ext cx="665018" cy="62374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CF0BB018-C1E4-6547-BBC0-07093B04D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9428" y="5052781"/>
                      <a:ext cx="665018" cy="623745"/>
                    </a:xfrm>
                    <a:prstGeom prst="ellips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CF0BB018-C1E4-6547-BBC0-07093B04D3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9428" y="5052781"/>
                      <a:ext cx="665018" cy="623745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303CC8A4-A398-91D6-2DEC-D7CBDC898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3491" y="2943806"/>
                      <a:ext cx="665018" cy="623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303CC8A4-A398-91D6-2DEC-D7CBDC8983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91" y="2943806"/>
                      <a:ext cx="665018" cy="623745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AEC59387-68F6-1120-32CD-DB947D977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3491" y="3839415"/>
                      <a:ext cx="665018" cy="623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AEC59387-68F6-1120-32CD-DB947D977C5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91" y="3839415"/>
                      <a:ext cx="665018" cy="623745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80AB9942-D1AD-52C4-43BC-EF57F593D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3491" y="4774286"/>
                      <a:ext cx="665018" cy="623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80AB9942-D1AD-52C4-43BC-EF57F593D8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91" y="4774286"/>
                      <a:ext cx="665018" cy="62374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E765C770-EA91-6090-7A19-E34C3BEE8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3491" y="5676153"/>
                      <a:ext cx="665018" cy="623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E765C770-EA91-6090-7A19-E34C3BEE89B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91" y="5676153"/>
                      <a:ext cx="665018" cy="623745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F209EB7-2E7C-71C5-C6F7-C8B8E6299A09}"/>
                    </a:ext>
                  </a:extLst>
                </p:cNvPr>
                <p:cNvSpPr/>
                <p:nvPr/>
              </p:nvSpPr>
              <p:spPr>
                <a:xfrm>
                  <a:off x="7509778" y="4252883"/>
                  <a:ext cx="665018" cy="6237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E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A130ABE-88F7-81B1-5875-3B75C3C0DB3B}"/>
                    </a:ext>
                  </a:extLst>
                </p:cNvPr>
                <p:cNvCxnSpPr>
                  <a:stCxn id="15" idx="6"/>
                  <a:endCxn id="18" idx="2"/>
                </p:cNvCxnSpPr>
                <p:nvPr/>
              </p:nvCxnSpPr>
              <p:spPr>
                <a:xfrm flipV="1">
                  <a:off x="4784446" y="3255679"/>
                  <a:ext cx="979045" cy="3278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4F3014A-71B1-8F9B-C41D-67CB0E005940}"/>
                    </a:ext>
                  </a:extLst>
                </p:cNvPr>
                <p:cNvCxnSpPr>
                  <a:stCxn id="15" idx="6"/>
                  <a:endCxn id="19" idx="2"/>
                </p:cNvCxnSpPr>
                <p:nvPr/>
              </p:nvCxnSpPr>
              <p:spPr>
                <a:xfrm>
                  <a:off x="4784446" y="3583577"/>
                  <a:ext cx="979045" cy="5677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B0948C0-04FD-05D5-6B8A-DBD69BBF1706}"/>
                    </a:ext>
                  </a:extLst>
                </p:cNvPr>
                <p:cNvCxnSpPr>
                  <a:stCxn id="15" idx="6"/>
                  <a:endCxn id="20" idx="2"/>
                </p:cNvCxnSpPr>
                <p:nvPr/>
              </p:nvCxnSpPr>
              <p:spPr>
                <a:xfrm>
                  <a:off x="4784446" y="3583577"/>
                  <a:ext cx="979045" cy="1502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587E87E-A5C3-5EC5-1AF9-3FF5ACB1E565}"/>
                    </a:ext>
                  </a:extLst>
                </p:cNvPr>
                <p:cNvCxnSpPr>
                  <a:stCxn id="15" idx="6"/>
                  <a:endCxn id="21" idx="2"/>
                </p:cNvCxnSpPr>
                <p:nvPr/>
              </p:nvCxnSpPr>
              <p:spPr>
                <a:xfrm>
                  <a:off x="4784446" y="3583577"/>
                  <a:ext cx="979045" cy="2404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2C15EA6-68B6-D241-F382-5947CAD99585}"/>
                    </a:ext>
                  </a:extLst>
                </p:cNvPr>
                <p:cNvCxnSpPr>
                  <a:stCxn id="16" idx="6"/>
                  <a:endCxn id="18" idx="2"/>
                </p:cNvCxnSpPr>
                <p:nvPr/>
              </p:nvCxnSpPr>
              <p:spPr>
                <a:xfrm flipV="1">
                  <a:off x="4784446" y="3255679"/>
                  <a:ext cx="979045" cy="12074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45E62E3-1DAB-FFF0-86C9-8497A5ED5D68}"/>
                    </a:ext>
                  </a:extLst>
                </p:cNvPr>
                <p:cNvCxnSpPr>
                  <a:stCxn id="16" idx="6"/>
                  <a:endCxn id="19" idx="2"/>
                </p:cNvCxnSpPr>
                <p:nvPr/>
              </p:nvCxnSpPr>
              <p:spPr>
                <a:xfrm flipV="1">
                  <a:off x="4784446" y="4151288"/>
                  <a:ext cx="979045" cy="3118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DB31D97-7D3B-B667-5E6B-14C668BEC665}"/>
                    </a:ext>
                  </a:extLst>
                </p:cNvPr>
                <p:cNvCxnSpPr>
                  <a:stCxn id="16" idx="6"/>
                  <a:endCxn id="20" idx="2"/>
                </p:cNvCxnSpPr>
                <p:nvPr/>
              </p:nvCxnSpPr>
              <p:spPr>
                <a:xfrm>
                  <a:off x="4784446" y="4463161"/>
                  <a:ext cx="979045" cy="6229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217FF1A-41D5-50AD-AA02-C773BE2946E4}"/>
                    </a:ext>
                  </a:extLst>
                </p:cNvPr>
                <p:cNvCxnSpPr>
                  <a:stCxn id="16" idx="6"/>
                  <a:endCxn id="21" idx="2"/>
                </p:cNvCxnSpPr>
                <p:nvPr/>
              </p:nvCxnSpPr>
              <p:spPr>
                <a:xfrm>
                  <a:off x="4784446" y="4463161"/>
                  <a:ext cx="979045" cy="152486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4F594BFD-D5F5-B1E0-54F0-95547DFD8689}"/>
                    </a:ext>
                  </a:extLst>
                </p:cNvPr>
                <p:cNvCxnSpPr>
                  <a:stCxn id="17" idx="6"/>
                  <a:endCxn id="18" idx="2"/>
                </p:cNvCxnSpPr>
                <p:nvPr/>
              </p:nvCxnSpPr>
              <p:spPr>
                <a:xfrm flipV="1">
                  <a:off x="4784446" y="3255679"/>
                  <a:ext cx="979045" cy="21089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FA8DD0C-5041-8260-2E46-32004F47EA7C}"/>
                    </a:ext>
                  </a:extLst>
                </p:cNvPr>
                <p:cNvCxnSpPr>
                  <a:stCxn id="17" idx="6"/>
                  <a:endCxn id="19" idx="2"/>
                </p:cNvCxnSpPr>
                <p:nvPr/>
              </p:nvCxnSpPr>
              <p:spPr>
                <a:xfrm flipV="1">
                  <a:off x="4784446" y="4151288"/>
                  <a:ext cx="979045" cy="12133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A224794-1016-44C3-7C4A-E363DF1B90B2}"/>
                    </a:ext>
                  </a:extLst>
                </p:cNvPr>
                <p:cNvCxnSpPr>
                  <a:cxnSpLocks/>
                  <a:stCxn id="17" idx="6"/>
                  <a:endCxn id="20" idx="2"/>
                </p:cNvCxnSpPr>
                <p:nvPr/>
              </p:nvCxnSpPr>
              <p:spPr>
                <a:xfrm flipV="1">
                  <a:off x="4784446" y="5086159"/>
                  <a:ext cx="979045" cy="2784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978B68E5-16C7-09C6-9FFE-FAD99A3E32A9}"/>
                    </a:ext>
                  </a:extLst>
                </p:cNvPr>
                <p:cNvCxnSpPr>
                  <a:stCxn id="17" idx="6"/>
                  <a:endCxn id="21" idx="2"/>
                </p:cNvCxnSpPr>
                <p:nvPr/>
              </p:nvCxnSpPr>
              <p:spPr>
                <a:xfrm>
                  <a:off x="4784446" y="5364654"/>
                  <a:ext cx="979045" cy="6233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53D811CD-DAB0-D66D-1CA5-5FCDE96B8079}"/>
                    </a:ext>
                  </a:extLst>
                </p:cNvPr>
                <p:cNvCxnSpPr>
                  <a:stCxn id="18" idx="6"/>
                  <a:endCxn id="22" idx="2"/>
                </p:cNvCxnSpPr>
                <p:nvPr/>
              </p:nvCxnSpPr>
              <p:spPr>
                <a:xfrm>
                  <a:off x="6428509" y="3255679"/>
                  <a:ext cx="1081269" cy="13090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7BB0044F-6FCF-3A6E-8659-3F496BBD6D8A}"/>
                    </a:ext>
                  </a:extLst>
                </p:cNvPr>
                <p:cNvCxnSpPr>
                  <a:stCxn id="19" idx="6"/>
                  <a:endCxn id="22" idx="2"/>
                </p:cNvCxnSpPr>
                <p:nvPr/>
              </p:nvCxnSpPr>
              <p:spPr>
                <a:xfrm>
                  <a:off x="6428509" y="4151288"/>
                  <a:ext cx="1081269" cy="4134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9448583A-90FE-F292-CD0D-9B80E3AF5E4E}"/>
                    </a:ext>
                  </a:extLst>
                </p:cNvPr>
                <p:cNvCxnSpPr>
                  <a:stCxn id="20" idx="6"/>
                  <a:endCxn id="22" idx="2"/>
                </p:cNvCxnSpPr>
                <p:nvPr/>
              </p:nvCxnSpPr>
              <p:spPr>
                <a:xfrm flipV="1">
                  <a:off x="6428509" y="4564756"/>
                  <a:ext cx="1081269" cy="5214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A98608BB-5C2D-01C9-7FFF-87338C5C0743}"/>
                    </a:ext>
                  </a:extLst>
                </p:cNvPr>
                <p:cNvCxnSpPr>
                  <a:stCxn id="21" idx="6"/>
                  <a:endCxn id="22" idx="2"/>
                </p:cNvCxnSpPr>
                <p:nvPr/>
              </p:nvCxnSpPr>
              <p:spPr>
                <a:xfrm flipV="1">
                  <a:off x="6428509" y="4564756"/>
                  <a:ext cx="1081269" cy="14232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20251BE4-0635-6F4A-B272-3D5B97BF9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74796" y="4564755"/>
                  <a:ext cx="719822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A192B74-F00E-2168-461E-259F98D0D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94618" y="4364700"/>
                      <a:ext cx="87062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AE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A192B74-F00E-2168-461E-259F98D0D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4618" y="4364700"/>
                      <a:ext cx="870623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704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F927AE4-7E95-8B3C-F0CC-F04ACAC1E9BB}"/>
                    </a:ext>
                  </a:extLst>
                </p:cNvPr>
                <p:cNvSpPr txBox="1"/>
                <p:nvPr/>
              </p:nvSpPr>
              <p:spPr>
                <a:xfrm>
                  <a:off x="3805606" y="2516859"/>
                  <a:ext cx="1292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Input Layer</a:t>
                  </a:r>
                  <a:endParaRPr lang="en-AE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4153997-8A37-FA8F-8DCC-17AEEC5B699E}"/>
                    </a:ext>
                  </a:extLst>
                </p:cNvPr>
                <p:cNvSpPr txBox="1"/>
                <p:nvPr/>
              </p:nvSpPr>
              <p:spPr>
                <a:xfrm>
                  <a:off x="5364747" y="2505181"/>
                  <a:ext cx="1499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Hidden Layer</a:t>
                  </a:r>
                  <a:endParaRPr lang="en-AE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2C7F170-2FE3-1CD9-02E0-2B79E6896E37}"/>
                    </a:ext>
                  </a:extLst>
                </p:cNvPr>
                <p:cNvSpPr txBox="1"/>
                <p:nvPr/>
              </p:nvSpPr>
              <p:spPr>
                <a:xfrm>
                  <a:off x="7205648" y="2522777"/>
                  <a:ext cx="1478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Output Layer</a:t>
                  </a:r>
                  <a:endParaRPr lang="en-AE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0822F6-0600-EA7E-7A5B-7405F7C6DF61}"/>
                      </a:ext>
                    </a:extLst>
                  </p:cNvPr>
                  <p:cNvSpPr txBox="1"/>
                  <p:nvPr/>
                </p:nvSpPr>
                <p:spPr>
                  <a:xfrm>
                    <a:off x="5709897" y="2106247"/>
                    <a:ext cx="620683" cy="4382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AE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0822F6-0600-EA7E-7A5B-7405F7C6DF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9897" y="2106247"/>
                    <a:ext cx="620683" cy="4382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FA9D6E8-3075-3ECB-A708-F96C8CA1FE24}"/>
                      </a:ext>
                    </a:extLst>
                  </p:cNvPr>
                  <p:cNvSpPr txBox="1"/>
                  <p:nvPr/>
                </p:nvSpPr>
                <p:spPr>
                  <a:xfrm>
                    <a:off x="5659036" y="2935111"/>
                    <a:ext cx="620683" cy="4385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AE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FA9D6E8-3075-3ECB-A708-F96C8CA1FE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9036" y="2935111"/>
                    <a:ext cx="620683" cy="43851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7FF98CF-A0D6-ED97-82F4-E5E6588F8618}"/>
                      </a:ext>
                    </a:extLst>
                  </p:cNvPr>
                  <p:cNvSpPr txBox="1"/>
                  <p:nvPr/>
                </p:nvSpPr>
                <p:spPr>
                  <a:xfrm>
                    <a:off x="5661924" y="3708122"/>
                    <a:ext cx="620683" cy="4399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AE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7FF98CF-A0D6-ED97-82F4-E5E6588F8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1924" y="3708122"/>
                    <a:ext cx="620683" cy="4399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A2687C4-4F80-D3F3-32F0-560004437F5C}"/>
                      </a:ext>
                    </a:extLst>
                  </p:cNvPr>
                  <p:cNvSpPr txBox="1"/>
                  <p:nvPr/>
                </p:nvSpPr>
                <p:spPr>
                  <a:xfrm>
                    <a:off x="5584762" y="4496293"/>
                    <a:ext cx="620683" cy="4379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oMath>
                      </m:oMathPara>
                    </a14:m>
                    <a:endParaRPr lang="en-AE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A2687C4-4F80-D3F3-32F0-560004437F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4762" y="4496293"/>
                    <a:ext cx="620683" cy="43794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6A1B44C-5B52-1D30-1FF4-8BA79E0DD1EE}"/>
                    </a:ext>
                  </a:extLst>
                </p:cNvPr>
                <p:cNvSpPr txBox="1"/>
                <p:nvPr/>
              </p:nvSpPr>
              <p:spPr>
                <a:xfrm>
                  <a:off x="4564165" y="1614389"/>
                  <a:ext cx="5458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AE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6A1B44C-5B52-1D30-1FF4-8BA79E0DD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65" y="1614389"/>
                  <a:ext cx="5458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7590C28-AE04-483F-D8AB-98FE76F0BD78}"/>
                    </a:ext>
                  </a:extLst>
                </p:cNvPr>
                <p:cNvSpPr txBox="1"/>
                <p:nvPr/>
              </p:nvSpPr>
              <p:spPr>
                <a:xfrm>
                  <a:off x="6469197" y="1664887"/>
                  <a:ext cx="545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AE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7590C28-AE04-483F-D8AB-98FE76F0B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197" y="1664887"/>
                  <a:ext cx="54585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02F381-7C87-6CA3-887F-25324672D398}"/>
                    </a:ext>
                  </a:extLst>
                </p:cNvPr>
                <p:cNvSpPr txBox="1"/>
                <p:nvPr/>
              </p:nvSpPr>
              <p:spPr>
                <a:xfrm>
                  <a:off x="7693991" y="2850086"/>
                  <a:ext cx="620683" cy="438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02F381-7C87-6CA3-887F-25324672D3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91" y="2850086"/>
                  <a:ext cx="620683" cy="438262"/>
                </a:xfrm>
                <a:prstGeom prst="rect">
                  <a:avLst/>
                </a:prstGeom>
                <a:blipFill>
                  <a:blip r:embed="rId1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E6E42C08-F24D-5A8D-E1DE-4DA452B8E5E2}"/>
              </a:ext>
            </a:extLst>
          </p:cNvPr>
          <p:cNvSpPr/>
          <p:nvPr/>
        </p:nvSpPr>
        <p:spPr>
          <a:xfrm flipH="1">
            <a:off x="6688423" y="1514764"/>
            <a:ext cx="545854" cy="45442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49745-769E-920C-6BEB-27644EED7B80}"/>
              </a:ext>
            </a:extLst>
          </p:cNvPr>
          <p:cNvSpPr txBox="1"/>
          <p:nvPr/>
        </p:nvSpPr>
        <p:spPr>
          <a:xfrm>
            <a:off x="7274724" y="3446701"/>
            <a:ext cx="4795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quantize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both weights and activations</a:t>
            </a:r>
            <a:endParaRPr lang="en-A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8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18CC-B7D7-C4D4-B7FE-7CDE9BD1D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B7D1-05E8-9E65-E7C3-75E072D2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models accessible?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321E-B56C-ED48-2320-D6B63511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Quantization: store the parameters of the model in lower precision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E19C-48FE-D55A-D17D-3309FABF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5DDB7-77CD-1FD8-3C3B-BAC58249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8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556051-037A-D245-A65B-85F16F4D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46875"/>
              </p:ext>
            </p:extLst>
          </p:nvPr>
        </p:nvGraphicFramePr>
        <p:xfrm>
          <a:off x="2521526" y="2120322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13.5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-4.7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-3.2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-6.4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3.73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4F83B8-B544-8F44-B838-AEB1CE031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9388"/>
              </p:ext>
            </p:extLst>
          </p:nvPr>
        </p:nvGraphicFramePr>
        <p:xfrm>
          <a:off x="7800109" y="2120322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344E86B9-2373-E8D1-9D06-7E7201B1F3AC}"/>
              </a:ext>
            </a:extLst>
          </p:cNvPr>
          <p:cNvSpPr/>
          <p:nvPr/>
        </p:nvSpPr>
        <p:spPr>
          <a:xfrm>
            <a:off x="5273519" y="2601383"/>
            <a:ext cx="187542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D3A4D-FE05-4FBF-9055-0E2BD36C3DEA}"/>
              </a:ext>
            </a:extLst>
          </p:cNvPr>
          <p:cNvSpPr txBox="1"/>
          <p:nvPr/>
        </p:nvSpPr>
        <p:spPr>
          <a:xfrm>
            <a:off x="5190242" y="2120322"/>
            <a:ext cx="18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FP32 to INT8</a:t>
            </a:r>
            <a:endParaRPr lang="en-A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63A42-3660-41AA-8464-308999032201}"/>
              </a:ext>
            </a:extLst>
          </p:cNvPr>
          <p:cNvSpPr txBox="1"/>
          <p:nvPr/>
        </p:nvSpPr>
        <p:spPr>
          <a:xfrm>
            <a:off x="1940176" y="4045636"/>
            <a:ext cx="329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FP32: 4 bytes to store each value</a:t>
            </a:r>
            <a:endParaRPr lang="en-AE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1F934-CEDB-A3F3-09A9-B14183320827}"/>
              </a:ext>
            </a:extLst>
          </p:cNvPr>
          <p:cNvSpPr txBox="1"/>
          <p:nvPr/>
        </p:nvSpPr>
        <p:spPr>
          <a:xfrm>
            <a:off x="7255802" y="4045636"/>
            <a:ext cx="3222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INT8: 1 byte to store each value</a:t>
            </a:r>
            <a:endParaRPr lang="en-A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11C23-31FA-1ECA-6612-0009135A50C0}"/>
              </a:ext>
            </a:extLst>
          </p:cNvPr>
          <p:cNvSpPr txBox="1"/>
          <p:nvPr/>
        </p:nvSpPr>
        <p:spPr>
          <a:xfrm>
            <a:off x="7255802" y="5032171"/>
            <a:ext cx="322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Total: 9 bytes</a:t>
            </a:r>
            <a:endParaRPr lang="en-AE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331EB-046B-F065-0226-35E0C45A954B}"/>
              </a:ext>
            </a:extLst>
          </p:cNvPr>
          <p:cNvSpPr txBox="1"/>
          <p:nvPr/>
        </p:nvSpPr>
        <p:spPr>
          <a:xfrm>
            <a:off x="1977219" y="5032172"/>
            <a:ext cx="322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Total: 36 bytes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383963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997F5-0D18-D6A0-163A-C2F26DA85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B7F75D1-CE7C-A799-EA2E-10E843426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84911"/>
              </p:ext>
            </p:extLst>
          </p:nvPr>
        </p:nvGraphicFramePr>
        <p:xfrm>
          <a:off x="5029200" y="4665696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13.5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-4.7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-3.2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-6.4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3.73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B8B02DC-4A82-9E89-EBB1-8FE6BA0F7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34109"/>
              </p:ext>
            </p:extLst>
          </p:nvPr>
        </p:nvGraphicFramePr>
        <p:xfrm>
          <a:off x="812818" y="4665696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-5.0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-3.4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-6.8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59CB0DD-8992-BA67-DEE6-A5E58B8C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models accessible?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64F9-1011-1708-491D-AA0B3ADA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quantized tensor can be converted back to its approximate original form through de-quantization. However, this process introduces a discrepancy between the de-quantized tensor and the original tensor, known as the quantization error.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7AD7-6DB1-7716-B338-93F3BF98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FD0AE-B23F-42A1-90C3-34719303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9</a:t>
            </a:fld>
            <a:endParaRPr lang="en-A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3AF18F-6F78-1B18-5146-43C2868CC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5424"/>
              </p:ext>
            </p:extLst>
          </p:nvPr>
        </p:nvGraphicFramePr>
        <p:xfrm>
          <a:off x="812818" y="2739158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13.5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-4.7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-3.2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-6.4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3.73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B40939-4BB1-7F8F-46D0-74569FEC2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38694"/>
              </p:ext>
            </p:extLst>
          </p:nvPr>
        </p:nvGraphicFramePr>
        <p:xfrm>
          <a:off x="5029200" y="2737034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E639D2B-17B0-C8D6-91C3-6DDB59DF75CA}"/>
              </a:ext>
            </a:extLst>
          </p:cNvPr>
          <p:cNvSpPr/>
          <p:nvPr/>
        </p:nvSpPr>
        <p:spPr>
          <a:xfrm>
            <a:off x="3031567" y="3296172"/>
            <a:ext cx="187542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A77B8-933E-AC9B-C2A6-ABC697A91D01}"/>
              </a:ext>
            </a:extLst>
          </p:cNvPr>
          <p:cNvSpPr txBox="1"/>
          <p:nvPr/>
        </p:nvSpPr>
        <p:spPr>
          <a:xfrm>
            <a:off x="3040115" y="2939626"/>
            <a:ext cx="18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FP32 to INT8</a:t>
            </a:r>
            <a:endParaRPr lang="en-AE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D4A2711-95C9-EDEA-E362-010CAF4C9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47215"/>
              </p:ext>
            </p:extLst>
          </p:nvPr>
        </p:nvGraphicFramePr>
        <p:xfrm>
          <a:off x="9223092" y="2737034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-5.0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-3.4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-6.8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24F73A5A-6F3D-23F5-FAF5-3260490E3B7E}"/>
              </a:ext>
            </a:extLst>
          </p:cNvPr>
          <p:cNvSpPr/>
          <p:nvPr/>
        </p:nvSpPr>
        <p:spPr>
          <a:xfrm>
            <a:off x="7255233" y="3294048"/>
            <a:ext cx="187542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73C20-523D-931F-2C3F-6E9707A759FC}"/>
              </a:ext>
            </a:extLst>
          </p:cNvPr>
          <p:cNvSpPr txBox="1"/>
          <p:nvPr/>
        </p:nvSpPr>
        <p:spPr>
          <a:xfrm>
            <a:off x="7255233" y="2939625"/>
            <a:ext cx="1766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de-quantize</a:t>
            </a:r>
            <a:endParaRPr lang="en-A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81E020-8778-ED29-48BC-521FAE01B0E9}"/>
                  </a:ext>
                </a:extLst>
              </p:cNvPr>
              <p:cNvSpPr txBox="1"/>
              <p:nvPr/>
            </p:nvSpPr>
            <p:spPr>
              <a:xfrm>
                <a:off x="7929893" y="5203416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E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81E020-8778-ED29-48BC-521FAE01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893" y="5203416"/>
                <a:ext cx="5261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1F6D51-8384-FCBB-F6AE-FE38BA09AD60}"/>
                  </a:ext>
                </a:extLst>
              </p:cNvPr>
              <p:cNvSpPr txBox="1"/>
              <p:nvPr/>
            </p:nvSpPr>
            <p:spPr>
              <a:xfrm>
                <a:off x="3706226" y="5207664"/>
                <a:ext cx="526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AE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1F6D51-8384-FCBB-F6AE-FE38BA09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26" y="5207664"/>
                <a:ext cx="5261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1A77892-5C67-CB0A-818A-58682E67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76757"/>
              </p:ext>
            </p:extLst>
          </p:nvPr>
        </p:nvGraphicFramePr>
        <p:xfrm>
          <a:off x="9223092" y="4665696"/>
          <a:ext cx="2133600" cy="159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122064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03253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5812287"/>
                    </a:ext>
                  </a:extLst>
                </a:gridCol>
              </a:tblGrid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n-A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n-A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n-A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77901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-0.3</a:t>
                      </a:r>
                      <a:endParaRPr lang="en-A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-0.2</a:t>
                      </a:r>
                      <a:endParaRPr lang="en-A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-0.4</a:t>
                      </a:r>
                      <a:endParaRPr lang="en-A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9207"/>
                  </a:ext>
                </a:extLst>
              </a:tr>
              <a:tr h="5328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-0.4</a:t>
                      </a:r>
                      <a:endParaRPr lang="en-A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  <a:endParaRPr lang="en-A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0.23</a:t>
                      </a:r>
                      <a:endParaRPr lang="en-A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23569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9A7173F-C481-0F5B-B9E9-9A2D7974EEF8}"/>
              </a:ext>
            </a:extLst>
          </p:cNvPr>
          <p:cNvSpPr txBox="1"/>
          <p:nvPr/>
        </p:nvSpPr>
        <p:spPr>
          <a:xfrm>
            <a:off x="8988285" y="6224685"/>
            <a:ext cx="260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dirty="0">
                <a:solidFill>
                  <a:srgbClr val="FF0000"/>
                </a:solidFill>
              </a:rPr>
              <a:t>Quantization Error</a:t>
            </a:r>
            <a:endParaRPr lang="en-A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2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4601</Words>
  <Application>Microsoft Office PowerPoint</Application>
  <PresentationFormat>Widescreen</PresentationFormat>
  <Paragraphs>1145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Aptos</vt:lpstr>
      <vt:lpstr>Aptos Display</vt:lpstr>
      <vt:lpstr>Arial</vt:lpstr>
      <vt:lpstr>Cambria Math</vt:lpstr>
      <vt:lpstr>Consolas</vt:lpstr>
      <vt:lpstr>Courier New</vt:lpstr>
      <vt:lpstr>Office Theme</vt:lpstr>
      <vt:lpstr>Quantization</vt:lpstr>
      <vt:lpstr>Contents</vt:lpstr>
      <vt:lpstr>How to make models accessible?</vt:lpstr>
      <vt:lpstr>How to make models accessible?</vt:lpstr>
      <vt:lpstr>How to make models accessible?</vt:lpstr>
      <vt:lpstr>How to make models accessible?</vt:lpstr>
      <vt:lpstr>How to make models accessible?</vt:lpstr>
      <vt:lpstr>How to make models accessible?</vt:lpstr>
      <vt:lpstr>How to make models accessible?</vt:lpstr>
      <vt:lpstr>Data Types and Sizes</vt:lpstr>
      <vt:lpstr>Data Types and Sizes</vt:lpstr>
      <vt:lpstr>Data Types and Sizes</vt:lpstr>
      <vt:lpstr>Data Types and Sizes</vt:lpstr>
      <vt:lpstr>Data Types and Sizes</vt:lpstr>
      <vt:lpstr>Data Types and Sizes</vt:lpstr>
      <vt:lpstr>Data Types and Sizes</vt:lpstr>
      <vt:lpstr>Data Types and Sizes</vt:lpstr>
      <vt:lpstr>Data Types and Sizes</vt:lpstr>
      <vt:lpstr>Data Types and Sizes</vt:lpstr>
      <vt:lpstr>Data Types and Sizes</vt:lpstr>
      <vt:lpstr>Loading models by data type</vt:lpstr>
      <vt:lpstr>Loading models by data type</vt:lpstr>
      <vt:lpstr>Loading models by data type</vt:lpstr>
      <vt:lpstr>Quantization</vt:lpstr>
      <vt:lpstr>Quantization</vt:lpstr>
      <vt:lpstr>Linear Quantization</vt:lpstr>
      <vt:lpstr>Linear Quantization</vt:lpstr>
      <vt:lpstr>Linear Quantization</vt:lpstr>
      <vt:lpstr>Linear Quantization</vt:lpstr>
      <vt:lpstr>Linear Quantization</vt:lpstr>
      <vt:lpstr>Linear Quantization</vt:lpstr>
      <vt:lpstr>Linear Quantization</vt:lpstr>
      <vt:lpstr>Asymmetric Linear Quantization </vt:lpstr>
      <vt:lpstr>Asymmetric Linear Quantization </vt:lpstr>
      <vt:lpstr>Asymmetric Linear Quantization </vt:lpstr>
      <vt:lpstr>Asymmetric Linear Quantization </vt:lpstr>
      <vt:lpstr>Asymmetric Linear Quantization </vt:lpstr>
      <vt:lpstr>Asymmetric Linear Quantization </vt:lpstr>
      <vt:lpstr>Symmetric Linear Quantization </vt:lpstr>
      <vt:lpstr>Symmetric Linear Quantization </vt:lpstr>
      <vt:lpstr>Symmetric Linear Quantization </vt:lpstr>
      <vt:lpstr>Symmetric Linear Quantization </vt:lpstr>
      <vt:lpstr>Changing Granularity</vt:lpstr>
      <vt:lpstr>Per Tensor</vt:lpstr>
      <vt:lpstr>Per Channel</vt:lpstr>
      <vt:lpstr>Per Channel</vt:lpstr>
      <vt:lpstr>Per Channel</vt:lpstr>
      <vt:lpstr>Hugging Face Quanto for Linear Quantization</vt:lpstr>
      <vt:lpstr>Hugging Face Quanto for Linear Quantization</vt:lpstr>
      <vt:lpstr>Hugging Face Quanto for Linear Quantization</vt:lpstr>
      <vt:lpstr>Hugging Face Quanto for Linear Quantization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shehryar amin</dc:creator>
  <cp:lastModifiedBy>shehryar amin</cp:lastModifiedBy>
  <cp:revision>466</cp:revision>
  <dcterms:created xsi:type="dcterms:W3CDTF">2024-12-21T16:22:29Z</dcterms:created>
  <dcterms:modified xsi:type="dcterms:W3CDTF">2025-01-08T05:44:07Z</dcterms:modified>
</cp:coreProperties>
</file>