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21" r:id="rId3"/>
    <p:sldId id="322" r:id="rId4"/>
    <p:sldId id="323" r:id="rId5"/>
    <p:sldId id="324" r:id="rId6"/>
    <p:sldId id="325" r:id="rId7"/>
    <p:sldId id="326" r:id="rId8"/>
    <p:sldId id="327" r:id="rId9"/>
    <p:sldId id="328" r:id="rId10"/>
    <p:sldId id="329" r:id="rId11"/>
    <p:sldId id="330" r:id="rId12"/>
    <p:sldId id="331" r:id="rId13"/>
    <p:sldId id="332" r:id="rId14"/>
    <p:sldId id="334" r:id="rId15"/>
    <p:sldId id="335" r:id="rId16"/>
    <p:sldId id="336" r:id="rId17"/>
    <p:sldId id="337" r:id="rId18"/>
    <p:sldId id="338" r:id="rId19"/>
    <p:sldId id="339" r:id="rId20"/>
    <p:sldId id="340" r:id="rId21"/>
    <p:sldId id="342" r:id="rId22"/>
    <p:sldId id="343" r:id="rId23"/>
    <p:sldId id="344" r:id="rId24"/>
    <p:sldId id="345" r:id="rId25"/>
    <p:sldId id="346" r:id="rId26"/>
    <p:sldId id="347" r:id="rId27"/>
    <p:sldId id="348" r:id="rId28"/>
    <p:sldId id="349" r:id="rId29"/>
    <p:sldId id="351" r:id="rId30"/>
    <p:sldId id="350" r:id="rId31"/>
    <p:sldId id="39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F4F1"/>
    <a:srgbClr val="AFC3CF"/>
    <a:srgbClr val="BFFFBF"/>
    <a:srgbClr val="FBE5D6"/>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97" autoAdjust="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28302-2F10-42C5-AE13-76979E4C1651}" type="datetimeFigureOut">
              <a:rPr lang="en-AE" smtClean="0"/>
              <a:t>04/03/2025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599F5-0C1A-4708-916B-EA9F4A9087F7}" type="slidenum">
              <a:rPr lang="en-AE" smtClean="0"/>
              <a:t>‹#›</a:t>
            </a:fld>
            <a:endParaRPr lang="en-AE"/>
          </a:p>
        </p:txBody>
      </p:sp>
    </p:spTree>
    <p:extLst>
      <p:ext uri="{BB962C8B-B14F-4D97-AF65-F5344CB8AC3E}">
        <p14:creationId xmlns:p14="http://schemas.microsoft.com/office/powerpoint/2010/main" val="2581753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6FF2-637B-295F-2A07-A6A75A038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048B4792-AE32-E1CC-1D6B-A3853CDA0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7936A9DA-9CFB-4A4B-1169-E0B38BA37068}"/>
              </a:ext>
            </a:extLst>
          </p:cNvPr>
          <p:cNvSpPr>
            <a:spLocks noGrp="1"/>
          </p:cNvSpPr>
          <p:nvPr>
            <p:ph type="dt" sz="half" idx="10"/>
          </p:nvPr>
        </p:nvSpPr>
        <p:spPr/>
        <p:txBody>
          <a:bodyPr/>
          <a:lstStyle/>
          <a:p>
            <a:fld id="{7DDAB2AE-A841-4DF8-AC0A-20721B0E655B}" type="datetime1">
              <a:rPr lang="en-AE" smtClean="0"/>
              <a:t>04/03/2025</a:t>
            </a:fld>
            <a:endParaRPr lang="en-AE"/>
          </a:p>
        </p:txBody>
      </p:sp>
      <p:sp>
        <p:nvSpPr>
          <p:cNvPr id="5" name="Footer Placeholder 4">
            <a:extLst>
              <a:ext uri="{FF2B5EF4-FFF2-40B4-BE49-F238E27FC236}">
                <a16:creationId xmlns:a16="http://schemas.microsoft.com/office/drawing/2014/main" id="{D2EDDFF3-F6B0-2C76-4C67-7F40A8EFD909}"/>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2C96F739-2C3B-2B15-44D4-0298C28A5705}"/>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15586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59A8-3A40-4241-E8B8-756CFBB922E3}"/>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68373147-C128-FDAC-2FA6-AB63B49BDD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150047A-0805-4909-4DBA-10577519207D}"/>
              </a:ext>
            </a:extLst>
          </p:cNvPr>
          <p:cNvSpPr>
            <a:spLocks noGrp="1"/>
          </p:cNvSpPr>
          <p:nvPr>
            <p:ph type="dt" sz="half" idx="10"/>
          </p:nvPr>
        </p:nvSpPr>
        <p:spPr/>
        <p:txBody>
          <a:bodyPr/>
          <a:lstStyle/>
          <a:p>
            <a:fld id="{2CF0F6C0-EC62-4BD8-A60D-1EDD7C5442D8}" type="datetime1">
              <a:rPr lang="en-AE" smtClean="0"/>
              <a:t>04/03/2025</a:t>
            </a:fld>
            <a:endParaRPr lang="en-AE"/>
          </a:p>
        </p:txBody>
      </p:sp>
      <p:sp>
        <p:nvSpPr>
          <p:cNvPr id="5" name="Footer Placeholder 4">
            <a:extLst>
              <a:ext uri="{FF2B5EF4-FFF2-40B4-BE49-F238E27FC236}">
                <a16:creationId xmlns:a16="http://schemas.microsoft.com/office/drawing/2014/main" id="{55BB5FFC-F213-1024-D1BB-CD45FE0344C9}"/>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7BD67A58-0B73-84E9-10E7-B39B0BD060EB}"/>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5183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151A65-8389-3BF9-1EBB-B7AD813C45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84F2FD7F-841A-50F4-928A-94CCAEB1AD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9857125-68E5-893E-243C-B90EBC16D183}"/>
              </a:ext>
            </a:extLst>
          </p:cNvPr>
          <p:cNvSpPr>
            <a:spLocks noGrp="1"/>
          </p:cNvSpPr>
          <p:nvPr>
            <p:ph type="dt" sz="half" idx="10"/>
          </p:nvPr>
        </p:nvSpPr>
        <p:spPr/>
        <p:txBody>
          <a:bodyPr/>
          <a:lstStyle/>
          <a:p>
            <a:fld id="{5148B75F-E675-473F-9156-E69E38881D93}" type="datetime1">
              <a:rPr lang="en-AE" smtClean="0"/>
              <a:t>04/03/2025</a:t>
            </a:fld>
            <a:endParaRPr lang="en-AE"/>
          </a:p>
        </p:txBody>
      </p:sp>
      <p:sp>
        <p:nvSpPr>
          <p:cNvPr id="5" name="Footer Placeholder 4">
            <a:extLst>
              <a:ext uri="{FF2B5EF4-FFF2-40B4-BE49-F238E27FC236}">
                <a16:creationId xmlns:a16="http://schemas.microsoft.com/office/drawing/2014/main" id="{4D27DAA1-B1A2-5F5C-DD0E-2AD3B32DE8B4}"/>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809453F5-02DA-CA89-C4B0-612285B79242}"/>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61024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2D8F-4AB9-0C8A-CBEE-D6D94F1CF46B}"/>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4EE40ADF-C9C1-2843-4D0C-470781FA66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9C75E470-5A07-89FB-E58E-5D178B371DFF}"/>
              </a:ext>
            </a:extLst>
          </p:cNvPr>
          <p:cNvSpPr>
            <a:spLocks noGrp="1"/>
          </p:cNvSpPr>
          <p:nvPr>
            <p:ph type="dt" sz="half" idx="10"/>
          </p:nvPr>
        </p:nvSpPr>
        <p:spPr/>
        <p:txBody>
          <a:bodyPr/>
          <a:lstStyle/>
          <a:p>
            <a:fld id="{12CC9204-E2D1-4285-8802-BCF5544BB482}" type="datetime1">
              <a:rPr lang="en-AE" smtClean="0"/>
              <a:t>04/03/2025</a:t>
            </a:fld>
            <a:endParaRPr lang="en-AE"/>
          </a:p>
        </p:txBody>
      </p:sp>
      <p:sp>
        <p:nvSpPr>
          <p:cNvPr id="5" name="Footer Placeholder 4">
            <a:extLst>
              <a:ext uri="{FF2B5EF4-FFF2-40B4-BE49-F238E27FC236}">
                <a16:creationId xmlns:a16="http://schemas.microsoft.com/office/drawing/2014/main" id="{56104F21-0500-3D21-9118-B22CDAFB7743}"/>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63E541A7-A5DE-513E-1AC4-49979692C1CA}"/>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37300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8061-C90C-408C-948F-AB397BE0D6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1DC01AF2-2EE9-4A39-4436-64B5C0921F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F85CD8-DAB6-DC4E-5A7F-403E9D4938DD}"/>
              </a:ext>
            </a:extLst>
          </p:cNvPr>
          <p:cNvSpPr>
            <a:spLocks noGrp="1"/>
          </p:cNvSpPr>
          <p:nvPr>
            <p:ph type="dt" sz="half" idx="10"/>
          </p:nvPr>
        </p:nvSpPr>
        <p:spPr/>
        <p:txBody>
          <a:bodyPr/>
          <a:lstStyle/>
          <a:p>
            <a:fld id="{9D3C3FA2-166A-4F89-BF81-37441FBD6769}" type="datetime1">
              <a:rPr lang="en-AE" smtClean="0"/>
              <a:t>04/03/2025</a:t>
            </a:fld>
            <a:endParaRPr lang="en-AE"/>
          </a:p>
        </p:txBody>
      </p:sp>
      <p:sp>
        <p:nvSpPr>
          <p:cNvPr id="5" name="Footer Placeholder 4">
            <a:extLst>
              <a:ext uri="{FF2B5EF4-FFF2-40B4-BE49-F238E27FC236}">
                <a16:creationId xmlns:a16="http://schemas.microsoft.com/office/drawing/2014/main" id="{F8BDE0B8-A0E2-396E-D434-0881B4E328F9}"/>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9ECD87AE-3B39-AF39-CC31-786AC2967493}"/>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143096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47C6-97C6-530D-42A1-C86ECE5FC4EF}"/>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0E1AFAA2-3A2C-7B6D-2ECC-4B866B178B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159512F2-0D52-4527-383E-8C239BCE36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A547EB4D-0710-7DB4-F719-401F178A3AB0}"/>
              </a:ext>
            </a:extLst>
          </p:cNvPr>
          <p:cNvSpPr>
            <a:spLocks noGrp="1"/>
          </p:cNvSpPr>
          <p:nvPr>
            <p:ph type="dt" sz="half" idx="10"/>
          </p:nvPr>
        </p:nvSpPr>
        <p:spPr/>
        <p:txBody>
          <a:bodyPr/>
          <a:lstStyle/>
          <a:p>
            <a:fld id="{B3001AAA-9F64-4627-A348-CAB076124731}" type="datetime1">
              <a:rPr lang="en-AE" smtClean="0"/>
              <a:t>04/03/2025</a:t>
            </a:fld>
            <a:endParaRPr lang="en-AE"/>
          </a:p>
        </p:txBody>
      </p:sp>
      <p:sp>
        <p:nvSpPr>
          <p:cNvPr id="6" name="Footer Placeholder 5">
            <a:extLst>
              <a:ext uri="{FF2B5EF4-FFF2-40B4-BE49-F238E27FC236}">
                <a16:creationId xmlns:a16="http://schemas.microsoft.com/office/drawing/2014/main" id="{223F79FC-D228-978F-D855-72600A0921DE}"/>
              </a:ext>
            </a:extLst>
          </p:cNvPr>
          <p:cNvSpPr>
            <a:spLocks noGrp="1"/>
          </p:cNvSpPr>
          <p:nvPr>
            <p:ph type="ftr" sz="quarter" idx="11"/>
          </p:nvPr>
        </p:nvSpPr>
        <p:spPr/>
        <p:txBody>
          <a:bodyPr/>
          <a:lstStyle/>
          <a:p>
            <a:r>
              <a:rPr lang="en-US"/>
              <a:t>Introduction to Large Langauge Models</a:t>
            </a:r>
            <a:endParaRPr lang="en-AE"/>
          </a:p>
        </p:txBody>
      </p:sp>
      <p:sp>
        <p:nvSpPr>
          <p:cNvPr id="7" name="Slide Number Placeholder 6">
            <a:extLst>
              <a:ext uri="{FF2B5EF4-FFF2-40B4-BE49-F238E27FC236}">
                <a16:creationId xmlns:a16="http://schemas.microsoft.com/office/drawing/2014/main" id="{A43C0A99-4FB9-F15C-54BC-1CDA475913FC}"/>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8229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4289-62D1-35C4-52CF-9D47E0133AB8}"/>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0765BA3E-DA96-EE5F-C3AD-A40631FB5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A1742-9523-CDB6-30D8-16F7666C4A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813B5C7F-0E84-7AD5-C4E8-BC8E331A3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F4BE65-E4D2-7BD2-EECF-AD97F9A501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AF32C906-A77E-CF1F-9C41-95B83076CFDE}"/>
              </a:ext>
            </a:extLst>
          </p:cNvPr>
          <p:cNvSpPr>
            <a:spLocks noGrp="1"/>
          </p:cNvSpPr>
          <p:nvPr>
            <p:ph type="dt" sz="half" idx="10"/>
          </p:nvPr>
        </p:nvSpPr>
        <p:spPr/>
        <p:txBody>
          <a:bodyPr/>
          <a:lstStyle/>
          <a:p>
            <a:fld id="{5B05468D-B2E7-420B-95B4-56A8AB03A32E}" type="datetime1">
              <a:rPr lang="en-AE" smtClean="0"/>
              <a:t>04/03/2025</a:t>
            </a:fld>
            <a:endParaRPr lang="en-AE"/>
          </a:p>
        </p:txBody>
      </p:sp>
      <p:sp>
        <p:nvSpPr>
          <p:cNvPr id="8" name="Footer Placeholder 7">
            <a:extLst>
              <a:ext uri="{FF2B5EF4-FFF2-40B4-BE49-F238E27FC236}">
                <a16:creationId xmlns:a16="http://schemas.microsoft.com/office/drawing/2014/main" id="{7028B095-9A5C-59E5-3416-85CB68FC7843}"/>
              </a:ext>
            </a:extLst>
          </p:cNvPr>
          <p:cNvSpPr>
            <a:spLocks noGrp="1"/>
          </p:cNvSpPr>
          <p:nvPr>
            <p:ph type="ftr" sz="quarter" idx="11"/>
          </p:nvPr>
        </p:nvSpPr>
        <p:spPr/>
        <p:txBody>
          <a:bodyPr/>
          <a:lstStyle/>
          <a:p>
            <a:r>
              <a:rPr lang="en-US"/>
              <a:t>Introduction to Large Langauge Models</a:t>
            </a:r>
            <a:endParaRPr lang="en-AE"/>
          </a:p>
        </p:txBody>
      </p:sp>
      <p:sp>
        <p:nvSpPr>
          <p:cNvPr id="9" name="Slide Number Placeholder 8">
            <a:extLst>
              <a:ext uri="{FF2B5EF4-FFF2-40B4-BE49-F238E27FC236}">
                <a16:creationId xmlns:a16="http://schemas.microsoft.com/office/drawing/2014/main" id="{56D5C1FD-9632-62CE-7163-0E9162CBA31F}"/>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419632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291D6-CB70-1916-5D5E-BE68B288A313}"/>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7F92F967-14E1-2E54-F9F5-82C0F2ED7564}"/>
              </a:ext>
            </a:extLst>
          </p:cNvPr>
          <p:cNvSpPr>
            <a:spLocks noGrp="1"/>
          </p:cNvSpPr>
          <p:nvPr>
            <p:ph type="dt" sz="half" idx="10"/>
          </p:nvPr>
        </p:nvSpPr>
        <p:spPr/>
        <p:txBody>
          <a:bodyPr/>
          <a:lstStyle/>
          <a:p>
            <a:fld id="{B39DFBE7-1F12-4BFC-B677-77D2F404C4D9}" type="datetime1">
              <a:rPr lang="en-AE" smtClean="0"/>
              <a:t>04/03/2025</a:t>
            </a:fld>
            <a:endParaRPr lang="en-AE"/>
          </a:p>
        </p:txBody>
      </p:sp>
      <p:sp>
        <p:nvSpPr>
          <p:cNvPr id="4" name="Footer Placeholder 3">
            <a:extLst>
              <a:ext uri="{FF2B5EF4-FFF2-40B4-BE49-F238E27FC236}">
                <a16:creationId xmlns:a16="http://schemas.microsoft.com/office/drawing/2014/main" id="{AD69C751-68B1-F5DB-7A95-62EB2017690B}"/>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7CE02153-16E3-A872-348F-387FEA99D2D4}"/>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7345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FF5F35-269A-4EB6-3435-6CF2120556F2}"/>
              </a:ext>
            </a:extLst>
          </p:cNvPr>
          <p:cNvSpPr>
            <a:spLocks noGrp="1"/>
          </p:cNvSpPr>
          <p:nvPr>
            <p:ph type="dt" sz="half" idx="10"/>
          </p:nvPr>
        </p:nvSpPr>
        <p:spPr/>
        <p:txBody>
          <a:bodyPr/>
          <a:lstStyle/>
          <a:p>
            <a:fld id="{A73CFED5-7B81-4257-997C-932093CAA142}" type="datetime1">
              <a:rPr lang="en-AE" smtClean="0"/>
              <a:t>04/03/2025</a:t>
            </a:fld>
            <a:endParaRPr lang="en-AE"/>
          </a:p>
        </p:txBody>
      </p:sp>
      <p:sp>
        <p:nvSpPr>
          <p:cNvPr id="3" name="Footer Placeholder 2">
            <a:extLst>
              <a:ext uri="{FF2B5EF4-FFF2-40B4-BE49-F238E27FC236}">
                <a16:creationId xmlns:a16="http://schemas.microsoft.com/office/drawing/2014/main" id="{B5D3BE25-7F26-D198-27C3-ED19C2B0A314}"/>
              </a:ext>
            </a:extLst>
          </p:cNvPr>
          <p:cNvSpPr>
            <a:spLocks noGrp="1"/>
          </p:cNvSpPr>
          <p:nvPr>
            <p:ph type="ftr" sz="quarter" idx="11"/>
          </p:nvPr>
        </p:nvSpPr>
        <p:spPr/>
        <p:txBody>
          <a:bodyPr/>
          <a:lstStyle/>
          <a:p>
            <a:r>
              <a:rPr lang="en-US"/>
              <a:t>Introduction to Large Langauge Models</a:t>
            </a:r>
            <a:endParaRPr lang="en-AE"/>
          </a:p>
        </p:txBody>
      </p:sp>
      <p:sp>
        <p:nvSpPr>
          <p:cNvPr id="4" name="Slide Number Placeholder 3">
            <a:extLst>
              <a:ext uri="{FF2B5EF4-FFF2-40B4-BE49-F238E27FC236}">
                <a16:creationId xmlns:a16="http://schemas.microsoft.com/office/drawing/2014/main" id="{626D0843-BEAF-BABB-4223-2C325F1D4B4C}"/>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13637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A2E6-6A60-11A6-C0C0-1528757BD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64D18D34-2B6D-6745-5952-A25872BB6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DB584361-ACBA-7902-18BD-1A46D368E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8A58F-474A-53BE-C711-3C0044516834}"/>
              </a:ext>
            </a:extLst>
          </p:cNvPr>
          <p:cNvSpPr>
            <a:spLocks noGrp="1"/>
          </p:cNvSpPr>
          <p:nvPr>
            <p:ph type="dt" sz="half" idx="10"/>
          </p:nvPr>
        </p:nvSpPr>
        <p:spPr/>
        <p:txBody>
          <a:bodyPr/>
          <a:lstStyle/>
          <a:p>
            <a:fld id="{961EF016-AA73-4A6D-9F92-57AC52F0A078}" type="datetime1">
              <a:rPr lang="en-AE" smtClean="0"/>
              <a:t>04/03/2025</a:t>
            </a:fld>
            <a:endParaRPr lang="en-AE"/>
          </a:p>
        </p:txBody>
      </p:sp>
      <p:sp>
        <p:nvSpPr>
          <p:cNvPr id="6" name="Footer Placeholder 5">
            <a:extLst>
              <a:ext uri="{FF2B5EF4-FFF2-40B4-BE49-F238E27FC236}">
                <a16:creationId xmlns:a16="http://schemas.microsoft.com/office/drawing/2014/main" id="{DF0C4B0C-D374-5C8D-FA1F-3D323F97BB44}"/>
              </a:ext>
            </a:extLst>
          </p:cNvPr>
          <p:cNvSpPr>
            <a:spLocks noGrp="1"/>
          </p:cNvSpPr>
          <p:nvPr>
            <p:ph type="ftr" sz="quarter" idx="11"/>
          </p:nvPr>
        </p:nvSpPr>
        <p:spPr/>
        <p:txBody>
          <a:bodyPr/>
          <a:lstStyle/>
          <a:p>
            <a:r>
              <a:rPr lang="en-US"/>
              <a:t>Introduction to Large Langauge Models</a:t>
            </a:r>
            <a:endParaRPr lang="en-AE"/>
          </a:p>
        </p:txBody>
      </p:sp>
      <p:sp>
        <p:nvSpPr>
          <p:cNvPr id="7" name="Slide Number Placeholder 6">
            <a:extLst>
              <a:ext uri="{FF2B5EF4-FFF2-40B4-BE49-F238E27FC236}">
                <a16:creationId xmlns:a16="http://schemas.microsoft.com/office/drawing/2014/main" id="{DDD6EB83-D3A8-231A-F586-0A41B04B3E82}"/>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701458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B92E-556E-4720-7A6D-D8BDB1E462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9058F551-F16F-46A6-D80D-7462C43B4E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BF64ADD1-5BF8-9FAE-DF2A-0A5C01AA0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C459CB-3519-BB90-D51C-21E7689778D8}"/>
              </a:ext>
            </a:extLst>
          </p:cNvPr>
          <p:cNvSpPr>
            <a:spLocks noGrp="1"/>
          </p:cNvSpPr>
          <p:nvPr>
            <p:ph type="dt" sz="half" idx="10"/>
          </p:nvPr>
        </p:nvSpPr>
        <p:spPr/>
        <p:txBody>
          <a:bodyPr/>
          <a:lstStyle/>
          <a:p>
            <a:fld id="{251E5590-1CAE-4243-B7C9-AF0C4F5185E9}" type="datetime1">
              <a:rPr lang="en-AE" smtClean="0"/>
              <a:t>04/03/2025</a:t>
            </a:fld>
            <a:endParaRPr lang="en-AE"/>
          </a:p>
        </p:txBody>
      </p:sp>
      <p:sp>
        <p:nvSpPr>
          <p:cNvPr id="6" name="Footer Placeholder 5">
            <a:extLst>
              <a:ext uri="{FF2B5EF4-FFF2-40B4-BE49-F238E27FC236}">
                <a16:creationId xmlns:a16="http://schemas.microsoft.com/office/drawing/2014/main" id="{F065FE79-7E15-4AEC-CA7D-BC94E89F4C6C}"/>
              </a:ext>
            </a:extLst>
          </p:cNvPr>
          <p:cNvSpPr>
            <a:spLocks noGrp="1"/>
          </p:cNvSpPr>
          <p:nvPr>
            <p:ph type="ftr" sz="quarter" idx="11"/>
          </p:nvPr>
        </p:nvSpPr>
        <p:spPr/>
        <p:txBody>
          <a:bodyPr/>
          <a:lstStyle/>
          <a:p>
            <a:r>
              <a:rPr lang="en-US"/>
              <a:t>Introduction to Large Langauge Models</a:t>
            </a:r>
            <a:endParaRPr lang="en-AE"/>
          </a:p>
        </p:txBody>
      </p:sp>
      <p:sp>
        <p:nvSpPr>
          <p:cNvPr id="7" name="Slide Number Placeholder 6">
            <a:extLst>
              <a:ext uri="{FF2B5EF4-FFF2-40B4-BE49-F238E27FC236}">
                <a16:creationId xmlns:a16="http://schemas.microsoft.com/office/drawing/2014/main" id="{BA9C62B5-7C45-9CE0-2BED-BF9988A3D81E}"/>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27914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EAB7C6-833E-C5A7-B829-31C5E9A320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53D3DE03-433E-8555-D3E0-C9C739990D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8B21E60-5ACC-6A25-9844-F838CC4358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8979C2-A5DF-43DB-8A4F-DB074DAAB6CA}" type="datetime1">
              <a:rPr lang="en-AE" smtClean="0"/>
              <a:t>04/03/2025</a:t>
            </a:fld>
            <a:endParaRPr lang="en-AE"/>
          </a:p>
        </p:txBody>
      </p:sp>
      <p:sp>
        <p:nvSpPr>
          <p:cNvPr id="5" name="Footer Placeholder 4">
            <a:extLst>
              <a:ext uri="{FF2B5EF4-FFF2-40B4-BE49-F238E27FC236}">
                <a16:creationId xmlns:a16="http://schemas.microsoft.com/office/drawing/2014/main" id="{BEEC8D8F-4760-E2CB-9560-F3FFDC5DCE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BA26755B-70F1-896C-273A-49160FD873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0AD9F2-6DB0-4CBA-AFAD-96623D96B5AD}" type="slidenum">
              <a:rPr lang="en-AE" smtClean="0"/>
              <a:t>‹#›</a:t>
            </a:fld>
            <a:endParaRPr lang="en-AE"/>
          </a:p>
        </p:txBody>
      </p:sp>
    </p:spTree>
    <p:extLst>
      <p:ext uri="{BB962C8B-B14F-4D97-AF65-F5344CB8AC3E}">
        <p14:creationId xmlns:p14="http://schemas.microsoft.com/office/powerpoint/2010/main" val="3589794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BCB5-2917-1847-9ECB-2D17CCA6B537}"/>
              </a:ext>
            </a:extLst>
          </p:cNvPr>
          <p:cNvSpPr>
            <a:spLocks noGrp="1"/>
          </p:cNvSpPr>
          <p:nvPr>
            <p:ph type="ctrTitle"/>
          </p:nvPr>
        </p:nvSpPr>
        <p:spPr/>
        <p:txBody>
          <a:bodyPr/>
          <a:lstStyle/>
          <a:p>
            <a:r>
              <a:rPr lang="en-US" dirty="0"/>
              <a:t>Multimodal LLMs</a:t>
            </a:r>
            <a:endParaRPr lang="en-AE" dirty="0"/>
          </a:p>
        </p:txBody>
      </p:sp>
      <p:sp>
        <p:nvSpPr>
          <p:cNvPr id="3" name="Subtitle 2">
            <a:extLst>
              <a:ext uri="{FF2B5EF4-FFF2-40B4-BE49-F238E27FC236}">
                <a16:creationId xmlns:a16="http://schemas.microsoft.com/office/drawing/2014/main" id="{0CA33AAB-4470-71B7-575F-9D3150D9A33F}"/>
              </a:ext>
            </a:extLst>
          </p:cNvPr>
          <p:cNvSpPr>
            <a:spLocks noGrp="1"/>
          </p:cNvSpPr>
          <p:nvPr>
            <p:ph type="subTitle" idx="1"/>
          </p:nvPr>
        </p:nvSpPr>
        <p:spPr/>
        <p:txBody>
          <a:bodyPr/>
          <a:lstStyle/>
          <a:p>
            <a:r>
              <a:rPr lang="en-US" dirty="0"/>
              <a:t>CS XXX: Introduction to Large Language Models</a:t>
            </a:r>
            <a:endParaRPr lang="en-AE" dirty="0"/>
          </a:p>
        </p:txBody>
      </p:sp>
      <p:sp>
        <p:nvSpPr>
          <p:cNvPr id="4" name="Footer Placeholder 3">
            <a:extLst>
              <a:ext uri="{FF2B5EF4-FFF2-40B4-BE49-F238E27FC236}">
                <a16:creationId xmlns:a16="http://schemas.microsoft.com/office/drawing/2014/main" id="{FE1B256E-7B0B-A346-4874-6791AECB2169}"/>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B1C2818C-23BB-AE32-15DF-C3401533B11E}"/>
              </a:ext>
            </a:extLst>
          </p:cNvPr>
          <p:cNvSpPr>
            <a:spLocks noGrp="1"/>
          </p:cNvSpPr>
          <p:nvPr>
            <p:ph type="sldNum" sz="quarter" idx="12"/>
          </p:nvPr>
        </p:nvSpPr>
        <p:spPr>
          <a:xfrm>
            <a:off x="9296400" y="6356350"/>
            <a:ext cx="2743200" cy="365125"/>
          </a:xfrm>
        </p:spPr>
        <p:txBody>
          <a:bodyPr/>
          <a:lstStyle/>
          <a:p>
            <a:fld id="{B00AD9F2-6DB0-4CBA-AFAD-96623D96B5AD}" type="slidenum">
              <a:rPr lang="en-AE" smtClean="0"/>
              <a:t>1</a:t>
            </a:fld>
            <a:endParaRPr lang="en-AE"/>
          </a:p>
        </p:txBody>
      </p:sp>
    </p:spTree>
    <p:extLst>
      <p:ext uri="{BB962C8B-B14F-4D97-AF65-F5344CB8AC3E}">
        <p14:creationId xmlns:p14="http://schemas.microsoft.com/office/powerpoint/2010/main" val="3496307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BB2A5-2496-2DCA-1D30-9B1AFBA444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6900AB-224C-752A-F9A2-07BB4B33F132}"/>
              </a:ext>
            </a:extLst>
          </p:cNvPr>
          <p:cNvSpPr>
            <a:spLocks noGrp="1"/>
          </p:cNvSpPr>
          <p:nvPr>
            <p:ph type="title"/>
          </p:nvPr>
        </p:nvSpPr>
        <p:spPr>
          <a:xfrm>
            <a:off x="128081" y="83024"/>
            <a:ext cx="11935838" cy="636925"/>
          </a:xfrm>
        </p:spPr>
        <p:txBody>
          <a:bodyPr>
            <a:normAutofit fontScale="90000"/>
          </a:bodyPr>
          <a:lstStyle/>
          <a:p>
            <a:r>
              <a:rPr lang="en-US" dirty="0"/>
              <a:t>Transformers for Vision</a:t>
            </a:r>
          </a:p>
        </p:txBody>
      </p:sp>
      <p:sp>
        <p:nvSpPr>
          <p:cNvPr id="3" name="Content Placeholder 2">
            <a:extLst>
              <a:ext uri="{FF2B5EF4-FFF2-40B4-BE49-F238E27FC236}">
                <a16:creationId xmlns:a16="http://schemas.microsoft.com/office/drawing/2014/main" id="{79A1C152-FBB3-B8AC-8115-A3D1DD77A6BE}"/>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After patching the images and linearly projecting them, the patch embeddings are passed to the encoder and treated as if they were textual tokens.</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A0C11B4-4C90-6935-C984-EC096965967C}"/>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C879D0A5-B034-CA16-1515-AE5B90CD16F2}"/>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10</a:t>
            </a:fld>
            <a:endParaRPr lang="en-AE" dirty="0"/>
          </a:p>
        </p:txBody>
      </p:sp>
      <p:pic>
        <p:nvPicPr>
          <p:cNvPr id="7" name="Picture 6">
            <a:extLst>
              <a:ext uri="{FF2B5EF4-FFF2-40B4-BE49-F238E27FC236}">
                <a16:creationId xmlns:a16="http://schemas.microsoft.com/office/drawing/2014/main" id="{B88B8ACB-AEBB-1ADF-C38B-54721697107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2990998" y="1867085"/>
            <a:ext cx="6210004" cy="4854390"/>
          </a:xfrm>
          <a:prstGeom prst="rect">
            <a:avLst/>
          </a:prstGeom>
        </p:spPr>
      </p:pic>
    </p:spTree>
    <p:extLst>
      <p:ext uri="{BB962C8B-B14F-4D97-AF65-F5344CB8AC3E}">
        <p14:creationId xmlns:p14="http://schemas.microsoft.com/office/powerpoint/2010/main" val="3402561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8939B-6CF5-C76E-F363-F2E0B1B30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F9F0E3-2C51-4BFE-77A9-5679FB34E07E}"/>
              </a:ext>
            </a:extLst>
          </p:cNvPr>
          <p:cNvSpPr>
            <a:spLocks noGrp="1"/>
          </p:cNvSpPr>
          <p:nvPr>
            <p:ph type="title"/>
          </p:nvPr>
        </p:nvSpPr>
        <p:spPr>
          <a:xfrm>
            <a:off x="128081" y="83024"/>
            <a:ext cx="11935838" cy="636925"/>
          </a:xfrm>
        </p:spPr>
        <p:txBody>
          <a:bodyPr>
            <a:normAutofit fontScale="90000"/>
          </a:bodyPr>
          <a:lstStyle/>
          <a:p>
            <a:r>
              <a:rPr lang="en-US" dirty="0"/>
              <a:t>Multimodal Embedding Models</a:t>
            </a:r>
          </a:p>
        </p:txBody>
      </p:sp>
      <p:sp>
        <p:nvSpPr>
          <p:cNvPr id="3" name="Content Placeholder 2">
            <a:extLst>
              <a:ext uri="{FF2B5EF4-FFF2-40B4-BE49-F238E27FC236}">
                <a16:creationId xmlns:a16="http://schemas.microsoft.com/office/drawing/2014/main" id="{D7B53055-912A-C723-1466-4415EDBC2C0C}"/>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We have looked at text-only embedding models thus far, which focus on generating embeddings for textual representations. Although embedding models exist for solely embedding imagery, we will look at embedding models that can capture both textual as well as visual representations.</a:t>
            </a:r>
          </a:p>
          <a:p>
            <a:pPr algn="just"/>
            <a:r>
              <a:rPr lang="en-GB" dirty="0">
                <a:latin typeface="Arial" panose="020B0604020202020204" pitchFamily="34" charset="0"/>
                <a:cs typeface="Arial" panose="020B0604020202020204" pitchFamily="34" charset="0"/>
              </a:rPr>
              <a:t>Multimodal embedding models can create embeddings for multiple modalities in the same vector space.</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B159E5EA-9FDB-844C-008F-4DE8D9427B69}"/>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A41173A0-6893-76FE-1B82-56B5C464FA95}"/>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11</a:t>
            </a:fld>
            <a:endParaRPr lang="en-AE" dirty="0"/>
          </a:p>
        </p:txBody>
      </p:sp>
      <p:pic>
        <p:nvPicPr>
          <p:cNvPr id="8" name="Picture 7">
            <a:extLst>
              <a:ext uri="{FF2B5EF4-FFF2-40B4-BE49-F238E27FC236}">
                <a16:creationId xmlns:a16="http://schemas.microsoft.com/office/drawing/2014/main" id="{3323DBF2-592C-16BB-F366-F4C9D1C194B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3123822" y="3429000"/>
            <a:ext cx="6073666" cy="3162574"/>
          </a:xfrm>
          <a:prstGeom prst="rect">
            <a:avLst/>
          </a:prstGeom>
        </p:spPr>
      </p:pic>
    </p:spTree>
    <p:extLst>
      <p:ext uri="{BB962C8B-B14F-4D97-AF65-F5344CB8AC3E}">
        <p14:creationId xmlns:p14="http://schemas.microsoft.com/office/powerpoint/2010/main" val="357383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C0981-2488-B84B-970C-FB93CC9AB0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6255D3-4996-B16A-0262-E21C4F54EAF0}"/>
              </a:ext>
            </a:extLst>
          </p:cNvPr>
          <p:cNvSpPr>
            <a:spLocks noGrp="1"/>
          </p:cNvSpPr>
          <p:nvPr>
            <p:ph type="title"/>
          </p:nvPr>
        </p:nvSpPr>
        <p:spPr>
          <a:xfrm>
            <a:off x="128081" y="83024"/>
            <a:ext cx="11935838" cy="636925"/>
          </a:xfrm>
        </p:spPr>
        <p:txBody>
          <a:bodyPr>
            <a:normAutofit fontScale="90000"/>
          </a:bodyPr>
          <a:lstStyle/>
          <a:p>
            <a:r>
              <a:rPr lang="en-US" dirty="0"/>
              <a:t>Multimodal Embedding Models</a:t>
            </a:r>
          </a:p>
        </p:txBody>
      </p:sp>
      <p:sp>
        <p:nvSpPr>
          <p:cNvPr id="3" name="Content Placeholder 2">
            <a:extLst>
              <a:ext uri="{FF2B5EF4-FFF2-40B4-BE49-F238E27FC236}">
                <a16:creationId xmlns:a16="http://schemas.microsoft.com/office/drawing/2014/main" id="{D491218C-9446-D8A9-5AB4-1D9046FA2633}"/>
              </a:ext>
            </a:extLst>
          </p:cNvPr>
          <p:cNvSpPr>
            <a:spLocks noGrp="1"/>
          </p:cNvSpPr>
          <p:nvPr>
            <p:ph idx="1"/>
          </p:nvPr>
        </p:nvSpPr>
        <p:spPr>
          <a:xfrm>
            <a:off x="128081" y="875488"/>
            <a:ext cx="11935838" cy="5480861"/>
          </a:xfrm>
        </p:spPr>
        <p:txBody>
          <a:bodyPr>
            <a:normAutofit fontScale="92500" lnSpcReduction="10000"/>
          </a:bodyPr>
          <a:lstStyle/>
          <a:p>
            <a:pPr algn="just"/>
            <a:r>
              <a:rPr lang="en-GB" dirty="0">
                <a:latin typeface="Arial" panose="020B0604020202020204" pitchFamily="34" charset="0"/>
                <a:cs typeface="Arial" panose="020B0604020202020204" pitchFamily="34" charset="0"/>
              </a:rPr>
              <a:t>Using a multimodal embedding model, we can find images based on input text. What images would we find if we search for images similar to “pictures of a puppy”? Vice versa would also be possible.</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Despite having coming from different modalities, embeddings with similar meaning will be close to each other in vector space. </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B00AC00-8997-3937-BACF-6BCE81459F5F}"/>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9A11D1D2-F6A4-AF87-29EB-A2CBF4E1ABA3}"/>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12</a:t>
            </a:fld>
            <a:endParaRPr lang="en-AE" dirty="0"/>
          </a:p>
        </p:txBody>
      </p:sp>
      <p:pic>
        <p:nvPicPr>
          <p:cNvPr id="7" name="Picture 6">
            <a:extLst>
              <a:ext uri="{FF2B5EF4-FFF2-40B4-BE49-F238E27FC236}">
                <a16:creationId xmlns:a16="http://schemas.microsoft.com/office/drawing/2014/main" id="{9BD3277A-B754-E238-0351-14093843732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3463996" y="2096249"/>
            <a:ext cx="5264008" cy="3039338"/>
          </a:xfrm>
          <a:prstGeom prst="rect">
            <a:avLst/>
          </a:prstGeom>
        </p:spPr>
      </p:pic>
    </p:spTree>
    <p:extLst>
      <p:ext uri="{BB962C8B-B14F-4D97-AF65-F5344CB8AC3E}">
        <p14:creationId xmlns:p14="http://schemas.microsoft.com/office/powerpoint/2010/main" val="3877874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356D9-2157-F83B-6A3D-13CAA8DCB7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4D15BF-39B1-9A26-3A48-45BECC2B7438}"/>
              </a:ext>
            </a:extLst>
          </p:cNvPr>
          <p:cNvSpPr>
            <a:spLocks noGrp="1"/>
          </p:cNvSpPr>
          <p:nvPr>
            <p:ph type="title"/>
          </p:nvPr>
        </p:nvSpPr>
        <p:spPr>
          <a:xfrm>
            <a:off x="128081" y="83024"/>
            <a:ext cx="11935838" cy="636925"/>
          </a:xfrm>
        </p:spPr>
        <p:txBody>
          <a:bodyPr>
            <a:normAutofit fontScale="90000"/>
          </a:bodyPr>
          <a:lstStyle/>
          <a:p>
            <a:r>
              <a:rPr lang="en-US" dirty="0"/>
              <a:t>CLIP</a:t>
            </a:r>
          </a:p>
        </p:txBody>
      </p:sp>
      <p:sp>
        <p:nvSpPr>
          <p:cNvPr id="3" name="Content Placeholder 2">
            <a:extLst>
              <a:ext uri="{FF2B5EF4-FFF2-40B4-BE49-F238E27FC236}">
                <a16:creationId xmlns:a16="http://schemas.microsoft.com/office/drawing/2014/main" id="{D3EF35E5-788C-FAD8-9D04-5635AD7408EA}"/>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There are a number of multimodal embedding models, but the most well-known and currently most-used model is Contrastive Language-Image Pre-training (CLIP).</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4F9C8D2B-E280-6C8A-9B79-DF14A5D876B4}"/>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34A53BC9-F35C-5AF0-8402-33693024BDE1}"/>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13</a:t>
            </a:fld>
            <a:endParaRPr lang="en-AE" dirty="0"/>
          </a:p>
        </p:txBody>
      </p:sp>
    </p:spTree>
    <p:extLst>
      <p:ext uri="{BB962C8B-B14F-4D97-AF65-F5344CB8AC3E}">
        <p14:creationId xmlns:p14="http://schemas.microsoft.com/office/powerpoint/2010/main" val="1912177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D46FC-2280-C232-64FB-9D233DD89D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6F1760-1DBF-C4E5-6C75-5E0B9A40EE33}"/>
              </a:ext>
            </a:extLst>
          </p:cNvPr>
          <p:cNvSpPr>
            <a:spLocks noGrp="1"/>
          </p:cNvSpPr>
          <p:nvPr>
            <p:ph type="title"/>
          </p:nvPr>
        </p:nvSpPr>
        <p:spPr>
          <a:xfrm>
            <a:off x="128081" y="83024"/>
            <a:ext cx="11935838" cy="636925"/>
          </a:xfrm>
        </p:spPr>
        <p:txBody>
          <a:bodyPr>
            <a:normAutofit fontScale="90000"/>
          </a:bodyPr>
          <a:lstStyle/>
          <a:p>
            <a:r>
              <a:rPr lang="en-US" dirty="0"/>
              <a:t>CLIP</a:t>
            </a:r>
          </a:p>
        </p:txBody>
      </p:sp>
      <p:sp>
        <p:nvSpPr>
          <p:cNvPr id="3" name="Content Placeholder 2">
            <a:extLst>
              <a:ext uri="{FF2B5EF4-FFF2-40B4-BE49-F238E27FC236}">
                <a16:creationId xmlns:a16="http://schemas.microsoft.com/office/drawing/2014/main" id="{6DD960F8-336E-C4C9-4C7C-A5311494BD32}"/>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CLIP is an embedding model that can compute embeddings of both images and texts. The resulting embeddings lie in the same vector space, which means that the embeddings of images can be compared with the embeddings of text. This comparison capability makes CLIP, and similar models, usable for tasks such as:</a:t>
            </a:r>
          </a:p>
          <a:p>
            <a:pPr lvl="1" algn="just"/>
            <a:r>
              <a:rPr lang="en-GB" b="1" dirty="0">
                <a:latin typeface="Arial" panose="020B0604020202020204" pitchFamily="34" charset="0"/>
                <a:cs typeface="Arial" panose="020B0604020202020204" pitchFamily="34" charset="0"/>
              </a:rPr>
              <a:t>Zero-shot classification:</a:t>
            </a:r>
            <a:r>
              <a:rPr lang="en-GB" dirty="0">
                <a:latin typeface="Arial" panose="020B0604020202020204" pitchFamily="34" charset="0"/>
                <a:cs typeface="Arial" panose="020B0604020202020204" pitchFamily="34" charset="0"/>
              </a:rPr>
              <a:t> We can compare the embedding of an image with that of the description of its possible classes to find which class is most similar.</a:t>
            </a:r>
          </a:p>
          <a:p>
            <a:pPr lvl="1" algn="just"/>
            <a:r>
              <a:rPr lang="en-GB" b="1" dirty="0">
                <a:latin typeface="Arial" panose="020B0604020202020204" pitchFamily="34" charset="0"/>
                <a:cs typeface="Arial" panose="020B0604020202020204" pitchFamily="34" charset="0"/>
              </a:rPr>
              <a:t>Clustering:</a:t>
            </a:r>
            <a:r>
              <a:rPr lang="en-GB" dirty="0">
                <a:latin typeface="Arial" panose="020B0604020202020204" pitchFamily="34" charset="0"/>
                <a:cs typeface="Arial" panose="020B0604020202020204" pitchFamily="34" charset="0"/>
              </a:rPr>
              <a:t> Cluster both images and a collection of keywords to find which keywords belong to which sets of images.</a:t>
            </a:r>
          </a:p>
          <a:p>
            <a:pPr lvl="1" algn="just"/>
            <a:r>
              <a:rPr lang="en-GB" b="1" dirty="0">
                <a:latin typeface="Arial" panose="020B0604020202020204" pitchFamily="34" charset="0"/>
                <a:cs typeface="Arial" panose="020B0604020202020204" pitchFamily="34" charset="0"/>
              </a:rPr>
              <a:t>Search:</a:t>
            </a:r>
            <a:r>
              <a:rPr lang="en-GB" dirty="0">
                <a:latin typeface="Arial" panose="020B0604020202020204" pitchFamily="34" charset="0"/>
                <a:cs typeface="Arial" panose="020B0604020202020204" pitchFamily="34" charset="0"/>
              </a:rPr>
              <a:t> Across billions of texts or images, we can quickly find what relates to an input text or image.</a:t>
            </a:r>
          </a:p>
          <a:p>
            <a:pPr lvl="1" algn="just"/>
            <a:r>
              <a:rPr lang="en-GB" b="1" dirty="0">
                <a:latin typeface="Arial" panose="020B0604020202020204" pitchFamily="34" charset="0"/>
                <a:cs typeface="Arial" panose="020B0604020202020204" pitchFamily="34" charset="0"/>
              </a:rPr>
              <a:t>Generation:</a:t>
            </a:r>
            <a:r>
              <a:rPr lang="en-GB" dirty="0">
                <a:latin typeface="Arial" panose="020B0604020202020204" pitchFamily="34" charset="0"/>
                <a:cs typeface="Arial" panose="020B0604020202020204" pitchFamily="34" charset="0"/>
              </a:rPr>
              <a:t> Use multimodal embeddings to drive the generation of images (e.g., stable diffusion4).</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DD135DF-75FD-A528-556C-BC6A597DF607}"/>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2679D617-FD83-98B4-8C42-EEF35867DF5F}"/>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14</a:t>
            </a:fld>
            <a:endParaRPr lang="en-AE" dirty="0"/>
          </a:p>
        </p:txBody>
      </p:sp>
    </p:spTree>
    <p:extLst>
      <p:ext uri="{BB962C8B-B14F-4D97-AF65-F5344CB8AC3E}">
        <p14:creationId xmlns:p14="http://schemas.microsoft.com/office/powerpoint/2010/main" val="1759000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3459A-6384-657C-6630-D24C537F5E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57CE7A-25F5-1AE3-B9D8-8687A39D234B}"/>
              </a:ext>
            </a:extLst>
          </p:cNvPr>
          <p:cNvSpPr>
            <a:spLocks noGrp="1"/>
          </p:cNvSpPr>
          <p:nvPr>
            <p:ph type="title"/>
          </p:nvPr>
        </p:nvSpPr>
        <p:spPr>
          <a:xfrm>
            <a:off x="128081" y="83024"/>
            <a:ext cx="11935838" cy="636925"/>
          </a:xfrm>
        </p:spPr>
        <p:txBody>
          <a:bodyPr>
            <a:normAutofit fontScale="90000"/>
          </a:bodyPr>
          <a:lstStyle/>
          <a:p>
            <a:r>
              <a:rPr lang="en-US" dirty="0"/>
              <a:t>CLIP</a:t>
            </a:r>
          </a:p>
        </p:txBody>
      </p:sp>
      <p:sp>
        <p:nvSpPr>
          <p:cNvPr id="3" name="Content Placeholder 2">
            <a:extLst>
              <a:ext uri="{FF2B5EF4-FFF2-40B4-BE49-F238E27FC236}">
                <a16:creationId xmlns:a16="http://schemas.microsoft.com/office/drawing/2014/main" id="{1262DD31-9C3E-EE74-AF52-C29D061145F6}"/>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 Imagine that you have a dataset with millions of images alongside captions </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15B7B52-645C-992B-BD4C-84C8FCBF4F71}"/>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5417AE17-ED1A-D69F-7925-E409CCB93BBD}"/>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15</a:t>
            </a:fld>
            <a:endParaRPr lang="en-AE" dirty="0"/>
          </a:p>
        </p:txBody>
      </p:sp>
      <p:pic>
        <p:nvPicPr>
          <p:cNvPr id="7" name="Picture 6">
            <a:extLst>
              <a:ext uri="{FF2B5EF4-FFF2-40B4-BE49-F238E27FC236}">
                <a16:creationId xmlns:a16="http://schemas.microsoft.com/office/drawing/2014/main" id="{F9FAD724-54F3-E5FD-4E69-A2652F6E229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2628599" y="2192810"/>
            <a:ext cx="6934801" cy="3063505"/>
          </a:xfrm>
          <a:prstGeom prst="rect">
            <a:avLst/>
          </a:prstGeom>
        </p:spPr>
      </p:pic>
    </p:spTree>
    <p:extLst>
      <p:ext uri="{BB962C8B-B14F-4D97-AF65-F5344CB8AC3E}">
        <p14:creationId xmlns:p14="http://schemas.microsoft.com/office/powerpoint/2010/main" val="3937739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AC1B6-9BA3-678C-1E34-299ABD3BBB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71165E-6C0A-D090-72B0-B8B07074018B}"/>
              </a:ext>
            </a:extLst>
          </p:cNvPr>
          <p:cNvSpPr>
            <a:spLocks noGrp="1"/>
          </p:cNvSpPr>
          <p:nvPr>
            <p:ph type="title"/>
          </p:nvPr>
        </p:nvSpPr>
        <p:spPr>
          <a:xfrm>
            <a:off x="128081" y="83024"/>
            <a:ext cx="11935838" cy="636925"/>
          </a:xfrm>
        </p:spPr>
        <p:txBody>
          <a:bodyPr>
            <a:normAutofit fontScale="90000"/>
          </a:bodyPr>
          <a:lstStyle/>
          <a:p>
            <a:r>
              <a:rPr lang="en-US" dirty="0"/>
              <a:t>CLIP</a:t>
            </a:r>
          </a:p>
        </p:txBody>
      </p:sp>
      <p:sp>
        <p:nvSpPr>
          <p:cNvPr id="3" name="Content Placeholder 2">
            <a:extLst>
              <a:ext uri="{FF2B5EF4-FFF2-40B4-BE49-F238E27FC236}">
                <a16:creationId xmlns:a16="http://schemas.microsoft.com/office/drawing/2014/main" id="{4816A298-F734-AB6C-80B8-E034D52E7A29}"/>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In the first step of training CLIP, the dataset is used to create two representations for each pair, the image and its caption. To do so, CLIP uses a text encoder to embed text and an image encoder to embed images.</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D46B1BFF-F662-F6D6-7E1D-283E563B6B21}"/>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C303542B-9DF1-8F23-B5A7-716D18F305A4}"/>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16</a:t>
            </a:fld>
            <a:endParaRPr lang="en-AE" dirty="0"/>
          </a:p>
        </p:txBody>
      </p:sp>
      <p:pic>
        <p:nvPicPr>
          <p:cNvPr id="8" name="Picture 7">
            <a:extLst>
              <a:ext uri="{FF2B5EF4-FFF2-40B4-BE49-F238E27FC236}">
                <a16:creationId xmlns:a16="http://schemas.microsoft.com/office/drawing/2014/main" id="{1CC822B5-0076-524B-D3CB-8E0A700498B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3363993" y="2132156"/>
            <a:ext cx="5464013" cy="4016088"/>
          </a:xfrm>
          <a:prstGeom prst="rect">
            <a:avLst/>
          </a:prstGeom>
        </p:spPr>
      </p:pic>
    </p:spTree>
    <p:extLst>
      <p:ext uri="{BB962C8B-B14F-4D97-AF65-F5344CB8AC3E}">
        <p14:creationId xmlns:p14="http://schemas.microsoft.com/office/powerpoint/2010/main" val="4252719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10C0A-9DDE-DCA9-1C9C-76E8716597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C3D697-019D-B4A6-7933-90C4E092B989}"/>
              </a:ext>
            </a:extLst>
          </p:cNvPr>
          <p:cNvSpPr>
            <a:spLocks noGrp="1"/>
          </p:cNvSpPr>
          <p:nvPr>
            <p:ph type="title"/>
          </p:nvPr>
        </p:nvSpPr>
        <p:spPr>
          <a:xfrm>
            <a:off x="128081" y="83024"/>
            <a:ext cx="11935838" cy="636925"/>
          </a:xfrm>
        </p:spPr>
        <p:txBody>
          <a:bodyPr>
            <a:normAutofit fontScale="90000"/>
          </a:bodyPr>
          <a:lstStyle/>
          <a:p>
            <a:r>
              <a:rPr lang="en-US" dirty="0"/>
              <a:t>CLIP</a:t>
            </a:r>
          </a:p>
        </p:txBody>
      </p:sp>
      <p:sp>
        <p:nvSpPr>
          <p:cNvPr id="3" name="Content Placeholder 2">
            <a:extLst>
              <a:ext uri="{FF2B5EF4-FFF2-40B4-BE49-F238E27FC236}">
                <a16:creationId xmlns:a16="http://schemas.microsoft.com/office/drawing/2014/main" id="{567A082A-ECBE-6263-46D3-666A724C4C01}"/>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In the second step of training CLIP, the similarity between the sentence and image embedding is calculated using cosine similarity.</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C7EC666-E710-9708-F011-C0D7E495F0C5}"/>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2A150061-F0F8-3919-8B61-3AFD580A5FC4}"/>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17</a:t>
            </a:fld>
            <a:endParaRPr lang="en-AE" dirty="0"/>
          </a:p>
        </p:txBody>
      </p:sp>
      <p:pic>
        <p:nvPicPr>
          <p:cNvPr id="7" name="Picture 6">
            <a:extLst>
              <a:ext uri="{FF2B5EF4-FFF2-40B4-BE49-F238E27FC236}">
                <a16:creationId xmlns:a16="http://schemas.microsoft.com/office/drawing/2014/main" id="{674D8024-CCF2-002E-4FC8-36BB02B5FC1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2106584" y="2020162"/>
            <a:ext cx="7978831" cy="4092295"/>
          </a:xfrm>
          <a:prstGeom prst="rect">
            <a:avLst/>
          </a:prstGeom>
        </p:spPr>
      </p:pic>
    </p:spTree>
    <p:extLst>
      <p:ext uri="{BB962C8B-B14F-4D97-AF65-F5344CB8AC3E}">
        <p14:creationId xmlns:p14="http://schemas.microsoft.com/office/powerpoint/2010/main" val="671904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FCC7F-A4DC-773D-F18A-24C91DC6C7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5C96F6-466F-115F-9BD6-7B9405236213}"/>
              </a:ext>
            </a:extLst>
          </p:cNvPr>
          <p:cNvSpPr>
            <a:spLocks noGrp="1"/>
          </p:cNvSpPr>
          <p:nvPr>
            <p:ph type="title"/>
          </p:nvPr>
        </p:nvSpPr>
        <p:spPr>
          <a:xfrm>
            <a:off x="128081" y="83024"/>
            <a:ext cx="11935838" cy="636925"/>
          </a:xfrm>
        </p:spPr>
        <p:txBody>
          <a:bodyPr>
            <a:normAutofit fontScale="90000"/>
          </a:bodyPr>
          <a:lstStyle/>
          <a:p>
            <a:r>
              <a:rPr lang="en-US" dirty="0"/>
              <a:t>CLIP</a:t>
            </a:r>
          </a:p>
        </p:txBody>
      </p:sp>
      <p:sp>
        <p:nvSpPr>
          <p:cNvPr id="3" name="Content Placeholder 2">
            <a:extLst>
              <a:ext uri="{FF2B5EF4-FFF2-40B4-BE49-F238E27FC236}">
                <a16:creationId xmlns:a16="http://schemas.microsoft.com/office/drawing/2014/main" id="{918F4B79-91EF-49B5-9355-39492440EFD9}"/>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In the third step of training CLIP, the text and image encoders are updated to match what the intended similarity should be. This updates the embeddings such that they are closer in vector space if the inputs are similar. Eventually, we expect the embedding of an image of a cat would be similar to the embedding of the phrase “a picture of a cat.”</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48213541-C9CE-C28E-38DB-BD8B8D94A5AC}"/>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AE021855-9BA3-9B45-92A1-7CAC23B06A28}"/>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18</a:t>
            </a:fld>
            <a:endParaRPr lang="en-AE" dirty="0"/>
          </a:p>
        </p:txBody>
      </p:sp>
      <p:pic>
        <p:nvPicPr>
          <p:cNvPr id="8" name="Picture 7">
            <a:extLst>
              <a:ext uri="{FF2B5EF4-FFF2-40B4-BE49-F238E27FC236}">
                <a16:creationId xmlns:a16="http://schemas.microsoft.com/office/drawing/2014/main" id="{765E77C2-D1A4-833B-C300-813CF844C3F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2485965" y="2900269"/>
            <a:ext cx="7220070" cy="3715512"/>
          </a:xfrm>
          <a:prstGeom prst="rect">
            <a:avLst/>
          </a:prstGeom>
        </p:spPr>
      </p:pic>
    </p:spTree>
    <p:extLst>
      <p:ext uri="{BB962C8B-B14F-4D97-AF65-F5344CB8AC3E}">
        <p14:creationId xmlns:p14="http://schemas.microsoft.com/office/powerpoint/2010/main" val="1660354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CD92B-D358-3893-9B3B-EC6679741C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2D8D9-3ADD-B373-FF76-4B81F425BE7B}"/>
              </a:ext>
            </a:extLst>
          </p:cNvPr>
          <p:cNvSpPr>
            <a:spLocks noGrp="1"/>
          </p:cNvSpPr>
          <p:nvPr>
            <p:ph type="title"/>
          </p:nvPr>
        </p:nvSpPr>
        <p:spPr>
          <a:xfrm>
            <a:off x="128081" y="83024"/>
            <a:ext cx="11935838" cy="636925"/>
          </a:xfrm>
        </p:spPr>
        <p:txBody>
          <a:bodyPr>
            <a:normAutofit fontScale="90000"/>
          </a:bodyPr>
          <a:lstStyle/>
          <a:p>
            <a:r>
              <a:rPr lang="en-GB" dirty="0"/>
              <a:t>Making Text Generation Models Multimodal – BLIP2</a:t>
            </a:r>
            <a:endParaRPr lang="en-US" dirty="0"/>
          </a:p>
        </p:txBody>
      </p:sp>
      <p:sp>
        <p:nvSpPr>
          <p:cNvPr id="3" name="Content Placeholder 2">
            <a:extLst>
              <a:ext uri="{FF2B5EF4-FFF2-40B4-BE49-F238E27FC236}">
                <a16:creationId xmlns:a16="http://schemas.microsoft.com/office/drawing/2014/main" id="{4537761C-4549-6D47-6C4F-78123089A90C}"/>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Traditionally, text generation models have been, limited to the modality they were trained in, namely text. As we have seen before with multimodal embedding models, the addition of vision can enhance the capabilities of a model.</a:t>
            </a:r>
          </a:p>
          <a:p>
            <a:pPr algn="just"/>
            <a:r>
              <a:rPr lang="en-GB" dirty="0">
                <a:latin typeface="Arial" panose="020B0604020202020204" pitchFamily="34" charset="0"/>
                <a:cs typeface="Arial" panose="020B0604020202020204" pitchFamily="34" charset="0"/>
              </a:rPr>
              <a:t> In the case of text generation models, we would like it to reason about certain input images. For example, we could give it an image of a pizza and ask it what ingredients it contains. </a:t>
            </a:r>
          </a:p>
        </p:txBody>
      </p:sp>
      <p:sp>
        <p:nvSpPr>
          <p:cNvPr id="4" name="Footer Placeholder 3">
            <a:extLst>
              <a:ext uri="{FF2B5EF4-FFF2-40B4-BE49-F238E27FC236}">
                <a16:creationId xmlns:a16="http://schemas.microsoft.com/office/drawing/2014/main" id="{B3754B68-3211-0EFE-A0CF-A9E6A6C6351A}"/>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ECB57688-19F2-BF9F-4BC6-6017346AB94B}"/>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19</a:t>
            </a:fld>
            <a:endParaRPr lang="en-AE" dirty="0"/>
          </a:p>
        </p:txBody>
      </p:sp>
    </p:spTree>
    <p:extLst>
      <p:ext uri="{BB962C8B-B14F-4D97-AF65-F5344CB8AC3E}">
        <p14:creationId xmlns:p14="http://schemas.microsoft.com/office/powerpoint/2010/main" val="2342206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A784D-78A9-25DA-3734-1B6C5736E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642FB9-064D-68A8-A2AB-47C1E90D24ED}"/>
              </a:ext>
            </a:extLst>
          </p:cNvPr>
          <p:cNvSpPr>
            <a:spLocks noGrp="1"/>
          </p:cNvSpPr>
          <p:nvPr>
            <p:ph type="title"/>
          </p:nvPr>
        </p:nvSpPr>
        <p:spPr>
          <a:xfrm>
            <a:off x="128081" y="83024"/>
            <a:ext cx="11935838" cy="636925"/>
          </a:xfrm>
        </p:spPr>
        <p:txBody>
          <a:bodyPr>
            <a:normAutofit fontScale="90000"/>
          </a:bodyPr>
          <a:lstStyle/>
          <a:p>
            <a:r>
              <a:rPr lang="en-US" dirty="0"/>
              <a:t>Contents</a:t>
            </a:r>
            <a:endParaRPr lang="en-AE" dirty="0"/>
          </a:p>
        </p:txBody>
      </p:sp>
      <p:sp>
        <p:nvSpPr>
          <p:cNvPr id="3" name="Content Placeholder 2">
            <a:extLst>
              <a:ext uri="{FF2B5EF4-FFF2-40B4-BE49-F238E27FC236}">
                <a16:creationId xmlns:a16="http://schemas.microsoft.com/office/drawing/2014/main" id="{C03DA8D3-BE10-2924-9680-BA70379B3451}"/>
              </a:ext>
            </a:extLst>
          </p:cNvPr>
          <p:cNvSpPr>
            <a:spLocks noGrp="1"/>
          </p:cNvSpPr>
          <p:nvPr>
            <p:ph idx="1"/>
          </p:nvPr>
        </p:nvSpPr>
        <p:spPr>
          <a:xfrm>
            <a:off x="128081" y="875488"/>
            <a:ext cx="11935838" cy="5480861"/>
          </a:xfrm>
        </p:spPr>
        <p:txBody>
          <a:bodyPr>
            <a:normAutofit/>
          </a:bodyPr>
          <a:lstStyle/>
          <a:p>
            <a:r>
              <a:rPr lang="en-US" dirty="0">
                <a:latin typeface="Arial" panose="020B0604020202020204" pitchFamily="34" charset="0"/>
                <a:cs typeface="Arial" panose="020B0604020202020204" pitchFamily="34" charset="0"/>
              </a:rPr>
              <a:t>Multimodality</a:t>
            </a:r>
          </a:p>
          <a:p>
            <a:r>
              <a:rPr lang="en-US" dirty="0">
                <a:latin typeface="Arial" panose="020B0604020202020204" pitchFamily="34" charset="0"/>
                <a:cs typeface="Arial" panose="020B0604020202020204" pitchFamily="34" charset="0"/>
              </a:rPr>
              <a:t>Transformers for Vision</a:t>
            </a:r>
          </a:p>
          <a:p>
            <a:r>
              <a:rPr lang="en-US" dirty="0">
                <a:latin typeface="Arial" panose="020B0604020202020204" pitchFamily="34" charset="0"/>
                <a:cs typeface="Arial" panose="020B0604020202020204" pitchFamily="34" charset="0"/>
              </a:rPr>
              <a:t>Multimodal Embedding Models</a:t>
            </a:r>
          </a:p>
          <a:p>
            <a:r>
              <a:rPr lang="en-US" dirty="0">
                <a:latin typeface="Arial" panose="020B0604020202020204" pitchFamily="34" charset="0"/>
                <a:cs typeface="Arial" panose="020B0604020202020204" pitchFamily="34" charset="0"/>
              </a:rPr>
              <a:t>CLIP</a:t>
            </a:r>
          </a:p>
          <a:p>
            <a:r>
              <a:rPr lang="en-GB" dirty="0">
                <a:latin typeface="Arial" panose="020B0604020202020204" pitchFamily="34" charset="0"/>
                <a:cs typeface="Arial" panose="020B0604020202020204" pitchFamily="34" charset="0"/>
              </a:rPr>
              <a:t>Making Text Generation Models Multimodal – BLIP2</a:t>
            </a:r>
          </a:p>
          <a:p>
            <a:r>
              <a:rPr lang="en-US" dirty="0">
                <a:latin typeface="Arial" panose="020B0604020202020204" pitchFamily="34" charset="0"/>
                <a:cs typeface="Arial" panose="020B0604020202020204" pitchFamily="34" charset="0"/>
              </a:rPr>
              <a:t>BLIP-2 Use Cases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E10788A5-F943-9796-7063-E56A0B754208}"/>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2CE19B0E-7CE5-4EDB-ED7F-DE86C62258D1}"/>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a:t>
            </a:fld>
            <a:endParaRPr lang="en-AE" dirty="0"/>
          </a:p>
        </p:txBody>
      </p:sp>
    </p:spTree>
    <p:extLst>
      <p:ext uri="{BB962C8B-B14F-4D97-AF65-F5344CB8AC3E}">
        <p14:creationId xmlns:p14="http://schemas.microsoft.com/office/powerpoint/2010/main" val="288955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D2344F-3F9D-7520-E376-C1B86CF92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A03299-A359-12A6-F443-4820ACD791D9}"/>
              </a:ext>
            </a:extLst>
          </p:cNvPr>
          <p:cNvSpPr>
            <a:spLocks noGrp="1"/>
          </p:cNvSpPr>
          <p:nvPr>
            <p:ph type="title"/>
          </p:nvPr>
        </p:nvSpPr>
        <p:spPr>
          <a:xfrm>
            <a:off x="128081" y="83024"/>
            <a:ext cx="11935838" cy="636925"/>
          </a:xfrm>
        </p:spPr>
        <p:txBody>
          <a:bodyPr>
            <a:normAutofit fontScale="90000"/>
          </a:bodyPr>
          <a:lstStyle/>
          <a:p>
            <a:r>
              <a:rPr lang="en-GB" dirty="0"/>
              <a:t>Making Text Generation Models Multimodal – BLIP2</a:t>
            </a:r>
            <a:endParaRPr lang="en-US" dirty="0"/>
          </a:p>
        </p:txBody>
      </p:sp>
      <p:sp>
        <p:nvSpPr>
          <p:cNvPr id="3" name="Content Placeholder 2">
            <a:extLst>
              <a:ext uri="{FF2B5EF4-FFF2-40B4-BE49-F238E27FC236}">
                <a16:creationId xmlns:a16="http://schemas.microsoft.com/office/drawing/2014/main" id="{710FF493-1D3C-9361-08B0-2D37988DF8FC}"/>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To bridge the gap between these two domains, attempts have been made to introduce a form of multimodality to existing models. One such method is called BLIP-2.</a:t>
            </a:r>
          </a:p>
          <a:p>
            <a:pPr algn="just"/>
            <a:r>
              <a:rPr lang="en-GB" dirty="0">
                <a:latin typeface="Arial" panose="020B0604020202020204" pitchFamily="34" charset="0"/>
                <a:cs typeface="Arial" panose="020B0604020202020204" pitchFamily="34" charset="0"/>
              </a:rPr>
              <a:t>BLIP-2 is an easy-to-use and modular technique that allows for introducing vision capabilities to existing language models. An example of reasoning about input images:</a:t>
            </a:r>
          </a:p>
        </p:txBody>
      </p:sp>
      <p:sp>
        <p:nvSpPr>
          <p:cNvPr id="4" name="Footer Placeholder 3">
            <a:extLst>
              <a:ext uri="{FF2B5EF4-FFF2-40B4-BE49-F238E27FC236}">
                <a16:creationId xmlns:a16="http://schemas.microsoft.com/office/drawing/2014/main" id="{98114949-1C31-20EF-9D0A-B1EB5A4A5A98}"/>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4DE346D7-5C23-4F6C-164F-78434918C6EC}"/>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20</a:t>
            </a:fld>
            <a:endParaRPr lang="en-AE" dirty="0"/>
          </a:p>
        </p:txBody>
      </p:sp>
      <p:pic>
        <p:nvPicPr>
          <p:cNvPr id="7" name="Picture 6">
            <a:extLst>
              <a:ext uri="{FF2B5EF4-FFF2-40B4-BE49-F238E27FC236}">
                <a16:creationId xmlns:a16="http://schemas.microsoft.com/office/drawing/2014/main" id="{75F2C8B2-AF4D-90B7-BC10-4B57013F1E9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3722253" y="3456708"/>
            <a:ext cx="4747493" cy="3167237"/>
          </a:xfrm>
          <a:prstGeom prst="rect">
            <a:avLst/>
          </a:prstGeom>
        </p:spPr>
      </p:pic>
    </p:spTree>
    <p:extLst>
      <p:ext uri="{BB962C8B-B14F-4D97-AF65-F5344CB8AC3E}">
        <p14:creationId xmlns:p14="http://schemas.microsoft.com/office/powerpoint/2010/main" val="2637459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4F7BF-7FB6-7CA9-5117-D9BB5F0435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652DB3-2C80-8CE3-8D68-0276E27348E1}"/>
              </a:ext>
            </a:extLst>
          </p:cNvPr>
          <p:cNvSpPr>
            <a:spLocks noGrp="1"/>
          </p:cNvSpPr>
          <p:nvPr>
            <p:ph type="title"/>
          </p:nvPr>
        </p:nvSpPr>
        <p:spPr>
          <a:xfrm>
            <a:off x="128081" y="83024"/>
            <a:ext cx="11935838" cy="636925"/>
          </a:xfrm>
        </p:spPr>
        <p:txBody>
          <a:bodyPr>
            <a:normAutofit fontScale="90000"/>
          </a:bodyPr>
          <a:lstStyle/>
          <a:p>
            <a:r>
              <a:rPr lang="en-GB" dirty="0"/>
              <a:t>Making Text Generation Models Multimodal – BLIP2</a:t>
            </a:r>
            <a:endParaRPr lang="en-US" dirty="0"/>
          </a:p>
        </p:txBody>
      </p:sp>
      <p:sp>
        <p:nvSpPr>
          <p:cNvPr id="3" name="Content Placeholder 2">
            <a:extLst>
              <a:ext uri="{FF2B5EF4-FFF2-40B4-BE49-F238E27FC236}">
                <a16:creationId xmlns:a16="http://schemas.microsoft.com/office/drawing/2014/main" id="{A37CBDE8-A300-7848-3467-749D0D716231}"/>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Creating a multimodal language model from scratch requires significant computing power and data. We would have to use billions of images, text, and image-text pairs to create such a model. As you can imagine, this is not easily feasible!</a:t>
            </a:r>
          </a:p>
          <a:p>
            <a:pPr algn="just"/>
            <a:r>
              <a:rPr lang="en-GB" dirty="0">
                <a:latin typeface="Arial" panose="020B0604020202020204" pitchFamily="34" charset="0"/>
                <a:cs typeface="Arial" panose="020B0604020202020204" pitchFamily="34" charset="0"/>
              </a:rPr>
              <a:t>Instead of building the architecture from scratch, BLIP-2 bridges the vision-language gap by building a bridge, named the Querying Transformer (Q-Former), that connects a pretrained image encoder and a pretrained LLM.</a:t>
            </a:r>
          </a:p>
        </p:txBody>
      </p:sp>
      <p:sp>
        <p:nvSpPr>
          <p:cNvPr id="4" name="Footer Placeholder 3">
            <a:extLst>
              <a:ext uri="{FF2B5EF4-FFF2-40B4-BE49-F238E27FC236}">
                <a16:creationId xmlns:a16="http://schemas.microsoft.com/office/drawing/2014/main" id="{4AE2B1F4-408D-9D3C-A06B-178CA8C4987C}"/>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27F34148-1517-AE4F-36CC-5D5D145BC8EF}"/>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21</a:t>
            </a:fld>
            <a:endParaRPr lang="en-AE" dirty="0"/>
          </a:p>
        </p:txBody>
      </p:sp>
    </p:spTree>
    <p:extLst>
      <p:ext uri="{BB962C8B-B14F-4D97-AF65-F5344CB8AC3E}">
        <p14:creationId xmlns:p14="http://schemas.microsoft.com/office/powerpoint/2010/main" val="32742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1B767-1B0E-7EF0-0ED7-71ABC7E2B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6ED091-F75E-0557-AFD2-CA0EDDB21E4E}"/>
              </a:ext>
            </a:extLst>
          </p:cNvPr>
          <p:cNvSpPr>
            <a:spLocks noGrp="1"/>
          </p:cNvSpPr>
          <p:nvPr>
            <p:ph type="title"/>
          </p:nvPr>
        </p:nvSpPr>
        <p:spPr>
          <a:xfrm>
            <a:off x="128081" y="83024"/>
            <a:ext cx="11935838" cy="636925"/>
          </a:xfrm>
        </p:spPr>
        <p:txBody>
          <a:bodyPr>
            <a:normAutofit fontScale="90000"/>
          </a:bodyPr>
          <a:lstStyle/>
          <a:p>
            <a:r>
              <a:rPr lang="en-GB" dirty="0"/>
              <a:t>Making Text Generation Models Multimodal – BLIP2</a:t>
            </a:r>
            <a:endParaRPr lang="en-US" dirty="0"/>
          </a:p>
        </p:txBody>
      </p:sp>
      <p:sp>
        <p:nvSpPr>
          <p:cNvPr id="3" name="Content Placeholder 2">
            <a:extLst>
              <a:ext uri="{FF2B5EF4-FFF2-40B4-BE49-F238E27FC236}">
                <a16:creationId xmlns:a16="http://schemas.microsoft.com/office/drawing/2014/main" id="{8D62D153-2379-CA3F-3949-5B508F429EF2}"/>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By leveraging pretrained models, BLIP-2 only needs to train the bridge without needing to train the image encoder and LLM from scratch.</a:t>
            </a:r>
          </a:p>
          <a:p>
            <a:pPr algn="just"/>
            <a:endParaRPr lang="en-GB"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The Querying Transformer is the bridge between vision (</a:t>
            </a:r>
            <a:r>
              <a:rPr lang="en-GB" dirty="0" err="1">
                <a:latin typeface="Arial" panose="020B0604020202020204" pitchFamily="34" charset="0"/>
                <a:cs typeface="Arial" panose="020B0604020202020204" pitchFamily="34" charset="0"/>
              </a:rPr>
              <a:t>ViT</a:t>
            </a:r>
            <a:r>
              <a:rPr lang="en-GB" dirty="0">
                <a:latin typeface="Arial" panose="020B0604020202020204" pitchFamily="34" charset="0"/>
                <a:cs typeface="Arial" panose="020B0604020202020204" pitchFamily="34" charset="0"/>
              </a:rPr>
              <a:t>) and text (LLM) that is the only trainable component of the pipeline.</a:t>
            </a:r>
          </a:p>
        </p:txBody>
      </p:sp>
      <p:sp>
        <p:nvSpPr>
          <p:cNvPr id="4" name="Footer Placeholder 3">
            <a:extLst>
              <a:ext uri="{FF2B5EF4-FFF2-40B4-BE49-F238E27FC236}">
                <a16:creationId xmlns:a16="http://schemas.microsoft.com/office/drawing/2014/main" id="{C5C26224-1239-4F16-DD8D-265663FA157D}"/>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D6AEC99A-4C87-11BE-335A-4C065A769F36}"/>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22</a:t>
            </a:fld>
            <a:endParaRPr lang="en-AE" dirty="0"/>
          </a:p>
        </p:txBody>
      </p:sp>
      <p:pic>
        <p:nvPicPr>
          <p:cNvPr id="7" name="Picture 6">
            <a:extLst>
              <a:ext uri="{FF2B5EF4-FFF2-40B4-BE49-F238E27FC236}">
                <a16:creationId xmlns:a16="http://schemas.microsoft.com/office/drawing/2014/main" id="{E45FD280-129E-430C-635F-09CE9B2FDED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3123942" y="3530521"/>
            <a:ext cx="5944115" cy="1828958"/>
          </a:xfrm>
          <a:prstGeom prst="rect">
            <a:avLst/>
          </a:prstGeom>
        </p:spPr>
      </p:pic>
    </p:spTree>
    <p:extLst>
      <p:ext uri="{BB962C8B-B14F-4D97-AF65-F5344CB8AC3E}">
        <p14:creationId xmlns:p14="http://schemas.microsoft.com/office/powerpoint/2010/main" val="579121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252AB-B221-493C-BF1F-8353477BF8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4D47F6-906D-6E01-ADE7-7950E550CEAB}"/>
              </a:ext>
            </a:extLst>
          </p:cNvPr>
          <p:cNvSpPr>
            <a:spLocks noGrp="1"/>
          </p:cNvSpPr>
          <p:nvPr>
            <p:ph type="title"/>
          </p:nvPr>
        </p:nvSpPr>
        <p:spPr>
          <a:xfrm>
            <a:off x="128081" y="83024"/>
            <a:ext cx="11935838" cy="636925"/>
          </a:xfrm>
        </p:spPr>
        <p:txBody>
          <a:bodyPr>
            <a:normAutofit fontScale="90000"/>
          </a:bodyPr>
          <a:lstStyle/>
          <a:p>
            <a:r>
              <a:rPr lang="en-GB" dirty="0"/>
              <a:t>Making Text Generation Models Multimodal – BLIP2</a:t>
            </a:r>
            <a:endParaRPr lang="en-US" dirty="0"/>
          </a:p>
        </p:txBody>
      </p:sp>
      <p:sp>
        <p:nvSpPr>
          <p:cNvPr id="3" name="Content Placeholder 2">
            <a:extLst>
              <a:ext uri="{FF2B5EF4-FFF2-40B4-BE49-F238E27FC236}">
                <a16:creationId xmlns:a16="http://schemas.microsoft.com/office/drawing/2014/main" id="{0D25A2E7-C3B0-8CA4-7C50-B89A4F7C7275}"/>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To connect the two pretrained models, the Q-Former mimics their architectures. It has two modules that share their attention layers:</a:t>
            </a:r>
          </a:p>
          <a:p>
            <a:pPr lvl="1" algn="just"/>
            <a:r>
              <a:rPr lang="en-GB" dirty="0">
                <a:latin typeface="Arial" panose="020B0604020202020204" pitchFamily="34" charset="0"/>
                <a:cs typeface="Arial" panose="020B0604020202020204" pitchFamily="34" charset="0"/>
              </a:rPr>
              <a:t>An Image Transformer to interact with the frozen Vision Transformer for feature extraction</a:t>
            </a:r>
          </a:p>
          <a:p>
            <a:pPr lvl="1" algn="just"/>
            <a:r>
              <a:rPr lang="en-GB" dirty="0">
                <a:latin typeface="Arial" panose="020B0604020202020204" pitchFamily="34" charset="0"/>
                <a:cs typeface="Arial" panose="020B0604020202020204" pitchFamily="34" charset="0"/>
              </a:rPr>
              <a:t>A Text Transformer that can interact with the LLM</a:t>
            </a:r>
          </a:p>
          <a:p>
            <a:pPr algn="just"/>
            <a:r>
              <a:rPr lang="en-GB" dirty="0">
                <a:latin typeface="Arial" panose="020B0604020202020204" pitchFamily="34" charset="0"/>
                <a:cs typeface="Arial" panose="020B0604020202020204" pitchFamily="34" charset="0"/>
              </a:rPr>
              <a:t>The Q-Former is trained in two stages, one for each modality.</a:t>
            </a:r>
          </a:p>
          <a:p>
            <a:pPr lvl="1" algn="just"/>
            <a:r>
              <a:rPr lang="en-GB" dirty="0">
                <a:latin typeface="Arial" panose="020B0604020202020204" pitchFamily="34" charset="0"/>
                <a:cs typeface="Arial" panose="020B0604020202020204" pitchFamily="34" charset="0"/>
              </a:rPr>
              <a:t>In step 1, representation learning is applied to learn representations for vision and language simultaneously. </a:t>
            </a:r>
          </a:p>
          <a:p>
            <a:pPr lvl="1" algn="just"/>
            <a:r>
              <a:rPr lang="en-GB" dirty="0">
                <a:latin typeface="Arial" panose="020B0604020202020204" pitchFamily="34" charset="0"/>
                <a:cs typeface="Arial" panose="020B0604020202020204" pitchFamily="34" charset="0"/>
              </a:rPr>
              <a:t>In step 2, these representations are converted to soft visual prompts to feed the LLM.</a:t>
            </a:r>
          </a:p>
          <a:p>
            <a:pPr lvl="1" algn="just"/>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B32FCC34-74A9-B19C-78A9-4A676D3D3B36}"/>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11C0E7D2-18BD-B419-F1DB-883A79E1B717}"/>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23</a:t>
            </a:fld>
            <a:endParaRPr lang="en-AE" dirty="0"/>
          </a:p>
        </p:txBody>
      </p:sp>
    </p:spTree>
    <p:extLst>
      <p:ext uri="{BB962C8B-B14F-4D97-AF65-F5344CB8AC3E}">
        <p14:creationId xmlns:p14="http://schemas.microsoft.com/office/powerpoint/2010/main" val="1235374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1BDEC-CF3B-0040-B127-2872AE82B8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F81AD3-1C85-AD44-D4A5-5B663A651DF8}"/>
              </a:ext>
            </a:extLst>
          </p:cNvPr>
          <p:cNvSpPr>
            <a:spLocks noGrp="1"/>
          </p:cNvSpPr>
          <p:nvPr>
            <p:ph type="title"/>
          </p:nvPr>
        </p:nvSpPr>
        <p:spPr>
          <a:xfrm>
            <a:off x="128081" y="83024"/>
            <a:ext cx="11935838" cy="636925"/>
          </a:xfrm>
        </p:spPr>
        <p:txBody>
          <a:bodyPr>
            <a:normAutofit fontScale="90000"/>
          </a:bodyPr>
          <a:lstStyle/>
          <a:p>
            <a:r>
              <a:rPr lang="en-GB" dirty="0"/>
              <a:t>Making Text Generation Models Multimodal – BLIP2</a:t>
            </a:r>
            <a:endParaRPr lang="en-US" dirty="0"/>
          </a:p>
        </p:txBody>
      </p:sp>
      <p:sp>
        <p:nvSpPr>
          <p:cNvPr id="3" name="Content Placeholder 2">
            <a:extLst>
              <a:ext uri="{FF2B5EF4-FFF2-40B4-BE49-F238E27FC236}">
                <a16:creationId xmlns:a16="http://schemas.microsoft.com/office/drawing/2014/main" id="{6C05B7D7-1B72-FB79-1652-F01611D78492}"/>
              </a:ext>
            </a:extLst>
          </p:cNvPr>
          <p:cNvSpPr>
            <a:spLocks noGrp="1"/>
          </p:cNvSpPr>
          <p:nvPr>
            <p:ph idx="1"/>
          </p:nvPr>
        </p:nvSpPr>
        <p:spPr>
          <a:xfrm>
            <a:off x="128081" y="875488"/>
            <a:ext cx="11935838" cy="5480861"/>
          </a:xfrm>
        </p:spPr>
        <p:txBody>
          <a:bodyPr>
            <a:normAutofit lnSpcReduction="10000"/>
          </a:bodyPr>
          <a:lstStyle/>
          <a:p>
            <a:pPr algn="just"/>
            <a:r>
              <a:rPr lang="en-GB" dirty="0">
                <a:latin typeface="Arial" panose="020B0604020202020204" pitchFamily="34" charset="0"/>
                <a:cs typeface="Arial" panose="020B0604020202020204" pitchFamily="34" charset="0"/>
              </a:rPr>
              <a:t>Training Q-Former Step 1:</a:t>
            </a:r>
          </a:p>
          <a:p>
            <a:pPr lvl="1" algn="just">
              <a:lnSpc>
                <a:spcPct val="100000"/>
              </a:lnSpc>
            </a:pPr>
            <a:r>
              <a:rPr lang="en-GB" dirty="0">
                <a:latin typeface="Arial" panose="020B0604020202020204" pitchFamily="34" charset="0"/>
                <a:cs typeface="Arial" panose="020B0604020202020204" pitchFamily="34" charset="0"/>
              </a:rPr>
              <a:t>image-document pairs are used to train the Q-Former to represent both images and text. These pairs are generally captions of images.</a:t>
            </a:r>
          </a:p>
          <a:p>
            <a:pPr lvl="1" algn="just">
              <a:lnSpc>
                <a:spcPct val="100000"/>
              </a:lnSpc>
            </a:pPr>
            <a:r>
              <a:rPr lang="en-GB" dirty="0">
                <a:latin typeface="Arial" panose="020B0604020202020204" pitchFamily="34" charset="0"/>
                <a:cs typeface="Arial" panose="020B0604020202020204" pitchFamily="34" charset="0"/>
              </a:rPr>
              <a:t>The images are fed to the frozen </a:t>
            </a:r>
            <a:r>
              <a:rPr lang="en-GB" dirty="0" err="1">
                <a:latin typeface="Arial" panose="020B0604020202020204" pitchFamily="34" charset="0"/>
                <a:cs typeface="Arial" panose="020B0604020202020204" pitchFamily="34" charset="0"/>
              </a:rPr>
              <a:t>ViT</a:t>
            </a:r>
            <a:r>
              <a:rPr lang="en-GB" dirty="0">
                <a:latin typeface="Arial" panose="020B0604020202020204" pitchFamily="34" charset="0"/>
                <a:cs typeface="Arial" panose="020B0604020202020204" pitchFamily="34" charset="0"/>
              </a:rPr>
              <a:t> to extract vision embeddings. These embed‐ dings are used as the input of Q-Former’s </a:t>
            </a:r>
            <a:r>
              <a:rPr lang="en-GB" dirty="0" err="1">
                <a:latin typeface="Arial" panose="020B0604020202020204" pitchFamily="34" charset="0"/>
                <a:cs typeface="Arial" panose="020B0604020202020204" pitchFamily="34" charset="0"/>
              </a:rPr>
              <a:t>ViT</a:t>
            </a:r>
            <a:r>
              <a:rPr lang="en-GB" dirty="0">
                <a:latin typeface="Arial" panose="020B0604020202020204" pitchFamily="34" charset="0"/>
                <a:cs typeface="Arial" panose="020B0604020202020204" pitchFamily="34" charset="0"/>
              </a:rPr>
              <a:t>. The captions are used as the input of Q-Former’s Text Transformer</a:t>
            </a:r>
          </a:p>
          <a:p>
            <a:pPr lvl="1" algn="just">
              <a:lnSpc>
                <a:spcPct val="100000"/>
              </a:lnSpc>
            </a:pPr>
            <a:r>
              <a:rPr lang="en-GB" dirty="0">
                <a:latin typeface="Arial" panose="020B0604020202020204" pitchFamily="34" charset="0"/>
                <a:cs typeface="Arial" panose="020B0604020202020204" pitchFamily="34" charset="0"/>
              </a:rPr>
              <a:t>With these inputs, the Q-Former is then trained on three tasks:</a:t>
            </a:r>
          </a:p>
          <a:p>
            <a:pPr lvl="2" algn="just">
              <a:lnSpc>
                <a:spcPct val="100000"/>
              </a:lnSpc>
            </a:pPr>
            <a:r>
              <a:rPr lang="en-GB" dirty="0">
                <a:latin typeface="Arial" panose="020B0604020202020204" pitchFamily="34" charset="0"/>
                <a:cs typeface="Arial" panose="020B0604020202020204" pitchFamily="34" charset="0"/>
              </a:rPr>
              <a:t>Image-text contrastive learning: This task attempts to align pairs of image and text embeddings such that they maximize their mutual information.</a:t>
            </a:r>
          </a:p>
          <a:p>
            <a:pPr lvl="2" algn="just">
              <a:lnSpc>
                <a:spcPct val="100000"/>
              </a:lnSpc>
            </a:pPr>
            <a:r>
              <a:rPr lang="en-GB" dirty="0">
                <a:latin typeface="Arial" panose="020B0604020202020204" pitchFamily="34" charset="0"/>
                <a:cs typeface="Arial" panose="020B0604020202020204" pitchFamily="34" charset="0"/>
              </a:rPr>
              <a:t>Image-text matching: A classification task to predict whether an image and text pair is positive (matched) or negative (unmatched).</a:t>
            </a:r>
          </a:p>
          <a:p>
            <a:pPr lvl="2" algn="just">
              <a:lnSpc>
                <a:spcPct val="100000"/>
              </a:lnSpc>
            </a:pPr>
            <a:r>
              <a:rPr lang="en-GB" dirty="0">
                <a:latin typeface="Arial" panose="020B0604020202020204" pitchFamily="34" charset="0"/>
                <a:cs typeface="Arial" panose="020B0604020202020204" pitchFamily="34" charset="0"/>
              </a:rPr>
              <a:t>Image-grounded text generation: Trains the model to generate text based on information extracted from the input image.</a:t>
            </a:r>
          </a:p>
          <a:p>
            <a:pPr marL="914400" lvl="2" indent="0" algn="just">
              <a:lnSpc>
                <a:spcPct val="100000"/>
              </a:lnSpc>
              <a:buNone/>
            </a:pPr>
            <a:r>
              <a:rPr lang="en-GB" dirty="0">
                <a:latin typeface="Arial" panose="020B0604020202020204" pitchFamily="34" charset="0"/>
                <a:cs typeface="Arial" panose="020B0604020202020204" pitchFamily="34" charset="0"/>
              </a:rPr>
              <a:t>These three objectives are jointly optimized to improve the visual representations that are extracted from the frozen </a:t>
            </a:r>
            <a:r>
              <a:rPr lang="en-GB" dirty="0" err="1">
                <a:latin typeface="Arial" panose="020B0604020202020204" pitchFamily="34" charset="0"/>
                <a:cs typeface="Arial" panose="020B0604020202020204" pitchFamily="34" charset="0"/>
              </a:rPr>
              <a:t>ViT</a:t>
            </a:r>
            <a:r>
              <a:rPr lang="en-GB" dirty="0">
                <a:latin typeface="Arial" panose="020B0604020202020204" pitchFamily="34" charset="0"/>
                <a:cs typeface="Arial" panose="020B0604020202020204" pitchFamily="34" charset="0"/>
              </a:rPr>
              <a:t>.</a:t>
            </a:r>
          </a:p>
          <a:p>
            <a:pPr lvl="1" algn="just"/>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7263528F-0406-CB69-A10D-F0C807E7704D}"/>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B4908091-B100-75CF-0FBA-3068F3DC9BB4}"/>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24</a:t>
            </a:fld>
            <a:endParaRPr lang="en-AE" dirty="0"/>
          </a:p>
        </p:txBody>
      </p:sp>
    </p:spTree>
    <p:extLst>
      <p:ext uri="{BB962C8B-B14F-4D97-AF65-F5344CB8AC3E}">
        <p14:creationId xmlns:p14="http://schemas.microsoft.com/office/powerpoint/2010/main" val="1614401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A76BB-0939-1D31-040B-0DAAEB0E5D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54590D-68AF-4A8F-20A4-0DEC98271062}"/>
              </a:ext>
            </a:extLst>
          </p:cNvPr>
          <p:cNvSpPr>
            <a:spLocks noGrp="1"/>
          </p:cNvSpPr>
          <p:nvPr>
            <p:ph type="title"/>
          </p:nvPr>
        </p:nvSpPr>
        <p:spPr>
          <a:xfrm>
            <a:off x="128081" y="83024"/>
            <a:ext cx="11935838" cy="636925"/>
          </a:xfrm>
        </p:spPr>
        <p:txBody>
          <a:bodyPr>
            <a:normAutofit fontScale="90000"/>
          </a:bodyPr>
          <a:lstStyle/>
          <a:p>
            <a:r>
              <a:rPr lang="en-GB" dirty="0"/>
              <a:t>Making Text Generation Models Multimodal – BLIP2</a:t>
            </a:r>
            <a:endParaRPr lang="en-US" dirty="0"/>
          </a:p>
        </p:txBody>
      </p:sp>
      <p:sp>
        <p:nvSpPr>
          <p:cNvPr id="3" name="Content Placeholder 2">
            <a:extLst>
              <a:ext uri="{FF2B5EF4-FFF2-40B4-BE49-F238E27FC236}">
                <a16:creationId xmlns:a16="http://schemas.microsoft.com/office/drawing/2014/main" id="{DCE622FB-8552-5D64-4E2C-0A0A019E4C40}"/>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Training Q-Former Step 1:</a:t>
            </a:r>
          </a:p>
          <a:p>
            <a:pPr lvl="1" algn="just"/>
            <a:r>
              <a:rPr lang="en-GB" dirty="0">
                <a:latin typeface="Arial" panose="020B0604020202020204" pitchFamily="34" charset="0"/>
                <a:cs typeface="Arial" panose="020B0604020202020204" pitchFamily="34" charset="0"/>
              </a:rPr>
              <a:t>In step 1, the output of the frozen </a:t>
            </a:r>
            <a:r>
              <a:rPr lang="en-GB" dirty="0" err="1">
                <a:latin typeface="Arial" panose="020B0604020202020204" pitchFamily="34" charset="0"/>
                <a:cs typeface="Arial" panose="020B0604020202020204" pitchFamily="34" charset="0"/>
              </a:rPr>
              <a:t>ViT</a:t>
            </a:r>
            <a:r>
              <a:rPr lang="en-GB" dirty="0">
                <a:latin typeface="Arial" panose="020B0604020202020204" pitchFamily="34" charset="0"/>
                <a:cs typeface="Arial" panose="020B0604020202020204" pitchFamily="34" charset="0"/>
              </a:rPr>
              <a:t> is used together with its caption and trained on three contrastive-like tasks to learn visual-text representations.</a:t>
            </a:r>
          </a:p>
        </p:txBody>
      </p:sp>
      <p:sp>
        <p:nvSpPr>
          <p:cNvPr id="4" name="Footer Placeholder 3">
            <a:extLst>
              <a:ext uri="{FF2B5EF4-FFF2-40B4-BE49-F238E27FC236}">
                <a16:creationId xmlns:a16="http://schemas.microsoft.com/office/drawing/2014/main" id="{632319A3-09CF-DC0C-88DB-A7FA8371A4B1}"/>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2CD4D9E5-DFAC-27AE-9B58-55C0F69D6224}"/>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25</a:t>
            </a:fld>
            <a:endParaRPr lang="en-AE" dirty="0"/>
          </a:p>
        </p:txBody>
      </p:sp>
      <p:pic>
        <p:nvPicPr>
          <p:cNvPr id="7" name="Picture 6">
            <a:extLst>
              <a:ext uri="{FF2B5EF4-FFF2-40B4-BE49-F238E27FC236}">
                <a16:creationId xmlns:a16="http://schemas.microsoft.com/office/drawing/2014/main" id="{943E14B5-0C56-9EE2-6F21-0A114B378BA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2083722" y="2195044"/>
            <a:ext cx="8024555" cy="3787468"/>
          </a:xfrm>
          <a:prstGeom prst="rect">
            <a:avLst/>
          </a:prstGeom>
        </p:spPr>
      </p:pic>
    </p:spTree>
    <p:extLst>
      <p:ext uri="{BB962C8B-B14F-4D97-AF65-F5344CB8AC3E}">
        <p14:creationId xmlns:p14="http://schemas.microsoft.com/office/powerpoint/2010/main" val="3321922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7760B-E430-2FE7-CA84-5E39B7BECF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DDC69C-683A-12BF-2BDA-5D8C600DE3B4}"/>
              </a:ext>
            </a:extLst>
          </p:cNvPr>
          <p:cNvSpPr>
            <a:spLocks noGrp="1"/>
          </p:cNvSpPr>
          <p:nvPr>
            <p:ph type="title"/>
          </p:nvPr>
        </p:nvSpPr>
        <p:spPr>
          <a:xfrm>
            <a:off x="128081" y="83024"/>
            <a:ext cx="11935838" cy="636925"/>
          </a:xfrm>
        </p:spPr>
        <p:txBody>
          <a:bodyPr>
            <a:normAutofit fontScale="90000"/>
          </a:bodyPr>
          <a:lstStyle/>
          <a:p>
            <a:r>
              <a:rPr lang="en-GB" dirty="0"/>
              <a:t>Making Text Generation Models Multimodal – BLIP2</a:t>
            </a:r>
            <a:endParaRPr lang="en-US" dirty="0"/>
          </a:p>
        </p:txBody>
      </p:sp>
      <p:sp>
        <p:nvSpPr>
          <p:cNvPr id="3" name="Content Placeholder 2">
            <a:extLst>
              <a:ext uri="{FF2B5EF4-FFF2-40B4-BE49-F238E27FC236}">
                <a16:creationId xmlns:a16="http://schemas.microsoft.com/office/drawing/2014/main" id="{E47BF4A9-75B3-D47C-DEF7-931FC6EFB799}"/>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Training Q-Former Step 2:</a:t>
            </a:r>
          </a:p>
          <a:p>
            <a:pPr lvl="1" algn="just">
              <a:lnSpc>
                <a:spcPct val="100000"/>
              </a:lnSpc>
            </a:pPr>
            <a:r>
              <a:rPr lang="en-GB" dirty="0">
                <a:latin typeface="Arial" panose="020B0604020202020204" pitchFamily="34" charset="0"/>
                <a:cs typeface="Arial" panose="020B0604020202020204" pitchFamily="34" charset="0"/>
              </a:rPr>
              <a:t>In step 2, the learnable embeddings derived from step 1 now contain visual information in the same dimensional space as the corresponding textual information. The learnable embeddings are then passed to the LLM. In a way, these embeddings serve as soft visual prompts that condition the LLM on the visual representations that were extracted by the Q-Former.</a:t>
            </a:r>
          </a:p>
          <a:p>
            <a:pPr lvl="1" algn="just">
              <a:lnSpc>
                <a:spcPct val="100000"/>
              </a:lnSpc>
            </a:pPr>
            <a:r>
              <a:rPr lang="en-GB" dirty="0">
                <a:latin typeface="Arial" panose="020B0604020202020204" pitchFamily="34" charset="0"/>
                <a:cs typeface="Arial" panose="020B0604020202020204" pitchFamily="34" charset="0"/>
              </a:rPr>
              <a:t>There is also a fully connected linear layer in between them to make sure that the learnable embeddings have the same shape as the LLM expects.</a:t>
            </a:r>
          </a:p>
        </p:txBody>
      </p:sp>
      <p:sp>
        <p:nvSpPr>
          <p:cNvPr id="4" name="Footer Placeholder 3">
            <a:extLst>
              <a:ext uri="{FF2B5EF4-FFF2-40B4-BE49-F238E27FC236}">
                <a16:creationId xmlns:a16="http://schemas.microsoft.com/office/drawing/2014/main" id="{AD8B3BA8-1821-E275-24F3-DEF00D47095F}"/>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D7B85B10-4AC0-C6F8-41CB-D399C3A23201}"/>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26</a:t>
            </a:fld>
            <a:endParaRPr lang="en-AE" dirty="0"/>
          </a:p>
        </p:txBody>
      </p:sp>
    </p:spTree>
    <p:extLst>
      <p:ext uri="{BB962C8B-B14F-4D97-AF65-F5344CB8AC3E}">
        <p14:creationId xmlns:p14="http://schemas.microsoft.com/office/powerpoint/2010/main" val="1568782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F5FF4-BE5A-D79C-480D-C1306F24B7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0C6588-442B-59DB-E4FC-C2C1240B923D}"/>
              </a:ext>
            </a:extLst>
          </p:cNvPr>
          <p:cNvSpPr>
            <a:spLocks noGrp="1"/>
          </p:cNvSpPr>
          <p:nvPr>
            <p:ph type="title"/>
          </p:nvPr>
        </p:nvSpPr>
        <p:spPr>
          <a:xfrm>
            <a:off x="128081" y="83024"/>
            <a:ext cx="11935838" cy="636925"/>
          </a:xfrm>
        </p:spPr>
        <p:txBody>
          <a:bodyPr>
            <a:normAutofit fontScale="90000"/>
          </a:bodyPr>
          <a:lstStyle/>
          <a:p>
            <a:r>
              <a:rPr lang="en-GB" dirty="0"/>
              <a:t>Making Text Generation Models Multimodal – BLIP2</a:t>
            </a:r>
            <a:endParaRPr lang="en-US" dirty="0"/>
          </a:p>
        </p:txBody>
      </p:sp>
      <p:sp>
        <p:nvSpPr>
          <p:cNvPr id="3" name="Content Placeholder 2">
            <a:extLst>
              <a:ext uri="{FF2B5EF4-FFF2-40B4-BE49-F238E27FC236}">
                <a16:creationId xmlns:a16="http://schemas.microsoft.com/office/drawing/2014/main" id="{083C2F18-26F2-828D-681C-529664303B76}"/>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Training Q-Former Step 2:</a:t>
            </a:r>
          </a:p>
          <a:p>
            <a:pPr lvl="1" algn="just"/>
            <a:r>
              <a:rPr lang="en-GB" dirty="0">
                <a:latin typeface="Arial" panose="020B0604020202020204" pitchFamily="34" charset="0"/>
                <a:cs typeface="Arial" panose="020B0604020202020204" pitchFamily="34" charset="0"/>
              </a:rPr>
              <a:t>In step 2, the learned embeddings from the Q-Former are passed to the LLM through a projection layer. The projected embeddings serve as a soft visual prompt</a:t>
            </a:r>
          </a:p>
        </p:txBody>
      </p:sp>
      <p:sp>
        <p:nvSpPr>
          <p:cNvPr id="4" name="Footer Placeholder 3">
            <a:extLst>
              <a:ext uri="{FF2B5EF4-FFF2-40B4-BE49-F238E27FC236}">
                <a16:creationId xmlns:a16="http://schemas.microsoft.com/office/drawing/2014/main" id="{F12E4A41-AE63-EB45-5CF8-76F6E09DC15B}"/>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B0A94D67-B704-BA64-1EF1-2DE836EE1D5D}"/>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27</a:t>
            </a:fld>
            <a:endParaRPr lang="en-AE" dirty="0"/>
          </a:p>
        </p:txBody>
      </p:sp>
      <p:pic>
        <p:nvPicPr>
          <p:cNvPr id="7" name="Picture 6">
            <a:extLst>
              <a:ext uri="{FF2B5EF4-FFF2-40B4-BE49-F238E27FC236}">
                <a16:creationId xmlns:a16="http://schemas.microsoft.com/office/drawing/2014/main" id="{E5B8BC8E-F8D9-DA8E-1183-20194A2FDFA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2133256" y="3040967"/>
            <a:ext cx="7925487" cy="2438611"/>
          </a:xfrm>
          <a:prstGeom prst="rect">
            <a:avLst/>
          </a:prstGeom>
        </p:spPr>
      </p:pic>
    </p:spTree>
    <p:extLst>
      <p:ext uri="{BB962C8B-B14F-4D97-AF65-F5344CB8AC3E}">
        <p14:creationId xmlns:p14="http://schemas.microsoft.com/office/powerpoint/2010/main" val="1316297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01362-FBC8-C881-C9ED-AB467F760A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83D840-5632-527B-4F58-5E31F7FD1FCB}"/>
              </a:ext>
            </a:extLst>
          </p:cNvPr>
          <p:cNvSpPr>
            <a:spLocks noGrp="1"/>
          </p:cNvSpPr>
          <p:nvPr>
            <p:ph type="title"/>
          </p:nvPr>
        </p:nvSpPr>
        <p:spPr>
          <a:xfrm>
            <a:off x="128081" y="83024"/>
            <a:ext cx="11935838" cy="636925"/>
          </a:xfrm>
        </p:spPr>
        <p:txBody>
          <a:bodyPr>
            <a:normAutofit fontScale="90000"/>
          </a:bodyPr>
          <a:lstStyle/>
          <a:p>
            <a:r>
              <a:rPr lang="en-GB" dirty="0"/>
              <a:t>Making Text Generation Models Multimodal – BLIP2</a:t>
            </a:r>
            <a:endParaRPr lang="en-US" dirty="0"/>
          </a:p>
        </p:txBody>
      </p:sp>
      <p:sp>
        <p:nvSpPr>
          <p:cNvPr id="3" name="Content Placeholder 2">
            <a:extLst>
              <a:ext uri="{FF2B5EF4-FFF2-40B4-BE49-F238E27FC236}">
                <a16:creationId xmlns:a16="http://schemas.microsoft.com/office/drawing/2014/main" id="{0D7EBE8A-EEF7-6957-10C2-CE6AE6E6EE53}"/>
              </a:ext>
            </a:extLst>
          </p:cNvPr>
          <p:cNvSpPr>
            <a:spLocks noGrp="1"/>
          </p:cNvSpPr>
          <p:nvPr>
            <p:ph idx="1"/>
          </p:nvPr>
        </p:nvSpPr>
        <p:spPr>
          <a:xfrm>
            <a:off x="128081" y="875488"/>
            <a:ext cx="11935838" cy="5480861"/>
          </a:xfrm>
        </p:spPr>
        <p:txBody>
          <a:bodyPr>
            <a:normAutofit/>
          </a:bodyPr>
          <a:lstStyle/>
          <a:p>
            <a:pPr algn="just"/>
            <a:r>
              <a:rPr lang="en-GB" sz="2400" dirty="0">
                <a:latin typeface="Arial" panose="020B0604020202020204" pitchFamily="34" charset="0"/>
                <a:cs typeface="Arial" panose="020B0604020202020204" pitchFamily="34" charset="0"/>
              </a:rPr>
              <a:t>When we put these steps together, they make it possible for the Q-Former to learn visual and textual representations in the same dimensional space, which can be used as a soft prompt to the LLM. As a result, the LLM will be given information about the image in a similar manner to the context you would provide an LLM when prompting. </a:t>
            </a:r>
          </a:p>
        </p:txBody>
      </p:sp>
      <p:sp>
        <p:nvSpPr>
          <p:cNvPr id="4" name="Footer Placeholder 3">
            <a:extLst>
              <a:ext uri="{FF2B5EF4-FFF2-40B4-BE49-F238E27FC236}">
                <a16:creationId xmlns:a16="http://schemas.microsoft.com/office/drawing/2014/main" id="{0C89FDB9-F795-9B8E-5784-C9C3936D3934}"/>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733E4CC1-F66C-9C98-CDEB-E057E588D92A}"/>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28</a:t>
            </a:fld>
            <a:endParaRPr lang="en-AE" dirty="0"/>
          </a:p>
        </p:txBody>
      </p:sp>
      <p:pic>
        <p:nvPicPr>
          <p:cNvPr id="8" name="Picture 7">
            <a:extLst>
              <a:ext uri="{FF2B5EF4-FFF2-40B4-BE49-F238E27FC236}">
                <a16:creationId xmlns:a16="http://schemas.microsoft.com/office/drawing/2014/main" id="{A4BE5EC6-2C73-B557-BEB4-977C173047D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2701239" y="2253700"/>
            <a:ext cx="6648668" cy="4102650"/>
          </a:xfrm>
          <a:prstGeom prst="rect">
            <a:avLst/>
          </a:prstGeom>
        </p:spPr>
      </p:pic>
    </p:spTree>
    <p:extLst>
      <p:ext uri="{BB962C8B-B14F-4D97-AF65-F5344CB8AC3E}">
        <p14:creationId xmlns:p14="http://schemas.microsoft.com/office/powerpoint/2010/main" val="3426567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A91EC-B98C-3773-6A44-6EBFBF82FE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D252A1-7A5E-596E-0E4F-AE69CC7EB8DD}"/>
              </a:ext>
            </a:extLst>
          </p:cNvPr>
          <p:cNvSpPr>
            <a:spLocks noGrp="1"/>
          </p:cNvSpPr>
          <p:nvPr>
            <p:ph type="title"/>
          </p:nvPr>
        </p:nvSpPr>
        <p:spPr>
          <a:xfrm>
            <a:off x="128081" y="83024"/>
            <a:ext cx="11935838" cy="636925"/>
          </a:xfrm>
        </p:spPr>
        <p:txBody>
          <a:bodyPr>
            <a:normAutofit fontScale="90000"/>
          </a:bodyPr>
          <a:lstStyle/>
          <a:p>
            <a:r>
              <a:rPr lang="en-GB" dirty="0"/>
              <a:t>BLIP-2 Use Cases</a:t>
            </a:r>
            <a:endParaRPr lang="en-US" dirty="0"/>
          </a:p>
        </p:txBody>
      </p:sp>
      <p:sp>
        <p:nvSpPr>
          <p:cNvPr id="3" name="Content Placeholder 2">
            <a:extLst>
              <a:ext uri="{FF2B5EF4-FFF2-40B4-BE49-F238E27FC236}">
                <a16:creationId xmlns:a16="http://schemas.microsoft.com/office/drawing/2014/main" id="{B1422534-32B5-F071-2E89-961A029203AE}"/>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Now that we know how BLIP-2 is created, there are a number of interesting use cases for such a model. For example</a:t>
            </a:r>
          </a:p>
          <a:p>
            <a:pPr algn="just"/>
            <a:r>
              <a:rPr lang="en-GB" dirty="0">
                <a:latin typeface="Arial" panose="020B0604020202020204" pitchFamily="34" charset="0"/>
                <a:cs typeface="Arial" panose="020B0604020202020204" pitchFamily="34" charset="0"/>
              </a:rPr>
              <a:t>Use Case 1: Image Captioning</a:t>
            </a:r>
          </a:p>
          <a:p>
            <a:pPr lvl="1" algn="just"/>
            <a:r>
              <a:rPr lang="en-GB" dirty="0">
                <a:latin typeface="Arial" panose="020B0604020202020204" pitchFamily="34" charset="0"/>
                <a:cs typeface="Arial" panose="020B0604020202020204" pitchFamily="34" charset="0"/>
              </a:rPr>
              <a:t>The most straightforward usage of a model like BLIP-2 is to create captions of images that you have in your data. </a:t>
            </a:r>
          </a:p>
        </p:txBody>
      </p:sp>
      <p:sp>
        <p:nvSpPr>
          <p:cNvPr id="4" name="Footer Placeholder 3">
            <a:extLst>
              <a:ext uri="{FF2B5EF4-FFF2-40B4-BE49-F238E27FC236}">
                <a16:creationId xmlns:a16="http://schemas.microsoft.com/office/drawing/2014/main" id="{0870AA0A-5793-5921-E6E0-3046430D8E21}"/>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2E2485DC-5115-6DF0-0DEA-A3BFB8EAACD2}"/>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29</a:t>
            </a:fld>
            <a:endParaRPr lang="en-AE" dirty="0"/>
          </a:p>
        </p:txBody>
      </p:sp>
      <p:pic>
        <p:nvPicPr>
          <p:cNvPr id="7" name="Picture 6">
            <a:extLst>
              <a:ext uri="{FF2B5EF4-FFF2-40B4-BE49-F238E27FC236}">
                <a16:creationId xmlns:a16="http://schemas.microsoft.com/office/drawing/2014/main" id="{3755C983-7C24-BE67-0589-129C624B5B7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138" y="3067049"/>
            <a:ext cx="2736335" cy="2915463"/>
          </a:xfrm>
          <a:prstGeom prst="rect">
            <a:avLst/>
          </a:prstGeom>
        </p:spPr>
      </p:pic>
      <p:sp>
        <p:nvSpPr>
          <p:cNvPr id="8" name="Rectangle: Rounded Corners 7">
            <a:extLst>
              <a:ext uri="{FF2B5EF4-FFF2-40B4-BE49-F238E27FC236}">
                <a16:creationId xmlns:a16="http://schemas.microsoft.com/office/drawing/2014/main" id="{E59DF081-EE63-D703-36A3-8B805DB35930}"/>
              </a:ext>
            </a:extLst>
          </p:cNvPr>
          <p:cNvSpPr/>
          <p:nvPr/>
        </p:nvSpPr>
        <p:spPr>
          <a:xfrm>
            <a:off x="4350328" y="3065343"/>
            <a:ext cx="2392218" cy="29154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BLIP-2</a:t>
            </a:r>
            <a:endParaRPr lang="en-AE" dirty="0"/>
          </a:p>
        </p:txBody>
      </p:sp>
      <p:cxnSp>
        <p:nvCxnSpPr>
          <p:cNvPr id="11" name="Straight Arrow Connector 10">
            <a:extLst>
              <a:ext uri="{FF2B5EF4-FFF2-40B4-BE49-F238E27FC236}">
                <a16:creationId xmlns:a16="http://schemas.microsoft.com/office/drawing/2014/main" id="{B3B133EA-8728-4854-308E-D3D2B7614553}"/>
              </a:ext>
            </a:extLst>
          </p:cNvPr>
          <p:cNvCxnSpPr>
            <a:cxnSpLocks/>
            <a:stCxn id="7" idx="3"/>
          </p:cNvCxnSpPr>
          <p:nvPr/>
        </p:nvCxnSpPr>
        <p:spPr>
          <a:xfrm flipV="1">
            <a:off x="3574473" y="4523075"/>
            <a:ext cx="790137" cy="17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91A0478-BED2-9563-57D0-B0319EA4A728}"/>
              </a:ext>
            </a:extLst>
          </p:cNvPr>
          <p:cNvCxnSpPr>
            <a:cxnSpLocks/>
          </p:cNvCxnSpPr>
          <p:nvPr/>
        </p:nvCxnSpPr>
        <p:spPr>
          <a:xfrm flipV="1">
            <a:off x="6705876" y="4525993"/>
            <a:ext cx="790137" cy="17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2A4B76A-B420-4B18-2F22-7A4F472D29D6}"/>
              </a:ext>
            </a:extLst>
          </p:cNvPr>
          <p:cNvSpPr txBox="1"/>
          <p:nvPr/>
        </p:nvSpPr>
        <p:spPr>
          <a:xfrm>
            <a:off x="7518401" y="4199908"/>
            <a:ext cx="4673599" cy="646331"/>
          </a:xfrm>
          <a:prstGeom prst="rect">
            <a:avLst/>
          </a:prstGeom>
          <a:noFill/>
        </p:spPr>
        <p:txBody>
          <a:bodyPr wrap="square" rtlCol="0">
            <a:spAutoFit/>
          </a:bodyPr>
          <a:lstStyle/>
          <a:p>
            <a:r>
              <a:rPr lang="en-US" i="1" dirty="0"/>
              <a:t>An orange supercar driving on the road at sunset</a:t>
            </a:r>
            <a:endParaRPr lang="en-AE" i="1" dirty="0"/>
          </a:p>
        </p:txBody>
      </p:sp>
    </p:spTree>
    <p:extLst>
      <p:ext uri="{BB962C8B-B14F-4D97-AF65-F5344CB8AC3E}">
        <p14:creationId xmlns:p14="http://schemas.microsoft.com/office/powerpoint/2010/main" val="2702220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3F8B9-DE67-D371-A09B-69155FDA62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4EA071-6024-BA9C-FA99-7DDA8F7AE634}"/>
              </a:ext>
            </a:extLst>
          </p:cNvPr>
          <p:cNvSpPr>
            <a:spLocks noGrp="1"/>
          </p:cNvSpPr>
          <p:nvPr>
            <p:ph type="title"/>
          </p:nvPr>
        </p:nvSpPr>
        <p:spPr>
          <a:xfrm>
            <a:off x="128081" y="83024"/>
            <a:ext cx="11935838" cy="636925"/>
          </a:xfrm>
        </p:spPr>
        <p:txBody>
          <a:bodyPr>
            <a:normAutofit fontScale="90000"/>
          </a:bodyPr>
          <a:lstStyle/>
          <a:p>
            <a:r>
              <a:rPr lang="en-US" dirty="0"/>
              <a:t>Multimodality</a:t>
            </a:r>
            <a:endParaRPr lang="en-AE" dirty="0"/>
          </a:p>
        </p:txBody>
      </p:sp>
      <p:sp>
        <p:nvSpPr>
          <p:cNvPr id="3" name="Content Placeholder 2">
            <a:extLst>
              <a:ext uri="{FF2B5EF4-FFF2-40B4-BE49-F238E27FC236}">
                <a16:creationId xmlns:a16="http://schemas.microsoft.com/office/drawing/2014/main" id="{27A67A63-8EFD-804E-C134-A36BBCD28008}"/>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Language models can be much more useful if they’re able to handle types of data other than text. It’s very useful, for example, if a language model is able to glance at a picture and answer questions about it. </a:t>
            </a:r>
          </a:p>
        </p:txBody>
      </p:sp>
      <p:sp>
        <p:nvSpPr>
          <p:cNvPr id="4" name="Footer Placeholder 3">
            <a:extLst>
              <a:ext uri="{FF2B5EF4-FFF2-40B4-BE49-F238E27FC236}">
                <a16:creationId xmlns:a16="http://schemas.microsoft.com/office/drawing/2014/main" id="{17639289-D4CB-8321-87F8-EDC0B0F06609}"/>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4F8E57EF-05E5-C1A9-6ACE-22CF6569C729}"/>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a:t>
            </a:fld>
            <a:endParaRPr lang="en-AE" dirty="0"/>
          </a:p>
        </p:txBody>
      </p:sp>
    </p:spTree>
    <p:extLst>
      <p:ext uri="{BB962C8B-B14F-4D97-AF65-F5344CB8AC3E}">
        <p14:creationId xmlns:p14="http://schemas.microsoft.com/office/powerpoint/2010/main" val="2693728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5296C-CE83-F6C7-6C24-C6E7D64F32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75593-3195-59CE-2056-B96F4021010D}"/>
              </a:ext>
            </a:extLst>
          </p:cNvPr>
          <p:cNvSpPr>
            <a:spLocks noGrp="1"/>
          </p:cNvSpPr>
          <p:nvPr>
            <p:ph type="title"/>
          </p:nvPr>
        </p:nvSpPr>
        <p:spPr>
          <a:xfrm>
            <a:off x="128081" y="83024"/>
            <a:ext cx="11935838" cy="636925"/>
          </a:xfrm>
        </p:spPr>
        <p:txBody>
          <a:bodyPr>
            <a:normAutofit fontScale="90000"/>
          </a:bodyPr>
          <a:lstStyle/>
          <a:p>
            <a:r>
              <a:rPr lang="en-GB" dirty="0"/>
              <a:t>BLIP-2 Use Cases</a:t>
            </a:r>
            <a:endParaRPr lang="en-US" dirty="0"/>
          </a:p>
        </p:txBody>
      </p:sp>
      <p:sp>
        <p:nvSpPr>
          <p:cNvPr id="3" name="Content Placeholder 2">
            <a:extLst>
              <a:ext uri="{FF2B5EF4-FFF2-40B4-BE49-F238E27FC236}">
                <a16:creationId xmlns:a16="http://schemas.microsoft.com/office/drawing/2014/main" id="{DB065484-E004-2F30-133B-7244ECECB9A8}"/>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Now that we know how BLIP-2 is created, there are a number of interesting use cases for such a model. For example</a:t>
            </a:r>
          </a:p>
          <a:p>
            <a:pPr algn="just"/>
            <a:r>
              <a:rPr lang="en-GB" dirty="0">
                <a:latin typeface="Arial" panose="020B0604020202020204" pitchFamily="34" charset="0"/>
                <a:cs typeface="Arial" panose="020B0604020202020204" pitchFamily="34" charset="0"/>
              </a:rPr>
              <a:t>Use Case 2: Multimodal Chat-Based Prompting</a:t>
            </a:r>
          </a:p>
          <a:p>
            <a:pPr lvl="1" algn="just"/>
            <a:r>
              <a:rPr lang="en-GB" dirty="0">
                <a:latin typeface="Arial" panose="020B0604020202020204" pitchFamily="34" charset="0"/>
                <a:cs typeface="Arial" panose="020B0604020202020204" pitchFamily="34" charset="0"/>
              </a:rPr>
              <a:t>In this particular use case, we give the model an image along with a question about that specific image for it to answer. The model needs to process both the image as well as the question at once. We present both modalities simultaneously by performing what is called visual question answering.</a:t>
            </a:r>
          </a:p>
        </p:txBody>
      </p:sp>
      <p:sp>
        <p:nvSpPr>
          <p:cNvPr id="4" name="Footer Placeholder 3">
            <a:extLst>
              <a:ext uri="{FF2B5EF4-FFF2-40B4-BE49-F238E27FC236}">
                <a16:creationId xmlns:a16="http://schemas.microsoft.com/office/drawing/2014/main" id="{58B3D0E9-5E27-5A65-5992-B1AD7B7906CB}"/>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8F9D06CE-0B38-0063-ACB3-C840B460E598}"/>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30</a:t>
            </a:fld>
            <a:endParaRPr lang="en-AE" dirty="0"/>
          </a:p>
        </p:txBody>
      </p:sp>
      <p:pic>
        <p:nvPicPr>
          <p:cNvPr id="17" name="Picture 16">
            <a:extLst>
              <a:ext uri="{FF2B5EF4-FFF2-40B4-BE49-F238E27FC236}">
                <a16:creationId xmlns:a16="http://schemas.microsoft.com/office/drawing/2014/main" id="{D7B8092A-3FA9-70FA-1623-C38CC74783E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209688" y="3693416"/>
            <a:ext cx="1978953" cy="2108501"/>
          </a:xfrm>
          <a:prstGeom prst="rect">
            <a:avLst/>
          </a:prstGeom>
        </p:spPr>
      </p:pic>
      <p:sp>
        <p:nvSpPr>
          <p:cNvPr id="18" name="Rectangle: Rounded Corners 17">
            <a:extLst>
              <a:ext uri="{FF2B5EF4-FFF2-40B4-BE49-F238E27FC236}">
                <a16:creationId xmlns:a16="http://schemas.microsoft.com/office/drawing/2014/main" id="{855614CE-7E33-843D-70C4-99D72954A108}"/>
              </a:ext>
            </a:extLst>
          </p:cNvPr>
          <p:cNvSpPr/>
          <p:nvPr/>
        </p:nvSpPr>
        <p:spPr>
          <a:xfrm>
            <a:off x="4350328" y="3693416"/>
            <a:ext cx="2392218" cy="29154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BLIP-2</a:t>
            </a:r>
            <a:endParaRPr lang="en-AE" dirty="0"/>
          </a:p>
        </p:txBody>
      </p:sp>
      <p:cxnSp>
        <p:nvCxnSpPr>
          <p:cNvPr id="20" name="Straight Arrow Connector 19">
            <a:extLst>
              <a:ext uri="{FF2B5EF4-FFF2-40B4-BE49-F238E27FC236}">
                <a16:creationId xmlns:a16="http://schemas.microsoft.com/office/drawing/2014/main" id="{D5C171A5-A702-B554-41D4-AB903546E763}"/>
              </a:ext>
            </a:extLst>
          </p:cNvPr>
          <p:cNvCxnSpPr>
            <a:cxnSpLocks/>
          </p:cNvCxnSpPr>
          <p:nvPr/>
        </p:nvCxnSpPr>
        <p:spPr>
          <a:xfrm flipV="1">
            <a:off x="6705876" y="5154066"/>
            <a:ext cx="790137" cy="17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C64ADC73-8337-8171-0F95-B2602C49A948}"/>
              </a:ext>
            </a:extLst>
          </p:cNvPr>
          <p:cNvSpPr txBox="1"/>
          <p:nvPr/>
        </p:nvSpPr>
        <p:spPr>
          <a:xfrm>
            <a:off x="7523447" y="4966481"/>
            <a:ext cx="4673599" cy="369332"/>
          </a:xfrm>
          <a:prstGeom prst="rect">
            <a:avLst/>
          </a:prstGeom>
          <a:noFill/>
        </p:spPr>
        <p:txBody>
          <a:bodyPr wrap="square" rtlCol="0">
            <a:spAutoFit/>
          </a:bodyPr>
          <a:lstStyle/>
          <a:p>
            <a:r>
              <a:rPr lang="en-GB" i="1" dirty="0"/>
              <a:t>A sports car driving on the road at sunset</a:t>
            </a:r>
            <a:endParaRPr lang="en-AE" i="1" dirty="0"/>
          </a:p>
        </p:txBody>
      </p:sp>
      <p:sp>
        <p:nvSpPr>
          <p:cNvPr id="23" name="TextBox 22">
            <a:extLst>
              <a:ext uri="{FF2B5EF4-FFF2-40B4-BE49-F238E27FC236}">
                <a16:creationId xmlns:a16="http://schemas.microsoft.com/office/drawing/2014/main" id="{4FF881D2-F806-E559-235C-9E3A30AC5221}"/>
              </a:ext>
            </a:extLst>
          </p:cNvPr>
          <p:cNvSpPr txBox="1"/>
          <p:nvPr/>
        </p:nvSpPr>
        <p:spPr>
          <a:xfrm>
            <a:off x="227906" y="5865557"/>
            <a:ext cx="4022598" cy="646331"/>
          </a:xfrm>
          <a:prstGeom prst="rect">
            <a:avLst/>
          </a:prstGeom>
          <a:noFill/>
        </p:spPr>
        <p:txBody>
          <a:bodyPr wrap="square" rtlCol="0">
            <a:spAutoFit/>
          </a:bodyPr>
          <a:lstStyle/>
          <a:p>
            <a:r>
              <a:rPr lang="en-GB" dirty="0"/>
              <a:t>Question: Write down what you see in this picture. Answer:</a:t>
            </a:r>
            <a:endParaRPr lang="en-AE" dirty="0"/>
          </a:p>
        </p:txBody>
      </p:sp>
      <p:cxnSp>
        <p:nvCxnSpPr>
          <p:cNvPr id="26" name="Straight Arrow Connector 25">
            <a:extLst>
              <a:ext uri="{FF2B5EF4-FFF2-40B4-BE49-F238E27FC236}">
                <a16:creationId xmlns:a16="http://schemas.microsoft.com/office/drawing/2014/main" id="{3784E67D-54D9-7A6A-13CD-ABFB226E8E63}"/>
              </a:ext>
            </a:extLst>
          </p:cNvPr>
          <p:cNvCxnSpPr>
            <a:cxnSpLocks/>
          </p:cNvCxnSpPr>
          <p:nvPr/>
        </p:nvCxnSpPr>
        <p:spPr>
          <a:xfrm flipV="1">
            <a:off x="3569427" y="5151548"/>
            <a:ext cx="790137" cy="17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7600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05840-9925-793A-788C-4BA07DF4BA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0FDE2-C645-97DE-4436-D004878483EF}"/>
              </a:ext>
            </a:extLst>
          </p:cNvPr>
          <p:cNvSpPr>
            <a:spLocks noGrp="1"/>
          </p:cNvSpPr>
          <p:nvPr>
            <p:ph type="title"/>
          </p:nvPr>
        </p:nvSpPr>
        <p:spPr>
          <a:xfrm>
            <a:off x="128081" y="83024"/>
            <a:ext cx="11935838" cy="636925"/>
          </a:xfrm>
        </p:spPr>
        <p:txBody>
          <a:bodyPr>
            <a:normAutofit fontScale="90000"/>
          </a:bodyPr>
          <a:lstStyle/>
          <a:p>
            <a:r>
              <a:rPr lang="en-US" dirty="0"/>
              <a:t>References</a:t>
            </a:r>
            <a:endParaRPr lang="en-AE" dirty="0"/>
          </a:p>
        </p:txBody>
      </p:sp>
      <p:sp>
        <p:nvSpPr>
          <p:cNvPr id="3" name="Content Placeholder 2">
            <a:extLst>
              <a:ext uri="{FF2B5EF4-FFF2-40B4-BE49-F238E27FC236}">
                <a16:creationId xmlns:a16="http://schemas.microsoft.com/office/drawing/2014/main" id="{03A174CE-F396-0014-63B8-4CFC78D1E222}"/>
              </a:ext>
            </a:extLst>
          </p:cNvPr>
          <p:cNvSpPr>
            <a:spLocks noGrp="1"/>
          </p:cNvSpPr>
          <p:nvPr>
            <p:ph idx="1"/>
          </p:nvPr>
        </p:nvSpPr>
        <p:spPr>
          <a:xfrm>
            <a:off x="128081" y="875488"/>
            <a:ext cx="11935838" cy="5480861"/>
          </a:xfrm>
        </p:spPr>
        <p:txBody>
          <a:bodyPr>
            <a:normAutofit/>
          </a:bodyPr>
          <a:lstStyle/>
          <a:p>
            <a:r>
              <a:rPr lang="en-GB" dirty="0" err="1">
                <a:latin typeface="Arial" panose="020B0604020202020204" pitchFamily="34" charset="0"/>
                <a:cs typeface="Arial" panose="020B0604020202020204" pitchFamily="34" charset="0"/>
              </a:rPr>
              <a:t>Alammar</a:t>
            </a:r>
            <a:r>
              <a:rPr lang="en-GB" dirty="0">
                <a:latin typeface="Arial" panose="020B0604020202020204" pitchFamily="34" charset="0"/>
                <a:cs typeface="Arial" panose="020B0604020202020204" pitchFamily="34" charset="0"/>
              </a:rPr>
              <a:t>, J., &amp; Grootendorst, M. Hands-On Large Language Models: Language Understanding and Generation. O'Reilly Media.</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0585540-9DD3-9041-93CA-4D7BEA15C9B7}"/>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E37BF071-7D08-AA16-BF4A-81D30C40C5F0}"/>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31</a:t>
            </a:fld>
            <a:endParaRPr lang="en-AE" dirty="0"/>
          </a:p>
        </p:txBody>
      </p:sp>
    </p:spTree>
    <p:extLst>
      <p:ext uri="{BB962C8B-B14F-4D97-AF65-F5344CB8AC3E}">
        <p14:creationId xmlns:p14="http://schemas.microsoft.com/office/powerpoint/2010/main" val="180400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542C4-1DCF-5DF8-C489-1F0772AA6A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A3C67-6B88-199E-FC71-ABDB18A0863F}"/>
              </a:ext>
            </a:extLst>
          </p:cNvPr>
          <p:cNvSpPr>
            <a:spLocks noGrp="1"/>
          </p:cNvSpPr>
          <p:nvPr>
            <p:ph type="title"/>
          </p:nvPr>
        </p:nvSpPr>
        <p:spPr>
          <a:xfrm>
            <a:off x="128081" y="83024"/>
            <a:ext cx="11935838" cy="636925"/>
          </a:xfrm>
        </p:spPr>
        <p:txBody>
          <a:bodyPr>
            <a:normAutofit fontScale="90000"/>
          </a:bodyPr>
          <a:lstStyle/>
          <a:p>
            <a:r>
              <a:rPr lang="en-US" dirty="0"/>
              <a:t>Multimodality</a:t>
            </a:r>
            <a:endParaRPr lang="en-AE" dirty="0"/>
          </a:p>
        </p:txBody>
      </p:sp>
      <p:sp>
        <p:nvSpPr>
          <p:cNvPr id="3" name="Content Placeholder 2">
            <a:extLst>
              <a:ext uri="{FF2B5EF4-FFF2-40B4-BE49-F238E27FC236}">
                <a16:creationId xmlns:a16="http://schemas.microsoft.com/office/drawing/2014/main" id="{138A0160-C7FD-1022-4DB4-53DAF58E42CF}"/>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Models that are able to deal with different types (or modalities) of data, such as images, audio, video, or sensors, are said to be multimodal. It’s possible for a model to accept a modality as input yet not be able to generate in that modality.</a:t>
            </a: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AA26C9D-FDBE-E46A-F941-1316A770B68B}"/>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114F918A-5072-6206-DCB3-04A5150003C9}"/>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4</a:t>
            </a:fld>
            <a:endParaRPr lang="en-AE" dirty="0"/>
          </a:p>
        </p:txBody>
      </p:sp>
      <p:pic>
        <p:nvPicPr>
          <p:cNvPr id="7" name="Picture 6">
            <a:extLst>
              <a:ext uri="{FF2B5EF4-FFF2-40B4-BE49-F238E27FC236}">
                <a16:creationId xmlns:a16="http://schemas.microsoft.com/office/drawing/2014/main" id="{4ECDB027-F440-DC14-7BB0-31BC70278D2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2262808" y="2620212"/>
            <a:ext cx="7666384" cy="3657917"/>
          </a:xfrm>
          <a:prstGeom prst="rect">
            <a:avLst/>
          </a:prstGeom>
        </p:spPr>
      </p:pic>
    </p:spTree>
    <p:extLst>
      <p:ext uri="{BB962C8B-B14F-4D97-AF65-F5344CB8AC3E}">
        <p14:creationId xmlns:p14="http://schemas.microsoft.com/office/powerpoint/2010/main" val="259855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22989-3D17-B09E-6783-11F54A84CF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C1C704-3A8D-4C41-6AE3-3BA3731E1759}"/>
              </a:ext>
            </a:extLst>
          </p:cNvPr>
          <p:cNvSpPr>
            <a:spLocks noGrp="1"/>
          </p:cNvSpPr>
          <p:nvPr>
            <p:ph type="title"/>
          </p:nvPr>
        </p:nvSpPr>
        <p:spPr>
          <a:xfrm>
            <a:off x="128081" y="83024"/>
            <a:ext cx="11935838" cy="636925"/>
          </a:xfrm>
        </p:spPr>
        <p:txBody>
          <a:bodyPr>
            <a:normAutofit fontScale="90000"/>
          </a:bodyPr>
          <a:lstStyle/>
          <a:p>
            <a:r>
              <a:rPr lang="en-US" dirty="0"/>
              <a:t>Transformers for Vision</a:t>
            </a:r>
          </a:p>
        </p:txBody>
      </p:sp>
      <p:sp>
        <p:nvSpPr>
          <p:cNvPr id="3" name="Content Placeholder 2">
            <a:extLst>
              <a:ext uri="{FF2B5EF4-FFF2-40B4-BE49-F238E27FC236}">
                <a16:creationId xmlns:a16="http://schemas.microsoft.com/office/drawing/2014/main" id="{22DD4DB3-91CB-C008-4198-C6066537CBE1}"/>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we have seen the success of using Transformer based models for a variety of language </a:t>
            </a:r>
            <a:r>
              <a:rPr lang="en-GB" dirty="0" err="1">
                <a:latin typeface="Arial" panose="020B0604020202020204" pitchFamily="34" charset="0"/>
                <a:cs typeface="Arial" panose="020B0604020202020204" pitchFamily="34" charset="0"/>
              </a:rPr>
              <a:t>modeling</a:t>
            </a:r>
            <a:r>
              <a:rPr lang="en-GB" dirty="0">
                <a:latin typeface="Arial" panose="020B0604020202020204" pitchFamily="34" charset="0"/>
                <a:cs typeface="Arial" panose="020B0604020202020204" pitchFamily="34" charset="0"/>
              </a:rPr>
              <a:t> tasks, from classification and clustering to search and generative </a:t>
            </a:r>
            <a:r>
              <a:rPr lang="en-GB" dirty="0" err="1">
                <a:latin typeface="Arial" panose="020B0604020202020204" pitchFamily="34" charset="0"/>
                <a:cs typeface="Arial" panose="020B0604020202020204" pitchFamily="34" charset="0"/>
              </a:rPr>
              <a:t>modeling</a:t>
            </a:r>
            <a:r>
              <a:rPr lang="en-GB" dirty="0">
                <a:latin typeface="Arial" panose="020B0604020202020204" pitchFamily="34" charset="0"/>
                <a:cs typeface="Arial" panose="020B0604020202020204" pitchFamily="34" charset="0"/>
              </a:rPr>
              <a:t>. So it might not be surprising that researchers have been looking at a way to generalize some of the Transformer’s success to the field of computer vision.</a:t>
            </a:r>
          </a:p>
          <a:p>
            <a:r>
              <a:rPr lang="en-GB" dirty="0">
                <a:latin typeface="Arial" panose="020B0604020202020204" pitchFamily="34" charset="0"/>
                <a:cs typeface="Arial" panose="020B0604020202020204" pitchFamily="34" charset="0"/>
              </a:rPr>
              <a:t>The method they came up with is called the Vision Transformer (</a:t>
            </a:r>
            <a:r>
              <a:rPr lang="en-GB" dirty="0" err="1">
                <a:latin typeface="Arial" panose="020B0604020202020204" pitchFamily="34" charset="0"/>
                <a:cs typeface="Arial" panose="020B0604020202020204" pitchFamily="34" charset="0"/>
              </a:rPr>
              <a:t>ViT</a:t>
            </a:r>
            <a:r>
              <a:rPr lang="en-GB" dirty="0">
                <a:latin typeface="Arial" panose="020B0604020202020204" pitchFamily="34" charset="0"/>
                <a:cs typeface="Arial" panose="020B0604020202020204" pitchFamily="34" charset="0"/>
              </a:rPr>
              <a:t>), which has been shown to do tremendously well on image recognition tasks. </a:t>
            </a:r>
          </a:p>
        </p:txBody>
      </p:sp>
      <p:sp>
        <p:nvSpPr>
          <p:cNvPr id="4" name="Footer Placeholder 3">
            <a:extLst>
              <a:ext uri="{FF2B5EF4-FFF2-40B4-BE49-F238E27FC236}">
                <a16:creationId xmlns:a16="http://schemas.microsoft.com/office/drawing/2014/main" id="{2B04661F-A430-10CB-88B5-ED86D91EFF79}"/>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F5F16D8C-9544-723D-A3A0-C530A92980A6}"/>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5</a:t>
            </a:fld>
            <a:endParaRPr lang="en-AE" dirty="0"/>
          </a:p>
        </p:txBody>
      </p:sp>
    </p:spTree>
    <p:extLst>
      <p:ext uri="{BB962C8B-B14F-4D97-AF65-F5344CB8AC3E}">
        <p14:creationId xmlns:p14="http://schemas.microsoft.com/office/powerpoint/2010/main" val="3853074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B25E0-AAAF-DB72-E195-DFB824F262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38C1D1-C62A-C9DC-2141-2B818152F22A}"/>
              </a:ext>
            </a:extLst>
          </p:cNvPr>
          <p:cNvSpPr>
            <a:spLocks noGrp="1"/>
          </p:cNvSpPr>
          <p:nvPr>
            <p:ph type="title"/>
          </p:nvPr>
        </p:nvSpPr>
        <p:spPr>
          <a:xfrm>
            <a:off x="128081" y="83024"/>
            <a:ext cx="11935838" cy="636925"/>
          </a:xfrm>
        </p:spPr>
        <p:txBody>
          <a:bodyPr>
            <a:normAutofit fontScale="90000"/>
          </a:bodyPr>
          <a:lstStyle/>
          <a:p>
            <a:r>
              <a:rPr lang="en-US" dirty="0"/>
              <a:t>Transformers for Vision</a:t>
            </a:r>
          </a:p>
        </p:txBody>
      </p:sp>
      <p:sp>
        <p:nvSpPr>
          <p:cNvPr id="3" name="Content Placeholder 2">
            <a:extLst>
              <a:ext uri="{FF2B5EF4-FFF2-40B4-BE49-F238E27FC236}">
                <a16:creationId xmlns:a16="http://schemas.microsoft.com/office/drawing/2014/main" id="{6334FC89-3ED0-0041-29FA-66615D3086E1}"/>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Like the original Transformer, </a:t>
            </a:r>
            <a:r>
              <a:rPr lang="en-GB" dirty="0" err="1">
                <a:latin typeface="Arial" panose="020B0604020202020204" pitchFamily="34" charset="0"/>
                <a:cs typeface="Arial" panose="020B0604020202020204" pitchFamily="34" charset="0"/>
              </a:rPr>
              <a:t>ViT</a:t>
            </a:r>
            <a:r>
              <a:rPr lang="en-GB" dirty="0">
                <a:latin typeface="Arial" panose="020B0604020202020204" pitchFamily="34" charset="0"/>
                <a:cs typeface="Arial" panose="020B0604020202020204" pitchFamily="34" charset="0"/>
              </a:rPr>
              <a:t> is used to transform unstructured data, an image, into representations that can be used for a variety of tasks, like classification.</a:t>
            </a:r>
          </a:p>
        </p:txBody>
      </p:sp>
      <p:sp>
        <p:nvSpPr>
          <p:cNvPr id="4" name="Footer Placeholder 3">
            <a:extLst>
              <a:ext uri="{FF2B5EF4-FFF2-40B4-BE49-F238E27FC236}">
                <a16:creationId xmlns:a16="http://schemas.microsoft.com/office/drawing/2014/main" id="{625D3E54-C08D-AC67-1975-F4D2AABAFCC6}"/>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FE6CEC70-ADB3-ADA7-E91F-ABE5C2E5F08A}"/>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6</a:t>
            </a:fld>
            <a:endParaRPr lang="en-AE" dirty="0"/>
          </a:p>
        </p:txBody>
      </p:sp>
      <p:pic>
        <p:nvPicPr>
          <p:cNvPr id="7" name="Picture 6">
            <a:extLst>
              <a:ext uri="{FF2B5EF4-FFF2-40B4-BE49-F238E27FC236}">
                <a16:creationId xmlns:a16="http://schemas.microsoft.com/office/drawing/2014/main" id="{3202536D-DD8B-5E95-1EBD-9B535363256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2910564" y="2264054"/>
            <a:ext cx="6370872" cy="4092295"/>
          </a:xfrm>
          <a:prstGeom prst="rect">
            <a:avLst/>
          </a:prstGeom>
        </p:spPr>
      </p:pic>
    </p:spTree>
    <p:extLst>
      <p:ext uri="{BB962C8B-B14F-4D97-AF65-F5344CB8AC3E}">
        <p14:creationId xmlns:p14="http://schemas.microsoft.com/office/powerpoint/2010/main" val="181534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A699D-9849-12F9-11F3-F596A2588A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EB7FDA-A1DB-0840-687C-D6A50CEAD140}"/>
              </a:ext>
            </a:extLst>
          </p:cNvPr>
          <p:cNvSpPr>
            <a:spLocks noGrp="1"/>
          </p:cNvSpPr>
          <p:nvPr>
            <p:ph type="title"/>
          </p:nvPr>
        </p:nvSpPr>
        <p:spPr>
          <a:xfrm>
            <a:off x="128081" y="83024"/>
            <a:ext cx="11935838" cy="636925"/>
          </a:xfrm>
        </p:spPr>
        <p:txBody>
          <a:bodyPr>
            <a:normAutofit fontScale="90000"/>
          </a:bodyPr>
          <a:lstStyle/>
          <a:p>
            <a:r>
              <a:rPr lang="en-US" dirty="0"/>
              <a:t>Transformers for Vision</a:t>
            </a:r>
          </a:p>
        </p:txBody>
      </p:sp>
      <p:sp>
        <p:nvSpPr>
          <p:cNvPr id="3" name="Content Placeholder 2">
            <a:extLst>
              <a:ext uri="{FF2B5EF4-FFF2-40B4-BE49-F238E27FC236}">
                <a16:creationId xmlns:a16="http://schemas.microsoft.com/office/drawing/2014/main" id="{B4BD1A5C-F34F-4558-5ACB-5EC88DDA811D}"/>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Since an image does not consist of words the tokenization process cannot be used for visual data. Instead, the authors of </a:t>
            </a:r>
            <a:r>
              <a:rPr lang="en-GB" dirty="0" err="1">
                <a:latin typeface="Arial" panose="020B0604020202020204" pitchFamily="34" charset="0"/>
                <a:cs typeface="Arial" panose="020B0604020202020204" pitchFamily="34" charset="0"/>
              </a:rPr>
              <a:t>ViT</a:t>
            </a:r>
            <a:r>
              <a:rPr lang="en-GB" dirty="0">
                <a:latin typeface="Arial" panose="020B0604020202020204" pitchFamily="34" charset="0"/>
                <a:cs typeface="Arial" panose="020B0604020202020204" pitchFamily="34" charset="0"/>
              </a:rPr>
              <a:t> came up with a method for tokenizing images into “words,” which allowed them to use the original encoder structure.</a:t>
            </a:r>
          </a:p>
          <a:p>
            <a:pPr algn="just"/>
            <a:endParaRPr lang="en-GB"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Imagine that you have an image of a cat. This image is represented by a number of pixels, let’s say 512 × 512 pixels. Each individual pixel does not convey much information but when you combine patches of pixels, you slowly start to see more information.</a:t>
            </a:r>
          </a:p>
        </p:txBody>
      </p:sp>
      <p:sp>
        <p:nvSpPr>
          <p:cNvPr id="4" name="Footer Placeholder 3">
            <a:extLst>
              <a:ext uri="{FF2B5EF4-FFF2-40B4-BE49-F238E27FC236}">
                <a16:creationId xmlns:a16="http://schemas.microsoft.com/office/drawing/2014/main" id="{0E27CB31-3CD8-F507-3F2D-A850337E819A}"/>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9520A87F-7146-2A2D-8EE1-D694329E96E5}"/>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7</a:t>
            </a:fld>
            <a:endParaRPr lang="en-AE" dirty="0"/>
          </a:p>
        </p:txBody>
      </p:sp>
    </p:spTree>
    <p:extLst>
      <p:ext uri="{BB962C8B-B14F-4D97-AF65-F5344CB8AC3E}">
        <p14:creationId xmlns:p14="http://schemas.microsoft.com/office/powerpoint/2010/main" val="292541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A0BC0-9DED-F4A0-68C2-2CE3BF2B12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DF075-8946-E5EA-EE32-75404437C645}"/>
              </a:ext>
            </a:extLst>
          </p:cNvPr>
          <p:cNvSpPr>
            <a:spLocks noGrp="1"/>
          </p:cNvSpPr>
          <p:nvPr>
            <p:ph type="title"/>
          </p:nvPr>
        </p:nvSpPr>
        <p:spPr>
          <a:xfrm>
            <a:off x="128081" y="83024"/>
            <a:ext cx="11935838" cy="636925"/>
          </a:xfrm>
        </p:spPr>
        <p:txBody>
          <a:bodyPr>
            <a:normAutofit fontScale="90000"/>
          </a:bodyPr>
          <a:lstStyle/>
          <a:p>
            <a:r>
              <a:rPr lang="en-US" dirty="0"/>
              <a:t>Transformers for Vision</a:t>
            </a:r>
          </a:p>
        </p:txBody>
      </p:sp>
      <p:sp>
        <p:nvSpPr>
          <p:cNvPr id="3" name="Content Placeholder 2">
            <a:extLst>
              <a:ext uri="{FF2B5EF4-FFF2-40B4-BE49-F238E27FC236}">
                <a16:creationId xmlns:a16="http://schemas.microsoft.com/office/drawing/2014/main" id="{94BA1E2A-3B37-EC38-DCE1-CE35316D8556}"/>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A </a:t>
            </a:r>
            <a:r>
              <a:rPr lang="en-GB" dirty="0" err="1">
                <a:latin typeface="Arial" panose="020B0604020202020204" pitchFamily="34" charset="0"/>
                <a:cs typeface="Arial" panose="020B0604020202020204" pitchFamily="34" charset="0"/>
              </a:rPr>
              <a:t>ViT</a:t>
            </a:r>
            <a:r>
              <a:rPr lang="en-GB" dirty="0">
                <a:latin typeface="Arial" panose="020B0604020202020204" pitchFamily="34" charset="0"/>
                <a:cs typeface="Arial" panose="020B0604020202020204" pitchFamily="34" charset="0"/>
              </a:rPr>
              <a:t> converts the original image into patches of images (sub-images). In other words, it cuts the image into a number of pieces horizontally and vertically. The image in the example is patched into 3 × 3 patches. </a:t>
            </a: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The flattened input of image patches can be thought of as the tokens in a piece of text. </a:t>
            </a:r>
          </a:p>
        </p:txBody>
      </p:sp>
      <p:sp>
        <p:nvSpPr>
          <p:cNvPr id="4" name="Footer Placeholder 3">
            <a:extLst>
              <a:ext uri="{FF2B5EF4-FFF2-40B4-BE49-F238E27FC236}">
                <a16:creationId xmlns:a16="http://schemas.microsoft.com/office/drawing/2014/main" id="{B617EF3D-B85C-362A-EA1D-D4F309E2201A}"/>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2BD187DC-51A8-35A5-7FDF-6AC822F21553}"/>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8</a:t>
            </a:fld>
            <a:endParaRPr lang="en-AE" dirty="0"/>
          </a:p>
        </p:txBody>
      </p:sp>
      <p:pic>
        <p:nvPicPr>
          <p:cNvPr id="7" name="Picture 6">
            <a:extLst>
              <a:ext uri="{FF2B5EF4-FFF2-40B4-BE49-F238E27FC236}">
                <a16:creationId xmlns:a16="http://schemas.microsoft.com/office/drawing/2014/main" id="{7ADDB536-A71D-97A5-B873-ADF96A5E559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2255187" y="2750973"/>
            <a:ext cx="7681626" cy="1729890"/>
          </a:xfrm>
          <a:prstGeom prst="rect">
            <a:avLst/>
          </a:prstGeom>
        </p:spPr>
      </p:pic>
    </p:spTree>
    <p:extLst>
      <p:ext uri="{BB962C8B-B14F-4D97-AF65-F5344CB8AC3E}">
        <p14:creationId xmlns:p14="http://schemas.microsoft.com/office/powerpoint/2010/main" val="2074876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4A254-790C-E293-8FC9-ABFFA26C3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4395DB-DBF7-7E33-3A4E-9BD49B61FE90}"/>
              </a:ext>
            </a:extLst>
          </p:cNvPr>
          <p:cNvSpPr>
            <a:spLocks noGrp="1"/>
          </p:cNvSpPr>
          <p:nvPr>
            <p:ph type="title"/>
          </p:nvPr>
        </p:nvSpPr>
        <p:spPr>
          <a:xfrm>
            <a:off x="128081" y="83024"/>
            <a:ext cx="11935838" cy="636925"/>
          </a:xfrm>
        </p:spPr>
        <p:txBody>
          <a:bodyPr>
            <a:normAutofit fontScale="90000"/>
          </a:bodyPr>
          <a:lstStyle/>
          <a:p>
            <a:r>
              <a:rPr lang="en-US" dirty="0"/>
              <a:t>Transformers for Vision</a:t>
            </a:r>
          </a:p>
        </p:txBody>
      </p:sp>
      <p:sp>
        <p:nvSpPr>
          <p:cNvPr id="3" name="Content Placeholder 2">
            <a:extLst>
              <a:ext uri="{FF2B5EF4-FFF2-40B4-BE49-F238E27FC236}">
                <a16:creationId xmlns:a16="http://schemas.microsoft.com/office/drawing/2014/main" id="{00AA63DD-2B95-9009-96B9-37EA092F108A}"/>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However, unlike tokens, we cannot just assign each patch with an ID since these patches will rarely be found in other images, unlike the vocabulary of a text.</a:t>
            </a:r>
          </a:p>
          <a:p>
            <a:r>
              <a:rPr lang="en-GB" dirty="0">
                <a:latin typeface="Arial" panose="020B0604020202020204" pitchFamily="34" charset="0"/>
                <a:cs typeface="Arial" panose="020B0604020202020204" pitchFamily="34" charset="0"/>
              </a:rPr>
              <a:t>Instead, the patches are linearly embedded to create numerical representations, namely embeddings. These can then be used as the input of a Transformer model.</a:t>
            </a: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E94A3BD-4702-36A7-FD93-89C938D6E2D9}"/>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CF304357-B0B4-D4F6-FC4A-51710855A1B4}"/>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9</a:t>
            </a:fld>
            <a:endParaRPr lang="en-AE" dirty="0"/>
          </a:p>
        </p:txBody>
      </p:sp>
    </p:spTree>
    <p:extLst>
      <p:ext uri="{BB962C8B-B14F-4D97-AF65-F5344CB8AC3E}">
        <p14:creationId xmlns:p14="http://schemas.microsoft.com/office/powerpoint/2010/main" val="2297097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5595</TotalTime>
  <Words>2166</Words>
  <Application>Microsoft Office PowerPoint</Application>
  <PresentationFormat>Widescreen</PresentationFormat>
  <Paragraphs>226</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Aptos</vt:lpstr>
      <vt:lpstr>Aptos Display</vt:lpstr>
      <vt:lpstr>Arial</vt:lpstr>
      <vt:lpstr>Office Theme</vt:lpstr>
      <vt:lpstr>Multimodal LLMs</vt:lpstr>
      <vt:lpstr>Contents</vt:lpstr>
      <vt:lpstr>Multimodality</vt:lpstr>
      <vt:lpstr>Multimodality</vt:lpstr>
      <vt:lpstr>Transformers for Vision</vt:lpstr>
      <vt:lpstr>Transformers for Vision</vt:lpstr>
      <vt:lpstr>Transformers for Vision</vt:lpstr>
      <vt:lpstr>Transformers for Vision</vt:lpstr>
      <vt:lpstr>Transformers for Vision</vt:lpstr>
      <vt:lpstr>Transformers for Vision</vt:lpstr>
      <vt:lpstr>Multimodal Embedding Models</vt:lpstr>
      <vt:lpstr>Multimodal Embedding Models</vt:lpstr>
      <vt:lpstr>CLIP</vt:lpstr>
      <vt:lpstr>CLIP</vt:lpstr>
      <vt:lpstr>CLIP</vt:lpstr>
      <vt:lpstr>CLIP</vt:lpstr>
      <vt:lpstr>CLIP</vt:lpstr>
      <vt:lpstr>CLIP</vt:lpstr>
      <vt:lpstr>Making Text Generation Models Multimodal – BLIP2</vt:lpstr>
      <vt:lpstr>Making Text Generation Models Multimodal – BLIP2</vt:lpstr>
      <vt:lpstr>Making Text Generation Models Multimodal – BLIP2</vt:lpstr>
      <vt:lpstr>Making Text Generation Models Multimodal – BLIP2</vt:lpstr>
      <vt:lpstr>Making Text Generation Models Multimodal – BLIP2</vt:lpstr>
      <vt:lpstr>Making Text Generation Models Multimodal – BLIP2</vt:lpstr>
      <vt:lpstr>Making Text Generation Models Multimodal – BLIP2</vt:lpstr>
      <vt:lpstr>Making Text Generation Models Multimodal – BLIP2</vt:lpstr>
      <vt:lpstr>Making Text Generation Models Multimodal – BLIP2</vt:lpstr>
      <vt:lpstr>Making Text Generation Models Multimodal – BLIP2</vt:lpstr>
      <vt:lpstr>BLIP-2 Use Cases</vt:lpstr>
      <vt:lpstr>BLIP-2 Use Cases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LLMs</dc:title>
  <dc:creator>shehryar amin</dc:creator>
  <cp:lastModifiedBy>Sandesh Kumar</cp:lastModifiedBy>
  <cp:revision>511</cp:revision>
  <dcterms:created xsi:type="dcterms:W3CDTF">2024-12-21T16:22:29Z</dcterms:created>
  <dcterms:modified xsi:type="dcterms:W3CDTF">2025-03-04T10:44:23Z</dcterms:modified>
</cp:coreProperties>
</file>