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4190" r:id="rId1"/>
  </p:sldMasterIdLst>
  <p:notesMasterIdLst>
    <p:notesMasterId r:id="rId40"/>
  </p:notesMasterIdLst>
  <p:sldIdLst>
    <p:sldId id="312" r:id="rId2"/>
    <p:sldId id="274" r:id="rId3"/>
    <p:sldId id="373" r:id="rId4"/>
    <p:sldId id="374" r:id="rId5"/>
    <p:sldId id="376" r:id="rId6"/>
    <p:sldId id="257" r:id="rId7"/>
    <p:sldId id="353" r:id="rId8"/>
    <p:sldId id="354" r:id="rId9"/>
    <p:sldId id="315" r:id="rId10"/>
    <p:sldId id="318" r:id="rId11"/>
    <p:sldId id="317" r:id="rId12"/>
    <p:sldId id="319" r:id="rId13"/>
    <p:sldId id="355" r:id="rId14"/>
    <p:sldId id="320" r:id="rId15"/>
    <p:sldId id="321" r:id="rId16"/>
    <p:sldId id="377" r:id="rId17"/>
    <p:sldId id="378" r:id="rId18"/>
    <p:sldId id="379" r:id="rId19"/>
    <p:sldId id="360" r:id="rId20"/>
    <p:sldId id="356" r:id="rId21"/>
    <p:sldId id="324" r:id="rId22"/>
    <p:sldId id="325" r:id="rId23"/>
    <p:sldId id="358" r:id="rId24"/>
    <p:sldId id="359" r:id="rId25"/>
    <p:sldId id="380" r:id="rId26"/>
    <p:sldId id="381" r:id="rId27"/>
    <p:sldId id="361" r:id="rId28"/>
    <p:sldId id="335" r:id="rId29"/>
    <p:sldId id="362" r:id="rId30"/>
    <p:sldId id="364" r:id="rId31"/>
    <p:sldId id="365" r:id="rId32"/>
    <p:sldId id="366" r:id="rId33"/>
    <p:sldId id="372" r:id="rId34"/>
    <p:sldId id="382" r:id="rId35"/>
    <p:sldId id="369" r:id="rId36"/>
    <p:sldId id="370" r:id="rId37"/>
    <p:sldId id="367" r:id="rId38"/>
    <p:sldId id="383" r:id="rId3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474746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5196" autoAdjust="0"/>
  </p:normalViewPr>
  <p:slideViewPr>
    <p:cSldViewPr>
      <p:cViewPr varScale="1">
        <p:scale>
          <a:sx n="110" d="100"/>
          <a:sy n="110" d="100"/>
        </p:scale>
        <p:origin x="7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Anwar" userId="32255ed2-62ed-47d7-95f0-bc123b7190b4" providerId="ADAL" clId="{CE03D2BD-83E7-477A-BC89-864368F0F224}"/>
    <pc:docChg chg="modSld">
      <pc:chgData name="Muhammad Munawwar Anwar" userId="32255ed2-62ed-47d7-95f0-bc123b7190b4" providerId="ADAL" clId="{CE03D2BD-83E7-477A-BC89-864368F0F224}" dt="2022-07-05T05:23:44.901" v="0" actId="947"/>
      <pc:docMkLst>
        <pc:docMk/>
      </pc:docMkLst>
      <pc:sldChg chg="modSp mod">
        <pc:chgData name="Muhammad Munawwar Anwar" userId="32255ed2-62ed-47d7-95f0-bc123b7190b4" providerId="ADAL" clId="{CE03D2BD-83E7-477A-BC89-864368F0F224}" dt="2022-07-05T05:23:44.901" v="0" actId="947"/>
        <pc:sldMkLst>
          <pc:docMk/>
          <pc:sldMk cId="0" sldId="312"/>
        </pc:sldMkLst>
        <pc:spChg chg="mod">
          <ac:chgData name="Muhammad Munawwar Anwar" userId="32255ed2-62ed-47d7-95f0-bc123b7190b4" providerId="ADAL" clId="{CE03D2BD-83E7-477A-BC89-864368F0F224}" dt="2022-07-05T05:23:44.901" v="0" actId="947"/>
          <ac:spMkLst>
            <pc:docMk/>
            <pc:sldMk cId="0" sldId="312"/>
            <ac:spMk id="6146" creationId="{CB852754-469D-125C-7B2A-4721B0A420A1}"/>
          </ac:spMkLst>
        </pc:spChg>
      </pc:sldChg>
    </pc:docChg>
  </pc:docChgLst>
  <pc:docChgLst>
    <pc:chgData name="Muhammad Munawwar Anwar" userId="32255ed2-62ed-47d7-95f0-bc123b7190b4" providerId="ADAL" clId="{C444C883-2957-4E07-8249-8EFAE19DC635}"/>
    <pc:docChg chg="modSld">
      <pc:chgData name="Muhammad Munawwar Anwar" userId="32255ed2-62ed-47d7-95f0-bc123b7190b4" providerId="ADAL" clId="{C444C883-2957-4E07-8249-8EFAE19DC635}" dt="2022-07-06T10:55:43.621" v="2" actId="20577"/>
      <pc:docMkLst>
        <pc:docMk/>
      </pc:docMkLst>
      <pc:sldChg chg="modSp mod">
        <pc:chgData name="Muhammad Munawwar Anwar" userId="32255ed2-62ed-47d7-95f0-bc123b7190b4" providerId="ADAL" clId="{C444C883-2957-4E07-8249-8EFAE19DC635}" dt="2022-07-06T10:55:43.621" v="2" actId="20577"/>
        <pc:sldMkLst>
          <pc:docMk/>
          <pc:sldMk cId="0" sldId="312"/>
        </pc:sldMkLst>
        <pc:spChg chg="mod">
          <ac:chgData name="Muhammad Munawwar Anwar" userId="32255ed2-62ed-47d7-95f0-bc123b7190b4" providerId="ADAL" clId="{C444C883-2957-4E07-8249-8EFAE19DC635}" dt="2022-07-06T10:55:43.621" v="2" actId="20577"/>
          <ac:spMkLst>
            <pc:docMk/>
            <pc:sldMk cId="0" sldId="312"/>
            <ac:spMk id="6147" creationId="{75FDD76A-1CE8-32B4-9B34-2B3A9E0F97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E6B8AA1-8325-A120-6365-82A278E46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251CDEC-F741-6EB8-86E4-2B2750948D7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noProof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noProof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noProof="0">
                <a:sym typeface="Arial" panose="020B0604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aseline="-25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F95FE7E-CC0B-6EE1-97E2-8EF065BD0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718447B-4799-BC35-47C2-3CF0DCFFD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first component gives the x-coordinate</a:t>
            </a:r>
          </a:p>
          <a:p>
            <a:r>
              <a:rPr lang="en-US" altLang="en-US"/>
              <a:t>The second component gives the y-coordinate</a:t>
            </a:r>
          </a:p>
          <a:p>
            <a:r>
              <a:rPr lang="en-US" altLang="en-US" sz="1800">
                <a:latin typeface="SourceSerifPro-Regular-Identity"/>
              </a:rPr>
              <a:t>Higher dimensions are analogous, although much harder to visualize.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3633763-DAC8-EEB7-7660-8DD9C34EE1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05A74FD-A704-6253-617F-267AEE6BF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GB">
                <a:latin typeface="Roboto" panose="020B0604020202020204" pitchFamily="2" charset="0"/>
              </a:rPr>
              <a:t>We think of the vector </a:t>
            </a:r>
            <a:r>
              <a:rPr lang="en-US" altLang="en-GB">
                <a:latin typeface="MathJax_Main-bold"/>
              </a:rPr>
              <a:t>v</a:t>
            </a:r>
            <a:r>
              <a:rPr lang="en-US" altLang="en-GB">
                <a:latin typeface="MathJax_Main"/>
              </a:rPr>
              <a:t> = [3,2]T </a:t>
            </a:r>
            <a:r>
              <a:rPr lang="en-US" altLang="en-GB">
                <a:latin typeface="Roboto" panose="020B0604020202020204" pitchFamily="2" charset="0"/>
              </a:rPr>
              <a:t>as the location 3 units to the right and 2 units up from the origin, we can also think of it as the direction itself to take 3 steps to the right and 2 steps up.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D0277F6-E4B4-20C1-DBE3-7ACB3DF1A9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17ABFE1-E36E-2EBC-7065-CFA4C1773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latin typeface="SourceSerifPro-Regular-Identity"/>
              </a:rPr>
              <a:t>We can visualize vector addition by first following one vector, and then another.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AD226358-9A9D-4B93-1AA4-81ECE990EC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057139D-1B6E-DA07-EF25-E006B093A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latin typeface="SourceSerifPro-Regular-Identity"/>
              </a:rPr>
              <a:t>We can visualize vector addition by first following one vector, and then another.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E330598-23C7-0092-1D94-D039263E1F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5D414185-BB02-14E9-4E1F-405EDB36D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7A7AF3FF-B4B0-4E7C-AC2D-B60F294CF6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9A8358E-4B00-7C13-5F59-BE0B181E9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83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7A7AF3FF-B4B0-4E7C-AC2D-B60F294CF6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9A8358E-4B00-7C13-5F59-BE0B181E9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59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1E7F-2204-7FBA-66DA-4C97469E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74402-5B73-7A4A-720A-2F862AD1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4BA6-5A13-501E-7F8F-2724ECC1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1CFC4-BBC6-4B8A-B3C4-D1578550A8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4C4E-6191-0601-20C9-09C0F52C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7318-EC8B-69ED-AE27-3D246244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184D-F3EA-41C7-18A2-8288A758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A11A5-E222-48AF-AF00-D4718122E9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919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1073944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485900"/>
            <a:ext cx="3695700" cy="30861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85900"/>
            <a:ext cx="3695700" cy="30861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53AB48-D427-EF02-1CBB-F6E663D4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3DB75D-A493-5945-8E8D-9A057C1E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C4D42-55B8-A2DE-3C40-2D5D0809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ADDA-E24E-41D0-95D7-AC1639973A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049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1073944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485900"/>
            <a:ext cx="3695700" cy="30861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485900"/>
            <a:ext cx="3695700" cy="14859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3086100"/>
            <a:ext cx="3695700" cy="14859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F6342C7-E6CE-6C9E-CBE8-6FB3AEF5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09A171-FF51-1B87-533C-E3B74E3E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190148-5F29-326E-7D86-E6C5B34A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7924-24EA-4531-A444-2A69F7C570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768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1625" y="171451"/>
            <a:ext cx="8510588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6" y="1257300"/>
            <a:ext cx="4194175" cy="1601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257300"/>
            <a:ext cx="4194175" cy="1601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1626" y="2972992"/>
            <a:ext cx="4194175" cy="160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2972992"/>
            <a:ext cx="4194175" cy="160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78AF5-B4FB-CA6B-566B-DA9B4FC9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4684713"/>
            <a:ext cx="2286000" cy="357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620CD-1E5E-048F-7564-935FC33B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0CD9E-782B-4446-3786-52CD4E7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286000" cy="3571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EB6796-CE76-4FB0-9083-823DD2EE0F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88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28C5-1648-5CFF-F0FD-F032E41D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4747-2DB4-4BAD-FFDA-A192E6CA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588A-24A6-9EF0-FAFA-A27706DA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3C6A-83D3-4032-9E6E-EB1F1718B22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77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4048-BC0B-089E-42C9-BE6E30C3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92C9-6A93-EEEF-6224-2F8B77A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2071-113B-EEA7-B862-8082E73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2F9A7-802F-40D4-BE3F-83194C212A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91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2C07B3-6F8C-4304-8064-DE58760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900AB6-06DF-86D2-36E7-7035D47C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80AB3B-883B-BE53-D26A-5F6B7A15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4F2AE-3E2A-4A7E-9A3E-0EB800D1AB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02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D87710-8334-6E1D-C085-71CDBEA2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F3D95B-CFF1-7071-5F01-AA927437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C490A8-C611-0DAD-71A0-719470CF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3D4-A9A5-41A7-A8A3-6FB83CF02A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49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97AA96-991C-34C1-D94E-0363B3ED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B8C7C6-4DAE-A193-576C-3F44FC5C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D8C7B6-E042-61AA-F36D-8279E659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BBF4-4957-421B-905C-A108BDE23D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285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B1F548-5771-9319-EF5E-934518BC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D97B70-766D-16B8-99F2-35E5BF8C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D0B3C2-962C-0739-F43F-D94CEBB6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2D188-2EBE-4DD1-8B10-483D5693FC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2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7394-E8AF-FDBB-AA01-E8962E1D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8893-8489-5BE2-6DBB-5B6BBE89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42C1-9431-6504-BDBE-A3B84477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14F8D5-062C-4C72-8E62-3D5B189D0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46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EC52D-E827-1026-CF31-BACD2A37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E3E2B3-C91D-0863-78E0-EE8E958F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DF71EC-EB56-C08F-F4D8-50C846A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5797-4969-4A60-B605-B1D1333A6F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31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601F954-0003-AB7E-0610-3C5E8C543D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0F0CA0A-F2C1-F238-42E3-824504058E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Click to edit Master text styles</a:t>
            </a:r>
          </a:p>
          <a:p>
            <a:pPr lvl="1"/>
            <a:r>
              <a:rPr lang="it-IT" altLang="en-US"/>
              <a:t>Second level</a:t>
            </a:r>
          </a:p>
          <a:p>
            <a:pPr lvl="2"/>
            <a:r>
              <a:rPr lang="it-IT" altLang="en-US"/>
              <a:t>Third level</a:t>
            </a:r>
          </a:p>
          <a:p>
            <a:pPr lvl="3"/>
            <a:r>
              <a:rPr lang="it-IT" altLang="en-US"/>
              <a:t>Fourth level</a:t>
            </a:r>
          </a:p>
          <a:p>
            <a:pPr lvl="4"/>
            <a:r>
              <a:rPr lang="it-IT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5829-77EB-488F-BE88-A8B84200F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8A58-978E-21B2-E9AC-C2D1B4E79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CCD4-1DF6-DA64-2F5A-73FF19ED2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DA488A-1FA8-43AE-9B39-DD7029CD96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20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21" r:id="rId14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-106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MS PGothic" panose="020B0600070205080204" pitchFamily="34" charset="-128"/>
          <a:cs typeface="ＭＳ Ｐゴシック" pitchFamily="-106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MS PGothic" panose="020B0600070205080204" pitchFamily="34" charset="-128"/>
          <a:cs typeface="ＭＳ Ｐゴシック" pitchFamily="-106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MS PGothic" panose="020B0600070205080204" pitchFamily="34" charset="-128"/>
          <a:cs typeface="ＭＳ Ｐゴシック" pitchFamily="-106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MS PGothic" panose="020B0600070205080204" pitchFamily="34" charset="-128"/>
          <a:cs typeface="ＭＳ Ｐゴシック" pitchFamily="-106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ＭＳ Ｐゴシック" pitchFamily="-106" charset="-128"/>
          <a:cs typeface="ＭＳ Ｐゴシック" pitchFamily="-106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ＭＳ Ｐゴシック" pitchFamily="-106" charset="-128"/>
          <a:cs typeface="ＭＳ Ｐゴシック" pitchFamily="-106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ＭＳ Ｐゴシック" pitchFamily="-106" charset="-128"/>
          <a:cs typeface="ＭＳ Ｐゴシック" pitchFamily="-106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Rockwel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6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l.ai/chapter_appendix-mathematics-for-deep-learning/geometry-linear-algebraic-op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l.ai/chapter_appendix-mathematics-for-deep-learning/geometry-linear-algebraic-op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l.ai/chapter_appendix-mathematics-for-deep-learning/geometry-linear-algebraic-op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courses/mathematics-for-machine-learning-and-data-science-specializa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courses/mathematics-for-machine-learning-and-data-science-specializati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courses/mathematics-for-machine-learning-and-data-science-specializa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courses/mathematics-for-machine-learning-and-data-science-specializatio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2l.ai/chapter_appendix-mathematics-for-deep-learning/geometry-linear-algebraic-ops.html" TargetMode="External"/><Relationship Id="rId4" Type="http://schemas.openxmlformats.org/officeDocument/2006/relationships/image" Target="../media/image2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courses/mathematics-for-machine-learning-and-data-science-specializ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courses/mathematics-for-machine-learning-and-data-science-specialization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courses/mathematics-for-machine-learning-and-data-science-specializatio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2l.ai/chapter_appendix-mathematics-for-deep-learning/geometry-linear-algebraic-op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appendix-mathematics-for-deep-learning/geometry-linear-algebraic-ops.html" TargetMode="External"/><Relationship Id="rId2" Type="http://schemas.openxmlformats.org/officeDocument/2006/relationships/hyperlink" Target="https://d2l.ai/chapter_preliminaries/linear-algeb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courses/mathematics-for-machine-learning-and-data-science-specializ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scussions/general/36213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225" y="2628900"/>
            <a:ext cx="5543550" cy="2114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Algebra Overview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  <a:p>
            <a:pPr eaLnBrk="1" hangingPunct="1">
              <a:lnSpc>
                <a:spcPct val="80000"/>
              </a:lnSpc>
            </a:pPr>
            <a:endParaRPr lang="en-GB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CD18F9-CD7D-F883-0C78-B3D6184B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Vector Orientation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DE9A3D6A-32D5-A570-5767-D9BF5DA8794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GB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Vector can be either written as a row vector or a column vector.</a:t>
                </a:r>
              </a:p>
              <a:p>
                <a:pPr eaLnBrk="1" hangingPunct="1">
                  <a:defRPr/>
                </a:pPr>
                <a:r>
                  <a:rPr lang="en-GB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 Vector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GB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altLang="en-US" dirty="0"/>
                  <a:t> 						</a:t>
                </a:r>
                <a14:m>
                  <m:oMath xmlns:m="http://schemas.openxmlformats.org/officeDocument/2006/math">
                    <m:r>
                      <a:rPr lang="en-GB" alt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altLang="en-US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altLang="en-US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defRPr/>
                </a:pPr>
                <a:r>
                  <a:rPr lang="en-GB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Row Vector</a:t>
                </a:r>
              </a:p>
              <a:p>
                <a:pPr marL="342900" lvl="1" indent="0" eaLnBrk="1" hangingPunct="1">
                  <a:buNone/>
                  <a:defRPr/>
                </a:pPr>
                <a:r>
                  <a:rPr lang="en-US" altLang="en-US" sz="2400" b="0" dirty="0">
                    <a:cs typeface="Arial" panose="020B0604020202020204" pitchFamily="34" charset="0"/>
                  </a:rPr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=[ 1 0 1]</m:t>
                    </m:r>
                  </m:oMath>
                </a14:m>
                <a:r>
                  <a:rPr lang="en-GB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lvl="1" indent="0" eaLnBrk="1" hangingPunct="1">
                  <a:buNone/>
                  <a:defRPr/>
                </a:pPr>
                <a:endParaRPr lang="en-GB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 eaLnBrk="1" hangingPunct="1">
                  <a:buNone/>
                  <a:defRPr/>
                </a:pPr>
                <a:endParaRPr lang="en-GB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defRPr/>
                </a:pPr>
                <a:endParaRPr lang="en-GB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DE9A3D6A-32D5-A570-5767-D9BF5DA8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594AF3-A991-6F1A-7BAE-23FD168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Geometric view – Point in Space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E2E01508-C9B7-CAE8-D005-D0D0043B3D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875" y="1028700"/>
            <a:ext cx="4794250" cy="30861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C8BF7-3D44-8C2E-AA31-E743408B93BF}"/>
              </a:ext>
            </a:extLst>
          </p:cNvPr>
          <p:cNvSpPr txBox="1"/>
          <p:nvPr/>
        </p:nvSpPr>
        <p:spPr>
          <a:xfrm>
            <a:off x="5791200" y="4681835"/>
            <a:ext cx="37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Figure taken from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d2l.ai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ACE9AF4-C028-A40B-83AC-B4BDE143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Geometric view – Direction in Space</a:t>
            </a:r>
          </a:p>
        </p:txBody>
      </p:sp>
      <p:pic>
        <p:nvPicPr>
          <p:cNvPr id="18435" name="Content Placeholder 4">
            <a:extLst>
              <a:ext uri="{FF2B5EF4-FFF2-40B4-BE49-F238E27FC236}">
                <a16:creationId xmlns:a16="http://schemas.microsoft.com/office/drawing/2014/main" id="{700CFC8E-4FCF-CF40-404D-288CE4E4C8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700" y="1050925"/>
            <a:ext cx="4800600" cy="30416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00DBE-C2F4-4913-53C7-340FB8670D8D}"/>
              </a:ext>
            </a:extLst>
          </p:cNvPr>
          <p:cNvSpPr txBox="1"/>
          <p:nvPr/>
        </p:nvSpPr>
        <p:spPr>
          <a:xfrm>
            <a:off x="5791200" y="4681835"/>
            <a:ext cx="37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Figure taken from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d2l.ai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CB3F-BEBB-3CB9-B3B2-02D5AB85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Vector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AFDC4-38F1-4E1D-D4CC-F85AD9566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AFDC4-38F1-4E1D-D4CC-F85AD9566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7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9CE26FE-F309-6D1F-4A28-2B959360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Geometric view - Vector Addition</a:t>
            </a:r>
          </a:p>
        </p:txBody>
      </p:sp>
      <p:pic>
        <p:nvPicPr>
          <p:cNvPr id="20483" name="Content Placeholder 3">
            <a:extLst>
              <a:ext uri="{FF2B5EF4-FFF2-40B4-BE49-F238E27FC236}">
                <a16:creationId xmlns:a16="http://schemas.microsoft.com/office/drawing/2014/main" id="{BB8E9F60-3407-BA5E-C82D-5CEA3E711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1025525"/>
            <a:ext cx="5257800" cy="30924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81A96E-868A-AE50-BB30-BF7BCF8D3245}"/>
              </a:ext>
            </a:extLst>
          </p:cNvPr>
          <p:cNvSpPr txBox="1"/>
          <p:nvPr/>
        </p:nvSpPr>
        <p:spPr>
          <a:xfrm>
            <a:off x="5791200" y="4681835"/>
            <a:ext cx="37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Figure taken from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d2l.ai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6B9B9FB-0028-B5CA-6A44-43A325AF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Geometric view – Scaling a Vector</a:t>
            </a:r>
          </a:p>
        </p:txBody>
      </p:sp>
      <p:pic>
        <p:nvPicPr>
          <p:cNvPr id="22531" name="Content Placeholder 11">
            <a:extLst>
              <a:ext uri="{FF2B5EF4-FFF2-40B4-BE49-F238E27FC236}">
                <a16:creationId xmlns:a16="http://schemas.microsoft.com/office/drawing/2014/main" id="{AFFAC174-6B85-2D93-E503-E83AF4CA9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095375"/>
            <a:ext cx="3476625" cy="3394075"/>
          </a:xfrm>
        </p:spPr>
      </p:pic>
      <p:pic>
        <p:nvPicPr>
          <p:cNvPr id="22532" name="Picture 13">
            <a:extLst>
              <a:ext uri="{FF2B5EF4-FFF2-40B4-BE49-F238E27FC236}">
                <a16:creationId xmlns:a16="http://schemas.microsoft.com/office/drawing/2014/main" id="{23FA16EA-7189-8BA6-8593-A1C566CB1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68375"/>
            <a:ext cx="3763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9BC5-4B53-1D20-4868-2EAF8D4D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get from point A to point B ?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79D5-E3B6-7011-223D-A43B1BAB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68" y="975221"/>
            <a:ext cx="5113463" cy="319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0C893-08A2-6FA9-E9FA-696A3DC44930}"/>
              </a:ext>
            </a:extLst>
          </p:cNvPr>
          <p:cNvSpPr txBox="1"/>
          <p:nvPr/>
        </p:nvSpPr>
        <p:spPr>
          <a:xfrm>
            <a:off x="2971800" y="3409950"/>
            <a:ext cx="12954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62A9D-2328-FD5E-369D-FDD6D35CD185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3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54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9BC5-4B53-1D20-4868-2EAF8D4D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get from point A to point B ?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79D5-E3B6-7011-223D-A43B1BABF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1408" y="975221"/>
            <a:ext cx="4801183" cy="3193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761A91-6D7B-570D-CC8D-5170D5B2A8F3}"/>
                  </a:ext>
                </a:extLst>
              </p:cNvPr>
              <p:cNvSpPr txBox="1"/>
              <p:nvPr/>
            </p:nvSpPr>
            <p:spPr>
              <a:xfrm>
                <a:off x="2171408" y="2171640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=3+4=7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761A91-6D7B-570D-CC8D-5170D5B2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408" y="2171640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F9E3BB-04E9-D81E-DA74-D2602334C685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4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0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9BC5-4B53-1D20-4868-2EAF8D4D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get from point A to point B ?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79D5-E3B6-7011-223D-A43B1BABF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178" y="1210886"/>
            <a:ext cx="5053642" cy="2721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7930C-43A8-6D1A-C3E3-CE42A3AD6D68}"/>
                  </a:ext>
                </a:extLst>
              </p:cNvPr>
              <p:cNvSpPr txBox="1"/>
              <p:nvPr/>
            </p:nvSpPr>
            <p:spPr>
              <a:xfrm>
                <a:off x="1295400" y="1428750"/>
                <a:ext cx="3886200" cy="9190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ra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ES" sz="2400" dirty="0">
                    <a:solidFill>
                      <a:schemeClr val="tx1"/>
                    </a:solidFill>
                  </a:rPr>
                  <a:t> 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7930C-43A8-6D1A-C3E3-CE42A3AD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28750"/>
                <a:ext cx="3886200" cy="919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4499AF-8526-96AA-4633-8024906E14DD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4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7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8E68-5631-15D0-5941-714A3CCF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16281-8892-A894-440C-8FECAA46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51" y="1200150"/>
            <a:ext cx="7080497" cy="3394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3830C-441E-9496-1AED-AF00D99164C0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3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5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4B8C07-B50F-1469-15AC-69829020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Lecture Outline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F7A0A0-BE62-084A-FD16-42B531C9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Scalars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Vector and matrix calculations</a:t>
            </a:r>
          </a:p>
          <a:p>
            <a:pPr marL="0" indent="0" eaLnBrk="1" hangingPunct="1"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9698-A538-58A3-D5A2-C2CCF4C8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8626-72C8-63BD-C46B-B04D8786C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8626-72C8-63BD-C46B-B04D8786C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76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8A7930-9E1C-B65C-F3F0-D735B8AD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Vector – Vector Multiplication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5821B-848D-1E75-0161-AD28448C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Element-wise multiplication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Inner product (Dot Product)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Outer product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F67D298-DD73-5FCA-DC8D-0179D2F5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Element-wise multiplication </a:t>
            </a:r>
            <a:b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75A07F-D785-8700-D9B9-4E3143954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4712"/>
                <a:ext cx="8229600" cy="33940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⊙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75A07F-D785-8700-D9B9-4E3143954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4712"/>
                <a:ext cx="8229600" cy="33940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1C06-1A70-695E-971C-BFEB0C7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D000C-91FF-E83C-17EB-6892F1130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D000C-91FF-E83C-17EB-6892F1130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24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467-37B7-45B9-EB55-92BDF925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Geometric View –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3F9B8-0446-672B-BC52-84B3A8967A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𝑎𝑟𝑐𝑜𝑠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3F9B8-0446-672B-BC52-84B3A8967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FEC3B4-193B-2F43-D8A5-569C5A9D5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7337" y="1920875"/>
            <a:ext cx="2600325" cy="1952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99A0C-9958-9194-2DA8-58A94FEC3AC8}"/>
              </a:ext>
            </a:extLst>
          </p:cNvPr>
          <p:cNvSpPr txBox="1"/>
          <p:nvPr/>
        </p:nvSpPr>
        <p:spPr>
          <a:xfrm>
            <a:off x="5791200" y="4681835"/>
            <a:ext cx="37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Figure taken from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d2l.ai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71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D10F247-029F-04CE-D495-97D681DB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Visualizing Dot Product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18D9D-7924-7E2C-C5AA-63DBA2D9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71550"/>
            <a:ext cx="8169348" cy="3673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65CA4-0980-3DFC-610A-DC390DBF8928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4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85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D10F247-029F-04CE-D495-97D681DB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Visualizing Dot Product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3D8FC-B4D1-3E44-FA5B-066CA910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65" y="1066800"/>
            <a:ext cx="6591871" cy="301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A463B7-E68B-AD76-C26B-F88401D36E6B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4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43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F46F-9E2E-E26F-ED99-89F7DC11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661E3-824F-DC4B-6E36-67686E6BB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 ⋅ 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661E3-824F-DC4B-6E36-67686E6BB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83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18DB6E4-1BD5-D9AA-E279-3953A0F8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DE546EE-85EF-C991-2A8B-076E7FEA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Variable described by a list of vectors.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order tensor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Simple Operations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pPr lvl="1" eaLnBrk="1" hangingPunct="1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B11A-10A1-DCDE-C885-36D20549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25166-2311-90A4-CECA-6C2EB0DD4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Scalar Multiplication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25166-2311-90A4-CECA-6C2EB0DD4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ADA109-3B25-7627-2951-D0CFF153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Neural Networks – Matrix Operations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at Images – Browse 3,601,006 Stock Photos, Vectors, and ...">
            <a:extLst>
              <a:ext uri="{FF2B5EF4-FFF2-40B4-BE49-F238E27FC236}">
                <a16:creationId xmlns:a16="http://schemas.microsoft.com/office/drawing/2014/main" id="{325F40AC-E0F8-EC25-2950-B261A7A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34709"/>
            <a:ext cx="2209800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imple neural network diagram with one hidden layer. | Download  Scientific Diagram">
            <a:extLst>
              <a:ext uri="{FF2B5EF4-FFF2-40B4-BE49-F238E27FC236}">
                <a16:creationId xmlns:a16="http://schemas.microsoft.com/office/drawing/2014/main" id="{35C12FDC-442F-AEAB-0346-D9AD2DCE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29964"/>
            <a:ext cx="3428992" cy="24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28FF0-2C9D-B725-9A7B-1A21BC69E6B9}"/>
              </a:ext>
            </a:extLst>
          </p:cNvPr>
          <p:cNvSpPr txBox="1"/>
          <p:nvPr/>
        </p:nvSpPr>
        <p:spPr>
          <a:xfrm>
            <a:off x="6710312" y="223475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Yes, it’s a cat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FE0E5-0336-119C-27C8-39FC9755D4E5}"/>
              </a:ext>
            </a:extLst>
          </p:cNvPr>
          <p:cNvSpPr/>
          <p:nvPr/>
        </p:nvSpPr>
        <p:spPr>
          <a:xfrm>
            <a:off x="1219201" y="3805993"/>
            <a:ext cx="1447800" cy="737937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215122-9A6F-988A-D326-2F2DF161C2BD}"/>
              </a:ext>
            </a:extLst>
          </p:cNvPr>
          <p:cNvSpPr/>
          <p:nvPr/>
        </p:nvSpPr>
        <p:spPr>
          <a:xfrm>
            <a:off x="2895600" y="3665621"/>
            <a:ext cx="1163052" cy="9144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508C09-A821-C649-5A86-82C100B0AD54}"/>
              </a:ext>
            </a:extLst>
          </p:cNvPr>
          <p:cNvSpPr/>
          <p:nvPr/>
        </p:nvSpPr>
        <p:spPr>
          <a:xfrm>
            <a:off x="4267200" y="3946361"/>
            <a:ext cx="1447800" cy="597569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35E970D-CC58-FADB-F7C6-D629EC54B6A8}"/>
              </a:ext>
            </a:extLst>
          </p:cNvPr>
          <p:cNvSpPr/>
          <p:nvPr/>
        </p:nvSpPr>
        <p:spPr>
          <a:xfrm>
            <a:off x="5971662" y="3629530"/>
            <a:ext cx="1148017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749020-EEB8-4804-C616-673F74CF9836}"/>
              </a:ext>
            </a:extLst>
          </p:cNvPr>
          <p:cNvCxnSpPr>
            <a:cxnSpLocks/>
          </p:cNvCxnSpPr>
          <p:nvPr/>
        </p:nvCxnSpPr>
        <p:spPr>
          <a:xfrm flipV="1">
            <a:off x="6585024" y="2952750"/>
            <a:ext cx="0" cy="676780"/>
          </a:xfrm>
          <a:prstGeom prst="straightConnector1">
            <a:avLst/>
          </a:prstGeom>
          <a:ln>
            <a:solidFill>
              <a:srgbClr val="558ED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A142CA-1A82-F474-94A4-749569C7E86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991100" y="3562350"/>
            <a:ext cx="0" cy="3840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A14FD8-F30F-63A8-DEE2-130ED4882B58}"/>
              </a:ext>
            </a:extLst>
          </p:cNvPr>
          <p:cNvCxnSpPr>
            <a:cxnSpLocks/>
            <a:stCxn id="7" idx="0"/>
            <a:endCxn id="2050" idx="2"/>
          </p:cNvCxnSpPr>
          <p:nvPr/>
        </p:nvCxnSpPr>
        <p:spPr>
          <a:xfrm flipV="1">
            <a:off x="1943101" y="3234909"/>
            <a:ext cx="0" cy="571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E4F66C-7E0A-7833-17FC-9D475C74F97C}"/>
              </a:ext>
            </a:extLst>
          </p:cNvPr>
          <p:cNvCxnSpPr/>
          <p:nvPr/>
        </p:nvCxnSpPr>
        <p:spPr>
          <a:xfrm flipV="1">
            <a:off x="3581400" y="3234909"/>
            <a:ext cx="0" cy="430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D260A0-3DC4-226F-615C-8E2E4F93B4EA}"/>
              </a:ext>
            </a:extLst>
          </p:cNvPr>
          <p:cNvSpPr txBox="1"/>
          <p:nvPr/>
        </p:nvSpPr>
        <p:spPr>
          <a:xfrm>
            <a:off x="4092106" y="4681835"/>
            <a:ext cx="531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Slide adapted from </a:t>
            </a:r>
            <a:r>
              <a:rPr lang="en-US" sz="2400" dirty="0">
                <a:hlinkClick r:id="rId4"/>
              </a:rPr>
              <a:t>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0539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260C-BC49-BA9E-D011-4D46D48D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Matrix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C829C-8296-C1C3-3C35-85B88A57F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𝐹𝑟𝑜𝑏𝑒𝑛𝑖𝑜𝑢𝑠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C829C-8296-C1C3-3C35-85B88A57F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0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2410-6790-A7B0-DE97-F2A2A54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7DD6-9CD2-7487-C8B3-6722047AF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7DD6-9CD2-7487-C8B3-6722047AF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9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321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4A2F-6C68-48B1-922D-1EE07BC6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Geometric View – 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6A965-DC8F-4F94-B074-0BC018FA5A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6A965-DC8F-4F94-B074-0BC018FA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57B984-03F9-BF91-9189-FF6BD71B0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054780"/>
            <a:ext cx="4038600" cy="1684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606743-59A4-3C57-D334-60B9B8B65BB0}"/>
              </a:ext>
            </a:extLst>
          </p:cNvPr>
          <p:cNvSpPr txBox="1"/>
          <p:nvPr/>
        </p:nvSpPr>
        <p:spPr>
          <a:xfrm>
            <a:off x="5791200" y="4681835"/>
            <a:ext cx="37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Figure taken from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d2l.ai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417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41F2-704D-0E3A-DA25-E4FBD4D9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Matrix –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539C5-7021-143D-7349-8E70DF7EB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982" y="819150"/>
                <a:ext cx="8229600" cy="3394075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a row vector representing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row of an m by n matrix A.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element is the dot 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539C5-7021-143D-7349-8E70DF7EB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2" y="819150"/>
                <a:ext cx="8229600" cy="3394075"/>
              </a:xfrm>
              <a:blipFill>
                <a:blip r:embed="rId2"/>
                <a:stretch>
                  <a:fillRect r="-2148" b="-26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029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EB37-D270-FB4E-E9DC-E0AC7402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Matrix - 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89376-A0A1-5B21-49FE-E2CD8A70A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denotes a row of the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denotes a column vector of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89376-A0A1-5B21-49FE-E2CD8A70A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63" b="-10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783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1D16-1FE9-33A7-5D2E-43C67DC6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6D606-F4D8-E83D-7C45-B8F79DD95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𝑨𝑰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𝑰𝑨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6D606-F4D8-E83D-7C45-B8F79DD95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24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1D16-1FE9-33A7-5D2E-43C67DC6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Diagonal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6D606-F4D8-E83D-7C45-B8F79DD95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6D606-F4D8-E83D-7C45-B8F79DD95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97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AEE0-8292-9945-AFBC-A29A53C8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Compressed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4A14D-FE9B-2325-40CC-B9BF8C673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𝑨𝒗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4A14D-FE9B-2325-40CC-B9BF8C673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44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0646-2948-A660-C722-187AC049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0DD4-8334-DD25-255D-02CC0A57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https://d2l.ai/chapter_preliminaries/linear-algebra.html#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https://d2l.ai/chapter_appendix-mathematics-for-deep-learning/geometry-linear-algebraic-ops.html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https://www.deeplearning.ai/courses/mathematics-for-machine-learning-and-data-science-specialization/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7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DFBB-CF05-B862-4413-67E4389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6E876-35D2-85D8-3B79-1A06BE093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Scalar – represented by lower case letter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Vector – represented by bold lower case letter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– represented by bold upper case letter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This notation will be used throughout the course.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6E876-35D2-85D8-3B79-1A06BE093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57" b="-2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0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E46-ECEF-1BF5-2177-F5385E60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Scalars vs Vectors vs Matrices vs Tensors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calar vs Vector vs Tensor | Kaggle">
            <a:extLst>
              <a:ext uri="{FF2B5EF4-FFF2-40B4-BE49-F238E27FC236}">
                <a16:creationId xmlns:a16="http://schemas.microsoft.com/office/drawing/2014/main" id="{D6F528CF-78EB-96D9-8F99-B72635514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200150"/>
            <a:ext cx="65627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37181-E718-8836-C704-16EEA56A6E03}"/>
              </a:ext>
            </a:extLst>
          </p:cNvPr>
          <p:cNvSpPr txBox="1"/>
          <p:nvPr/>
        </p:nvSpPr>
        <p:spPr>
          <a:xfrm>
            <a:off x="5638800" y="4681835"/>
            <a:ext cx="37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Figure taken from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Kaggle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9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ADA109-3B25-7627-2951-D0CFF153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BEAD33-D92F-F6CC-F9E8-9F6057BA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Variable described by a single number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order tensor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Simple Operations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pPr lvl="1" eaLnBrk="1" hangingPunct="1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76C0-D626-514A-32B5-4AC2C3B0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Scalar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5FD15-0599-B0EB-1E95-C640EEA61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Multiplication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5FD15-0599-B0EB-1E95-C640EEA61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A61-6547-3B4A-B7EE-AB841C2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411B4-A9C6-DAC6-28D9-2065A3CA4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&gt;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b="0" i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lvl="1" indent="0">
                  <a:buNone/>
                </a:pPr>
                <a:endParaRPr lang="en-US" sz="2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411B4-A9C6-DAC6-28D9-2065A3CA4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94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D8948B-051A-6A32-A721-AB1261F9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3A2DFA-2D0D-8A6F-7B3F-203A62CA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Variable described by a list of scalars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order tensor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Simple Operations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pPr lvl="1" eaLnBrk="1" hangingPunct="1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FFFFFF"/>
      </a:accent3>
      <a:accent4>
        <a:srgbClr val="000000"/>
      </a:accent4>
      <a:accent5>
        <a:srgbClr val="FDD7B2"/>
      </a:accent5>
      <a:accent6>
        <a:srgbClr val="E09123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865</Words>
  <Application>Microsoft Office PowerPoint</Application>
  <PresentationFormat>On-screen Show (16:9)</PresentationFormat>
  <Paragraphs>179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Cambria Math</vt:lpstr>
      <vt:lpstr>MathJax_Main</vt:lpstr>
      <vt:lpstr>MathJax_Main-bold</vt:lpstr>
      <vt:lpstr>Roboto</vt:lpstr>
      <vt:lpstr>Rockwell</vt:lpstr>
      <vt:lpstr>SourceSerifPro-Regular-Identity</vt:lpstr>
      <vt:lpstr>Office Theme</vt:lpstr>
      <vt:lpstr>CS 316: Introduction to Deep Learning</vt:lpstr>
      <vt:lpstr>Lecture Outline</vt:lpstr>
      <vt:lpstr>Neural Networks – Matrix Operations</vt:lpstr>
      <vt:lpstr>Notation</vt:lpstr>
      <vt:lpstr>Scalars vs Vectors vs Matrices vs Tensors</vt:lpstr>
      <vt:lpstr>Scalar</vt:lpstr>
      <vt:lpstr>Scalar Operations</vt:lpstr>
      <vt:lpstr>Length</vt:lpstr>
      <vt:lpstr>Vector</vt:lpstr>
      <vt:lpstr>Vector Orientation</vt:lpstr>
      <vt:lpstr>Geometric view – Point in Space</vt:lpstr>
      <vt:lpstr>Geometric view – Direction in Space</vt:lpstr>
      <vt:lpstr>Vector Operations</vt:lpstr>
      <vt:lpstr>Geometric view - Vector Addition</vt:lpstr>
      <vt:lpstr>Geometric view – Scaling a Vector</vt:lpstr>
      <vt:lpstr>How to get from point A to point B ?</vt:lpstr>
      <vt:lpstr>How to get from point A to point B ?</vt:lpstr>
      <vt:lpstr>How to get from point A to point B ?</vt:lpstr>
      <vt:lpstr>Norms</vt:lpstr>
      <vt:lpstr>Vector Norm</vt:lpstr>
      <vt:lpstr>Vector – Vector Multiplication</vt:lpstr>
      <vt:lpstr>Element-wise multiplication  </vt:lpstr>
      <vt:lpstr>Inner Product</vt:lpstr>
      <vt:lpstr>Geometric View – Inner Product</vt:lpstr>
      <vt:lpstr>Visualizing Dot Product</vt:lpstr>
      <vt:lpstr>Visualizing Dot Product</vt:lpstr>
      <vt:lpstr>Outer Product</vt:lpstr>
      <vt:lpstr>Matrix</vt:lpstr>
      <vt:lpstr>Matrix Operations</vt:lpstr>
      <vt:lpstr>Matrix Norm</vt:lpstr>
      <vt:lpstr>Linear Transformation</vt:lpstr>
      <vt:lpstr>Geometric View – Linear Transformation</vt:lpstr>
      <vt:lpstr>Matrix – Vector Product</vt:lpstr>
      <vt:lpstr>Matrix -  Matrix Multiplication</vt:lpstr>
      <vt:lpstr>Identity Matrix</vt:lpstr>
      <vt:lpstr>Diagonal Matrix</vt:lpstr>
      <vt:lpstr>Compressed Notation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Munawwar Anwar</dc:creator>
  <cp:lastModifiedBy>Muhammad Munawwar Adam</cp:lastModifiedBy>
  <cp:revision>88</cp:revision>
  <dcterms:modified xsi:type="dcterms:W3CDTF">2023-12-23T15:54:41Z</dcterms:modified>
</cp:coreProperties>
</file>