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1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52" r:id="rId2"/>
    <p:sldId id="343" r:id="rId3"/>
    <p:sldId id="332" r:id="rId4"/>
    <p:sldId id="354" r:id="rId5"/>
    <p:sldId id="334" r:id="rId6"/>
    <p:sldId id="335" r:id="rId7"/>
    <p:sldId id="355" r:id="rId8"/>
    <p:sldId id="337" r:id="rId9"/>
    <p:sldId id="259" r:id="rId10"/>
    <p:sldId id="260" r:id="rId11"/>
    <p:sldId id="261" r:id="rId12"/>
    <p:sldId id="350" r:id="rId13"/>
    <p:sldId id="263" r:id="rId14"/>
    <p:sldId id="264" r:id="rId15"/>
    <p:sldId id="338" r:id="rId16"/>
    <p:sldId id="339" r:id="rId17"/>
    <p:sldId id="340" r:id="rId18"/>
    <p:sldId id="341" r:id="rId19"/>
    <p:sldId id="342" r:id="rId20"/>
    <p:sldId id="344" r:id="rId21"/>
    <p:sldId id="345" r:id="rId22"/>
    <p:sldId id="346" r:id="rId23"/>
    <p:sldId id="315" r:id="rId24"/>
    <p:sldId id="267" r:id="rId25"/>
    <p:sldId id="268" r:id="rId26"/>
    <p:sldId id="269" r:id="rId27"/>
    <p:sldId id="270" r:id="rId28"/>
    <p:sldId id="271" r:id="rId29"/>
    <p:sldId id="273" r:id="rId30"/>
    <p:sldId id="323" r:id="rId31"/>
    <p:sldId id="325" r:id="rId32"/>
    <p:sldId id="324" r:id="rId33"/>
    <p:sldId id="327" r:id="rId34"/>
    <p:sldId id="328" r:id="rId35"/>
    <p:sldId id="329" r:id="rId36"/>
    <p:sldId id="330" r:id="rId37"/>
    <p:sldId id="331" r:id="rId38"/>
    <p:sldId id="347" r:id="rId39"/>
    <p:sldId id="348" r:id="rId40"/>
    <p:sldId id="349" r:id="rId4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 autoAdjust="0"/>
    <p:restoredTop sz="94660"/>
  </p:normalViewPr>
  <p:slideViewPr>
    <p:cSldViewPr>
      <p:cViewPr varScale="1">
        <p:scale>
          <a:sx n="86" d="100"/>
          <a:sy n="86" d="100"/>
        </p:scale>
        <p:origin x="85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4C210-C783-4FB2-98A6-D823CA21336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7A74A-5F6B-422A-B95E-AC877E09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7A74A-5F6B-422A-B95E-AC877E095F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7A74A-5F6B-422A-B95E-AC877E095F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151" y="253729"/>
            <a:ext cx="5166521" cy="333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6858" y="1135215"/>
            <a:ext cx="7742263" cy="319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872" y="971550"/>
            <a:ext cx="8398255" cy="2170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eeplearning.a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screte_uniform_distribu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babilitycourse.com/chapter3/3_1_5_special_discrete_distr.php" TargetMode="Externa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babilitycourse.com/chapter3/3_1_5_special_discrete_distr.ph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oisson_distribu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babilitycourse.com/chapter3/3_1_5_special_discrete_distr.ph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babilitycourse.com/chapter3/3_1_5_special_discrete_distr.ph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ponential_distributio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@chamschamanthi36/how-to-classify-animal-images-via-a-convolutional-neural-network-aeaadaa1a9b3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nerd-for-tech/face-generation-using-generative-adversarial-networks-gan-6d279c2d575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134C-04C0-31B1-B357-85F8C7B3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92443"/>
          </a:xfrm>
        </p:spPr>
        <p:txBody>
          <a:bodyPr/>
          <a:lstStyle/>
          <a:p>
            <a:pPr algn="ctr"/>
            <a:r>
              <a:rPr lang="en-US" sz="3200" b="0" dirty="0"/>
              <a:t>CS 316: Introduction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761B-8353-6E57-EF03-61A4E7E807E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477328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Probability Overview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Week 3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66288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38429"/>
            <a:ext cx="81045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Rolling a six </a:t>
            </a:r>
            <a:r>
              <a:rPr lang="en-US"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sided</a:t>
            </a:r>
            <a:r>
              <a:rPr lang="en-US" sz="3200" b="0" spc="-5" dirty="0">
                <a:latin typeface="Arial" panose="020B0604020202020204" pitchFamily="34" charset="0"/>
              </a:rPr>
              <a:t> dice</a:t>
            </a:r>
            <a:endParaRPr sz="3200" b="0" spc="-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372872" y="971550"/>
                <a:ext cx="7856728" cy="340093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marR="1614805" indent="-342900" algn="just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The sample space S contains all the outcomes. </a:t>
                </a:r>
              </a:p>
              <a:p>
                <a:pPr marL="469900" marR="1614805" lvl="1" algn="ctr">
                  <a:spcBef>
                    <a:spcPts val="100"/>
                  </a:spcBef>
                </a:pPr>
                <a:r>
                  <a:rPr lang="en-US" sz="2400" b="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={1,2,3,4,5,6}</m:t>
                    </m:r>
                  </m:oMath>
                </a14:m>
                <a:endParaRPr lang="en-US" sz="2400" spc="-5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55600" marR="1614805" indent="-342900" algn="just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Let A denote the event that the die roll is odd. </a:t>
                </a:r>
              </a:p>
              <a:p>
                <a:pPr marL="12700" marR="1614805" algn="ctr">
                  <a:spcBef>
                    <a:spcPts val="100"/>
                  </a:spcBef>
                </a:pPr>
                <a:r>
                  <a:rPr lang="en-US" sz="24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={1,3,5}</m:t>
                    </m:r>
                  </m:oMath>
                </a14:m>
                <a:endParaRPr lang="en-US" sz="2400" spc="-5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55600" marR="1614805" indent="-342900" algn="just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Let B denote the event that the die roll is equal 2 or higher.</a:t>
                </a:r>
              </a:p>
              <a:p>
                <a:pPr marL="469900" marR="1614805" lvl="1" algn="ctr">
                  <a:spcBef>
                    <a:spcPts val="100"/>
                  </a:spcBef>
                </a:pPr>
                <a:r>
                  <a:rPr lang="en-US" sz="2400" b="0" i="1" spc="-5" dirty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={2,3,4,5,6}</m:t>
                    </m:r>
                  </m:oMath>
                </a14:m>
                <a:endParaRPr lang="en-US" sz="2400" i="1" spc="-5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" y="971550"/>
                <a:ext cx="7856728" cy="3400931"/>
              </a:xfrm>
              <a:prstGeom prst="rect">
                <a:avLst/>
              </a:prstGeom>
              <a:blipFill>
                <a:blip r:embed="rId2"/>
                <a:stretch>
                  <a:fillRect l="-2017" t="-215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38429"/>
            <a:ext cx="84855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Axioms of</a:t>
            </a:r>
            <a:r>
              <a:rPr sz="3200" b="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04D79E-323D-531B-107E-0F3C76C68BBF}"/>
                  </a:ext>
                </a:extLst>
              </p:cNvPr>
              <p:cNvSpPr txBox="1"/>
              <p:nvPr/>
            </p:nvSpPr>
            <p:spPr>
              <a:xfrm>
                <a:off x="457200" y="1006344"/>
                <a:ext cx="8229599" cy="482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any event A,  its probability is never negative, 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d>
                    <m:r>
                      <m:rPr>
                        <m:nor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the entire sample space is 1, 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any countable sequence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are mutually exclusive the probability that any happens is equal to the sum of their individual probabilities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5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04D79E-323D-531B-107E-0F3C76C6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06344"/>
                <a:ext cx="8229599" cy="4820166"/>
              </a:xfrm>
              <a:prstGeom prst="rect">
                <a:avLst/>
              </a:prstGeom>
              <a:blipFill>
                <a:blip r:embed="rId2"/>
                <a:stretch>
                  <a:fillRect l="-96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2569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Independence of</a:t>
            </a:r>
            <a:r>
              <a:rPr sz="3200" b="0" spc="1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E6D42-9C6E-CEF0-656B-602BD8E5A675}"/>
                  </a:ext>
                </a:extLst>
              </p:cNvPr>
              <p:cNvSpPr txBox="1"/>
              <p:nvPr/>
            </p:nvSpPr>
            <p:spPr>
              <a:xfrm>
                <a:off x="304800" y="895350"/>
                <a:ext cx="838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Events A and B are called independent if </a:t>
                </a: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A collection of 3 events A, B, C is called mutually independent if all four of the following conditions are satisfied.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sz="2400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E6D42-9C6E-CEF0-656B-602BD8E5A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95350"/>
                <a:ext cx="8382000" cy="4524315"/>
              </a:xfrm>
              <a:prstGeom prst="rect">
                <a:avLst/>
              </a:prstGeom>
              <a:blipFill>
                <a:blip r:embed="rId2"/>
                <a:stretch>
                  <a:fillRect l="-94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93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12EC05-962C-4B6A-9765-943FB07BAF37}"/>
                  </a:ext>
                </a:extLst>
              </p:cNvPr>
              <p:cNvSpPr txBox="1"/>
              <p:nvPr/>
            </p:nvSpPr>
            <p:spPr>
              <a:xfrm>
                <a:off x="685800" y="971550"/>
                <a:ext cx="7696200" cy="4830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Conditional probability is the probability of an event occurring, given that an another event has already occurred.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For example, given that the test is positive, what is the probability the person has Covid.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Let A denote the event of interest and B the event that we know has occurred. Then the probability of event A given B is computed as follows:</a:t>
                </a:r>
              </a:p>
              <a:p>
                <a:pPr algn="just"/>
                <a:endParaRPr lang="en-US" sz="2400" dirty="0">
                  <a:latin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&gt; 0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  <a:p>
                <a:pPr marL="1657350" lvl="3" indent="-285750" algn="just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12EC05-962C-4B6A-9765-943FB07B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71550"/>
                <a:ext cx="7696200" cy="4830233"/>
              </a:xfrm>
              <a:prstGeom prst="rect">
                <a:avLst/>
              </a:prstGeom>
              <a:blipFill>
                <a:blip r:embed="rId2"/>
                <a:stretch>
                  <a:fillRect l="-1109" t="-883" r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38429"/>
            <a:ext cx="85617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Arial" panose="020B0604020202020204" pitchFamily="34" charset="0"/>
              </a:rPr>
              <a:t>Bayes</a:t>
            </a:r>
            <a:r>
              <a:rPr sz="3200" b="0" spc="-20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BE8E2-BDAA-DF4D-B9AE-9F4696B697AE}"/>
                  </a:ext>
                </a:extLst>
              </p:cNvPr>
              <p:cNvSpPr txBox="1"/>
              <p:nvPr/>
            </p:nvSpPr>
            <p:spPr>
              <a:xfrm>
                <a:off x="353668" y="643054"/>
                <a:ext cx="8436664" cy="456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</a:rPr>
                  <a:t>The Bayes’ theorem is expressed in the following formula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where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is the probability of event A occurring given that B has occurred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is the probability of event B occurring given that A has occurred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is the probability of event A occurring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is the probability of event B occurring.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BE8E2-BDAA-DF4D-B9AE-9F4696B6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8" y="643054"/>
                <a:ext cx="8436664" cy="4564776"/>
              </a:xfrm>
              <a:prstGeom prst="rect">
                <a:avLst/>
              </a:prstGeom>
              <a:blipFill>
                <a:blip r:embed="rId2"/>
                <a:stretch>
                  <a:fillRect l="-1084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Example - Spam Classification</a:t>
            </a:r>
            <a:endParaRPr sz="3200" b="0" spc="-5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6013C-3CD4-D84E-6031-BF0B6C53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9" y="1269129"/>
            <a:ext cx="8451312" cy="32618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354DC1-08F6-9B93-AD64-DD6CFF69D7F7}"/>
              </a:ext>
            </a:extLst>
          </p:cNvPr>
          <p:cNvSpPr/>
          <p:nvPr/>
        </p:nvSpPr>
        <p:spPr>
          <a:xfrm>
            <a:off x="685800" y="1138410"/>
            <a:ext cx="6781800" cy="18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608F-4E11-5BF7-C263-B83B0EE807E1}"/>
              </a:ext>
            </a:extLst>
          </p:cNvPr>
          <p:cNvSpPr txBox="1"/>
          <p:nvPr/>
        </p:nvSpPr>
        <p:spPr>
          <a:xfrm>
            <a:off x="228600" y="65343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What is the probability that an email containing lottery is a spam?</a:t>
            </a:r>
            <a:endParaRPr lang="en-GB" sz="2000" dirty="0"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C9280B-9CFB-02D4-47EA-6F308CE2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2750"/>
            <a:ext cx="1485900" cy="18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D4BE8-1BCE-050E-BCC3-B87CF740B2B8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4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3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Spam Classification - Intuitive Solution</a:t>
            </a:r>
            <a:endParaRPr sz="3200" b="0" spc="-5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066C1-FDBA-672F-C3FF-533510FA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9" y="746602"/>
            <a:ext cx="8550381" cy="365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E3219-53CB-B801-37D8-48F9FA56CB4C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1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Spam Classification – Bayes Theorem</a:t>
            </a:r>
            <a:endParaRPr sz="3200" b="0" spc="-5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DAD8-6345-CA2F-D9DA-50B33337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" y="872342"/>
            <a:ext cx="8527519" cy="3398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9D6B9-A630-E1B7-A4FB-02F3AA372FCE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Spam Classification – Bayes Theorem</a:t>
            </a:r>
            <a:endParaRPr sz="3200" b="0" spc="-5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A1DF-CD5D-9CF0-813A-D17D86BC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727550"/>
            <a:ext cx="8588484" cy="368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4862B-7DCB-3F36-D4FA-92D9946F7BDB}"/>
              </a:ext>
            </a:extLst>
          </p:cNvPr>
          <p:cNvSpPr/>
          <p:nvPr/>
        </p:nvSpPr>
        <p:spPr>
          <a:xfrm>
            <a:off x="609600" y="643054"/>
            <a:ext cx="6019800" cy="176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F475E-7D4E-E54E-9997-963D2901FD92}"/>
              </a:ext>
            </a:extLst>
          </p:cNvPr>
          <p:cNvSpPr/>
          <p:nvPr/>
        </p:nvSpPr>
        <p:spPr>
          <a:xfrm>
            <a:off x="8305800" y="693598"/>
            <a:ext cx="762000" cy="6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3A62-DABB-37F9-2B17-821B7BD0DE2F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7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333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Spam Classification – Bayes Theorem</a:t>
            </a:r>
            <a:endParaRPr sz="3200" b="0" spc="-5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4862B-7DCB-3F36-D4FA-92D9946F7BDB}"/>
              </a:ext>
            </a:extLst>
          </p:cNvPr>
          <p:cNvSpPr/>
          <p:nvPr/>
        </p:nvSpPr>
        <p:spPr>
          <a:xfrm>
            <a:off x="609600" y="643054"/>
            <a:ext cx="6019800" cy="176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F475E-7D4E-E54E-9997-963D2901FD92}"/>
              </a:ext>
            </a:extLst>
          </p:cNvPr>
          <p:cNvSpPr/>
          <p:nvPr/>
        </p:nvSpPr>
        <p:spPr>
          <a:xfrm>
            <a:off x="8305800" y="693598"/>
            <a:ext cx="762000" cy="6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B2775-DDF2-35D1-DB72-9B643A86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5" y="815188"/>
            <a:ext cx="8413209" cy="3513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60F13-7CAD-85BB-F02B-8A031597C9F0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40ED-8851-176B-F5D8-42EB2370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Lecture Outline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313D-DB85-403F-C638-5BC238B7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2" y="971550"/>
            <a:ext cx="8398255" cy="3365024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Motivation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Examples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Basic probability theory</a:t>
            </a: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 panose="020B0604020202020204" pitchFamily="34" charset="0"/>
                <a:cs typeface="Arial"/>
              </a:rPr>
              <a:t>Probability Mass Function (PMF)</a:t>
            </a: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Probability Density Function (PDF)</a:t>
            </a: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Common Probability Distributions</a:t>
            </a: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Sampling Probability Distributions</a:t>
            </a:r>
            <a:endParaRPr lang="en-US" sz="2400" dirty="0">
              <a:latin typeface="Arial" panose="020B0604020202020204" pitchFamily="34" charset="0"/>
              <a:cs typeface="Arial"/>
            </a:endParaRPr>
          </a:p>
          <a:p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B3B6-3276-24E5-EEA4-4E4103AD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30887"/>
          </a:xfrm>
        </p:spPr>
        <p:txBody>
          <a:bodyPr/>
          <a:lstStyle/>
          <a:p>
            <a:r>
              <a:rPr lang="en-US" sz="2800" b="0" spc="-5" dirty="0">
                <a:latin typeface="Arial" panose="020B0604020202020204" pitchFamily="34" charset="0"/>
              </a:rPr>
              <a:t>Spam Classification – Naïve Bayes Theorem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A66A-0522-B342-FCBE-CD81EA95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2" y="971550"/>
            <a:ext cx="8398255" cy="553998"/>
          </a:xfrm>
        </p:spPr>
        <p:txBody>
          <a:bodyPr/>
          <a:lstStyle/>
          <a:p>
            <a:pPr algn="l" rtl="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What is the probability that an email containing lottery and winning is a spam?</a:t>
            </a:r>
            <a:endParaRPr lang="en-GB" dirty="0">
              <a:effectLst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7ACB-CB21-44CC-6B5F-3C7AFBAB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9" y="1610887"/>
            <a:ext cx="8626588" cy="2857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E5303-85AE-6C66-D549-411E4DF4825B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B3B6-3276-24E5-EEA4-4E4103AD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30887"/>
          </a:xfrm>
        </p:spPr>
        <p:txBody>
          <a:bodyPr/>
          <a:lstStyle/>
          <a:p>
            <a:r>
              <a:rPr lang="en-US" sz="2800" b="0" spc="-5" dirty="0">
                <a:latin typeface="Arial" panose="020B0604020202020204" pitchFamily="34" charset="0"/>
              </a:rPr>
              <a:t>Spam Classification – Naïve Bayes Theorem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A66A-0522-B342-FCBE-CD81EA95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0" y="895350"/>
            <a:ext cx="8398255" cy="553998"/>
          </a:xfrm>
        </p:spPr>
        <p:txBody>
          <a:bodyPr/>
          <a:lstStyle/>
          <a:p>
            <a:pPr algn="l" rtl="0"/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What is the probability that an email containing lottery and winning is a spam?</a:t>
            </a:r>
            <a:endParaRPr lang="en-GB" dirty="0">
              <a:effectLst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FB00FD-B560-59BF-119B-003D6ACE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6" y="1428750"/>
            <a:ext cx="8824725" cy="3185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44660-D1C0-8FF8-ECDD-3400BD0ED710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8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B3B6-3276-24E5-EEA4-4E4103AD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30887"/>
          </a:xfrm>
        </p:spPr>
        <p:txBody>
          <a:bodyPr/>
          <a:lstStyle/>
          <a:p>
            <a:r>
              <a:rPr lang="en-US" sz="2800" b="0" spc="-5" dirty="0">
                <a:latin typeface="Arial" panose="020B0604020202020204" pitchFamily="34" charset="0"/>
              </a:rPr>
              <a:t>Spam Classification – Naïve Bayes Theorem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D6A66A-0522-B342-FCBE-CD81EA9569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971550"/>
                <a:ext cx="8771128" cy="1138132"/>
              </a:xfrm>
            </p:spPr>
            <p:txBody>
              <a:bodyPr/>
              <a:lstStyle/>
              <a:p>
                <a:pPr algn="l" rtl="0"/>
                <a:r>
                  <a:rPr lang="en-US" sz="2400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What is the probability that an email containing the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kern="120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kern="120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 ⋯, </m:t>
                    </m:r>
                    <m:sSub>
                      <m:sSubPr>
                        <m:ctrlPr>
                          <a:rPr lang="en-US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kern="120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400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400" kern="12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400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 spam?</a:t>
                </a:r>
                <a:endParaRPr lang="en-GB" sz="2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D6A66A-0522-B342-FCBE-CD81EA956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971550"/>
                <a:ext cx="8771128" cy="1138132"/>
              </a:xfrm>
              <a:blipFill>
                <a:blip r:embed="rId2"/>
                <a:stretch>
                  <a:fillRect l="-2085" t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D27D02-3C97-C9AD-9B7A-77FEE915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6" y="1733922"/>
            <a:ext cx="8100762" cy="2446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68F48-BB85-30D6-ABC9-7C1D14136D2C}"/>
              </a:ext>
            </a:extLst>
          </p:cNvPr>
          <p:cNvSpPr txBox="1"/>
          <p:nvPr/>
        </p:nvSpPr>
        <p:spPr>
          <a:xfrm>
            <a:off x="4267200" y="469442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4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0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577C-55F2-CCF3-F3D0-2EF3248A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8" y="138429"/>
            <a:ext cx="8942731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Probability mass function of a discrete r.v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8B92-DA3C-FD3D-3D80-E92A1006056A}"/>
                  </a:ext>
                </a:extLst>
              </p:cNvPr>
              <p:cNvSpPr txBox="1"/>
              <p:nvPr/>
            </p:nvSpPr>
            <p:spPr>
              <a:xfrm>
                <a:off x="353668" y="630872"/>
                <a:ext cx="8256932" cy="458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It is the “probability law” or “probability distribution” of X.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If we fix some </a:t>
                </a:r>
                <a:r>
                  <a:rPr lang="en-US" sz="2400" i="1" dirty="0">
                    <a:latin typeface="Arial" panose="020B0604020202020204" pitchFamily="34" charset="0"/>
                  </a:rPr>
                  <a:t>x, </a:t>
                </a:r>
                <a:r>
                  <a:rPr lang="en-US" sz="2400" dirty="0">
                    <a:latin typeface="Arial" panose="020B0604020202020204" pitchFamily="34" charset="0"/>
                  </a:rPr>
                  <a:t>then “X = </a:t>
                </a:r>
                <a:r>
                  <a:rPr lang="en-US" sz="2400" i="1" dirty="0">
                    <a:latin typeface="Arial" panose="020B0604020202020204" pitchFamily="34" charset="0"/>
                  </a:rPr>
                  <a:t>x</a:t>
                </a:r>
                <a:r>
                  <a:rPr lang="en-US" sz="2400" dirty="0">
                    <a:latin typeface="Arial" panose="020B0604020202020204" pitchFamily="34" charset="0"/>
                  </a:rPr>
                  <a:t>” is an event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Properties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8B92-DA3C-FD3D-3D80-E92A1006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8" y="630872"/>
                <a:ext cx="8256932" cy="4587410"/>
              </a:xfrm>
              <a:prstGeom prst="rect">
                <a:avLst/>
              </a:prstGeo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02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6379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Expectation,</a:t>
            </a:r>
            <a:r>
              <a:rPr sz="3200" b="0" spc="-10" dirty="0">
                <a:latin typeface="Arial" panose="020B0604020202020204" pitchFamily="34" charset="0"/>
              </a:rPr>
              <a:t> </a:t>
            </a:r>
            <a:r>
              <a:rPr sz="3200" b="0" spc="-25" dirty="0">
                <a:latin typeface="Arial" panose="020B0604020202020204" pitchFamily="34" charset="0"/>
              </a:rPr>
              <a:t>Variance</a:t>
            </a:r>
            <a:r>
              <a:rPr lang="en-US" sz="3200" b="0" spc="-25" dirty="0">
                <a:latin typeface="Arial" panose="020B0604020202020204" pitchFamily="34" charset="0"/>
              </a:rPr>
              <a:t>, Standard Deviation</a:t>
            </a:r>
            <a:endParaRPr sz="3200" b="0" spc="-2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79141-6BC9-0174-6404-7E02C91A3E3F}"/>
                  </a:ext>
                </a:extLst>
              </p:cNvPr>
              <p:cNvSpPr txBox="1"/>
              <p:nvPr/>
            </p:nvSpPr>
            <p:spPr>
              <a:xfrm>
                <a:off x="685800" y="605247"/>
                <a:ext cx="7015344" cy="4206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800" dirty="0">
                  <a:latin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 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rad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800" b="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Arial" panose="020B0604020202020204" pitchFamily="34" charset="0"/>
                  </a:rPr>
                  <a:t>		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79141-6BC9-0174-6404-7E02C91A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5247"/>
                <a:ext cx="7015344" cy="4206344"/>
              </a:xfrm>
              <a:prstGeom prst="rect">
                <a:avLst/>
              </a:prstGeom>
              <a:blipFill>
                <a:blip r:embed="rId2"/>
                <a:stretch>
                  <a:fillRect l="-1217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E89664-4405-A03A-94DB-6E98140EB379}"/>
                  </a:ext>
                </a:extLst>
              </p:cNvPr>
              <p:cNvSpPr txBox="1"/>
              <p:nvPr/>
            </p:nvSpPr>
            <p:spPr>
              <a:xfrm>
                <a:off x="685800" y="605247"/>
                <a:ext cx="7015344" cy="3202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 </m:t>
                            </m:r>
                          </m:e>
                        </m:nary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</m:sub>
                        </m:s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latin typeface="Arial" panose="020B0604020202020204" pitchFamily="34" charset="0"/>
                  </a:rPr>
                  <a:t>	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E89664-4405-A03A-94DB-6E98140E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5247"/>
                <a:ext cx="7015344" cy="3202159"/>
              </a:xfrm>
              <a:prstGeom prst="rect">
                <a:avLst/>
              </a:prstGeom>
              <a:blipFill>
                <a:blip r:embed="rId2"/>
                <a:stretch>
                  <a:fillRect l="-1913" b="-25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38429"/>
            <a:ext cx="81807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Joint PMF and Marginal</a:t>
            </a:r>
            <a:r>
              <a:rPr sz="3200" b="0" spc="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PMF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2271F-4B4E-0C1D-63A0-2C86652EC01E}"/>
                  </a:ext>
                </a:extLst>
              </p:cNvPr>
              <p:cNvSpPr txBox="1"/>
              <p:nvPr/>
            </p:nvSpPr>
            <p:spPr>
              <a:xfrm>
                <a:off x="685800" y="633382"/>
                <a:ext cx="8229600" cy="624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beg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2271F-4B4E-0C1D-63A0-2C86652EC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33382"/>
                <a:ext cx="8229600" cy="6244210"/>
              </a:xfrm>
              <a:prstGeom prst="rect">
                <a:avLst/>
              </a:prstGeom>
              <a:blipFill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10294"/>
            <a:ext cx="87141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Independence and Conditional PMF</a:t>
            </a:r>
            <a:endParaRPr sz="3200" b="0" spc="-5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48553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Probability Density</a:t>
            </a:r>
            <a:r>
              <a:rPr sz="3200" b="0" spc="1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Function</a:t>
            </a:r>
            <a:r>
              <a:rPr lang="en-US" sz="3200" b="0" spc="-5" dirty="0">
                <a:latin typeface="Arial" panose="020B0604020202020204" pitchFamily="34" charset="0"/>
              </a:rPr>
              <a:t> (PDF) of  a continuous r.v </a:t>
            </a:r>
            <a:endParaRPr sz="3200" b="0" spc="-5" dirty="0"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881ADF-1688-C5E6-4DC5-876EC30C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34" y="1338262"/>
            <a:ext cx="4356702" cy="2466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E0077B-C2F4-B911-B3F6-32B2F76F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0" y="1471612"/>
            <a:ext cx="3305175" cy="6572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AE3ED5-8A19-4B1B-A4E5-E889EB3C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85" y="2426493"/>
            <a:ext cx="2105025" cy="6477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35E5C61-34A7-82F0-454A-FC8658E0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10" y="3328898"/>
            <a:ext cx="2695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F046C9-1B71-18D6-BC6C-26112BFBC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22" y="4138612"/>
            <a:ext cx="37147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8429"/>
            <a:ext cx="894273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Joint </a:t>
            </a:r>
            <a:r>
              <a:rPr lang="en-US" sz="3200" b="0" spc="-5" dirty="0">
                <a:latin typeface="Arial" panose="020B0604020202020204" pitchFamily="34" charset="0"/>
              </a:rPr>
              <a:t>and </a:t>
            </a:r>
            <a:r>
              <a:rPr sz="3200" b="0" spc="-5" dirty="0">
                <a:latin typeface="Arial" panose="020B0604020202020204" pitchFamily="34" charset="0"/>
              </a:rPr>
              <a:t>Marginal</a:t>
            </a:r>
            <a:r>
              <a:rPr sz="3200" b="0" spc="-1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PDF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7A2AA7C-C3F6-7349-D629-5046F5AB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276475"/>
            <a:ext cx="26860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2335235-E435-A659-2478-B85693BA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028950"/>
            <a:ext cx="2667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1E57117-C98A-4C4B-734B-08CC85CC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604963"/>
            <a:ext cx="27336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7210F2AC-905F-60BC-0325-9EEA068E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04979"/>
            <a:ext cx="57435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912" y="73712"/>
            <a:ext cx="564017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Conditional</a:t>
            </a:r>
            <a:r>
              <a:rPr sz="3200" b="0" spc="-2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PDF</a:t>
            </a:r>
          </a:p>
        </p:txBody>
      </p:sp>
      <p:sp>
        <p:nvSpPr>
          <p:cNvPr id="3" name="object 3"/>
          <p:cNvSpPr/>
          <p:nvPr/>
        </p:nvSpPr>
        <p:spPr>
          <a:xfrm>
            <a:off x="3046476" y="1092744"/>
            <a:ext cx="2785872" cy="71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5401" y="2422754"/>
            <a:ext cx="2828444" cy="214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40ED-8851-176B-F5D8-42EB2370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313D-DB85-403F-C638-5BC238B7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2" y="971550"/>
            <a:ext cx="8398255" cy="4062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is a lot about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times in machine learning what you want to do is, calculate a probability of something given some other factors.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Models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46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DA25-7484-3121-DBC7-6A0F0379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Common Probability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FE9A-C14C-DF5E-D90E-B587F1D9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2" y="971550"/>
            <a:ext cx="8398255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Discrete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Discrete Uniform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Bernoulli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Binomial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Poisson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Continuous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Continuous Uniform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Exponential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2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Discrete Uniform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822379-0933-393A-479E-95759C3B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0" y="1352550"/>
            <a:ext cx="4763744" cy="34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60DC74F-47DE-0903-46F6-FF6FA3D3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52550"/>
            <a:ext cx="3105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134F0-9BE2-BB22-7375-00B93351BFAD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Wikipedia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5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Bernoulli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E9C03-4EA7-10AD-6885-0904A843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5350"/>
            <a:ext cx="4876800" cy="36576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45DCB32-CCAB-06F4-D85F-0DB0A924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04" y="1200150"/>
            <a:ext cx="35528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BE89115-F7C5-9A30-7F08-7AE0541C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209800"/>
            <a:ext cx="23050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A5519-9D1B-085C-C3B2-22E4384CBC01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5"/>
              </a:rPr>
              <a:t>Probability Course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21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E9C03-4EA7-10AD-6885-0904A843A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423345"/>
            <a:ext cx="4876800" cy="2887359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3CDEDFFD-0969-3730-5C51-7BD3BB98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53082"/>
            <a:ext cx="2809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2985A-5C22-75D3-99D3-33D217D9022C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Probability Course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58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Poisson Distribution</a:t>
            </a:r>
          </a:p>
        </p:txBody>
      </p:sp>
      <p:pic>
        <p:nvPicPr>
          <p:cNvPr id="15362" name="Picture 2" descr="What is Poisson distribution in Statistics and Data Science? -H2S Media">
            <a:extLst>
              <a:ext uri="{FF2B5EF4-FFF2-40B4-BE49-F238E27FC236}">
                <a16:creationId xmlns:a16="http://schemas.microsoft.com/office/drawing/2014/main" id="{44A542FE-CF9E-98BC-EBE8-FC739220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3" y="933872"/>
            <a:ext cx="4735170" cy="3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BFA395E3-1216-CA58-4B47-8B2AE39E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46094"/>
            <a:ext cx="2286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CE30B-2E80-B915-FB88-91F2186F3EAD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Wikipedia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4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Continuous Uniform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822379-0933-393A-479E-95759C3B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760" y="1396181"/>
            <a:ext cx="4763744" cy="34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60DC74F-47DE-0903-46F6-FF6FA3D3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9126" y="1352550"/>
            <a:ext cx="2667297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D31BA-8362-0E9D-16FC-CB3A103C0C03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Probability Course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Gaussian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822379-0933-393A-479E-95759C3B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760" y="1609209"/>
            <a:ext cx="4763744" cy="29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60DC74F-47DE-0903-46F6-FF6FA3D3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0200" y="1706070"/>
            <a:ext cx="3105150" cy="12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3F4CB-BD03-B0DD-419B-EB8BE5D81596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Probability Course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39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B9E-E81F-B695-841E-AFA346A9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Exponential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822379-0933-393A-479E-95759C3B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221" y="1638945"/>
            <a:ext cx="3922821" cy="29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60DC74F-47DE-0903-46F6-FF6FA3D3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95700" y="1706070"/>
            <a:ext cx="1934149" cy="12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65F74-ACD2-A00C-429F-3BC735B029A0}"/>
              </a:ext>
            </a:extLst>
          </p:cNvPr>
          <p:cNvSpPr txBox="1"/>
          <p:nvPr/>
        </p:nvSpPr>
        <p:spPr>
          <a:xfrm>
            <a:off x="2466975" y="4654258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Figure taken from </a:t>
            </a:r>
            <a:r>
              <a:rPr lang="en-US" dirty="0">
                <a:latin typeface="Arial" panose="020B0604020202020204" pitchFamily="34" charset="0"/>
                <a:hlinkClick r:id="rId4"/>
              </a:rPr>
              <a:t>Wikipedia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06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94B1-333D-E79B-88FD-AE3572D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sz="3200" b="0" dirty="0">
                <a:latin typeface="Arial" panose="020B0604020202020204" pitchFamily="34" charset="0"/>
              </a:rPr>
              <a:t>Sampling from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52CD9-BACF-8027-52E4-71CF9185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7" y="769464"/>
            <a:ext cx="8367485" cy="3604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86868-EAFD-AEB4-76B1-4C34BD6E9285}"/>
              </a:ext>
            </a:extLst>
          </p:cNvPr>
          <p:cNvSpPr txBox="1"/>
          <p:nvPr/>
        </p:nvSpPr>
        <p:spPr>
          <a:xfrm>
            <a:off x="4267200" y="471482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3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94B1-333D-E79B-88FD-AE3572D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sz="3200" b="0" dirty="0">
                <a:latin typeface="Arial" panose="020B0604020202020204" pitchFamily="34" charset="0"/>
              </a:rPr>
              <a:t>Sampling from a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AFF93-E0BF-D057-B2A5-E754FCB7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822808"/>
            <a:ext cx="8458933" cy="3497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ECFB2B-A804-7D34-87DB-932FF6F757D4}"/>
              </a:ext>
            </a:extLst>
          </p:cNvPr>
          <p:cNvSpPr txBox="1"/>
          <p:nvPr/>
        </p:nvSpPr>
        <p:spPr>
          <a:xfrm>
            <a:off x="4267200" y="467393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4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8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0CE4-E15B-6C78-23C7-40AF39A7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Image Recognition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57DA3-8417-ED49-E7E1-501DF2BCD4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183005"/>
                <a:ext cx="8153400" cy="2954655"/>
              </a:xfrm>
            </p:spPr>
            <p:txBody>
              <a:bodyPr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probability that there is a cat in the image ?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𝐼𝑚𝑎𝑔𝑒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𝑝𝑖𝑥𝑒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,⋯,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𝑝𝑖𝑥𝑒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57DA3-8417-ED49-E7E1-501DF2BC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183005"/>
                <a:ext cx="8153400" cy="2954655"/>
              </a:xfrm>
              <a:blipFill>
                <a:blip r:embed="rId2"/>
                <a:stretch>
                  <a:fillRect l="-2093" t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54E87B-2447-181D-DEF3-24E02885283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90750"/>
            <a:ext cx="3276600" cy="24262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CF3F1-71C1-4B93-1323-7DDD4727FCB6}"/>
              </a:ext>
            </a:extLst>
          </p:cNvPr>
          <p:cNvSpPr txBox="1"/>
          <p:nvPr/>
        </p:nvSpPr>
        <p:spPr>
          <a:xfrm>
            <a:off x="5410200" y="46818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medium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94B1-333D-E79B-88FD-AE3572D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GB" sz="3200" b="0" dirty="0">
                <a:latin typeface="Arial" panose="020B0604020202020204" pitchFamily="34" charset="0"/>
              </a:rPr>
              <a:t>Sampling from 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86A24-5339-67A7-7600-C1B87463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830429"/>
            <a:ext cx="8458933" cy="3482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5BCC5C-88C4-2E19-3C82-9D6E513DC224}"/>
              </a:ext>
            </a:extLst>
          </p:cNvPr>
          <p:cNvSpPr txBox="1"/>
          <p:nvPr/>
        </p:nvSpPr>
        <p:spPr>
          <a:xfrm>
            <a:off x="4267200" y="46818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hlinkClick r:id="rId4"/>
              </a:rPr>
              <a:t>DeepLearning.AI</a:t>
            </a: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B0D-3EF4-4E2D-407C-7F987E3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C2858-B8EE-7C8E-5C5C-7C4F5FD7CD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971550"/>
                <a:ext cx="8398255" cy="110799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probability that the patient is healthy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𝐻𝑒𝑎𝑙𝑡h𝑦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𝑆𝑦𝑚𝑝𝑡𝑜𝑚𝑠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𝐻𝑖𝑠𝑡𝑜𝑟𝑦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C2858-B8EE-7C8E-5C5C-7C4F5FD7C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971550"/>
                <a:ext cx="8398255" cy="1107996"/>
              </a:xfrm>
              <a:blipFill>
                <a:blip r:embed="rId2"/>
                <a:stretch>
                  <a:fillRect l="-2032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05A229-9986-30EC-CF6E-A572AA75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66450"/>
            <a:ext cx="2857748" cy="2773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15DC72-DA1E-67A2-6403-EB63479AB02C}"/>
              </a:ext>
            </a:extLst>
          </p:cNvPr>
          <p:cNvSpPr txBox="1"/>
          <p:nvPr/>
        </p:nvSpPr>
        <p:spPr>
          <a:xfrm>
            <a:off x="4191000" y="464083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DeepLearning.AI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B0D-3EF4-4E2D-407C-7F987E3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Sentimental Analysis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C2858-B8EE-7C8E-5C5C-7C4F5FD7CD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2872" y="971550"/>
                <a:ext cx="8398255" cy="110799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this a happy sentence?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h𝑎𝑝𝑝𝑦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𝑤𝑜𝑟𝑑𝑠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𝑠𝑒𝑛𝑡𝑒𝑛𝑐𝑒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C2858-B8EE-7C8E-5C5C-7C4F5FD7C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72" y="971550"/>
                <a:ext cx="8398255" cy="1107996"/>
              </a:xfrm>
              <a:blipFill>
                <a:blip r:embed="rId2"/>
                <a:stretch>
                  <a:fillRect l="-2032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AE8F-3C5C-BEDF-880C-173F6C51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70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Generative Models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33F14-4B50-36CB-295C-D428A2813D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183005"/>
                <a:ext cx="3977640" cy="3693319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Face generation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a group of pixels such that the resulting image looks like a human face.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images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face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pixels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high.</a:t>
                </a:r>
              </a:p>
              <a:p>
                <a:pPr algn="l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33F14-4B50-36CB-295C-D428A2813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183005"/>
                <a:ext cx="3977640" cy="3693319"/>
              </a:xfrm>
              <a:blipFill>
                <a:blip r:embed="rId2"/>
                <a:stretch>
                  <a:fillRect l="-4288" t="-2310" r="-5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C3610-83E4-D6F0-64E5-19E24E215D0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25" y="1885950"/>
            <a:ext cx="3978275" cy="19891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06898-23CF-62F2-CA5D-388C07E0B3AF}"/>
              </a:ext>
            </a:extLst>
          </p:cNvPr>
          <p:cNvSpPr txBox="1"/>
          <p:nvPr/>
        </p:nvSpPr>
        <p:spPr>
          <a:xfrm>
            <a:off x="5334000" y="4681835"/>
            <a:ext cx="459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medium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E99-8316-EC47-5A8D-66D0B3C0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8429"/>
            <a:ext cx="843666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F5D6C-6A98-6265-3FB5-FDCB5646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2950"/>
            <a:ext cx="8375106" cy="315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00FFF2-23BA-71A0-61EF-EB46F8F081E0}"/>
              </a:ext>
            </a:extLst>
          </p:cNvPr>
          <p:cNvSpPr txBox="1"/>
          <p:nvPr/>
        </p:nvSpPr>
        <p:spPr>
          <a:xfrm>
            <a:off x="4191000" y="46818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Figure taken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DeepLearning.AI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2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8" y="138429"/>
            <a:ext cx="84093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  <a:cs typeface="Arial" panose="020B0604020202020204" pitchFamily="34" charset="0"/>
              </a:rPr>
              <a:t>Key Terms</a:t>
            </a:r>
            <a:endParaRPr sz="3200" b="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372872" y="1034034"/>
                <a:ext cx="8078470" cy="315983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marR="423545" indent="-342900" algn="just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/>
                  </a:rPr>
                  <a:t>Outcome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When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something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happens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at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random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there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are  several potential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outcomes.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Exactly one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of the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outcomes  </a:t>
                </a:r>
                <a:r>
                  <a:rPr sz="2400" spc="-25" dirty="0">
                    <a:latin typeface="Arial" panose="020B0604020202020204" pitchFamily="34" charset="0"/>
                    <a:cs typeface="Arial"/>
                  </a:rPr>
                  <a:t>occur.</a:t>
                </a:r>
                <a:endParaRPr sz="2400" dirty="0">
                  <a:latin typeface="Arial" panose="020B0604020202020204" pitchFamily="34" charset="0"/>
                  <a:cs typeface="Arial"/>
                </a:endParaRPr>
              </a:p>
              <a:p>
                <a:pPr marL="355600" indent="-342900" algn="just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sz="2400" spc="-5" dirty="0">
                    <a:solidFill>
                      <a:srgbClr val="FF0000"/>
                    </a:solidFill>
                    <a:latin typeface="Arial" panose="020B0604020202020204" pitchFamily="34" charset="0"/>
                    <a:cs typeface="Arial"/>
                  </a:rPr>
                  <a:t>Sample space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latin typeface="Cambria Math" panose="02040503050406030204" pitchFamily="18" charset="0"/>
                        <a:cs typeface="Arial"/>
                      </a:rPr>
                      <m:t>𝑆</m:t>
                    </m:r>
                  </m:oMath>
                </a14:m>
                <a:r>
                  <a:rPr lang="en-US" sz="2400" spc="-5" dirty="0">
                    <a:solidFill>
                      <a:srgbClr val="FF0000"/>
                    </a:solidFill>
                    <a:latin typeface="Arial" panose="020B0604020202020204" pitchFamily="34" charset="0"/>
                    <a:cs typeface="Arial"/>
                  </a:rPr>
                  <a:t>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contains all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the</a:t>
                </a:r>
                <a:r>
                  <a:rPr sz="2400" spc="135" dirty="0">
                    <a:latin typeface="Arial" panose="020B0604020202020204" pitchFamily="34" charset="0"/>
                    <a:cs typeface="Arial"/>
                  </a:rPr>
                  <a:t>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outcomes</a:t>
                </a:r>
                <a:r>
                  <a:rPr lang="en-US" sz="2400" spc="-5" dirty="0">
                    <a:latin typeface="Arial" panose="020B0604020202020204" pitchFamily="34" charset="0"/>
                    <a:cs typeface="Arial"/>
                  </a:rPr>
                  <a:t>.</a:t>
                </a:r>
                <a:endParaRPr sz="2400" dirty="0">
                  <a:latin typeface="Arial" panose="020B0604020202020204" pitchFamily="34" charset="0"/>
                  <a:cs typeface="Arial"/>
                </a:endParaRPr>
              </a:p>
              <a:p>
                <a:pPr marL="355600" marR="1329690" indent="-342900" algn="just">
                  <a:lnSpc>
                    <a:spcPct val="100000"/>
                  </a:lnSpc>
                  <a:spcBef>
                    <a:spcPts val="505"/>
                  </a:spcBef>
                  <a:buFont typeface="Arial" panose="020B0604020202020204" pitchFamily="34" charset="0"/>
                  <a:buChar char="•"/>
                </a:pPr>
                <a:r>
                  <a:rPr sz="2400" spc="-5" dirty="0">
                    <a:solidFill>
                      <a:srgbClr val="FF0000"/>
                    </a:solidFill>
                    <a:latin typeface="Arial" panose="020B0604020202020204" pitchFamily="34" charset="0"/>
                    <a:cs typeface="Arial"/>
                  </a:rPr>
                  <a:t>Event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An event </a:t>
                </a:r>
                <a:r>
                  <a:rPr sz="2400" spc="-10" dirty="0">
                    <a:latin typeface="Arial" panose="020B0604020202020204" pitchFamily="34" charset="0"/>
                    <a:cs typeface="Arial"/>
                  </a:rPr>
                  <a:t>is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defined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to </a:t>
                </a:r>
                <a:r>
                  <a:rPr sz="2400" spc="-10" dirty="0">
                    <a:latin typeface="Arial" panose="020B0604020202020204" pitchFamily="34" charset="0"/>
                    <a:cs typeface="Arial"/>
                  </a:rPr>
                  <a:t>be </a:t>
                </a:r>
                <a:r>
                  <a:rPr sz="2400" spc="-5" dirty="0">
                    <a:latin typeface="Arial" panose="020B0604020202020204" pitchFamily="34" charset="0"/>
                    <a:cs typeface="Arial"/>
                  </a:rPr>
                  <a:t>some collection </a:t>
                </a:r>
                <a:r>
                  <a:rPr sz="2400" dirty="0">
                    <a:latin typeface="Arial" panose="020B0604020202020204" pitchFamily="34" charset="0"/>
                    <a:cs typeface="Arial"/>
                  </a:rPr>
                  <a:t>of  outcomes.</a:t>
                </a:r>
                <a:endParaRPr lang="en-US" sz="2400" dirty="0">
                  <a:latin typeface="Arial" panose="020B0604020202020204" pitchFamily="34" charset="0"/>
                  <a:cs typeface="Arial"/>
                </a:endParaRPr>
              </a:p>
              <a:p>
                <a:pPr marL="355600" marR="1329690" indent="-342900" algn="just">
                  <a:lnSpc>
                    <a:spcPct val="100000"/>
                  </a:lnSpc>
                  <a:spcBef>
                    <a:spcPts val="50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/>
                  </a:rPr>
                  <a:t>Empty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  <m:r>
                      <m:rPr>
                        <m:nor/>
                      </m:rPr>
                      <a:rPr lang="en-US" sz="24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contains no outcomes. Sample Space contains all the outcomes.</a:t>
                </a: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" y="1034034"/>
                <a:ext cx="8078470" cy="3159839"/>
              </a:xfrm>
              <a:prstGeom prst="rect">
                <a:avLst/>
              </a:prstGeom>
              <a:blipFill>
                <a:blip r:embed="rId2"/>
                <a:stretch>
                  <a:fillRect l="-1962" t="-2510" b="-5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1063</Words>
  <Application>Microsoft Office PowerPoint</Application>
  <PresentationFormat>On-screen Show (16:9)</PresentationFormat>
  <Paragraphs>169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Office Theme</vt:lpstr>
      <vt:lpstr>CS 316: Introduction to Deep Learning</vt:lpstr>
      <vt:lpstr>Lecture Outline</vt:lpstr>
      <vt:lpstr>Motivation</vt:lpstr>
      <vt:lpstr>Image Recognition</vt:lpstr>
      <vt:lpstr>Classification</vt:lpstr>
      <vt:lpstr>Sentimental Analysis</vt:lpstr>
      <vt:lpstr>Generative Models</vt:lpstr>
      <vt:lpstr>Machine Learning Model</vt:lpstr>
      <vt:lpstr>Key Terms</vt:lpstr>
      <vt:lpstr>Rolling a six sided dice</vt:lpstr>
      <vt:lpstr>Axioms of Probability</vt:lpstr>
      <vt:lpstr>Independence of Events</vt:lpstr>
      <vt:lpstr>Conditional Probability</vt:lpstr>
      <vt:lpstr>Bayes Theorem</vt:lpstr>
      <vt:lpstr>Example - Spam Classification</vt:lpstr>
      <vt:lpstr>Spam Classification - Intuitive Solution</vt:lpstr>
      <vt:lpstr>Spam Classification – Bayes Theorem</vt:lpstr>
      <vt:lpstr>Spam Classification – Bayes Theorem</vt:lpstr>
      <vt:lpstr>Spam Classification – Bayes Theorem</vt:lpstr>
      <vt:lpstr>Spam Classification – Naïve Bayes Theorem</vt:lpstr>
      <vt:lpstr>Spam Classification – Naïve Bayes Theorem</vt:lpstr>
      <vt:lpstr>Spam Classification – Naïve Bayes Theorem</vt:lpstr>
      <vt:lpstr>Probability mass function of a discrete r.v</vt:lpstr>
      <vt:lpstr>Expectation, Variance, Standard Deviation</vt:lpstr>
      <vt:lpstr>Joint PMF and Marginal PMF</vt:lpstr>
      <vt:lpstr>Independence and Conditional PMF</vt:lpstr>
      <vt:lpstr>Probability Density Function (PDF) of  a continuous r.v </vt:lpstr>
      <vt:lpstr>Joint and Marginal PDF</vt:lpstr>
      <vt:lpstr>Conditional PDF</vt:lpstr>
      <vt:lpstr>Common Probability Distributions</vt:lpstr>
      <vt:lpstr>Discrete Uniform Distribution</vt:lpstr>
      <vt:lpstr>Bernoulli Distribution</vt:lpstr>
      <vt:lpstr>Binomial Distribution</vt:lpstr>
      <vt:lpstr>Poisson Distribution</vt:lpstr>
      <vt:lpstr>Continuous Uniform Distribution</vt:lpstr>
      <vt:lpstr>Gaussian Distribution</vt:lpstr>
      <vt:lpstr>Exponential Distribution</vt:lpstr>
      <vt:lpstr>Sampling from a Distribution</vt:lpstr>
      <vt:lpstr>Sampling from a Distribution</vt:lpstr>
      <vt:lpstr>Sampling from a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</dc:creator>
  <cp:lastModifiedBy>Muhammad Munawwar Adam</cp:lastModifiedBy>
  <cp:revision>51</cp:revision>
  <dcterms:created xsi:type="dcterms:W3CDTF">2022-07-06T11:07:05Z</dcterms:created>
  <dcterms:modified xsi:type="dcterms:W3CDTF">2023-12-23T09:13:10Z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2022-07-06T00:00:00Z</vt:filetime>
  </property>
</Properties>
</file>