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37"/>
  </p:notesMasterIdLst>
  <p:sldIdLst>
    <p:sldId id="317" r:id="rId3"/>
    <p:sldId id="263" r:id="rId4"/>
    <p:sldId id="264" r:id="rId5"/>
    <p:sldId id="265" r:id="rId6"/>
    <p:sldId id="266" r:id="rId7"/>
    <p:sldId id="267" r:id="rId8"/>
    <p:sldId id="314" r:id="rId9"/>
    <p:sldId id="316" r:id="rId10"/>
    <p:sldId id="272" r:id="rId11"/>
    <p:sldId id="273" r:id="rId12"/>
    <p:sldId id="274" r:id="rId13"/>
    <p:sldId id="279" r:id="rId14"/>
    <p:sldId id="280" r:id="rId15"/>
    <p:sldId id="282" r:id="rId16"/>
    <p:sldId id="283" r:id="rId17"/>
    <p:sldId id="284" r:id="rId18"/>
    <p:sldId id="286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99" r:id="rId29"/>
    <p:sldId id="302" r:id="rId30"/>
    <p:sldId id="303" r:id="rId31"/>
    <p:sldId id="304" r:id="rId32"/>
    <p:sldId id="305" r:id="rId33"/>
    <p:sldId id="306" r:id="rId34"/>
    <p:sldId id="309" r:id="rId35"/>
    <p:sldId id="311" r:id="rId3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9388" autoAdjust="0"/>
  </p:normalViewPr>
  <p:slideViewPr>
    <p:cSldViewPr>
      <p:cViewPr varScale="1">
        <p:scale>
          <a:sx n="63" d="100"/>
          <a:sy n="63" d="100"/>
        </p:scale>
        <p:origin x="82" y="54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Munawwar Anwar" userId="85789d58-215c-478a-a95e-ebff7d4eb59c" providerId="ADAL" clId="{374A677F-6B84-4782-BE10-A04441307262}"/>
    <pc:docChg chg="undo custSel addSld delSld">
      <pc:chgData name="Muhammad Munawwar Anwar" userId="85789d58-215c-478a-a95e-ebff7d4eb59c" providerId="ADAL" clId="{374A677F-6B84-4782-BE10-A04441307262}" dt="2022-11-17T05:28:12.645" v="1" actId="47"/>
      <pc:docMkLst>
        <pc:docMk/>
      </pc:docMkLst>
      <pc:sldChg chg="add del">
        <pc:chgData name="Muhammad Munawwar Anwar" userId="85789d58-215c-478a-a95e-ebff7d4eb59c" providerId="ADAL" clId="{374A677F-6B84-4782-BE10-A04441307262}" dt="2022-11-17T05:28:12.645" v="1" actId="47"/>
        <pc:sldMkLst>
          <pc:docMk/>
          <pc:sldMk cId="0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4C4C6-9D6D-4232-87C4-08B991EE6747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D3058-EE48-429A-BFB3-1F06426B8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0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convolutional-neural-networks/conv-layer.html#fig-correlatio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61BAF9C-3025-DA94-1A03-058E105D92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617DE6-6186-40F1-927C-CC25CD199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2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D3058-EE48-429A-BFB3-1F06426B8F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0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In the earliest layers, our network should respond similarly to the same patch, regardless of where it appears in the image. This principle is called </a:t>
            </a:r>
            <a:r>
              <a:rPr lang="en-US" b="0" i="1" dirty="0">
                <a:effectLst/>
                <a:latin typeface="Roboto" panose="02000000000000000000" pitchFamily="2" charset="0"/>
              </a:rPr>
              <a:t>translation invariance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The earliest layers of the network should focus on local regions, without regard for the contents of the image in distant regions. This is the </a:t>
            </a:r>
            <a:r>
              <a:rPr lang="en-US" b="0" i="1" dirty="0">
                <a:effectLst/>
                <a:latin typeface="Roboto" panose="02000000000000000000" pitchFamily="2" charset="0"/>
              </a:rPr>
              <a:t>locality</a:t>
            </a:r>
            <a:r>
              <a:rPr lang="en-US" b="0" i="0" dirty="0">
                <a:effectLst/>
                <a:latin typeface="Roboto" panose="02000000000000000000" pitchFamily="2" charset="0"/>
              </a:rPr>
              <a:t> principle. Eventually, these local representations can be aggregated to make predictions at the whole image level.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D3058-EE48-429A-BFB3-1F06426B8F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78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MLP with two-dimensional images </a:t>
            </a:r>
            <a:r>
              <a:rPr lang="en-US" b="0" i="0" u="none" strike="noStrike" dirty="0">
                <a:effectLst/>
                <a:latin typeface="MathJax_Main-bold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as inputs and their immediate hidden representations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H</a:t>
            </a:r>
            <a:r>
              <a:rPr lang="en-US" b="0" i="0" dirty="0">
                <a:effectLst/>
                <a:latin typeface="Roboto" panose="02000000000000000000" pitchFamily="2" charset="0"/>
              </a:rPr>
              <a:t> similarly represented as matrices in mathematics and as two-dimensional tensors in code, where both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and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H</a:t>
            </a:r>
            <a:r>
              <a:rPr lang="en-US" b="0" i="0" dirty="0">
                <a:effectLst/>
                <a:latin typeface="Roboto" panose="02000000000000000000" pitchFamily="2" charset="0"/>
              </a:rPr>
              <a:t> have the same shape.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Let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Main-bold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[H]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i,j</a:t>
            </a:r>
            <a:r>
              <a:rPr lang="en-US" b="0" i="0" dirty="0">
                <a:effectLst/>
                <a:latin typeface="Roboto" panose="02000000000000000000" pitchFamily="2" charset="0"/>
              </a:rPr>
              <a:t> denote the pixel at location (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) in the input image and hidden representation, respectively.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For any given location (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) in the hidden representation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Main-bold"/>
              </a:rPr>
              <a:t>H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, we compute its value by summing over pixels in 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, centered around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(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i,j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)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and weighted by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SansSerif"/>
              </a:rPr>
              <a:t>V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a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b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D3058-EE48-429A-BFB3-1F06426B8F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MLP with two-dimensional images </a:t>
            </a:r>
            <a:r>
              <a:rPr lang="en-US" b="0" i="0" u="none" strike="noStrike" dirty="0">
                <a:effectLst/>
                <a:latin typeface="MathJax_Main-bold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as inputs and their immediate hidden representations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H</a:t>
            </a:r>
            <a:r>
              <a:rPr lang="en-US" b="0" i="0" dirty="0">
                <a:effectLst/>
                <a:latin typeface="Roboto" panose="02000000000000000000" pitchFamily="2" charset="0"/>
              </a:rPr>
              <a:t> similarly represented as matrices in mathematics and as two-dimensional tensors in code, where both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and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H</a:t>
            </a:r>
            <a:r>
              <a:rPr lang="en-US" b="0" i="0" dirty="0">
                <a:effectLst/>
                <a:latin typeface="Roboto" panose="02000000000000000000" pitchFamily="2" charset="0"/>
              </a:rPr>
              <a:t> have the same shape.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Let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Main-bold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[H]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i,j</a:t>
            </a:r>
            <a:r>
              <a:rPr lang="en-US" b="0" i="0" dirty="0">
                <a:effectLst/>
                <a:latin typeface="Roboto" panose="02000000000000000000" pitchFamily="2" charset="0"/>
              </a:rPr>
              <a:t> denote the pixel at location (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) in the input image and hidden representation, respectively.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For any given location (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) in the hidden representation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Main-bold"/>
              </a:rPr>
              <a:t>H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, we compute its value by summing over pixels in 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, centered around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(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i,j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)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and weighted by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SansSerif"/>
              </a:rPr>
              <a:t>V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a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b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D3058-EE48-429A-BFB3-1F06426B8F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MLP with two-dimensional images </a:t>
            </a:r>
            <a:r>
              <a:rPr lang="en-US" b="0" i="0" u="none" strike="noStrike" dirty="0">
                <a:effectLst/>
                <a:latin typeface="MathJax_Main-bold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as inputs and their immediate hidden representations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H</a:t>
            </a:r>
            <a:r>
              <a:rPr lang="en-US" b="0" i="0" dirty="0">
                <a:effectLst/>
                <a:latin typeface="Roboto" panose="02000000000000000000" pitchFamily="2" charset="0"/>
              </a:rPr>
              <a:t> similarly represented as matrices in mathematics and as two-dimensional tensors in code, where both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and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H</a:t>
            </a:r>
            <a:r>
              <a:rPr lang="en-US" b="0" i="0" dirty="0">
                <a:effectLst/>
                <a:latin typeface="Roboto" panose="02000000000000000000" pitchFamily="2" charset="0"/>
              </a:rPr>
              <a:t> have the same shape.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Let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Main-bold"/>
              </a:rPr>
              <a:t>X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[H]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i,j</a:t>
            </a:r>
            <a:r>
              <a:rPr lang="en-US" b="0" i="0" dirty="0">
                <a:effectLst/>
                <a:latin typeface="Roboto" panose="02000000000000000000" pitchFamily="2" charset="0"/>
              </a:rPr>
              <a:t> denote the pixel at location (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) in the input image and hidden representation, respectively.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For any given location (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) in the hidden representation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Main-bold"/>
              </a:rPr>
              <a:t>H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dirty="0">
                <a:effectLst/>
                <a:latin typeface="Roboto" panose="02000000000000000000" pitchFamily="2" charset="0"/>
              </a:rPr>
              <a:t>, we compute its value by summing over pixels in 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, centered around 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(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</a:rPr>
              <a:t>i,j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)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and weighted by </a:t>
            </a:r>
            <a:r>
              <a:rPr lang="en-US" b="0" i="0" u="none" strike="noStrike" dirty="0">
                <a:effectLst/>
                <a:latin typeface="MathJax_Main"/>
              </a:rPr>
              <a:t>[</a:t>
            </a:r>
            <a:r>
              <a:rPr lang="en-US" b="0" i="0" u="none" strike="noStrike" dirty="0">
                <a:effectLst/>
                <a:latin typeface="MathJax_SansSerif"/>
              </a:rPr>
              <a:t>V</a:t>
            </a:r>
            <a:r>
              <a:rPr lang="en-US" b="0" i="0" u="none" strike="noStrike" dirty="0">
                <a:effectLst/>
                <a:latin typeface="MathJax_Main"/>
              </a:rPr>
              <a:t>]</a:t>
            </a:r>
            <a:r>
              <a:rPr lang="en-US" b="0" i="0" u="none" strike="noStrike" dirty="0" err="1">
                <a:effectLst/>
                <a:latin typeface="MathJax_Math-italic"/>
              </a:rPr>
              <a:t>i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j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a</a:t>
            </a:r>
            <a:r>
              <a:rPr lang="en-US" b="0" i="0" u="none" strike="noStrike" dirty="0" err="1">
                <a:effectLst/>
                <a:latin typeface="MathJax_Main"/>
              </a:rPr>
              <a:t>,</a:t>
            </a:r>
            <a:r>
              <a:rPr lang="en-US" b="0" i="0" u="none" strike="noStrike" dirty="0" err="1">
                <a:effectLst/>
                <a:latin typeface="MathJax_Math-italic"/>
              </a:rPr>
              <a:t>b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D3058-EE48-429A-BFB3-1F06426B8F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0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the convolutional layer output in </a:t>
            </a:r>
            <a:r>
              <a:rPr lang="en-US" b="0" i="0" dirty="0">
                <a:solidFill>
                  <a:srgbClr val="FF6E40"/>
                </a:solidFill>
                <a:effectLst/>
                <a:latin typeface="Roboto" panose="02000000000000000000" pitchFamily="2" charset="0"/>
                <a:hlinkClick r:id="rId3"/>
              </a:rPr>
              <a:t>Fig. 6.2.1</a:t>
            </a:r>
            <a:r>
              <a:rPr lang="en-US" b="0" i="0" dirty="0">
                <a:effectLst/>
                <a:latin typeface="Roboto" panose="02000000000000000000" pitchFamily="2" charset="0"/>
              </a:rPr>
              <a:t> is sometimes called a </a:t>
            </a:r>
            <a:r>
              <a:rPr lang="en-US" b="0" i="1" dirty="0">
                <a:effectLst/>
                <a:latin typeface="Roboto" panose="02000000000000000000" pitchFamily="2" charset="0"/>
              </a:rPr>
              <a:t>feature map</a:t>
            </a:r>
            <a:r>
              <a:rPr lang="en-US" b="0" i="0" dirty="0">
                <a:effectLst/>
                <a:latin typeface="Roboto" panose="02000000000000000000" pitchFamily="2" charset="0"/>
              </a:rPr>
              <a:t>, as it can be regarded as the learned representations (features) in the spatial dimensions (e.g., width and height) to the subsequent layer.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In CNNs, for any element 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 of some layer, its </a:t>
            </a:r>
            <a:r>
              <a:rPr lang="en-US" b="0" i="1" dirty="0">
                <a:effectLst/>
                <a:latin typeface="Roboto" panose="02000000000000000000" pitchFamily="2" charset="0"/>
              </a:rPr>
              <a:t>receptive field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refers to all the elements (from all the previous layers) that may affect the calculation of </a:t>
            </a:r>
            <a:r>
              <a:rPr lang="en-US" b="0" i="0" u="none" strike="noStrike" dirty="0">
                <a:effectLst/>
                <a:latin typeface="MathJax_Math-italic"/>
              </a:rPr>
              <a:t>x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x</a:t>
            </a:r>
            <a:r>
              <a:rPr lang="en-US" b="0" i="0" dirty="0">
                <a:effectLst/>
                <a:latin typeface="Roboto" panose="02000000000000000000" pitchFamily="2" charset="0"/>
              </a:rPr>
              <a:t> during the forward propagation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D3058-EE48-429A-BFB3-1F06426B8F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1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D3058-EE48-429A-BFB3-1F06426B8F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Why to use Pooling Layers?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Pooling layers are used to reduce the dimensions of the feature maps. Thus, it reduces the number of parameters to learn and the amount of computation performed in the network.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pooling layer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summarises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the features present in a region of the feature map generated by a convolution layer. So, further operations are performed on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summarised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features instead of precisely positioned features generated by the convolution layer. This makes the model more robust to variations in the position of the features in the input image.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D3058-EE48-429A-BFB3-1F06426B8F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5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600" y="114300"/>
            <a:ext cx="843280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7474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r>
              <a:rPr spc="-5" dirty="0"/>
              <a:t>courses.d2l.ai/berkeley-stat-157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7474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r>
              <a:rPr spc="-5" dirty="0"/>
              <a:t>courses.d2l.ai/berkeley-stat-157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7474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r>
              <a:rPr spc="-5" dirty="0"/>
              <a:t>courses.d2l.ai/berkeley-stat-157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2648" y="4521856"/>
            <a:ext cx="863957" cy="5649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7474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r>
              <a:rPr spc="-5" dirty="0"/>
              <a:t>courses.d2l.ai/berkeley-stat-157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7474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r>
              <a:rPr spc="-5" dirty="0"/>
              <a:t>courses.d2l.ai/berkeley-stat-157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5CCE-C5F8-8FC1-4126-BD45281E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5E25-AF90-0C49-7148-7F6E0393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EB6D-11D9-A555-B4DF-0D5F766E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79D90F-DD75-472E-91CD-7BC7175C8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96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71063" y="4542778"/>
            <a:ext cx="944099" cy="5649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3620" y="647700"/>
            <a:ext cx="45567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016000"/>
            <a:ext cx="7936865" cy="1534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5600" y="4905139"/>
            <a:ext cx="2366010" cy="21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47474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r>
              <a:rPr spc="-5" dirty="0"/>
              <a:t>courses.d2l.ai/berkeley-stat-157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669" y="137871"/>
            <a:ext cx="843666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772" y="1049273"/>
            <a:ext cx="8019415" cy="1566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5" Type="http://schemas.openxmlformats.org/officeDocument/2006/relationships/image" Target="../media/image29.gif"/><Relationship Id="rId4" Type="http://schemas.openxmlformats.org/officeDocument/2006/relationships/image" Target="../media/image28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10" Type="http://schemas.openxmlformats.org/officeDocument/2006/relationships/hyperlink" Target="https://setosa.io/ev/image-kernels/" TargetMode="External"/><Relationship Id="rId4" Type="http://schemas.openxmlformats.org/officeDocument/2006/relationships/image" Target="../media/image33.jp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gif"/><Relationship Id="rId4" Type="http://schemas.openxmlformats.org/officeDocument/2006/relationships/image" Target="../media/image4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jpg"/><Relationship Id="rId7" Type="http://schemas.openxmlformats.org/officeDocument/2006/relationships/image" Target="../media/image56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3" Type="http://schemas.openxmlformats.org/officeDocument/2006/relationships/image" Target="../media/image13.png"/><Relationship Id="rId7" Type="http://schemas.openxmlformats.org/officeDocument/2006/relationships/image" Target="../media/image1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10" Type="http://schemas.openxmlformats.org/officeDocument/2006/relationships/image" Target="../media/image19.gif"/><Relationship Id="rId4" Type="http://schemas.openxmlformats.org/officeDocument/2006/relationships/image" Target="../media/image13.gif"/><Relationship Id="rId9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852754-469D-125C-7B2A-4721B0A4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492443"/>
          </a:xfrm>
        </p:spPr>
        <p:txBody>
          <a:bodyPr/>
          <a:lstStyle/>
          <a:p>
            <a:pPr algn="ctr" eaLnBrk="1" hangingPunct="1"/>
            <a:r>
              <a:rPr lang="en-GB" altLang="en-US" sz="3200" b="0" dirty="0">
                <a:solidFill>
                  <a:schemeClr val="tx1"/>
                </a:solidFill>
                <a:latin typeface="LM Roman 10" panose="00000500000000000000" pitchFamily="50" charset="0"/>
              </a:rPr>
              <a:t>CS 316: Introduction to Deep Learning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FDD76A-1CE8-32B4-9B34-2B3A9E0F9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628900"/>
            <a:ext cx="5543550" cy="123251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dirty="0">
                <a:solidFill>
                  <a:schemeClr val="folHlink"/>
                </a:solidFill>
                <a:latin typeface="LM Roman 10" panose="00000500000000000000" pitchFamily="50" charset="0"/>
              </a:rPr>
              <a:t>Convolutional Neural Networks and Pooling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 dirty="0">
              <a:solidFill>
                <a:schemeClr val="folHlink"/>
              </a:solidFill>
              <a:latin typeface="LM Roman 10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>
                <a:solidFill>
                  <a:schemeClr val="folHlink"/>
                </a:solidFill>
                <a:latin typeface="LM Roman 10" panose="00000500000000000000" pitchFamily="50" charset="0"/>
              </a:rPr>
              <a:t>Week 9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 dirty="0">
              <a:solidFill>
                <a:schemeClr val="folHlink"/>
              </a:solidFill>
              <a:latin typeface="LM Roman 10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>
                <a:solidFill>
                  <a:schemeClr val="folHlink"/>
                </a:solidFill>
                <a:latin typeface="LM Roman 10" panose="00000500000000000000" pitchFamily="50" charset="0"/>
              </a:rPr>
              <a:t>Dr Abdul Samad</a:t>
            </a:r>
          </a:p>
        </p:txBody>
      </p:sp>
    </p:spTree>
    <p:extLst>
      <p:ext uri="{BB962C8B-B14F-4D97-AF65-F5344CB8AC3E}">
        <p14:creationId xmlns:p14="http://schemas.microsoft.com/office/powerpoint/2010/main" val="298690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400" y="2744772"/>
            <a:ext cx="5227283" cy="15680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2555" y="114300"/>
            <a:ext cx="3818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latin typeface="LM Roman 10" panose="00000500000000000000" pitchFamily="50" charset="0"/>
              </a:rPr>
              <a:t>2-D</a:t>
            </a:r>
            <a:r>
              <a:rPr sz="2800" b="0" spc="-30" dirty="0">
                <a:latin typeface="LM Roman 10" panose="00000500000000000000" pitchFamily="50" charset="0"/>
              </a:rPr>
              <a:t> </a:t>
            </a:r>
            <a:r>
              <a:rPr sz="2800" b="0" spc="-5" dirty="0">
                <a:latin typeface="LM Roman 10" panose="00000500000000000000" pitchFamily="50" charset="0"/>
              </a:rPr>
              <a:t>Convolution</a:t>
            </a:r>
            <a:r>
              <a:rPr sz="2800" b="0" spc="-30" dirty="0">
                <a:latin typeface="LM Roman 10" panose="00000500000000000000" pitchFamily="50" charset="0"/>
              </a:rPr>
              <a:t> </a:t>
            </a:r>
            <a:r>
              <a:rPr sz="2800" b="0" spc="-5" dirty="0">
                <a:latin typeface="LM Roman 10" panose="00000500000000000000" pitchFamily="50" charset="0"/>
              </a:rPr>
              <a:t>Layer</a:t>
            </a:r>
            <a:endParaRPr sz="2800" b="0" dirty="0">
              <a:latin typeface="LM Roman 10" panose="00000500000000000000" pitchFamily="50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409" y="895350"/>
            <a:ext cx="6228715" cy="1926168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32740" indent="-29527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I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nput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ma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rix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 </a:t>
            </a:r>
          </a:p>
          <a:p>
            <a:pPr marL="332740" indent="-29527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K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ernel ma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rix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            </a:t>
            </a:r>
          </a:p>
          <a:p>
            <a:pPr marL="332740" indent="-29527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Output Matrix </a:t>
            </a:r>
          </a:p>
          <a:p>
            <a:pPr marL="332740" indent="-29527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 </a:t>
            </a:r>
          </a:p>
          <a:p>
            <a:pPr marL="332740" indent="-29527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FD6AAF-3353-5F28-C9FD-5AFBB998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80" y="1042191"/>
            <a:ext cx="8191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A87B20C-F949-6E51-4C14-303ED4FB6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71133"/>
            <a:ext cx="8667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0CEBEB4-FF2D-0AB9-00A3-F5355D6EE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17999"/>
            <a:ext cx="18573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7E641488-BD2C-9E7E-7239-71B1923B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8" y="2208229"/>
            <a:ext cx="55530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2235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Examples</a:t>
            </a:r>
            <a:endParaRPr sz="3200" b="0" dirty="0">
              <a:latin typeface="LM Roman 10" panose="00000500000000000000" pitchFamily="50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130" y="1745768"/>
            <a:ext cx="1524000" cy="1524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540" y="129413"/>
            <a:ext cx="1524000" cy="1524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540" y="1830691"/>
            <a:ext cx="1524000" cy="1524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540" y="3466437"/>
            <a:ext cx="1524000" cy="15240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48969" y="3681983"/>
            <a:ext cx="1691762" cy="10704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72585" y="2017758"/>
            <a:ext cx="1659498" cy="9342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84355" y="457766"/>
            <a:ext cx="1635959" cy="9210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21500" y="749300"/>
            <a:ext cx="15887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Edge</a:t>
            </a:r>
            <a:r>
              <a:rPr sz="2000" spc="-55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Detection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1500" y="2425700"/>
            <a:ext cx="10795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Sharpen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1500" y="4064000"/>
            <a:ext cx="14617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Gaussian</a:t>
            </a:r>
            <a:r>
              <a:rPr sz="2000" spc="-55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Blur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926" y="3359405"/>
            <a:ext cx="138430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(</a:t>
            </a:r>
            <a:r>
              <a:rPr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  <a:hlinkClick r:id="rId10"/>
              </a:rPr>
              <a:t>wikipedia</a:t>
            </a:r>
            <a:r>
              <a:rPr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)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1" y="114300"/>
            <a:ext cx="330485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LM Roman 10" panose="00000500000000000000" pitchFamily="50" charset="0"/>
              </a:rPr>
              <a:t>Pa</a:t>
            </a:r>
            <a:r>
              <a:rPr sz="3200" b="0" spc="-5" dirty="0">
                <a:latin typeface="LM Roman 10" panose="00000500000000000000" pitchFamily="50" charset="0"/>
              </a:rPr>
              <a:t>ddin</a:t>
            </a:r>
            <a:r>
              <a:rPr sz="3200" b="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949960"/>
            <a:ext cx="6146165" cy="22339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Given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32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x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32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input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image</a:t>
            </a: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Apply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convolutional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layer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with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5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x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5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kernel</a:t>
            </a: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28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x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28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output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with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1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layer</a:t>
            </a:r>
          </a:p>
          <a:p>
            <a:pPr marL="812800" lvl="1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4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x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4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output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with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7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layers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Shape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decreases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faster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with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larger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kernels</a:t>
            </a: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GB" sz="2000" dirty="0">
                <a:latin typeface="LM Roman 10" panose="00000500000000000000" pitchFamily="50" charset="0"/>
                <a:cs typeface="Arial MT"/>
              </a:rPr>
              <a:t>Shape reduces from            to  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56558" y="633270"/>
            <a:ext cx="1574800" cy="1600200"/>
            <a:chOff x="6956558" y="633270"/>
            <a:chExt cx="1574800" cy="16002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6558" y="633270"/>
              <a:ext cx="15748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10466" y="67137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05566" y="178303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0816" y="2382699"/>
            <a:ext cx="292100" cy="2794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0816" y="2834543"/>
            <a:ext cx="292100" cy="2794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7000" y="2382699"/>
            <a:ext cx="292100" cy="2794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7000" y="2827460"/>
            <a:ext cx="292100" cy="2794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0816" y="3286387"/>
            <a:ext cx="292100" cy="2794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7884" y="3657091"/>
            <a:ext cx="272149" cy="27653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3183" y="2382699"/>
            <a:ext cx="292100" cy="2794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3183" y="2827460"/>
            <a:ext cx="292100" cy="2794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10FD87B-9A68-2C30-73C6-20B250887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568" y="2951327"/>
            <a:ext cx="69532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BF696D1-4CBB-6DCF-281E-23AE2B785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99" y="2888727"/>
            <a:ext cx="26289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800" y="114300"/>
            <a:ext cx="2692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LM Roman 10" panose="00000500000000000000" pitchFamily="50" charset="0"/>
                <a:cs typeface="Arial"/>
              </a:rPr>
              <a:t>Pa</a:t>
            </a:r>
            <a:r>
              <a:rPr sz="3200" spc="-5" dirty="0">
                <a:latin typeface="LM Roman 10" panose="00000500000000000000" pitchFamily="50" charset="0"/>
                <a:cs typeface="Arial"/>
              </a:rPr>
              <a:t>ddin</a:t>
            </a:r>
            <a:r>
              <a:rPr sz="3200" dirty="0">
                <a:latin typeface="LM Roman 10" panose="00000500000000000000" pitchFamily="50" charset="0"/>
                <a:cs typeface="Arial"/>
              </a:rPr>
              <a:t>g</a:t>
            </a:r>
            <a:endParaRPr sz="2800" dirty="0">
              <a:latin typeface="LM Roman 10" panose="00000500000000000000" pitchFamily="50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1016000"/>
            <a:ext cx="5617845" cy="3847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LM Roman 10" panose="00000500000000000000" pitchFamily="50" charset="0"/>
                <a:cs typeface="Arial MT"/>
              </a:rPr>
              <a:t>Padding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adds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rows/columns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around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input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120" dirty="0">
              <a:latin typeface="LM Roman 10" panose="00000500000000000000" pitchFamily="50" charset="0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0 </a:t>
            </a:r>
            <a:r>
              <a:rPr lang="en-US"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1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2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3</a:t>
            </a:r>
            <a:r>
              <a:rPr lang="en-US"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85" dirty="0">
                <a:latin typeface="LM Roman 10" panose="00000500000000000000" pitchFamily="50" charset="0"/>
                <a:cs typeface="Cambria"/>
              </a:rPr>
              <a:t>=</a:t>
            </a:r>
            <a:r>
              <a:rPr lang="en-US"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20" dirty="0">
                <a:latin typeface="LM Roman 10" panose="00000500000000000000" pitchFamily="50" charset="0"/>
                <a:cs typeface="Cambria"/>
              </a:rPr>
              <a:t>0</a:t>
            </a: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731" y="1428750"/>
            <a:ext cx="5657611" cy="2377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4485" y="177800"/>
            <a:ext cx="2989514" cy="34263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14300"/>
            <a:ext cx="50291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LM Roman 10" panose="00000500000000000000" pitchFamily="50" charset="0"/>
              </a:rPr>
              <a:t>Pa</a:t>
            </a:r>
            <a:r>
              <a:rPr sz="3200" b="0" spc="-5" dirty="0">
                <a:latin typeface="LM Roman 10" panose="00000500000000000000" pitchFamily="50" charset="0"/>
              </a:rPr>
              <a:t>ddin</a:t>
            </a:r>
            <a:r>
              <a:rPr sz="3200" b="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900" y="809293"/>
            <a:ext cx="7688580" cy="1644681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279400" indent="-241300">
              <a:lnSpc>
                <a:spcPct val="100000"/>
              </a:lnSpc>
              <a:spcBef>
                <a:spcPts val="1725"/>
              </a:spcBef>
              <a:buChar char="•"/>
              <a:tabLst>
                <a:tab pos="278765" algn="l"/>
                <a:tab pos="279400" algn="l"/>
                <a:tab pos="1905635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Padding</a:t>
            </a:r>
            <a:r>
              <a:rPr sz="2000" spc="229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i="1" spc="-60" baseline="4629" dirty="0" err="1">
                <a:latin typeface="LM Roman 10" panose="00000500000000000000" pitchFamily="50" charset="0"/>
                <a:cs typeface="Times New Roman"/>
              </a:rPr>
              <a:t>p</a:t>
            </a:r>
            <a:r>
              <a:rPr lang="en-US" sz="2000" i="1" spc="-60" baseline="-13071" dirty="0" err="1">
                <a:latin typeface="LM Roman 10" panose="00000500000000000000" pitchFamily="50" charset="0"/>
                <a:cs typeface="Times New Roman"/>
              </a:rPr>
              <a:t>h</a:t>
            </a:r>
            <a:r>
              <a:rPr lang="en-US" sz="2000" i="1" spc="-60" baseline="-13071" dirty="0">
                <a:latin typeface="LM Roman 10" panose="00000500000000000000" pitchFamily="50" charset="0"/>
                <a:cs typeface="Times New Roman"/>
              </a:rPr>
              <a:t>	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rows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and</a:t>
            </a:r>
            <a:r>
              <a:rPr sz="2000" spc="18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i="1" spc="-60" baseline="4629" dirty="0">
                <a:latin typeface="LM Roman 10" panose="00000500000000000000" pitchFamily="50" charset="0"/>
                <a:cs typeface="Times New Roman"/>
              </a:rPr>
              <a:t>p</a:t>
            </a:r>
            <a:r>
              <a:rPr sz="2000" i="1" spc="-60" baseline="-13071" dirty="0">
                <a:latin typeface="LM Roman 10" panose="00000500000000000000" pitchFamily="50" charset="0"/>
                <a:cs typeface="Times New Roman"/>
              </a:rPr>
              <a:t>w</a:t>
            </a:r>
            <a:r>
              <a:rPr sz="2000" i="1" spc="660" baseline="-13071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columns,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output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shape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will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be</a:t>
            </a:r>
          </a:p>
          <a:p>
            <a:pPr marL="515620" algn="ctr">
              <a:lnSpc>
                <a:spcPct val="100000"/>
              </a:lnSpc>
              <a:spcBef>
                <a:spcPts val="1495"/>
              </a:spcBef>
            </a:pPr>
            <a:r>
              <a:rPr sz="2000" spc="-110" dirty="0">
                <a:latin typeface="LM Roman 10" panose="00000500000000000000" pitchFamily="50" charset="0"/>
                <a:cs typeface="Cambria"/>
              </a:rPr>
              <a:t>(</a:t>
            </a:r>
            <a:r>
              <a:rPr sz="2000" i="1" spc="-80" dirty="0">
                <a:latin typeface="LM Roman 10" panose="00000500000000000000" pitchFamily="50" charset="0"/>
                <a:cs typeface="Times New Roman"/>
              </a:rPr>
              <a:t>n</a:t>
            </a:r>
            <a:r>
              <a:rPr sz="2000" i="1" spc="7" baseline="-19713" dirty="0">
                <a:latin typeface="LM Roman 10" panose="00000500000000000000" pitchFamily="50" charset="0"/>
                <a:cs typeface="Times New Roman"/>
              </a:rPr>
              <a:t>h</a:t>
            </a:r>
            <a:r>
              <a:rPr sz="2000" i="1" spc="150" baseline="-19713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245" dirty="0">
                <a:latin typeface="LM Roman 10" panose="00000500000000000000" pitchFamily="50" charset="0"/>
                <a:cs typeface="Lucida Sans Unicode"/>
              </a:rPr>
              <a:t>−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-80" dirty="0">
                <a:latin typeface="LM Roman 10" panose="00000500000000000000" pitchFamily="50" charset="0"/>
                <a:cs typeface="Times New Roman"/>
              </a:rPr>
              <a:t>k</a:t>
            </a:r>
            <a:r>
              <a:rPr sz="2000" i="1" spc="7" baseline="-19713" dirty="0">
                <a:latin typeface="LM Roman 10" panose="00000500000000000000" pitchFamily="50" charset="0"/>
                <a:cs typeface="Times New Roman"/>
              </a:rPr>
              <a:t>h</a:t>
            </a:r>
            <a:r>
              <a:rPr sz="2000" i="1" spc="150" baseline="-19713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i="1" spc="-75" dirty="0">
                <a:latin typeface="LM Roman 10" panose="00000500000000000000" pitchFamily="50" charset="0"/>
                <a:cs typeface="Times New Roman"/>
              </a:rPr>
              <a:t>p</a:t>
            </a:r>
            <a:r>
              <a:rPr sz="2000" i="1" spc="7" baseline="-19713" dirty="0">
                <a:latin typeface="LM Roman 10" panose="00000500000000000000" pitchFamily="50" charset="0"/>
                <a:cs typeface="Times New Roman"/>
              </a:rPr>
              <a:t>h</a:t>
            </a:r>
            <a:r>
              <a:rPr sz="2000" i="1" spc="150" baseline="-19713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1</a:t>
            </a:r>
            <a:r>
              <a:rPr sz="2000" spc="-110" dirty="0">
                <a:latin typeface="LM Roman 10" panose="00000500000000000000" pitchFamily="50" charset="0"/>
                <a:cs typeface="Cambria"/>
              </a:rPr>
              <a:t>)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10" dirty="0">
                <a:latin typeface="LM Roman 10" panose="00000500000000000000" pitchFamily="50" charset="0"/>
                <a:cs typeface="Cambria"/>
              </a:rPr>
              <a:t>(</a:t>
            </a:r>
            <a:r>
              <a:rPr sz="2000" i="1" spc="5" dirty="0">
                <a:latin typeface="LM Roman 10" panose="00000500000000000000" pitchFamily="50" charset="0"/>
                <a:cs typeface="Times New Roman"/>
              </a:rPr>
              <a:t>n</a:t>
            </a:r>
            <a:r>
              <a:rPr sz="2000" i="1" spc="7" baseline="-19713" dirty="0">
                <a:latin typeface="LM Roman 10" panose="00000500000000000000" pitchFamily="50" charset="0"/>
                <a:cs typeface="Times New Roman"/>
              </a:rPr>
              <a:t>w</a:t>
            </a:r>
            <a:r>
              <a:rPr sz="2000" i="1" spc="150" baseline="-19713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245" dirty="0">
                <a:latin typeface="LM Roman 10" panose="00000500000000000000" pitchFamily="50" charset="0"/>
                <a:cs typeface="Lucida Sans Unicode"/>
              </a:rPr>
              <a:t>−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30" dirty="0">
                <a:latin typeface="LM Roman 10" panose="00000500000000000000" pitchFamily="50" charset="0"/>
                <a:cs typeface="Times New Roman"/>
              </a:rPr>
              <a:t>k</a:t>
            </a:r>
            <a:r>
              <a:rPr sz="2000" i="1" spc="7" baseline="-19713" dirty="0">
                <a:latin typeface="LM Roman 10" panose="00000500000000000000" pitchFamily="50" charset="0"/>
                <a:cs typeface="Times New Roman"/>
              </a:rPr>
              <a:t>w</a:t>
            </a:r>
            <a:r>
              <a:rPr sz="2000" i="1" spc="150" baseline="-19713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i="1" spc="-75" dirty="0">
                <a:latin typeface="LM Roman 10" panose="00000500000000000000" pitchFamily="50" charset="0"/>
                <a:cs typeface="Times New Roman"/>
              </a:rPr>
              <a:t>p</a:t>
            </a:r>
            <a:r>
              <a:rPr sz="2000" i="1" spc="7" baseline="-19713" dirty="0">
                <a:latin typeface="LM Roman 10" panose="00000500000000000000" pitchFamily="50" charset="0"/>
                <a:cs typeface="Times New Roman"/>
              </a:rPr>
              <a:t>w</a:t>
            </a:r>
            <a:r>
              <a:rPr sz="2000" i="1" spc="150" baseline="-19713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1</a:t>
            </a:r>
            <a:r>
              <a:rPr sz="2000" spc="-110" dirty="0">
                <a:latin typeface="LM Roman 10" panose="00000500000000000000" pitchFamily="50" charset="0"/>
                <a:cs typeface="Cambria"/>
              </a:rPr>
              <a:t>)</a:t>
            </a:r>
            <a:endParaRPr sz="2000" dirty="0">
              <a:latin typeface="LM Roman 10" panose="00000500000000000000" pitchFamily="50" charset="0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LM Roman 10" panose="00000500000000000000" pitchFamily="50" charset="0"/>
              <a:cs typeface="Cambria"/>
            </a:endParaRPr>
          </a:p>
          <a:p>
            <a:pPr marL="279400" indent="-241300">
              <a:lnSpc>
                <a:spcPct val="100000"/>
              </a:lnSpc>
              <a:spcBef>
                <a:spcPts val="5"/>
              </a:spcBef>
              <a:buChar char="•"/>
              <a:tabLst>
                <a:tab pos="278765" algn="l"/>
                <a:tab pos="279400" algn="l"/>
                <a:tab pos="3130550" algn="l"/>
                <a:tab pos="527304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sz="2000" spc="-13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common choice is	</a:t>
            </a:r>
            <a:r>
              <a:rPr sz="2000" i="1" spc="-120" baseline="3472" dirty="0">
                <a:latin typeface="LM Roman 10" panose="00000500000000000000" pitchFamily="50" charset="0"/>
                <a:cs typeface="Times New Roman"/>
              </a:rPr>
              <a:t>p</a:t>
            </a:r>
            <a:r>
              <a:rPr sz="2000" i="1" baseline="-14705" dirty="0">
                <a:latin typeface="LM Roman 10" panose="00000500000000000000" pitchFamily="50" charset="0"/>
                <a:cs typeface="Times New Roman"/>
              </a:rPr>
              <a:t>h </a:t>
            </a:r>
            <a:r>
              <a:rPr sz="2000" i="1" spc="-277" baseline="-14705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472" baseline="3472" dirty="0">
                <a:latin typeface="LM Roman 10" panose="00000500000000000000" pitchFamily="50" charset="0"/>
                <a:cs typeface="Cambria"/>
              </a:rPr>
              <a:t>=</a:t>
            </a:r>
            <a:r>
              <a:rPr sz="2000" spc="202" baseline="3472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i="1" spc="-127" baseline="3472" dirty="0">
                <a:latin typeface="LM Roman 10" panose="00000500000000000000" pitchFamily="50" charset="0"/>
                <a:cs typeface="Times New Roman"/>
              </a:rPr>
              <a:t>k</a:t>
            </a:r>
            <a:r>
              <a:rPr sz="2000" i="1" baseline="-14705" dirty="0">
                <a:latin typeface="LM Roman 10" panose="00000500000000000000" pitchFamily="50" charset="0"/>
                <a:cs typeface="Times New Roman"/>
              </a:rPr>
              <a:t>h</a:t>
            </a:r>
            <a:r>
              <a:rPr sz="2000" i="1" spc="157" baseline="-14705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397" baseline="3472" dirty="0">
                <a:latin typeface="LM Roman 10" panose="00000500000000000000" pitchFamily="50" charset="0"/>
                <a:cs typeface="Lucida Sans Unicode"/>
              </a:rPr>
              <a:t>−</a:t>
            </a:r>
            <a:r>
              <a:rPr sz="2000" spc="-345" baseline="3472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95" baseline="3472" dirty="0">
                <a:latin typeface="LM Roman 10" panose="00000500000000000000" pitchFamily="50" charset="0"/>
                <a:cs typeface="Cambria"/>
              </a:rPr>
              <a:t>1</a:t>
            </a:r>
            <a:r>
              <a:rPr sz="2000" baseline="3472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00" baseline="3472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and	</a:t>
            </a:r>
            <a:r>
              <a:rPr sz="2000" i="1" spc="-120" baseline="3472" dirty="0">
                <a:latin typeface="LM Roman 10" panose="00000500000000000000" pitchFamily="50" charset="0"/>
                <a:cs typeface="Times New Roman"/>
              </a:rPr>
              <a:t>p</a:t>
            </a:r>
            <a:r>
              <a:rPr sz="2000" i="1" baseline="-14705" dirty="0">
                <a:latin typeface="LM Roman 10" panose="00000500000000000000" pitchFamily="50" charset="0"/>
                <a:cs typeface="Times New Roman"/>
              </a:rPr>
              <a:t>w </a:t>
            </a:r>
            <a:r>
              <a:rPr sz="2000" i="1" spc="-277" baseline="-14705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472" baseline="3472" dirty="0">
                <a:latin typeface="LM Roman 10" panose="00000500000000000000" pitchFamily="50" charset="0"/>
                <a:cs typeface="Cambria"/>
              </a:rPr>
              <a:t>=</a:t>
            </a:r>
            <a:r>
              <a:rPr sz="2000" spc="202" baseline="3472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i="1" spc="30" baseline="3472" dirty="0">
                <a:latin typeface="LM Roman 10" panose="00000500000000000000" pitchFamily="50" charset="0"/>
                <a:cs typeface="Times New Roman"/>
              </a:rPr>
              <a:t>k</a:t>
            </a:r>
            <a:r>
              <a:rPr sz="2000" i="1" baseline="-14705" dirty="0">
                <a:latin typeface="LM Roman 10" panose="00000500000000000000" pitchFamily="50" charset="0"/>
                <a:cs typeface="Times New Roman"/>
              </a:rPr>
              <a:t>w</a:t>
            </a:r>
            <a:r>
              <a:rPr sz="2000" i="1" spc="157" baseline="-14705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397" baseline="3472" dirty="0">
                <a:latin typeface="LM Roman 10" panose="00000500000000000000" pitchFamily="50" charset="0"/>
                <a:cs typeface="Lucida Sans Unicode"/>
              </a:rPr>
              <a:t>−</a:t>
            </a:r>
            <a:r>
              <a:rPr sz="2000" spc="-345" baseline="3472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95" baseline="3472" dirty="0">
                <a:latin typeface="LM Roman 10" panose="00000500000000000000" pitchFamily="50" charset="0"/>
                <a:cs typeface="Cambria"/>
              </a:rPr>
              <a:t>1</a:t>
            </a:r>
            <a:endParaRPr sz="2000" baseline="3472" dirty="0">
              <a:latin typeface="LM Roman 10" panose="00000500000000000000" pitchFamily="50" charset="0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500" y="114300"/>
            <a:ext cx="1397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LM Roman 10" panose="00000500000000000000" pitchFamily="50" charset="0"/>
              </a:rPr>
              <a:t>Str</a:t>
            </a:r>
            <a:r>
              <a:rPr sz="3200" b="0" spc="-5" dirty="0">
                <a:latin typeface="LM Roman 10" panose="00000500000000000000" pitchFamily="50" charset="0"/>
              </a:rPr>
              <a:t>id</a:t>
            </a:r>
            <a:r>
              <a:rPr sz="3200" b="0" dirty="0">
                <a:latin typeface="LM Roman 10" panose="00000500000000000000" pitchFamily="50" charset="0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949960"/>
            <a:ext cx="8010525" cy="1554272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Padding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reduces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shape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linearly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with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#layers</a:t>
            </a:r>
          </a:p>
          <a:p>
            <a:pPr marL="812800" marR="5080" lvl="1" indent="-342900">
              <a:lnSpc>
                <a:spcPts val="2800"/>
              </a:lnSpc>
              <a:spcBef>
                <a:spcPts val="68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Given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224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x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224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input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with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5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x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5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kernel,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needs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44 </a:t>
            </a:r>
            <a:r>
              <a:rPr sz="2000" spc="-65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layers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to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reduce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the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shape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to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4 x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4</a:t>
            </a:r>
          </a:p>
          <a:p>
            <a:pPr marL="812800" lvl="1" indent="-342900">
              <a:lnSpc>
                <a:spcPct val="100000"/>
              </a:lnSpc>
              <a:spcBef>
                <a:spcPts val="439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Requires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large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amount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of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computation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864" y="2975606"/>
            <a:ext cx="292100" cy="279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864" y="3387200"/>
            <a:ext cx="292100" cy="279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864" y="3798795"/>
            <a:ext cx="292100" cy="279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864" y="4210390"/>
            <a:ext cx="292100" cy="279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5459" y="2967553"/>
            <a:ext cx="292099" cy="279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5459" y="3379148"/>
            <a:ext cx="292099" cy="279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5459" y="3790743"/>
            <a:ext cx="292099" cy="2794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5459" y="4202338"/>
            <a:ext cx="292099" cy="2794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859" y="2967553"/>
            <a:ext cx="292100" cy="2794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859" y="3379148"/>
            <a:ext cx="292100" cy="2794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859" y="3790743"/>
            <a:ext cx="292100" cy="2794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859" y="4202338"/>
            <a:ext cx="292100" cy="2794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0959" y="2967553"/>
            <a:ext cx="292100" cy="2794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0959" y="3379148"/>
            <a:ext cx="292100" cy="2794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0959" y="3790743"/>
            <a:ext cx="292100" cy="2794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0959" y="4202338"/>
            <a:ext cx="292100" cy="2794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059" y="2967553"/>
            <a:ext cx="292100" cy="2794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059" y="3379148"/>
            <a:ext cx="292100" cy="2794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059" y="3790743"/>
            <a:ext cx="292100" cy="2794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059" y="4202338"/>
            <a:ext cx="292100" cy="2794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6459" y="2967553"/>
            <a:ext cx="292100" cy="27940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6459" y="3379148"/>
            <a:ext cx="292100" cy="2794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6459" y="3790743"/>
            <a:ext cx="292100" cy="2794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6459" y="4202338"/>
            <a:ext cx="292100" cy="27940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2859" y="2967553"/>
            <a:ext cx="292100" cy="27940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2859" y="3379148"/>
            <a:ext cx="292100" cy="2794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2859" y="3790743"/>
            <a:ext cx="292100" cy="2794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2859" y="4202338"/>
            <a:ext cx="292100" cy="27940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9259" y="2967553"/>
            <a:ext cx="292100" cy="27940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9259" y="3379148"/>
            <a:ext cx="292100" cy="2794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9259" y="3790743"/>
            <a:ext cx="292100" cy="2794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9259" y="4202338"/>
            <a:ext cx="292100" cy="2794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059" y="2967553"/>
            <a:ext cx="292100" cy="2794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059" y="3379148"/>
            <a:ext cx="292100" cy="2794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059" y="3790743"/>
            <a:ext cx="292100" cy="27940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059" y="4202338"/>
            <a:ext cx="292100" cy="27940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459" y="2967553"/>
            <a:ext cx="292100" cy="27940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459" y="3379148"/>
            <a:ext cx="292100" cy="27940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459" y="3790743"/>
            <a:ext cx="292100" cy="27940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459" y="4202338"/>
            <a:ext cx="292100" cy="27940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859" y="2967553"/>
            <a:ext cx="292100" cy="27940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859" y="3379148"/>
            <a:ext cx="292100" cy="27940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859" y="3790743"/>
            <a:ext cx="292100" cy="27940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859" y="4202338"/>
            <a:ext cx="292100" cy="279400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659" y="2816595"/>
            <a:ext cx="1790700" cy="1790700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6659" y="3565895"/>
            <a:ext cx="292100" cy="292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1033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Str</a:t>
            </a:r>
            <a:r>
              <a:rPr sz="2800" spc="-5" dirty="0"/>
              <a:t>id</a:t>
            </a:r>
            <a:r>
              <a:rPr sz="2800" dirty="0"/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8300" y="1016000"/>
            <a:ext cx="5400675" cy="4283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Stride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is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the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#rows/#columns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per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slid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e.</a:t>
            </a: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Strides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of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3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and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2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for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height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and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width</a:t>
            </a: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0 </a:t>
            </a:r>
            <a:r>
              <a:rPr lang="en-US" sz="2000" spc="-280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7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3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80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7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1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3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1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80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7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2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3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2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80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7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3</a:t>
            </a:r>
            <a:r>
              <a:rPr lang="en-US" sz="2000" spc="1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35" dirty="0">
                <a:latin typeface="LM Roman 10" panose="00000500000000000000" pitchFamily="50" charset="0"/>
                <a:cs typeface="Cambria"/>
              </a:rPr>
              <a:t>=</a:t>
            </a:r>
            <a:r>
              <a:rPr lang="en-US" sz="2000" spc="1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8</a:t>
            </a:r>
            <a:endParaRPr lang="en-US" sz="2000" dirty="0">
              <a:latin typeface="LM Roman 10" panose="00000500000000000000" pitchFamily="50" charset="0"/>
              <a:cs typeface="Cambria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0 </a:t>
            </a:r>
            <a:r>
              <a:rPr lang="en-US" sz="2000" spc="-280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7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3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6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80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7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1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3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80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7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2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35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80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7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3</a:t>
            </a:r>
            <a:r>
              <a:rPr lang="en-US" sz="2000" spc="1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35" dirty="0">
                <a:latin typeface="LM Roman 10" panose="00000500000000000000" pitchFamily="50" charset="0"/>
                <a:cs typeface="Cambria"/>
              </a:rPr>
              <a:t>=</a:t>
            </a:r>
            <a:r>
              <a:rPr lang="en-US" sz="2000" spc="1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100" dirty="0">
                <a:latin typeface="LM Roman 10" panose="00000500000000000000" pitchFamily="50" charset="0"/>
                <a:cs typeface="Cambria"/>
              </a:rPr>
              <a:t>6</a:t>
            </a:r>
            <a:endParaRPr lang="en-US" sz="2000" dirty="0">
              <a:latin typeface="LM Roman 10" panose="00000500000000000000" pitchFamily="50" charset="0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352550"/>
            <a:ext cx="4205856" cy="20284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7669" y="421569"/>
            <a:ext cx="2934581" cy="28652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1033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Str</a:t>
            </a:r>
            <a:r>
              <a:rPr sz="2800" spc="-5" dirty="0"/>
              <a:t>id</a:t>
            </a:r>
            <a:r>
              <a:rPr sz="2800" dirty="0"/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42900" y="1016000"/>
            <a:ext cx="7738745" cy="13506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79400" marR="304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78765" algn="l"/>
                <a:tab pos="279400" algn="l"/>
              </a:tabLst>
            </a:pPr>
            <a:r>
              <a:rPr sz="2400" spc="-5" dirty="0">
                <a:latin typeface="Arial MT"/>
                <a:cs typeface="Arial MT"/>
              </a:rPr>
              <a:t>Given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stride</a:t>
            </a:r>
            <a:r>
              <a:rPr sz="2400" spc="295" dirty="0">
                <a:latin typeface="Arial MT"/>
                <a:cs typeface="Arial MT"/>
              </a:rPr>
              <a:t> </a:t>
            </a:r>
            <a:r>
              <a:rPr sz="3600" i="1" spc="-67" baseline="5787" dirty="0">
                <a:latin typeface="Times New Roman"/>
                <a:cs typeface="Times New Roman"/>
              </a:rPr>
              <a:t>s</a:t>
            </a:r>
            <a:r>
              <a:rPr sz="2550" i="1" spc="-67" baseline="-11437" dirty="0">
                <a:latin typeface="Times New Roman"/>
                <a:cs typeface="Times New Roman"/>
              </a:rPr>
              <a:t>h</a:t>
            </a:r>
            <a:r>
              <a:rPr sz="2550" i="1" spc="382" baseline="-11437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height 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stride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3600" i="1" spc="-67" baseline="5787" dirty="0">
                <a:latin typeface="Times New Roman"/>
                <a:cs typeface="Times New Roman"/>
              </a:rPr>
              <a:t>s</a:t>
            </a:r>
            <a:r>
              <a:rPr sz="2550" i="1" spc="-67" baseline="-11437" dirty="0">
                <a:latin typeface="Times New Roman"/>
                <a:cs typeface="Times New Roman"/>
              </a:rPr>
              <a:t>w</a:t>
            </a:r>
            <a:r>
              <a:rPr sz="2550" i="1" spc="112" baseline="-11437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MT"/>
                <a:cs typeface="Arial MT"/>
              </a:rPr>
              <a:t>for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width,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output </a:t>
            </a:r>
            <a:r>
              <a:rPr sz="2400" dirty="0">
                <a:latin typeface="Arial MT"/>
                <a:cs typeface="Arial MT"/>
              </a:rPr>
              <a:t>shape is</a:t>
            </a:r>
            <a:endParaRPr sz="2400">
              <a:latin typeface="Arial MT"/>
              <a:cs typeface="Arial MT"/>
            </a:endParaRPr>
          </a:p>
          <a:p>
            <a:pPr marL="422909" algn="ctr">
              <a:lnSpc>
                <a:spcPct val="100000"/>
              </a:lnSpc>
              <a:spcBef>
                <a:spcPts val="2030"/>
              </a:spcBef>
            </a:pPr>
            <a:r>
              <a:rPr sz="2200" spc="-80" dirty="0">
                <a:latin typeface="Lucida Sans Unicode"/>
                <a:cs typeface="Lucida Sans Unicode"/>
              </a:rPr>
              <a:t>⌊</a:t>
            </a:r>
            <a:r>
              <a:rPr sz="2200" spc="-80" dirty="0">
                <a:latin typeface="Cambria"/>
                <a:cs typeface="Cambria"/>
              </a:rPr>
              <a:t>(</a:t>
            </a:r>
            <a:r>
              <a:rPr sz="2200" i="1" spc="-80" dirty="0">
                <a:latin typeface="Times New Roman"/>
                <a:cs typeface="Times New Roman"/>
              </a:rPr>
              <a:t>n</a:t>
            </a:r>
            <a:r>
              <a:rPr sz="2325" i="1" spc="-120" baseline="-19713" dirty="0">
                <a:latin typeface="Times New Roman"/>
                <a:cs typeface="Times New Roman"/>
              </a:rPr>
              <a:t>h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-245" dirty="0">
                <a:latin typeface="Lucida Sans Unicode"/>
                <a:cs typeface="Lucida Sans Unicode"/>
              </a:rPr>
              <a:t>−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i="1" spc="-40" dirty="0">
                <a:latin typeface="Times New Roman"/>
                <a:cs typeface="Times New Roman"/>
              </a:rPr>
              <a:t>k</a:t>
            </a:r>
            <a:r>
              <a:rPr sz="2325" i="1" spc="-60" baseline="-19713" dirty="0">
                <a:latin typeface="Times New Roman"/>
                <a:cs typeface="Times New Roman"/>
              </a:rPr>
              <a:t>h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285" dirty="0">
                <a:latin typeface="Cambria"/>
                <a:cs typeface="Cambria"/>
              </a:rPr>
              <a:t>+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i="1" spc="-35" dirty="0">
                <a:latin typeface="Times New Roman"/>
                <a:cs typeface="Times New Roman"/>
              </a:rPr>
              <a:t>p</a:t>
            </a:r>
            <a:r>
              <a:rPr sz="2325" i="1" spc="-52" baseline="-19713" dirty="0">
                <a:latin typeface="Times New Roman"/>
                <a:cs typeface="Times New Roman"/>
              </a:rPr>
              <a:t>h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285" dirty="0">
                <a:latin typeface="Cambria"/>
                <a:cs typeface="Cambria"/>
              </a:rPr>
              <a:t>+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i="1" spc="-90" dirty="0">
                <a:latin typeface="Times New Roman"/>
                <a:cs typeface="Times New Roman"/>
              </a:rPr>
              <a:t>s</a:t>
            </a:r>
            <a:r>
              <a:rPr sz="2325" i="1" spc="-135" baseline="-19713" dirty="0">
                <a:latin typeface="Times New Roman"/>
                <a:cs typeface="Times New Roman"/>
              </a:rPr>
              <a:t>h</a:t>
            </a:r>
            <a:r>
              <a:rPr sz="2200" spc="-90" dirty="0">
                <a:latin typeface="Cambria"/>
                <a:cs typeface="Cambria"/>
              </a:rPr>
              <a:t>)/</a:t>
            </a:r>
            <a:r>
              <a:rPr sz="2200" i="1" spc="-90" dirty="0">
                <a:latin typeface="Times New Roman"/>
                <a:cs typeface="Times New Roman"/>
              </a:rPr>
              <a:t>s</a:t>
            </a:r>
            <a:r>
              <a:rPr sz="2325" i="1" spc="-135" baseline="-19713" dirty="0">
                <a:latin typeface="Times New Roman"/>
                <a:cs typeface="Times New Roman"/>
              </a:rPr>
              <a:t>h</a:t>
            </a:r>
            <a:r>
              <a:rPr sz="2200" spc="-90" dirty="0">
                <a:latin typeface="Lucida Sans Unicode"/>
                <a:cs typeface="Lucida Sans Unicode"/>
              </a:rPr>
              <a:t>⌋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spc="-345" dirty="0">
                <a:latin typeface="Lucida Sans Unicode"/>
                <a:cs typeface="Lucida Sans Unicode"/>
              </a:rPr>
              <a:t>×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spc="-60" dirty="0">
                <a:latin typeface="Lucida Sans Unicode"/>
                <a:cs typeface="Lucida Sans Unicode"/>
              </a:rPr>
              <a:t>⌊</a:t>
            </a:r>
            <a:r>
              <a:rPr sz="2200" spc="-60" dirty="0">
                <a:latin typeface="Cambria"/>
                <a:cs typeface="Cambria"/>
              </a:rPr>
              <a:t>(</a:t>
            </a:r>
            <a:r>
              <a:rPr sz="2200" i="1" spc="-60" dirty="0">
                <a:latin typeface="Times New Roman"/>
                <a:cs typeface="Times New Roman"/>
              </a:rPr>
              <a:t>n</a:t>
            </a:r>
            <a:r>
              <a:rPr sz="2325" i="1" spc="-89" baseline="-19713" dirty="0">
                <a:latin typeface="Times New Roman"/>
                <a:cs typeface="Times New Roman"/>
              </a:rPr>
              <a:t>w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-245" dirty="0">
                <a:latin typeface="Lucida Sans Unicode"/>
                <a:cs typeface="Lucida Sans Unicode"/>
              </a:rPr>
              <a:t>−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k</a:t>
            </a:r>
            <a:r>
              <a:rPr sz="2325" i="1" spc="22" baseline="-19713" dirty="0">
                <a:latin typeface="Times New Roman"/>
                <a:cs typeface="Times New Roman"/>
              </a:rPr>
              <a:t>w</a:t>
            </a:r>
            <a:r>
              <a:rPr sz="2325" i="1" spc="157" baseline="-19713" dirty="0">
                <a:latin typeface="Times New Roman"/>
                <a:cs typeface="Times New Roman"/>
              </a:rPr>
              <a:t> </a:t>
            </a:r>
            <a:r>
              <a:rPr sz="2200" spc="285" dirty="0">
                <a:latin typeface="Cambria"/>
                <a:cs typeface="Cambria"/>
              </a:rPr>
              <a:t>+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i="1" spc="-35" dirty="0">
                <a:latin typeface="Times New Roman"/>
                <a:cs typeface="Times New Roman"/>
              </a:rPr>
              <a:t>p</a:t>
            </a:r>
            <a:r>
              <a:rPr sz="2325" i="1" spc="-52" baseline="-19713" dirty="0">
                <a:latin typeface="Times New Roman"/>
                <a:cs typeface="Times New Roman"/>
              </a:rPr>
              <a:t>w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285" dirty="0">
                <a:latin typeface="Cambria"/>
                <a:cs typeface="Cambria"/>
              </a:rPr>
              <a:t>+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i="1" spc="-90" dirty="0">
                <a:latin typeface="Times New Roman"/>
                <a:cs typeface="Times New Roman"/>
              </a:rPr>
              <a:t>s</a:t>
            </a:r>
            <a:r>
              <a:rPr sz="2325" i="1" spc="-135" baseline="-19713" dirty="0">
                <a:latin typeface="Times New Roman"/>
                <a:cs typeface="Times New Roman"/>
              </a:rPr>
              <a:t>w</a:t>
            </a:r>
            <a:r>
              <a:rPr sz="2200" spc="-90" dirty="0">
                <a:latin typeface="Cambria"/>
                <a:cs typeface="Cambria"/>
              </a:rPr>
              <a:t>)/</a:t>
            </a:r>
            <a:r>
              <a:rPr sz="2200" i="1" spc="-90" dirty="0">
                <a:latin typeface="Times New Roman"/>
                <a:cs typeface="Times New Roman"/>
              </a:rPr>
              <a:t>s</a:t>
            </a:r>
            <a:r>
              <a:rPr sz="2325" i="1" spc="-135" baseline="-19713" dirty="0">
                <a:latin typeface="Times New Roman"/>
                <a:cs typeface="Times New Roman"/>
              </a:rPr>
              <a:t>w</a:t>
            </a:r>
            <a:r>
              <a:rPr sz="2200" spc="-90" dirty="0">
                <a:latin typeface="Lucida Sans Unicode"/>
                <a:cs typeface="Lucida Sans Unicode"/>
              </a:rPr>
              <a:t>⌋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900" y="2654300"/>
            <a:ext cx="3044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  <a:tab pos="1062355" algn="l"/>
              </a:tabLst>
            </a:pPr>
            <a:r>
              <a:rPr sz="2400" dirty="0">
                <a:latin typeface="Arial MT"/>
                <a:cs typeface="Arial MT"/>
              </a:rPr>
              <a:t>With	</a:t>
            </a:r>
            <a:r>
              <a:rPr sz="3600" i="1" spc="-120" baseline="3472" dirty="0">
                <a:latin typeface="Times New Roman"/>
                <a:cs typeface="Times New Roman"/>
              </a:rPr>
              <a:t>p</a:t>
            </a:r>
            <a:r>
              <a:rPr sz="2550" i="1" baseline="-14705" dirty="0">
                <a:latin typeface="Times New Roman"/>
                <a:cs typeface="Times New Roman"/>
              </a:rPr>
              <a:t>h </a:t>
            </a:r>
            <a:r>
              <a:rPr sz="2550" i="1" spc="-277" baseline="-14705" dirty="0">
                <a:latin typeface="Times New Roman"/>
                <a:cs typeface="Times New Roman"/>
              </a:rPr>
              <a:t> </a:t>
            </a:r>
            <a:r>
              <a:rPr sz="3600" spc="472" baseline="3472" dirty="0">
                <a:latin typeface="Cambria"/>
                <a:cs typeface="Cambria"/>
              </a:rPr>
              <a:t>=</a:t>
            </a:r>
            <a:r>
              <a:rPr sz="3600" spc="202" baseline="3472" dirty="0">
                <a:latin typeface="Cambria"/>
                <a:cs typeface="Cambria"/>
              </a:rPr>
              <a:t> </a:t>
            </a:r>
            <a:r>
              <a:rPr sz="3600" i="1" spc="-127" baseline="3472" dirty="0">
                <a:latin typeface="Times New Roman"/>
                <a:cs typeface="Times New Roman"/>
              </a:rPr>
              <a:t>k</a:t>
            </a:r>
            <a:r>
              <a:rPr sz="2550" i="1" baseline="-14705" dirty="0">
                <a:latin typeface="Times New Roman"/>
                <a:cs typeface="Times New Roman"/>
              </a:rPr>
              <a:t>h</a:t>
            </a:r>
            <a:r>
              <a:rPr sz="2550" i="1" spc="157" baseline="-14705" dirty="0">
                <a:latin typeface="Times New Roman"/>
                <a:cs typeface="Times New Roman"/>
              </a:rPr>
              <a:t> </a:t>
            </a:r>
            <a:r>
              <a:rPr sz="3600" spc="-397" baseline="3472" dirty="0">
                <a:latin typeface="Lucida Sans Unicode"/>
                <a:cs typeface="Lucida Sans Unicode"/>
              </a:rPr>
              <a:t>−</a:t>
            </a:r>
            <a:r>
              <a:rPr sz="3600" spc="-345" baseline="3472" dirty="0">
                <a:latin typeface="Lucida Sans Unicode"/>
                <a:cs typeface="Lucida Sans Unicode"/>
              </a:rPr>
              <a:t> </a:t>
            </a:r>
            <a:r>
              <a:rPr sz="3600" spc="-195" baseline="3472" dirty="0">
                <a:latin typeface="Cambria"/>
                <a:cs typeface="Cambria"/>
              </a:rPr>
              <a:t>1</a:t>
            </a:r>
            <a:r>
              <a:rPr sz="3600" spc="104" baseline="3472" dirty="0">
                <a:latin typeface="Cambria"/>
                <a:cs typeface="Cambria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1564" y="2634607"/>
            <a:ext cx="152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80" dirty="0">
                <a:latin typeface="Times New Roman"/>
                <a:cs typeface="Times New Roman"/>
              </a:rPr>
              <a:t>p</a:t>
            </a:r>
            <a:r>
              <a:rPr sz="2550" i="1" baseline="-19607" dirty="0">
                <a:latin typeface="Times New Roman"/>
                <a:cs typeface="Times New Roman"/>
              </a:rPr>
              <a:t>w </a:t>
            </a:r>
            <a:r>
              <a:rPr sz="2550" i="1" spc="-277" baseline="-19607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Cambria"/>
                <a:cs typeface="Cambria"/>
              </a:rPr>
              <a:t>=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k</a:t>
            </a:r>
            <a:r>
              <a:rPr sz="2550" i="1" baseline="-19607" dirty="0">
                <a:latin typeface="Times New Roman"/>
                <a:cs typeface="Times New Roman"/>
              </a:rPr>
              <a:t>w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265" dirty="0">
                <a:latin typeface="Lucida Sans Unicode"/>
                <a:cs typeface="Lucida Sans Unicode"/>
              </a:rPr>
              <a:t>−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Cambria"/>
                <a:cs typeface="Cambria"/>
              </a:rPr>
              <a:t>1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900" y="3011506"/>
            <a:ext cx="6279515" cy="153860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881505" algn="ctr">
              <a:lnSpc>
                <a:spcPct val="100000"/>
              </a:lnSpc>
              <a:spcBef>
                <a:spcPts val="1460"/>
              </a:spcBef>
            </a:pPr>
            <a:r>
              <a:rPr sz="2200" spc="-135" dirty="0">
                <a:latin typeface="Lucida Sans Unicode"/>
                <a:cs typeface="Lucida Sans Unicode"/>
              </a:rPr>
              <a:t>⌊</a:t>
            </a:r>
            <a:r>
              <a:rPr sz="2200" spc="-110" dirty="0">
                <a:latin typeface="Cambria"/>
                <a:cs typeface="Cambria"/>
              </a:rPr>
              <a:t>(</a:t>
            </a:r>
            <a:r>
              <a:rPr sz="2200" i="1" spc="-80" dirty="0">
                <a:latin typeface="Times New Roman"/>
                <a:cs typeface="Times New Roman"/>
              </a:rPr>
              <a:t>n</a:t>
            </a:r>
            <a:r>
              <a:rPr sz="2325" i="1" spc="7" baseline="-19713" dirty="0">
                <a:latin typeface="Times New Roman"/>
                <a:cs typeface="Times New Roman"/>
              </a:rPr>
              <a:t>h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285" dirty="0">
                <a:latin typeface="Cambria"/>
                <a:cs typeface="Cambria"/>
              </a:rPr>
              <a:t>+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i="1" spc="-85" dirty="0">
                <a:latin typeface="Times New Roman"/>
                <a:cs typeface="Times New Roman"/>
              </a:rPr>
              <a:t>s</a:t>
            </a:r>
            <a:r>
              <a:rPr sz="2325" i="1" spc="7" baseline="-19713" dirty="0">
                <a:latin typeface="Times New Roman"/>
                <a:cs typeface="Times New Roman"/>
              </a:rPr>
              <a:t>h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-245" dirty="0">
                <a:latin typeface="Lucida Sans Unicode"/>
                <a:cs typeface="Lucida Sans Unicode"/>
              </a:rPr>
              <a:t>−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spc="-120" dirty="0">
                <a:latin typeface="Cambria"/>
                <a:cs typeface="Cambria"/>
              </a:rPr>
              <a:t>1</a:t>
            </a:r>
            <a:r>
              <a:rPr sz="2200" spc="10" dirty="0">
                <a:latin typeface="Cambria"/>
                <a:cs typeface="Cambria"/>
              </a:rPr>
              <a:t>)</a:t>
            </a:r>
            <a:r>
              <a:rPr sz="2200" spc="-350" dirty="0">
                <a:latin typeface="Cambria"/>
                <a:cs typeface="Cambria"/>
              </a:rPr>
              <a:t>/</a:t>
            </a:r>
            <a:r>
              <a:rPr sz="2200" i="1" spc="-85" dirty="0">
                <a:latin typeface="Times New Roman"/>
                <a:cs typeface="Times New Roman"/>
              </a:rPr>
              <a:t>s</a:t>
            </a:r>
            <a:r>
              <a:rPr sz="2325" i="1" spc="15" baseline="-19713" dirty="0">
                <a:latin typeface="Times New Roman"/>
                <a:cs typeface="Times New Roman"/>
              </a:rPr>
              <a:t>h</a:t>
            </a:r>
            <a:r>
              <a:rPr sz="2200" spc="-135" dirty="0">
                <a:latin typeface="Lucida Sans Unicode"/>
                <a:cs typeface="Lucida Sans Unicode"/>
              </a:rPr>
              <a:t>⌋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spc="-345" dirty="0">
                <a:latin typeface="Lucida Sans Unicode"/>
                <a:cs typeface="Lucida Sans Unicode"/>
              </a:rPr>
              <a:t>×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spc="-135" dirty="0">
                <a:latin typeface="Lucida Sans Unicode"/>
                <a:cs typeface="Lucida Sans Unicode"/>
              </a:rPr>
              <a:t>⌊</a:t>
            </a:r>
            <a:r>
              <a:rPr sz="2200" spc="-110" dirty="0">
                <a:latin typeface="Cambria"/>
                <a:cs typeface="Cambria"/>
              </a:rPr>
              <a:t>(</a:t>
            </a:r>
            <a:r>
              <a:rPr sz="2200" i="1" spc="5" dirty="0">
                <a:latin typeface="Times New Roman"/>
                <a:cs typeface="Times New Roman"/>
              </a:rPr>
              <a:t>n</a:t>
            </a:r>
            <a:r>
              <a:rPr sz="2325" i="1" spc="7" baseline="-19713" dirty="0">
                <a:latin typeface="Times New Roman"/>
                <a:cs typeface="Times New Roman"/>
              </a:rPr>
              <a:t>w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285" dirty="0">
                <a:latin typeface="Cambria"/>
                <a:cs typeface="Cambria"/>
              </a:rPr>
              <a:t>+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i="1" spc="-85" dirty="0">
                <a:latin typeface="Times New Roman"/>
                <a:cs typeface="Times New Roman"/>
              </a:rPr>
              <a:t>s</a:t>
            </a:r>
            <a:r>
              <a:rPr sz="2325" i="1" spc="7" baseline="-19713" dirty="0">
                <a:latin typeface="Times New Roman"/>
                <a:cs typeface="Times New Roman"/>
              </a:rPr>
              <a:t>w</a:t>
            </a:r>
            <a:r>
              <a:rPr sz="2325" i="1" spc="150" baseline="-19713" dirty="0">
                <a:latin typeface="Times New Roman"/>
                <a:cs typeface="Times New Roman"/>
              </a:rPr>
              <a:t> </a:t>
            </a:r>
            <a:r>
              <a:rPr sz="2200" spc="-245" dirty="0">
                <a:latin typeface="Lucida Sans Unicode"/>
                <a:cs typeface="Lucida Sans Unicode"/>
              </a:rPr>
              <a:t>−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spc="-120" dirty="0">
                <a:latin typeface="Cambria"/>
                <a:cs typeface="Cambria"/>
              </a:rPr>
              <a:t>1</a:t>
            </a:r>
            <a:r>
              <a:rPr sz="2200" spc="10" dirty="0">
                <a:latin typeface="Cambria"/>
                <a:cs typeface="Cambria"/>
              </a:rPr>
              <a:t>)</a:t>
            </a:r>
            <a:r>
              <a:rPr sz="2200" spc="-350" dirty="0">
                <a:latin typeface="Cambria"/>
                <a:cs typeface="Cambria"/>
              </a:rPr>
              <a:t>/</a:t>
            </a:r>
            <a:r>
              <a:rPr sz="2200" i="1" spc="-85" dirty="0">
                <a:latin typeface="Times New Roman"/>
                <a:cs typeface="Times New Roman"/>
              </a:rPr>
              <a:t>s</a:t>
            </a:r>
            <a:r>
              <a:rPr sz="2325" i="1" spc="22" baseline="-19713" dirty="0">
                <a:latin typeface="Times New Roman"/>
                <a:cs typeface="Times New Roman"/>
              </a:rPr>
              <a:t>w</a:t>
            </a:r>
            <a:r>
              <a:rPr sz="2200" spc="-135" dirty="0">
                <a:latin typeface="Lucida Sans Unicode"/>
                <a:cs typeface="Lucida Sans Unicode"/>
              </a:rPr>
              <a:t>⌋</a:t>
            </a:r>
            <a:endParaRPr sz="2200">
              <a:latin typeface="Lucida Sans Unicode"/>
              <a:cs typeface="Lucida Sans Unicode"/>
            </a:endParaRPr>
          </a:p>
          <a:p>
            <a:pPr marL="279400" indent="-241300">
              <a:lnSpc>
                <a:spcPct val="100000"/>
              </a:lnSpc>
              <a:spcBef>
                <a:spcPts val="1485"/>
              </a:spcBef>
              <a:buChar char="•"/>
              <a:tabLst>
                <a:tab pos="278765" algn="l"/>
                <a:tab pos="279400" algn="l"/>
              </a:tabLst>
            </a:pPr>
            <a:r>
              <a:rPr sz="2400" spc="-5" dirty="0">
                <a:latin typeface="Arial MT"/>
                <a:cs typeface="Arial MT"/>
              </a:rPr>
              <a:t>If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height/width</a:t>
            </a:r>
            <a:r>
              <a:rPr sz="2400" dirty="0">
                <a:latin typeface="Arial MT"/>
                <a:cs typeface="Arial MT"/>
              </a:rPr>
              <a:t> are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divisible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" dirty="0">
                <a:latin typeface="Arial MT"/>
                <a:cs typeface="Arial MT"/>
              </a:rPr>
              <a:t> strides</a:t>
            </a:r>
            <a:endParaRPr sz="2400">
              <a:latin typeface="Arial MT"/>
              <a:cs typeface="Arial MT"/>
            </a:endParaRPr>
          </a:p>
          <a:p>
            <a:pPr marL="1857375" algn="ctr">
              <a:lnSpc>
                <a:spcPct val="100000"/>
              </a:lnSpc>
              <a:spcBef>
                <a:spcPts val="910"/>
              </a:spcBef>
            </a:pPr>
            <a:r>
              <a:rPr sz="2200" spc="-110" dirty="0">
                <a:latin typeface="Cambria"/>
                <a:cs typeface="Cambria"/>
              </a:rPr>
              <a:t>(</a:t>
            </a:r>
            <a:r>
              <a:rPr sz="2200" i="1" spc="-80" dirty="0">
                <a:latin typeface="Times New Roman"/>
                <a:cs typeface="Times New Roman"/>
              </a:rPr>
              <a:t>n</a:t>
            </a:r>
            <a:r>
              <a:rPr sz="2325" i="1" spc="7" baseline="-19713" dirty="0">
                <a:latin typeface="Times New Roman"/>
                <a:cs typeface="Times New Roman"/>
              </a:rPr>
              <a:t>h</a:t>
            </a:r>
            <a:r>
              <a:rPr sz="2325" i="1" spc="-270" baseline="-19713" dirty="0">
                <a:latin typeface="Times New Roman"/>
                <a:cs typeface="Times New Roman"/>
              </a:rPr>
              <a:t> </a:t>
            </a:r>
            <a:r>
              <a:rPr sz="2200" spc="-350" dirty="0">
                <a:latin typeface="Cambria"/>
                <a:cs typeface="Cambria"/>
              </a:rPr>
              <a:t>/</a:t>
            </a:r>
            <a:r>
              <a:rPr sz="2200" i="1" spc="-85" dirty="0">
                <a:latin typeface="Times New Roman"/>
                <a:cs typeface="Times New Roman"/>
              </a:rPr>
              <a:t>s</a:t>
            </a:r>
            <a:r>
              <a:rPr sz="2325" i="1" spc="7" baseline="-19713" dirty="0">
                <a:latin typeface="Times New Roman"/>
                <a:cs typeface="Times New Roman"/>
              </a:rPr>
              <a:t>h</a:t>
            </a:r>
            <a:r>
              <a:rPr sz="2200" spc="-110" dirty="0">
                <a:latin typeface="Cambria"/>
                <a:cs typeface="Cambria"/>
              </a:rPr>
              <a:t>)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345" dirty="0">
                <a:latin typeface="Lucida Sans Unicode"/>
                <a:cs typeface="Lucida Sans Unicode"/>
              </a:rPr>
              <a:t>×</a:t>
            </a:r>
            <a:r>
              <a:rPr sz="2200" spc="-210" dirty="0">
                <a:latin typeface="Lucida Sans Unicode"/>
                <a:cs typeface="Lucida Sans Unicode"/>
              </a:rPr>
              <a:t> </a:t>
            </a:r>
            <a:r>
              <a:rPr sz="2200" spc="-110" dirty="0">
                <a:latin typeface="Cambria"/>
                <a:cs typeface="Cambria"/>
              </a:rPr>
              <a:t>(</a:t>
            </a:r>
            <a:r>
              <a:rPr sz="2200" i="1" spc="5" dirty="0">
                <a:latin typeface="Times New Roman"/>
                <a:cs typeface="Times New Roman"/>
              </a:rPr>
              <a:t>n</a:t>
            </a:r>
            <a:r>
              <a:rPr sz="2325" i="1" spc="7" baseline="-19713" dirty="0">
                <a:latin typeface="Times New Roman"/>
                <a:cs typeface="Times New Roman"/>
              </a:rPr>
              <a:t>w</a:t>
            </a:r>
            <a:r>
              <a:rPr sz="2325" i="1" spc="-262" baseline="-19713" dirty="0">
                <a:latin typeface="Times New Roman"/>
                <a:cs typeface="Times New Roman"/>
              </a:rPr>
              <a:t> </a:t>
            </a:r>
            <a:r>
              <a:rPr sz="2200" spc="-350" dirty="0">
                <a:latin typeface="Cambria"/>
                <a:cs typeface="Cambria"/>
              </a:rPr>
              <a:t>/</a:t>
            </a:r>
            <a:r>
              <a:rPr sz="2200" i="1" spc="-85" dirty="0">
                <a:latin typeface="Times New Roman"/>
                <a:cs typeface="Times New Roman"/>
              </a:rPr>
              <a:t>s</a:t>
            </a:r>
            <a:r>
              <a:rPr sz="2325" i="1" spc="15" baseline="-19713" dirty="0">
                <a:latin typeface="Times New Roman"/>
                <a:cs typeface="Times New Roman"/>
              </a:rPr>
              <a:t>w</a:t>
            </a:r>
            <a:r>
              <a:rPr sz="2200" spc="-110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48644" y="114300"/>
            <a:ext cx="544671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Multiple</a:t>
            </a:r>
            <a:r>
              <a:rPr sz="3200" b="0" spc="-3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Input</a:t>
            </a:r>
            <a:r>
              <a:rPr sz="3200" b="0" spc="-3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Channels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00" y="949960"/>
            <a:ext cx="6146165" cy="759182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Color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image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may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have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three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RGB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channels</a:t>
            </a: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Converting to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grayscale loses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information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3021" y="1909975"/>
            <a:ext cx="3317956" cy="32650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4917839"/>
            <a:ext cx="234061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5"/>
              </a:lnSpc>
            </a:pPr>
            <a:r>
              <a:rPr sz="1300" spc="-5" dirty="0">
                <a:solidFill>
                  <a:srgbClr val="474746"/>
                </a:solidFill>
                <a:latin typeface="Arial MT"/>
                <a:cs typeface="Arial MT"/>
              </a:rPr>
              <a:t>courses.d2l.ai/berkeley-stat-157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878444"/>
            <a:ext cx="9144000" cy="3265170"/>
            <a:chOff x="0" y="1878444"/>
            <a:chExt cx="9144000" cy="3265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1063" y="4542779"/>
              <a:ext cx="944099" cy="5649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78444"/>
              <a:ext cx="9144000" cy="32650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8644" y="114300"/>
            <a:ext cx="544671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Multiple</a:t>
            </a:r>
            <a:r>
              <a:rPr sz="3200" b="0" spc="-3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Input</a:t>
            </a:r>
            <a:r>
              <a:rPr sz="3200" b="0" spc="-3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Channels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00" y="949960"/>
            <a:ext cx="6146165" cy="759182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Color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image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may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have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three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RGB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channels</a:t>
            </a: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Converting to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grayscale loses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information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114300"/>
            <a:ext cx="7950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Classifying</a:t>
            </a:r>
            <a:r>
              <a:rPr sz="3200" b="0" spc="-1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Dogs and</a:t>
            </a:r>
            <a:r>
              <a:rPr sz="3200" b="0" spc="-10" dirty="0">
                <a:latin typeface="LM Roman 10" panose="00000500000000000000" pitchFamily="50" charset="0"/>
              </a:rPr>
              <a:t> </a:t>
            </a:r>
            <a:r>
              <a:rPr sz="3200" b="0" dirty="0">
                <a:latin typeface="LM Roman 10" panose="00000500000000000000" pitchFamily="50" charset="0"/>
              </a:rPr>
              <a:t>Cats</a:t>
            </a:r>
            <a:r>
              <a:rPr sz="3200" b="0" spc="-5" dirty="0">
                <a:latin typeface="LM Roman 10" panose="00000500000000000000" pitchFamily="50" charset="0"/>
              </a:rPr>
              <a:t> in Images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949960"/>
            <a:ext cx="4808220" cy="3031086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 algn="just">
              <a:lnSpc>
                <a:spcPct val="100000"/>
              </a:lnSpc>
              <a:spcBef>
                <a:spcPts val="620"/>
              </a:spcBef>
              <a:buChar char="•"/>
              <a:tabLst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Use</a:t>
            </a:r>
            <a:r>
              <a:rPr sz="2000" spc="-2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sz="2000" spc="-2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good</a:t>
            </a:r>
            <a:r>
              <a:rPr sz="2000" spc="-2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camera</a:t>
            </a:r>
          </a:p>
          <a:p>
            <a:pPr marL="254000" indent="-241300" algn="just">
              <a:lnSpc>
                <a:spcPct val="100000"/>
              </a:lnSpc>
              <a:spcBef>
                <a:spcPts val="520"/>
              </a:spcBef>
              <a:buChar char="•"/>
              <a:tabLst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RGB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image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has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36M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elements</a:t>
            </a: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 algn="just">
              <a:lnSpc>
                <a:spcPts val="2800"/>
              </a:lnSpc>
              <a:spcBef>
                <a:spcPts val="680"/>
              </a:spcBef>
              <a:buChar char="•"/>
              <a:tabLst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The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model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size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of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single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hidden </a:t>
            </a:r>
            <a:r>
              <a:rPr sz="2000" spc="-65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layer MLP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with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1000 hidden units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is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3.6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Billion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parameters</a:t>
            </a: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254000" marR="292735" indent="-241300" algn="just">
              <a:lnSpc>
                <a:spcPts val="2800"/>
              </a:lnSpc>
              <a:spcBef>
                <a:spcPts val="500"/>
              </a:spcBef>
              <a:buChar char="•"/>
              <a:tabLst>
                <a:tab pos="254000" algn="l"/>
              </a:tabLst>
            </a:pP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Exceeds</a:t>
            </a:r>
            <a:r>
              <a:rPr sz="2000" spc="-2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the</a:t>
            </a:r>
            <a:r>
              <a:rPr sz="2000" spc="-1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population</a:t>
            </a:r>
            <a:r>
              <a:rPr sz="2000" spc="-1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of</a:t>
            </a:r>
            <a:r>
              <a:rPr sz="2000" spc="-1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dogs </a:t>
            </a:r>
            <a:r>
              <a:rPr sz="2000" spc="-65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and</a:t>
            </a:r>
            <a:r>
              <a:rPr sz="2000" spc="-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cats</a:t>
            </a:r>
            <a:r>
              <a:rPr sz="2000" spc="-1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on </a:t>
            </a:r>
            <a:r>
              <a:rPr sz="2000" spc="-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earth</a:t>
            </a: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254000" algn="just">
              <a:lnSpc>
                <a:spcPts val="2720"/>
              </a:lnSpc>
            </a:pP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(900M</a:t>
            </a:r>
            <a:r>
              <a:rPr sz="2000" spc="-2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dogs</a:t>
            </a:r>
            <a:r>
              <a:rPr sz="2000" spc="-2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+</a:t>
            </a:r>
            <a:r>
              <a:rPr sz="2000" spc="-1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1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7</a:t>
            </a:r>
            <a:r>
              <a:rPr lang="en-US"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00</a:t>
            </a: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M</a:t>
            </a:r>
            <a:r>
              <a:rPr sz="2000" spc="-20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solidFill>
                  <a:srgbClr val="FF2600"/>
                </a:solidFill>
                <a:latin typeface="LM Roman 10" panose="00000500000000000000" pitchFamily="50" charset="0"/>
                <a:cs typeface="Arial MT"/>
              </a:rPr>
              <a:t>cats)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6291" y="1581150"/>
            <a:ext cx="1285685" cy="11014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2783" y="1202431"/>
            <a:ext cx="1355613" cy="19454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13900" y="3293545"/>
            <a:ext cx="1524000" cy="18814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30196" y="3699995"/>
            <a:ext cx="1524000" cy="14435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0" y="114300"/>
            <a:ext cx="627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Multiple</a:t>
            </a:r>
            <a:r>
              <a:rPr sz="3200" b="0" spc="-3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Input</a:t>
            </a:r>
            <a:r>
              <a:rPr sz="3200" b="0" spc="-3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Channels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754433"/>
            <a:ext cx="8001000" cy="47269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0" marR="1120775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Have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kernel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for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each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channel,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and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then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sum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results </a:t>
            </a:r>
            <a:r>
              <a:rPr sz="2000" spc="-65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over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channels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.</a:t>
            </a: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marR="1120775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US" sz="2000" spc="-85" dirty="0">
                <a:latin typeface="LM Roman 10" panose="00000500000000000000" pitchFamily="50" charset="0"/>
                <a:cs typeface="Cambria"/>
              </a:rPr>
              <a:t>(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1 </a:t>
            </a:r>
            <a:r>
              <a:rPr lang="en-US" sz="2000" spc="-26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65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1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20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2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6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65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2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20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4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6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65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3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20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5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6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65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4</a:t>
            </a:r>
            <a:r>
              <a:rPr lang="en-US" sz="2000" spc="-85" dirty="0">
                <a:latin typeface="LM Roman 10" panose="00000500000000000000" pitchFamily="50" charset="0"/>
                <a:cs typeface="Cambria"/>
              </a:rPr>
              <a:t>)</a:t>
            </a:r>
            <a:br>
              <a:rPr lang="en-US" sz="2000" spc="-85" dirty="0">
                <a:latin typeface="LM Roman 10" panose="00000500000000000000" pitchFamily="50" charset="0"/>
                <a:cs typeface="Cambria"/>
              </a:rPr>
            </a:br>
            <a:r>
              <a:rPr lang="en-US" sz="2000" spc="310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spc="-85" dirty="0">
                <a:latin typeface="LM Roman 10" panose="00000500000000000000" pitchFamily="50" charset="0"/>
                <a:cs typeface="Cambria"/>
              </a:rPr>
              <a:t>(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6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65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0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20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1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6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65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1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20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3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6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lang="en-US" sz="2000" spc="-165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2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220" dirty="0">
                <a:latin typeface="LM Roman 10" panose="00000500000000000000" pitchFamily="50" charset="0"/>
                <a:cs typeface="Cambria"/>
              </a:rPr>
              <a:t>+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4</a:t>
            </a:r>
            <a:r>
              <a:rPr lang="en-US"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265" dirty="0">
                <a:latin typeface="LM Roman 10" panose="00000500000000000000" pitchFamily="50" charset="0"/>
                <a:cs typeface="Lucida Sans Unicode"/>
              </a:rPr>
              <a:t>×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3</a:t>
            </a:r>
            <a:r>
              <a:rPr lang="en-US" sz="2000" spc="-85" dirty="0">
                <a:latin typeface="LM Roman 10" panose="00000500000000000000" pitchFamily="50" charset="0"/>
                <a:cs typeface="Cambria"/>
              </a:rPr>
              <a:t>) </a:t>
            </a:r>
            <a:r>
              <a:rPr lang="en-US" sz="2000" spc="220" dirty="0">
                <a:latin typeface="LM Roman 10" panose="00000500000000000000" pitchFamily="50" charset="0"/>
                <a:cs typeface="Cambria"/>
              </a:rPr>
              <a:t>=</a:t>
            </a:r>
            <a:r>
              <a:rPr lang="en-US" sz="2000" spc="50" dirty="0">
                <a:latin typeface="LM Roman 10" panose="00000500000000000000" pitchFamily="50" charset="0"/>
                <a:cs typeface="Cambria"/>
              </a:rPr>
              <a:t> </a:t>
            </a:r>
            <a:r>
              <a:rPr lang="en-US" sz="2000" spc="-95" dirty="0">
                <a:latin typeface="LM Roman 10" panose="00000500000000000000" pitchFamily="50" charset="0"/>
                <a:cs typeface="Cambria"/>
              </a:rPr>
              <a:t>56</a:t>
            </a:r>
            <a:endParaRPr lang="en-US" sz="2000" dirty="0">
              <a:latin typeface="LM Roman 10" panose="00000500000000000000" pitchFamily="50" charset="0"/>
              <a:cs typeface="Cambria"/>
            </a:endParaRPr>
          </a:p>
          <a:p>
            <a:pPr marL="254000" marR="1120775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endParaRPr sz="2000" dirty="0">
              <a:latin typeface="LM Roman 10" panose="00000500000000000000" pitchFamily="50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9FBF5532-014D-DABF-5917-7504185044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6127" y="1504950"/>
            <a:ext cx="5311747" cy="22979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4035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Multiple</a:t>
            </a:r>
            <a:r>
              <a:rPr sz="2800" spc="-30" dirty="0"/>
              <a:t> </a:t>
            </a:r>
            <a:r>
              <a:rPr sz="2800" spc="-5" dirty="0"/>
              <a:t>Input</a:t>
            </a:r>
            <a:r>
              <a:rPr sz="2800" spc="-30" dirty="0"/>
              <a:t> </a:t>
            </a:r>
            <a:r>
              <a:rPr sz="2800" spc="-5" dirty="0"/>
              <a:t>Channels</a:t>
            </a:r>
            <a:endParaRPr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04800" y="927167"/>
                <a:ext cx="5750560" cy="3621441"/>
              </a:xfrm>
              <a:prstGeom prst="rect">
                <a:avLst/>
              </a:prstGeom>
            </p:spPr>
            <p:txBody>
              <a:bodyPr vert="horz" wrap="square" lIns="0" tIns="79375" rIns="0" bIns="0" rtlCol="0">
                <a:spAutoFit/>
              </a:bodyPr>
              <a:lstStyle/>
              <a:p>
                <a:pPr marL="377190" indent="-301625">
                  <a:lnSpc>
                    <a:spcPct val="100000"/>
                  </a:lnSpc>
                  <a:spcBef>
                    <a:spcPts val="625"/>
                  </a:spcBef>
                  <a:buFont typeface="Arial MT"/>
                  <a:buChar char="•"/>
                  <a:tabLst>
                    <a:tab pos="377190" algn="l"/>
                    <a:tab pos="377825" algn="l"/>
                  </a:tabLst>
                </a:pPr>
                <a:r>
                  <a:rPr lang="en-US" sz="2400" b="1" spc="-5" dirty="0">
                    <a:latin typeface="Times New Roman"/>
                    <a:cs typeface="Times New Roman"/>
                  </a:rPr>
                  <a:t>X</a:t>
                </a:r>
                <a:r>
                  <a:rPr lang="en-US" sz="2400" b="1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30" dirty="0">
                    <a:latin typeface="Cambria"/>
                    <a:cs typeface="Cambria"/>
                  </a:rPr>
                  <a:t>:</a:t>
                </a:r>
                <a:r>
                  <a:rPr lang="en-US" sz="2400" spc="135" dirty="0">
                    <a:latin typeface="Cambria"/>
                    <a:cs typeface="Cambria"/>
                  </a:rPr>
                  <a:t> </a:t>
                </a:r>
                <a:r>
                  <a:rPr lang="en-US" sz="2400" i="1" spc="-85" dirty="0">
                    <a:latin typeface="Times New Roman"/>
                    <a:cs typeface="Times New Roman"/>
                  </a:rPr>
                  <a:t>c</a:t>
                </a:r>
                <a:r>
                  <a:rPr lang="en-US" sz="2550" i="1" baseline="-19607" dirty="0">
                    <a:latin typeface="Times New Roman"/>
                    <a:cs typeface="Times New Roman"/>
                  </a:rPr>
                  <a:t>i</a:t>
                </a:r>
                <a:r>
                  <a:rPr lang="en-US" sz="2550" i="1" spc="157" baseline="-19607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375" dirty="0">
                    <a:latin typeface="Lucida Sans Unicode"/>
                    <a:cs typeface="Lucida Sans Unicode"/>
                  </a:rPr>
                  <a:t>×</a:t>
                </a:r>
                <a:r>
                  <a:rPr lang="en-US" sz="2400" spc="-229" dirty="0">
                    <a:latin typeface="Lucida Sans Unicode"/>
                    <a:cs typeface="Lucida Sans Unicode"/>
                  </a:rPr>
                  <a:t> </a:t>
                </a:r>
                <a:r>
                  <a:rPr lang="en-US" sz="2400" i="1" spc="-85" dirty="0">
                    <a:latin typeface="Times New Roman"/>
                    <a:cs typeface="Times New Roman"/>
                  </a:rPr>
                  <a:t>n</a:t>
                </a:r>
                <a:r>
                  <a:rPr lang="en-US" sz="2550" i="1" baseline="-19607" dirty="0">
                    <a:latin typeface="Times New Roman"/>
                    <a:cs typeface="Times New Roman"/>
                  </a:rPr>
                  <a:t>h</a:t>
                </a:r>
                <a:r>
                  <a:rPr lang="en-US" sz="2550" i="1" spc="157" baseline="-19607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375" dirty="0">
                    <a:latin typeface="Lucida Sans Unicode"/>
                    <a:cs typeface="Lucida Sans Unicode"/>
                  </a:rPr>
                  <a:t>×</a:t>
                </a:r>
                <a:r>
                  <a:rPr lang="en-US" sz="2400" spc="-229" dirty="0">
                    <a:latin typeface="Lucida Sans Unicode"/>
                    <a:cs typeface="Lucida Sans Unicode"/>
                  </a:rPr>
                  <a:t> </a:t>
                </a:r>
                <a:r>
                  <a:rPr lang="en-US" sz="2400" i="1" spc="-5" dirty="0">
                    <a:latin typeface="Times New Roman"/>
                    <a:cs typeface="Times New Roman"/>
                  </a:rPr>
                  <a:t>n</a:t>
                </a:r>
                <a:r>
                  <a:rPr lang="en-US" sz="2550" i="1" baseline="-19607" dirty="0">
                    <a:latin typeface="Times New Roman"/>
                    <a:cs typeface="Times New Roman"/>
                  </a:rPr>
                  <a:t>w </a:t>
                </a:r>
                <a:r>
                  <a:rPr lang="en-US" sz="2550" i="1" spc="-30" baseline="-19607" dirty="0">
                    <a:latin typeface="Times New Roman"/>
                    <a:cs typeface="Times New Roman"/>
                  </a:rPr>
                  <a:t> </a:t>
                </a:r>
                <a:r>
                  <a:rPr lang="en-US" sz="3600" spc="-7" baseline="-3472" dirty="0">
                    <a:latin typeface="Arial MT"/>
                    <a:cs typeface="Arial MT"/>
                  </a:rPr>
                  <a:t>input</a:t>
                </a:r>
                <a:endParaRPr lang="en-US" sz="3600" baseline="-3472" dirty="0">
                  <a:latin typeface="Arial MT"/>
                  <a:cs typeface="Arial MT"/>
                </a:endParaRPr>
              </a:p>
              <a:p>
                <a:pPr marL="349885" indent="-274320">
                  <a:lnSpc>
                    <a:spcPct val="100000"/>
                  </a:lnSpc>
                  <a:spcBef>
                    <a:spcPts val="530"/>
                  </a:spcBef>
                  <a:buFont typeface="Arial MT"/>
                  <a:buChar char="•"/>
                  <a:tabLst>
                    <a:tab pos="349885" algn="l"/>
                    <a:tab pos="350520" algn="l"/>
                  </a:tabLst>
                </a:pPr>
                <a:r>
                  <a:rPr lang="en-US" sz="2400" b="1" dirty="0">
                    <a:latin typeface="Times New Roman"/>
                    <a:cs typeface="Times New Roman"/>
                  </a:rPr>
                  <a:t>W</a:t>
                </a:r>
                <a:r>
                  <a:rPr lang="en-US" sz="2400" b="1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30" dirty="0">
                    <a:latin typeface="Cambria"/>
                    <a:cs typeface="Cambria"/>
                  </a:rPr>
                  <a:t>:</a:t>
                </a:r>
                <a:r>
                  <a:rPr lang="en-US" sz="2400" spc="135" dirty="0">
                    <a:latin typeface="Cambria"/>
                    <a:cs typeface="Cambria"/>
                  </a:rPr>
                  <a:t> </a:t>
                </a:r>
                <a:r>
                  <a:rPr lang="en-US" sz="2400" i="1" spc="-85" dirty="0">
                    <a:latin typeface="Times New Roman"/>
                    <a:cs typeface="Times New Roman"/>
                  </a:rPr>
                  <a:t>c</a:t>
                </a:r>
                <a:r>
                  <a:rPr lang="en-US" sz="2550" i="1" baseline="-19607" dirty="0">
                    <a:latin typeface="Times New Roman"/>
                    <a:cs typeface="Times New Roman"/>
                  </a:rPr>
                  <a:t>i</a:t>
                </a:r>
                <a:r>
                  <a:rPr lang="en-US" sz="2550" i="1" spc="157" baseline="-19607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375" dirty="0">
                    <a:latin typeface="Lucida Sans Unicode"/>
                    <a:cs typeface="Lucida Sans Unicode"/>
                  </a:rPr>
                  <a:t>×</a:t>
                </a:r>
                <a:r>
                  <a:rPr lang="en-US" sz="2400" spc="-229" dirty="0">
                    <a:latin typeface="Lucida Sans Unicode"/>
                    <a:cs typeface="Lucida Sans Unicode"/>
                  </a:rPr>
                  <a:t> </a:t>
                </a:r>
                <a:r>
                  <a:rPr lang="en-US" sz="2400" i="1" spc="-85" dirty="0">
                    <a:latin typeface="Times New Roman"/>
                    <a:cs typeface="Times New Roman"/>
                  </a:rPr>
                  <a:t>k</a:t>
                </a:r>
                <a:r>
                  <a:rPr lang="en-US" sz="2550" i="1" baseline="-19607" dirty="0">
                    <a:latin typeface="Times New Roman"/>
                    <a:cs typeface="Times New Roman"/>
                  </a:rPr>
                  <a:t>h</a:t>
                </a:r>
                <a:r>
                  <a:rPr lang="en-US" sz="2550" i="1" spc="157" baseline="-19607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375" dirty="0">
                    <a:latin typeface="Lucida Sans Unicode"/>
                    <a:cs typeface="Lucida Sans Unicode"/>
                  </a:rPr>
                  <a:t>×</a:t>
                </a:r>
                <a:r>
                  <a:rPr lang="en-US" sz="2400" spc="-229" dirty="0">
                    <a:latin typeface="Lucida Sans Unicode"/>
                    <a:cs typeface="Lucida Sans Unicode"/>
                  </a:rPr>
                  <a:t> </a:t>
                </a:r>
                <a:r>
                  <a:rPr lang="en-US" sz="2400" i="1" spc="20" dirty="0">
                    <a:latin typeface="Times New Roman"/>
                    <a:cs typeface="Times New Roman"/>
                  </a:rPr>
                  <a:t>k</a:t>
                </a:r>
                <a:r>
                  <a:rPr lang="en-US" sz="2550" i="1" baseline="-19607" dirty="0">
                    <a:latin typeface="Times New Roman"/>
                    <a:cs typeface="Times New Roman"/>
                  </a:rPr>
                  <a:t>w</a:t>
                </a:r>
                <a:r>
                  <a:rPr lang="en-US" sz="2550" i="1" spc="300" baseline="-19607" dirty="0">
                    <a:latin typeface="Times New Roman"/>
                    <a:cs typeface="Times New Roman"/>
                  </a:rPr>
                  <a:t> </a:t>
                </a:r>
                <a:r>
                  <a:rPr lang="en-US" sz="3600" baseline="-3472" dirty="0">
                    <a:latin typeface="Arial MT"/>
                    <a:cs typeface="Arial MT"/>
                  </a:rPr>
                  <a:t>kernel</a:t>
                </a:r>
              </a:p>
              <a:p>
                <a:pPr marL="387350" indent="-311785">
                  <a:lnSpc>
                    <a:spcPct val="100000"/>
                  </a:lnSpc>
                  <a:spcBef>
                    <a:spcPts val="685"/>
                  </a:spcBef>
                  <a:buFont typeface="Arial MT"/>
                  <a:buChar char="•"/>
                  <a:tabLst>
                    <a:tab pos="387350" algn="l"/>
                    <a:tab pos="387985" algn="l"/>
                    <a:tab pos="2010410" algn="l"/>
                  </a:tabLst>
                </a:pPr>
                <a:r>
                  <a:rPr lang="en-US" sz="3600" b="1" spc="-7" baseline="1157" dirty="0">
                    <a:latin typeface="Times New Roman"/>
                    <a:cs typeface="Times New Roman"/>
                  </a:rPr>
                  <a:t>Y</a:t>
                </a:r>
                <a:r>
                  <a:rPr lang="en-US" sz="3600" b="1" spc="104" baseline="1157" dirty="0">
                    <a:latin typeface="Times New Roman"/>
                    <a:cs typeface="Times New Roman"/>
                  </a:rPr>
                  <a:t> </a:t>
                </a:r>
                <a:r>
                  <a:rPr lang="en-US" sz="3600" spc="44" baseline="1157" dirty="0">
                    <a:latin typeface="Cambria"/>
                    <a:cs typeface="Cambria"/>
                  </a:rPr>
                  <a:t>:</a:t>
                </a:r>
                <a:r>
                  <a:rPr lang="en-US" sz="3600" spc="209" baseline="1157" dirty="0">
                    <a:latin typeface="Cambria"/>
                    <a:cs typeface="Cambria"/>
                  </a:rPr>
                  <a:t> </a:t>
                </a:r>
                <a:r>
                  <a:rPr lang="en-US" sz="3600" i="1" spc="-67" baseline="1157" dirty="0">
                    <a:latin typeface="Times New Roman"/>
                    <a:cs typeface="Times New Roman"/>
                  </a:rPr>
                  <a:t>m</a:t>
                </a:r>
                <a:r>
                  <a:rPr lang="en-US" sz="2550" i="1" spc="-67" baseline="-17973" dirty="0">
                    <a:latin typeface="Times New Roman"/>
                    <a:cs typeface="Times New Roman"/>
                  </a:rPr>
                  <a:t>h</a:t>
                </a:r>
                <a:r>
                  <a:rPr lang="en-US" sz="2550" i="1" spc="165" baseline="-17973" dirty="0">
                    <a:latin typeface="Times New Roman"/>
                    <a:cs typeface="Times New Roman"/>
                  </a:rPr>
                  <a:t> </a:t>
                </a:r>
                <a:r>
                  <a:rPr lang="en-US" sz="3600" spc="-562" baseline="1157" dirty="0">
                    <a:latin typeface="Lucida Sans Unicode"/>
                    <a:cs typeface="Lucida Sans Unicode"/>
                  </a:rPr>
                  <a:t>×</a:t>
                </a:r>
                <a:r>
                  <a:rPr lang="en-US" sz="3600" spc="-337" baseline="1157" dirty="0">
                    <a:latin typeface="Lucida Sans Unicode"/>
                    <a:cs typeface="Lucida Sans Unicode"/>
                  </a:rPr>
                  <a:t> </a:t>
                </a:r>
                <a:r>
                  <a:rPr lang="en-US" sz="3600" i="1" spc="7" baseline="1157" dirty="0">
                    <a:latin typeface="Times New Roman"/>
                    <a:cs typeface="Times New Roman"/>
                  </a:rPr>
                  <a:t>m</a:t>
                </a:r>
                <a:r>
                  <a:rPr lang="en-US" sz="2550" i="1" spc="7" baseline="-17973" dirty="0">
                    <a:latin typeface="Times New Roman"/>
                    <a:cs typeface="Times New Roman"/>
                  </a:rPr>
                  <a:t>w	</a:t>
                </a:r>
                <a:r>
                  <a:rPr lang="en-US" sz="2400" spc="-5" dirty="0">
                    <a:latin typeface="Arial MT"/>
                    <a:cs typeface="Arial MT"/>
                  </a:rPr>
                  <a:t>output</a:t>
                </a:r>
                <a:endParaRPr lang="en-US" sz="2400" dirty="0">
                  <a:latin typeface="Arial MT"/>
                  <a:cs typeface="Arial MT"/>
                </a:endParaRPr>
              </a:p>
              <a:p>
                <a:pPr>
                  <a:lnSpc>
                    <a:spcPct val="100000"/>
                  </a:lnSpc>
                  <a:spcBef>
                    <a:spcPts val="45"/>
                  </a:spcBef>
                </a:pPr>
                <a:endParaRPr lang="en-US" sz="2950" dirty="0">
                  <a:latin typeface="Arial MT"/>
                  <a:cs typeface="Arial MT"/>
                </a:endParaRPr>
              </a:p>
              <a:p>
                <a:pPr>
                  <a:lnSpc>
                    <a:spcPct val="100000"/>
                  </a:lnSpc>
                  <a:spcBef>
                    <a:spcPts val="4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500" b="1" spc="-7" baseline="13888" dirty="0">
                          <a:latin typeface="Times New Roman"/>
                          <a:cs typeface="Times New Roman"/>
                        </a:rPr>
                        <m:t>Y</m:t>
                      </m:r>
                      <m:r>
                        <m:rPr>
                          <m:nor/>
                        </m:rPr>
                        <a:rPr lang="en-US" sz="4500" b="1" i="0" spc="-7" baseline="13888" dirty="0" smtClean="0">
                          <a:latin typeface="Times New Roman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500" b="1" i="1" spc="-7" baseline="13888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500" b="1" i="1" spc="-7" baseline="13888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  <m:r>
                            <a:rPr lang="en-US" sz="4500" b="1" i="1" spc="-7" baseline="13888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=</m:t>
                          </m:r>
                          <m:r>
                            <a:rPr lang="en-US" sz="4500" b="1" i="1" spc="-7" baseline="13888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𝟎</m:t>
                          </m:r>
                        </m:sub>
                        <m:sup>
                          <m:r>
                            <a:rPr lang="en-US" sz="4500" b="1" i="1" spc="-7" baseline="13888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𝒄</m:t>
                          </m:r>
                          <m:r>
                            <a:rPr lang="en-US" sz="4500" b="1" i="1" spc="-7" baseline="13888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_</m:t>
                          </m:r>
                          <m:r>
                            <a:rPr lang="en-US" sz="4500" b="1" i="1" spc="-7" baseline="13888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p>
                        <m:e>
                          <m:sSub>
                            <m:sSubPr>
                              <m:ctrlPr>
                                <a:rPr lang="en-US" sz="4500" b="1" i="1" spc="-7" baseline="13888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4500" b="1" i="1" spc="-7" baseline="13888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4500" b="1" i="1" spc="-7" baseline="13888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𝒊</m:t>
                              </m:r>
                              <m:r>
                                <a:rPr lang="en-US" sz="4500" b="1" i="1" spc="-7" baseline="13888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,:,: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4500" spc="-427" baseline="13888" dirty="0">
                              <a:latin typeface="Lucida Sans Unicode"/>
                              <a:cs typeface="Lucida Sans Unicode"/>
                            </a:rPr>
                            <m:t>⋆</m:t>
                          </m:r>
                          <m:sSub>
                            <m:sSubPr>
                              <m:ctrlPr>
                                <a:rPr lang="en-US" sz="4500" b="1" i="1" spc="-427" baseline="13888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en-US" sz="4500" b="1" i="1" spc="-427" baseline="13888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4500" b="1" i="1" spc="-427" baseline="13888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𝒊</m:t>
                              </m:r>
                              <m:r>
                                <a:rPr lang="en-US" sz="4500" b="1" i="1" spc="-427" baseline="13888" dirty="0" smtClean="0">
                                  <a:latin typeface="Cambria Math" panose="02040503050406030204" pitchFamily="18" charset="0"/>
                                  <a:cs typeface="Lucida Sans Unicode"/>
                                </a:rPr>
                                <m:t>, : , :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500" b="1" spc="-7" baseline="13888" dirty="0">
                  <a:latin typeface="Times New Roman"/>
                  <a:cs typeface="Times New Roman"/>
                </a:endParaRPr>
              </a:p>
              <a:p>
                <a:pPr marL="1376045" algn="ctr">
                  <a:lnSpc>
                    <a:spcPct val="100000"/>
                  </a:lnSpc>
                </a:pPr>
                <a:endParaRPr lang="en-US" sz="2250" baseline="-2037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27167"/>
                <a:ext cx="5750560" cy="3621441"/>
              </a:xfrm>
              <a:prstGeom prst="rect">
                <a:avLst/>
              </a:prstGeom>
              <a:blipFill>
                <a:blip r:embed="rId2"/>
                <a:stretch>
                  <a:fillRect l="-3181" t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14300"/>
            <a:ext cx="75812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Multiple</a:t>
            </a:r>
            <a:r>
              <a:rPr sz="3200" b="0" spc="-25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Output</a:t>
            </a:r>
            <a:r>
              <a:rPr sz="3200" b="0" spc="-3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Channels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0" marR="23749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</a:rPr>
              <a:t>No</a:t>
            </a:r>
            <a:r>
              <a:rPr sz="2000" spc="-5" dirty="0">
                <a:latin typeface="LM Roman 10" panose="00000500000000000000" pitchFamily="50" charset="0"/>
              </a:rPr>
              <a:t> matter</a:t>
            </a:r>
            <a:r>
              <a:rPr sz="2000" spc="-10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how</a:t>
            </a:r>
            <a:r>
              <a:rPr sz="2000" spc="-5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many</a:t>
            </a:r>
            <a:r>
              <a:rPr sz="2000" spc="-10" dirty="0">
                <a:latin typeface="LM Roman 10" panose="00000500000000000000" pitchFamily="50" charset="0"/>
              </a:rPr>
              <a:t> </a:t>
            </a:r>
            <a:r>
              <a:rPr sz="2000" spc="-5" dirty="0">
                <a:latin typeface="LM Roman 10" panose="00000500000000000000" pitchFamily="50" charset="0"/>
              </a:rPr>
              <a:t>inputs</a:t>
            </a:r>
            <a:r>
              <a:rPr sz="2000" spc="-10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channels,</a:t>
            </a:r>
            <a:r>
              <a:rPr sz="2000" spc="-10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so</a:t>
            </a:r>
            <a:r>
              <a:rPr sz="2000" spc="-5" dirty="0">
                <a:latin typeface="LM Roman 10" panose="00000500000000000000" pitchFamily="50" charset="0"/>
              </a:rPr>
              <a:t> far</a:t>
            </a:r>
            <a:r>
              <a:rPr sz="2000" spc="-10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we</a:t>
            </a:r>
            <a:r>
              <a:rPr sz="2000" spc="-5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always </a:t>
            </a:r>
            <a:r>
              <a:rPr sz="2000" spc="-655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get</a:t>
            </a:r>
            <a:r>
              <a:rPr sz="2000" spc="-10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single </a:t>
            </a:r>
            <a:r>
              <a:rPr sz="2000" spc="-5" dirty="0">
                <a:latin typeface="LM Roman 10" panose="00000500000000000000" pitchFamily="50" charset="0"/>
              </a:rPr>
              <a:t>output </a:t>
            </a:r>
            <a:r>
              <a:rPr sz="2000" dirty="0">
                <a:latin typeface="LM Roman 10" panose="00000500000000000000" pitchFamily="50" charset="0"/>
              </a:rPr>
              <a:t>channel</a:t>
            </a:r>
          </a:p>
          <a:p>
            <a:pPr marL="254000" marR="5080" indent="-241300">
              <a:lnSpc>
                <a:spcPts val="2800"/>
              </a:lnSpc>
              <a:spcBef>
                <a:spcPts val="60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25" dirty="0">
                <a:latin typeface="LM Roman 10" panose="00000500000000000000" pitchFamily="50" charset="0"/>
              </a:rPr>
              <a:t>We</a:t>
            </a:r>
            <a:r>
              <a:rPr sz="2000" spc="-5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can have</a:t>
            </a:r>
            <a:r>
              <a:rPr sz="2000" spc="-5" dirty="0">
                <a:latin typeface="LM Roman 10" panose="00000500000000000000" pitchFamily="50" charset="0"/>
              </a:rPr>
              <a:t> multiple</a:t>
            </a:r>
            <a:r>
              <a:rPr sz="2000" dirty="0">
                <a:latin typeface="LM Roman 10" panose="00000500000000000000" pitchFamily="50" charset="0"/>
              </a:rPr>
              <a:t> 3-D</a:t>
            </a:r>
            <a:r>
              <a:rPr sz="2000" spc="-5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kernels,</a:t>
            </a:r>
            <a:r>
              <a:rPr sz="2000" spc="-5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each</a:t>
            </a:r>
            <a:r>
              <a:rPr sz="2000" spc="-5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one </a:t>
            </a:r>
            <a:r>
              <a:rPr sz="2000" spc="-5" dirty="0">
                <a:latin typeface="LM Roman 10" panose="00000500000000000000" pitchFamily="50" charset="0"/>
              </a:rPr>
              <a:t>generates </a:t>
            </a:r>
            <a:r>
              <a:rPr sz="2000" dirty="0">
                <a:latin typeface="LM Roman 10" panose="00000500000000000000" pitchFamily="50" charset="0"/>
              </a:rPr>
              <a:t>a </a:t>
            </a:r>
            <a:r>
              <a:rPr sz="2000" spc="-655" dirty="0">
                <a:latin typeface="LM Roman 10" panose="00000500000000000000" pitchFamily="50" charset="0"/>
              </a:rPr>
              <a:t> </a:t>
            </a:r>
            <a:r>
              <a:rPr sz="2000" spc="-5" dirty="0">
                <a:latin typeface="LM Roman 10" panose="00000500000000000000" pitchFamily="50" charset="0"/>
              </a:rPr>
              <a:t>output</a:t>
            </a:r>
            <a:r>
              <a:rPr sz="2000" spc="-10" dirty="0">
                <a:latin typeface="LM Roman 10" panose="00000500000000000000" pitchFamily="50" charset="0"/>
              </a:rPr>
              <a:t> </a:t>
            </a:r>
            <a:r>
              <a:rPr sz="2000" dirty="0">
                <a:latin typeface="LM Roman 10" panose="00000500000000000000" pitchFamily="50" charset="0"/>
              </a:rPr>
              <a:t>channel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200" y="2530451"/>
            <a:ext cx="3804285" cy="112530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92100" indent="-241300">
              <a:lnSpc>
                <a:spcPct val="100000"/>
              </a:lnSpc>
              <a:spcBef>
                <a:spcPts val="575"/>
              </a:spcBef>
              <a:buChar char="•"/>
              <a:tabLst>
                <a:tab pos="291465" algn="l"/>
                <a:tab pos="292100" algn="l"/>
                <a:tab pos="134747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Input	</a:t>
            </a:r>
            <a:r>
              <a:rPr sz="2000" b="1" spc="-7" baseline="1157" dirty="0">
                <a:latin typeface="LM Roman 10" panose="00000500000000000000" pitchFamily="50" charset="0"/>
                <a:cs typeface="Times New Roman"/>
              </a:rPr>
              <a:t>X</a:t>
            </a:r>
            <a:r>
              <a:rPr sz="2000" b="1" spc="97" baseline="1157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44" baseline="1157" dirty="0">
                <a:latin typeface="LM Roman 10" panose="00000500000000000000" pitchFamily="50" charset="0"/>
                <a:cs typeface="Cambria"/>
              </a:rPr>
              <a:t>:</a:t>
            </a:r>
            <a:r>
              <a:rPr sz="2000" spc="202" baseline="1157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i="1" spc="-127" baseline="1157" dirty="0">
                <a:latin typeface="LM Roman 10" panose="00000500000000000000" pitchFamily="50" charset="0"/>
                <a:cs typeface="Times New Roman"/>
              </a:rPr>
              <a:t>c</a:t>
            </a:r>
            <a:r>
              <a:rPr sz="2000" i="1" baseline="-17973" dirty="0">
                <a:latin typeface="LM Roman 10" panose="00000500000000000000" pitchFamily="50" charset="0"/>
                <a:cs typeface="Times New Roman"/>
              </a:rPr>
              <a:t>i</a:t>
            </a:r>
            <a:r>
              <a:rPr sz="2000" i="1" spc="157" baseline="-17973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562" baseline="1157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345" baseline="1157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-127" baseline="1157" dirty="0">
                <a:latin typeface="LM Roman 10" panose="00000500000000000000" pitchFamily="50" charset="0"/>
                <a:cs typeface="Times New Roman"/>
              </a:rPr>
              <a:t>n</a:t>
            </a:r>
            <a:r>
              <a:rPr sz="2000" i="1" baseline="-17973" dirty="0">
                <a:latin typeface="LM Roman 10" panose="00000500000000000000" pitchFamily="50" charset="0"/>
                <a:cs typeface="Times New Roman"/>
              </a:rPr>
              <a:t>h</a:t>
            </a:r>
            <a:r>
              <a:rPr sz="2000" i="1" spc="157" baseline="-17973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562" baseline="1157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345" baseline="1157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-7" baseline="1157" dirty="0">
                <a:latin typeface="LM Roman 10" panose="00000500000000000000" pitchFamily="50" charset="0"/>
                <a:cs typeface="Times New Roman"/>
              </a:rPr>
              <a:t>n</a:t>
            </a:r>
            <a:r>
              <a:rPr sz="2000" i="1" baseline="-17973" dirty="0">
                <a:latin typeface="LM Roman 10" panose="00000500000000000000" pitchFamily="50" charset="0"/>
                <a:cs typeface="Times New Roman"/>
              </a:rPr>
              <a:t>w</a:t>
            </a:r>
            <a:endParaRPr sz="2000" baseline="-17973" dirty="0">
              <a:latin typeface="LM Roman 10" panose="00000500000000000000" pitchFamily="50" charset="0"/>
              <a:cs typeface="Times New Roman"/>
            </a:endParaRPr>
          </a:p>
          <a:p>
            <a:pPr marL="292100" indent="-241300">
              <a:lnSpc>
                <a:spcPct val="100000"/>
              </a:lnSpc>
              <a:spcBef>
                <a:spcPts val="475"/>
              </a:spcBef>
              <a:buChar char="•"/>
              <a:tabLst>
                <a:tab pos="291465" algn="l"/>
                <a:tab pos="292100" algn="l"/>
              </a:tabLst>
            </a:pPr>
            <a:r>
              <a:rPr sz="2000" baseline="1157" dirty="0">
                <a:latin typeface="LM Roman 10" panose="00000500000000000000" pitchFamily="50" charset="0"/>
                <a:cs typeface="Arial MT"/>
              </a:rPr>
              <a:t>Kernel</a:t>
            </a:r>
            <a:r>
              <a:rPr sz="2000" spc="135" baseline="1157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b="1" dirty="0">
                <a:latin typeface="LM Roman 10" panose="00000500000000000000" pitchFamily="50" charset="0"/>
                <a:cs typeface="Times New Roman"/>
              </a:rPr>
              <a:t>W</a:t>
            </a:r>
            <a:r>
              <a:rPr sz="2000" b="1" spc="65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30" dirty="0">
                <a:latin typeface="LM Roman 10" panose="00000500000000000000" pitchFamily="50" charset="0"/>
                <a:cs typeface="Cambria"/>
              </a:rPr>
              <a:t>:</a:t>
            </a:r>
            <a:r>
              <a:rPr sz="2000" spc="13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i="1" spc="-85" dirty="0">
                <a:latin typeface="LM Roman 10" panose="00000500000000000000" pitchFamily="50" charset="0"/>
                <a:cs typeface="Times New Roman"/>
              </a:rPr>
              <a:t>c</a:t>
            </a:r>
            <a:r>
              <a:rPr sz="2000" i="1" baseline="-19607" dirty="0">
                <a:latin typeface="LM Roman 10" panose="00000500000000000000" pitchFamily="50" charset="0"/>
                <a:cs typeface="Times New Roman"/>
              </a:rPr>
              <a:t>o</a:t>
            </a:r>
            <a:r>
              <a:rPr sz="2000" i="1" spc="157" baseline="-19607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37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29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-85" dirty="0">
                <a:latin typeface="LM Roman 10" panose="00000500000000000000" pitchFamily="50" charset="0"/>
                <a:cs typeface="Times New Roman"/>
              </a:rPr>
              <a:t>c</a:t>
            </a:r>
            <a:r>
              <a:rPr sz="2000" i="1" baseline="-19607" dirty="0">
                <a:latin typeface="LM Roman 10" panose="00000500000000000000" pitchFamily="50" charset="0"/>
                <a:cs typeface="Times New Roman"/>
              </a:rPr>
              <a:t>i</a:t>
            </a:r>
            <a:r>
              <a:rPr sz="2000" i="1" spc="157" baseline="-19607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37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29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-85" dirty="0">
                <a:latin typeface="LM Roman 10" panose="00000500000000000000" pitchFamily="50" charset="0"/>
                <a:cs typeface="Times New Roman"/>
              </a:rPr>
              <a:t>k</a:t>
            </a:r>
            <a:r>
              <a:rPr sz="2000" i="1" baseline="-19607" dirty="0">
                <a:latin typeface="LM Roman 10" panose="00000500000000000000" pitchFamily="50" charset="0"/>
                <a:cs typeface="Times New Roman"/>
              </a:rPr>
              <a:t>h</a:t>
            </a:r>
            <a:r>
              <a:rPr sz="2000" i="1" spc="157" baseline="-19607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37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29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20" dirty="0">
                <a:latin typeface="LM Roman 10" panose="00000500000000000000" pitchFamily="50" charset="0"/>
                <a:cs typeface="Times New Roman"/>
              </a:rPr>
              <a:t>k</a:t>
            </a:r>
            <a:r>
              <a:rPr sz="2000" i="1" baseline="-19607" dirty="0">
                <a:latin typeface="LM Roman 10" panose="00000500000000000000" pitchFamily="50" charset="0"/>
                <a:cs typeface="Times New Roman"/>
              </a:rPr>
              <a:t>w</a:t>
            </a:r>
            <a:endParaRPr sz="2000" baseline="-19607" dirty="0">
              <a:latin typeface="LM Roman 10" panose="00000500000000000000" pitchFamily="50" charset="0"/>
              <a:cs typeface="Times New Roman"/>
            </a:endParaRPr>
          </a:p>
          <a:p>
            <a:pPr marL="292100" indent="-241300">
              <a:lnSpc>
                <a:spcPct val="100000"/>
              </a:lnSpc>
              <a:spcBef>
                <a:spcPts val="465"/>
              </a:spcBef>
              <a:buChar char="•"/>
              <a:tabLst>
                <a:tab pos="291465" algn="l"/>
                <a:tab pos="292100" algn="l"/>
                <a:tab pos="134493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Output	</a:t>
            </a:r>
            <a:r>
              <a:rPr sz="2000" b="1" spc="-7" baseline="-3472" dirty="0">
                <a:latin typeface="LM Roman 10" panose="00000500000000000000" pitchFamily="50" charset="0"/>
                <a:cs typeface="Times New Roman"/>
              </a:rPr>
              <a:t>Y</a:t>
            </a:r>
            <a:r>
              <a:rPr sz="2000" b="1" spc="97" baseline="-3472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44" baseline="-3472" dirty="0">
                <a:latin typeface="LM Roman 10" panose="00000500000000000000" pitchFamily="50" charset="0"/>
                <a:cs typeface="Cambria"/>
              </a:rPr>
              <a:t>:</a:t>
            </a:r>
            <a:r>
              <a:rPr sz="2000" spc="202" baseline="-3472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i="1" spc="-127" baseline="-3472" dirty="0">
                <a:latin typeface="LM Roman 10" panose="00000500000000000000" pitchFamily="50" charset="0"/>
                <a:cs typeface="Times New Roman"/>
              </a:rPr>
              <a:t>c</a:t>
            </a:r>
            <a:r>
              <a:rPr sz="2000" i="1" baseline="-24509" dirty="0">
                <a:latin typeface="LM Roman 10" panose="00000500000000000000" pitchFamily="50" charset="0"/>
                <a:cs typeface="Times New Roman"/>
              </a:rPr>
              <a:t>o</a:t>
            </a:r>
            <a:r>
              <a:rPr sz="2000" i="1" spc="157" baseline="-24509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562" baseline="-3472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345" baseline="-3472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-135" baseline="-3472" dirty="0">
                <a:latin typeface="LM Roman 10" panose="00000500000000000000" pitchFamily="50" charset="0"/>
                <a:cs typeface="Times New Roman"/>
              </a:rPr>
              <a:t>m</a:t>
            </a:r>
            <a:r>
              <a:rPr sz="2000" i="1" baseline="-24509" dirty="0">
                <a:latin typeface="LM Roman 10" panose="00000500000000000000" pitchFamily="50" charset="0"/>
                <a:cs typeface="Times New Roman"/>
              </a:rPr>
              <a:t>h</a:t>
            </a:r>
            <a:r>
              <a:rPr sz="2000" i="1" spc="157" baseline="-24509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562" baseline="-3472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345" baseline="-3472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i="1" spc="7" baseline="-3472" dirty="0">
                <a:latin typeface="LM Roman 10" panose="00000500000000000000" pitchFamily="50" charset="0"/>
                <a:cs typeface="Times New Roman"/>
              </a:rPr>
              <a:t>m</a:t>
            </a:r>
            <a:r>
              <a:rPr sz="2000" i="1" baseline="-24509" dirty="0">
                <a:latin typeface="LM Roman 10" panose="00000500000000000000" pitchFamily="50" charset="0"/>
                <a:cs typeface="Times New Roman"/>
              </a:rPr>
              <a:t>w</a:t>
            </a:r>
            <a:endParaRPr sz="2000" baseline="-24509" dirty="0">
              <a:latin typeface="LM Roman 10" panose="00000500000000000000" pitchFamily="50" charset="0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6328" y="2774841"/>
            <a:ext cx="2780665" cy="6841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2000" b="1" spc="-7" baseline="13888" dirty="0">
                <a:latin typeface="LM Roman 10" panose="00000500000000000000" pitchFamily="50" charset="0"/>
                <a:cs typeface="Times New Roman"/>
              </a:rPr>
              <a:t>Y</a:t>
            </a:r>
            <a:r>
              <a:rPr sz="2000" i="1" spc="5" dirty="0">
                <a:latin typeface="LM Roman 10" panose="00000500000000000000" pitchFamily="50" charset="0"/>
                <a:cs typeface="Times New Roman"/>
              </a:rPr>
              <a:t>i</a:t>
            </a:r>
            <a:r>
              <a:rPr sz="2000" spc="100" dirty="0">
                <a:latin typeface="LM Roman 10" panose="00000500000000000000" pitchFamily="50" charset="0"/>
                <a:cs typeface="Cambria"/>
              </a:rPr>
              <a:t>,</a:t>
            </a:r>
            <a:r>
              <a:rPr sz="2000" spc="35" dirty="0">
                <a:latin typeface="LM Roman 10" panose="00000500000000000000" pitchFamily="50" charset="0"/>
                <a:cs typeface="Cambria"/>
              </a:rPr>
              <a:t>:</a:t>
            </a:r>
            <a:r>
              <a:rPr sz="2000" spc="100" dirty="0">
                <a:latin typeface="LM Roman 10" panose="00000500000000000000" pitchFamily="50" charset="0"/>
                <a:cs typeface="Cambria"/>
              </a:rPr>
              <a:t>,</a:t>
            </a:r>
            <a:r>
              <a:rPr sz="2000" spc="35" dirty="0">
                <a:latin typeface="LM Roman 10" panose="00000500000000000000" pitchFamily="50" charset="0"/>
                <a:cs typeface="Cambria"/>
              </a:rPr>
              <a:t>: </a:t>
            </a:r>
            <a:r>
              <a:rPr sz="2000" spc="-9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585" baseline="13888" dirty="0">
                <a:latin typeface="LM Roman 10" panose="00000500000000000000" pitchFamily="50" charset="0"/>
                <a:cs typeface="Cambria"/>
              </a:rPr>
              <a:t>=</a:t>
            </a:r>
            <a:r>
              <a:rPr sz="2000" spc="254" baseline="13888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b="1" spc="-7" baseline="13888" dirty="0">
                <a:latin typeface="LM Roman 10" panose="00000500000000000000" pitchFamily="50" charset="0"/>
                <a:cs typeface="Times New Roman"/>
              </a:rPr>
              <a:t>X</a:t>
            </a:r>
            <a:r>
              <a:rPr sz="2000" b="1" spc="-127" baseline="13888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-427" baseline="13888" dirty="0">
                <a:latin typeface="LM Roman 10" panose="00000500000000000000" pitchFamily="50" charset="0"/>
                <a:cs typeface="Lucida Sans Unicode"/>
              </a:rPr>
              <a:t>⋆ </a:t>
            </a:r>
            <a:r>
              <a:rPr sz="2000" b="1" baseline="13888" dirty="0">
                <a:latin typeface="LM Roman 10" panose="00000500000000000000" pitchFamily="50" charset="0"/>
                <a:cs typeface="Times New Roman"/>
              </a:rPr>
              <a:t>W</a:t>
            </a:r>
            <a:r>
              <a:rPr sz="2000" i="1" spc="5" dirty="0">
                <a:latin typeface="LM Roman 10" panose="00000500000000000000" pitchFamily="50" charset="0"/>
                <a:cs typeface="Times New Roman"/>
              </a:rPr>
              <a:t>i</a:t>
            </a:r>
            <a:r>
              <a:rPr sz="2000" spc="100" dirty="0">
                <a:latin typeface="LM Roman 10" panose="00000500000000000000" pitchFamily="50" charset="0"/>
                <a:cs typeface="Cambria"/>
              </a:rPr>
              <a:t>,</a:t>
            </a:r>
            <a:r>
              <a:rPr sz="2000" spc="35" dirty="0">
                <a:latin typeface="LM Roman 10" panose="00000500000000000000" pitchFamily="50" charset="0"/>
                <a:cs typeface="Cambria"/>
              </a:rPr>
              <a:t>:</a:t>
            </a:r>
            <a:r>
              <a:rPr sz="2000" spc="100" dirty="0">
                <a:latin typeface="LM Roman 10" panose="00000500000000000000" pitchFamily="50" charset="0"/>
                <a:cs typeface="Cambria"/>
              </a:rPr>
              <a:t>,</a:t>
            </a:r>
            <a:r>
              <a:rPr sz="2000" spc="35" dirty="0">
                <a:latin typeface="LM Roman 10" panose="00000500000000000000" pitchFamily="50" charset="0"/>
                <a:cs typeface="Cambria"/>
              </a:rPr>
              <a:t>:</a:t>
            </a:r>
            <a:r>
              <a:rPr sz="2000" spc="100" dirty="0">
                <a:latin typeface="LM Roman 10" panose="00000500000000000000" pitchFamily="50" charset="0"/>
                <a:cs typeface="Cambria"/>
              </a:rPr>
              <a:t>,</a:t>
            </a:r>
            <a:r>
              <a:rPr sz="2000" spc="35" dirty="0">
                <a:latin typeface="LM Roman 10" panose="00000500000000000000" pitchFamily="50" charset="0"/>
                <a:cs typeface="Cambria"/>
              </a:rPr>
              <a:t>:</a:t>
            </a:r>
            <a:endParaRPr sz="2000" dirty="0">
              <a:latin typeface="LM Roman 10" panose="00000500000000000000" pitchFamily="50" charset="0"/>
              <a:cs typeface="Cambria"/>
            </a:endParaRPr>
          </a:p>
          <a:p>
            <a:pPr marL="15494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f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or </a:t>
            </a:r>
            <a:r>
              <a:rPr sz="2000" i="1" dirty="0">
                <a:latin typeface="LM Roman 10" panose="00000500000000000000" pitchFamily="50" charset="0"/>
                <a:cs typeface="Times New Roman"/>
              </a:rPr>
              <a:t>i</a:t>
            </a:r>
            <a:r>
              <a:rPr sz="2000" i="1" spc="80" dirty="0">
                <a:latin typeface="LM Roman 10" panose="00000500000000000000" pitchFamily="50" charset="0"/>
                <a:cs typeface="Times New Roman"/>
              </a:rPr>
              <a:t> </a:t>
            </a:r>
            <a:r>
              <a:rPr sz="2000" spc="390" dirty="0">
                <a:latin typeface="LM Roman 10" panose="00000500000000000000" pitchFamily="50" charset="0"/>
                <a:cs typeface="Cambria"/>
              </a:rPr>
              <a:t>=</a:t>
            </a:r>
            <a:r>
              <a:rPr sz="2000" spc="17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5" dirty="0">
                <a:latin typeface="LM Roman 10" panose="00000500000000000000" pitchFamily="50" charset="0"/>
                <a:cs typeface="Cambria"/>
              </a:rPr>
              <a:t>1,</a:t>
            </a:r>
            <a:r>
              <a:rPr sz="2000" spc="740" dirty="0">
                <a:latin typeface="LM Roman 10" panose="00000500000000000000" pitchFamily="50" charset="0"/>
                <a:cs typeface="Cambria"/>
              </a:rPr>
              <a:t>…</a:t>
            </a:r>
            <a:r>
              <a:rPr sz="2000" spc="130" dirty="0">
                <a:latin typeface="LM Roman 10" panose="00000500000000000000" pitchFamily="50" charset="0"/>
                <a:cs typeface="Cambria"/>
              </a:rPr>
              <a:t>,</a:t>
            </a:r>
            <a:r>
              <a:rPr sz="2000" spc="-16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i="1" spc="-110" dirty="0">
                <a:latin typeface="LM Roman 10" panose="00000500000000000000" pitchFamily="50" charset="0"/>
                <a:cs typeface="Times New Roman"/>
              </a:rPr>
              <a:t>c</a:t>
            </a:r>
            <a:r>
              <a:rPr sz="2000" i="1" spc="22" baseline="-19841" dirty="0">
                <a:latin typeface="LM Roman 10" panose="00000500000000000000" pitchFamily="50" charset="0"/>
                <a:cs typeface="Times New Roman"/>
              </a:rPr>
              <a:t>o</a:t>
            </a:r>
            <a:endParaRPr sz="2000" baseline="-19841" dirty="0">
              <a:latin typeface="LM Roman 10" panose="00000500000000000000" pitchFamily="50" charset="0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131" y="114300"/>
            <a:ext cx="653573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Multiple</a:t>
            </a:r>
            <a:r>
              <a:rPr sz="3200" b="0" spc="-25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Input/Output</a:t>
            </a:r>
            <a:r>
              <a:rPr sz="3200" b="0" spc="-25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Channels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1016000"/>
            <a:ext cx="7739380" cy="2962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Each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output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channel may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recognize a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particular pattern.</a:t>
            </a: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spc="-5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spc="-5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spc="-5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spc="-5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spc="-5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spc="-5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spcBef>
                <a:spcPts val="100"/>
              </a:spcBef>
              <a:buFontTx/>
              <a:buChar char="•"/>
              <a:tabLst>
                <a:tab pos="253365" algn="l"/>
                <a:tab pos="254000" algn="l"/>
              </a:tabLst>
            </a:pP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Input</a:t>
            </a:r>
            <a:r>
              <a:rPr lang="en-US"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channels</a:t>
            </a:r>
            <a:r>
              <a:rPr lang="en-US"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kernels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recognize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and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combines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patterns </a:t>
            </a:r>
            <a:r>
              <a:rPr lang="en-US" sz="2000" spc="-65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in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inputs</a:t>
            </a:r>
          </a:p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918" y="1704395"/>
            <a:ext cx="1094507" cy="109359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4897" y="2028262"/>
            <a:ext cx="406773" cy="419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778" y="2023835"/>
            <a:ext cx="455022" cy="419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59938" y="2026340"/>
            <a:ext cx="443752" cy="419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56756" y="2034612"/>
            <a:ext cx="431074" cy="419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02955" y="2028262"/>
            <a:ext cx="394447" cy="419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25187" y="2032690"/>
            <a:ext cx="396445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150" y="114300"/>
            <a:ext cx="65057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LM Roman 10" panose="00000500000000000000" pitchFamily="50" charset="0"/>
              </a:rPr>
              <a:t>1</a:t>
            </a:r>
            <a:r>
              <a:rPr sz="3200" b="0" spc="-15" dirty="0">
                <a:latin typeface="LM Roman 10" panose="00000500000000000000" pitchFamily="50" charset="0"/>
              </a:rPr>
              <a:t> </a:t>
            </a:r>
            <a:r>
              <a:rPr sz="3200" b="0" dirty="0">
                <a:latin typeface="LM Roman 10" panose="00000500000000000000" pitchFamily="50" charset="0"/>
              </a:rPr>
              <a:t>x</a:t>
            </a:r>
            <a:r>
              <a:rPr sz="3200" b="0" spc="-15" dirty="0">
                <a:latin typeface="LM Roman 10" panose="00000500000000000000" pitchFamily="50" charset="0"/>
              </a:rPr>
              <a:t> </a:t>
            </a:r>
            <a:r>
              <a:rPr sz="3200" b="0" dirty="0">
                <a:latin typeface="LM Roman 10" panose="00000500000000000000" pitchFamily="50" charset="0"/>
              </a:rPr>
              <a:t>1</a:t>
            </a:r>
            <a:r>
              <a:rPr sz="3200" b="0" spc="-1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Convolutional</a:t>
            </a:r>
            <a:r>
              <a:rPr sz="3200" b="0" spc="-2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Layer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900" y="1003300"/>
            <a:ext cx="7764145" cy="7334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100" marR="30480" indent="20955">
              <a:lnSpc>
                <a:spcPts val="2700"/>
              </a:lnSpc>
              <a:spcBef>
                <a:spcPts val="340"/>
              </a:spcBef>
            </a:pPr>
            <a:r>
              <a:rPr sz="3600" i="1" spc="-127" baseline="2314" dirty="0">
                <a:latin typeface="Times New Roman"/>
                <a:cs typeface="Times New Roman"/>
              </a:rPr>
              <a:t>k</a:t>
            </a:r>
            <a:r>
              <a:rPr sz="2550" i="1" baseline="-16339" dirty="0">
                <a:latin typeface="Times New Roman"/>
                <a:cs typeface="Times New Roman"/>
              </a:rPr>
              <a:t>h </a:t>
            </a:r>
            <a:r>
              <a:rPr sz="2550" i="1" spc="-277" baseline="-16339" dirty="0">
                <a:latin typeface="Times New Roman"/>
                <a:cs typeface="Times New Roman"/>
              </a:rPr>
              <a:t> </a:t>
            </a:r>
            <a:r>
              <a:rPr sz="3600" spc="472" baseline="2314" dirty="0">
                <a:latin typeface="Cambria"/>
                <a:cs typeface="Cambria"/>
              </a:rPr>
              <a:t>=</a:t>
            </a:r>
            <a:r>
              <a:rPr sz="3600" spc="202" baseline="2314" dirty="0">
                <a:latin typeface="Cambria"/>
                <a:cs typeface="Cambria"/>
              </a:rPr>
              <a:t> </a:t>
            </a:r>
            <a:r>
              <a:rPr sz="3600" i="1" spc="30" baseline="2314" dirty="0">
                <a:latin typeface="Times New Roman"/>
                <a:cs typeface="Times New Roman"/>
              </a:rPr>
              <a:t>k</a:t>
            </a:r>
            <a:r>
              <a:rPr sz="2550" i="1" baseline="-16339" dirty="0">
                <a:latin typeface="Times New Roman"/>
                <a:cs typeface="Times New Roman"/>
              </a:rPr>
              <a:t>w </a:t>
            </a:r>
            <a:r>
              <a:rPr sz="2550" i="1" spc="-277" baseline="-16339" dirty="0">
                <a:latin typeface="Times New Roman"/>
                <a:cs typeface="Times New Roman"/>
              </a:rPr>
              <a:t> </a:t>
            </a:r>
            <a:r>
              <a:rPr sz="3600" spc="472" baseline="2314" dirty="0">
                <a:latin typeface="Cambria"/>
                <a:cs typeface="Cambria"/>
              </a:rPr>
              <a:t>=</a:t>
            </a:r>
            <a:r>
              <a:rPr sz="3600" spc="202" baseline="2314" dirty="0">
                <a:latin typeface="Cambria"/>
                <a:cs typeface="Cambria"/>
              </a:rPr>
              <a:t> </a:t>
            </a:r>
            <a:r>
              <a:rPr sz="3600" spc="-195" baseline="2314" dirty="0">
                <a:latin typeface="Cambria"/>
                <a:cs typeface="Cambria"/>
              </a:rPr>
              <a:t>1</a:t>
            </a:r>
            <a:r>
              <a:rPr sz="3600" spc="-225" baseline="2314" dirty="0">
                <a:latin typeface="Cambria"/>
                <a:cs typeface="Cambria"/>
              </a:rPr>
              <a:t> </a:t>
            </a:r>
            <a:r>
              <a:rPr sz="2350" dirty="0">
                <a:latin typeface="Arial MT"/>
                <a:cs typeface="Arial MT"/>
              </a:rPr>
              <a:t>is a popular choice. </a:t>
            </a:r>
            <a:r>
              <a:rPr sz="2350" spc="-5" dirty="0">
                <a:latin typeface="Arial MT"/>
                <a:cs typeface="Arial MT"/>
              </a:rPr>
              <a:t>I</a:t>
            </a:r>
            <a:r>
              <a:rPr sz="2350" dirty="0">
                <a:latin typeface="Arial MT"/>
                <a:cs typeface="Arial MT"/>
              </a:rPr>
              <a:t>t doesn’t recognize spa</a:t>
            </a:r>
            <a:r>
              <a:rPr sz="2350" spc="-5" dirty="0">
                <a:latin typeface="Arial MT"/>
                <a:cs typeface="Arial MT"/>
              </a:rPr>
              <a:t>t</a:t>
            </a:r>
            <a:r>
              <a:rPr sz="2350" dirty="0">
                <a:latin typeface="Arial MT"/>
                <a:cs typeface="Arial MT"/>
              </a:rPr>
              <a:t>ial  </a:t>
            </a:r>
            <a:r>
              <a:rPr sz="2350" spc="-5" dirty="0">
                <a:latin typeface="Arial MT"/>
                <a:cs typeface="Arial MT"/>
              </a:rPr>
              <a:t>patterns, </a:t>
            </a:r>
            <a:r>
              <a:rPr sz="2350" dirty="0">
                <a:latin typeface="Arial MT"/>
                <a:cs typeface="Arial MT"/>
              </a:rPr>
              <a:t>but </a:t>
            </a:r>
            <a:r>
              <a:rPr sz="2350" spc="-5" dirty="0">
                <a:latin typeface="Arial MT"/>
                <a:cs typeface="Arial MT"/>
              </a:rPr>
              <a:t>fuse</a:t>
            </a:r>
            <a:r>
              <a:rPr sz="2350" dirty="0">
                <a:latin typeface="Arial MT"/>
                <a:cs typeface="Arial MT"/>
              </a:rPr>
              <a:t> channels.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4019550"/>
            <a:ext cx="6404100" cy="733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790"/>
              </a:lnSpc>
              <a:spcBef>
                <a:spcPts val="100"/>
              </a:spcBef>
              <a:tabLst>
                <a:tab pos="3882390" algn="l"/>
              </a:tabLst>
            </a:pPr>
            <a:r>
              <a:rPr sz="2350" dirty="0">
                <a:latin typeface="Arial MT"/>
                <a:cs typeface="Arial MT"/>
              </a:rPr>
              <a:t>Equal </a:t>
            </a:r>
            <a:r>
              <a:rPr sz="2350" spc="-5" dirty="0">
                <a:latin typeface="Arial MT"/>
                <a:cs typeface="Arial MT"/>
              </a:rPr>
              <a:t>t</a:t>
            </a:r>
            <a:r>
              <a:rPr sz="2350" dirty="0">
                <a:latin typeface="Arial MT"/>
                <a:cs typeface="Arial MT"/>
              </a:rPr>
              <a:t>o a dense layer wi</a:t>
            </a:r>
            <a:r>
              <a:rPr sz="2350" spc="-5" dirty="0">
                <a:latin typeface="Arial MT"/>
                <a:cs typeface="Arial MT"/>
              </a:rPr>
              <a:t>t</a:t>
            </a:r>
            <a:r>
              <a:rPr sz="2350" dirty="0">
                <a:latin typeface="Arial MT"/>
                <a:cs typeface="Arial MT"/>
              </a:rPr>
              <a:t>h	</a:t>
            </a:r>
            <a:r>
              <a:rPr sz="3600" i="1" spc="-127" baseline="8101" dirty="0" err="1">
                <a:latin typeface="Times New Roman"/>
                <a:cs typeface="Times New Roman"/>
              </a:rPr>
              <a:t>n</a:t>
            </a:r>
            <a:r>
              <a:rPr sz="2550" i="1" spc="44" baseline="-8169" dirty="0" err="1">
                <a:latin typeface="Times New Roman"/>
                <a:cs typeface="Times New Roman"/>
              </a:rPr>
              <a:t>h</a:t>
            </a:r>
            <a:r>
              <a:rPr sz="3600" i="1" spc="-7" baseline="8101" dirty="0" err="1">
                <a:latin typeface="Times New Roman"/>
                <a:cs typeface="Times New Roman"/>
              </a:rPr>
              <a:t>n</a:t>
            </a:r>
            <a:r>
              <a:rPr sz="2550" i="1" baseline="-8169" dirty="0" err="1">
                <a:latin typeface="Times New Roman"/>
                <a:cs typeface="Times New Roman"/>
              </a:rPr>
              <a:t>w</a:t>
            </a:r>
            <a:r>
              <a:rPr sz="3600" spc="-562" baseline="8101" dirty="0" err="1">
                <a:latin typeface="Lucida Sans Unicode"/>
                <a:cs typeface="Lucida Sans Unicode"/>
              </a:rPr>
              <a:t>×</a:t>
            </a:r>
            <a:r>
              <a:rPr lang="en-US" sz="3600" i="1" spc="-7" baseline="8101" dirty="0" err="1">
                <a:latin typeface="Times New Roman"/>
                <a:cs typeface="Times New Roman"/>
              </a:rPr>
              <a:t>c</a:t>
            </a:r>
            <a:r>
              <a:rPr lang="en-US" sz="2550" i="1" spc="-7" baseline="-8169" dirty="0" err="1">
                <a:latin typeface="Times New Roman"/>
                <a:cs typeface="Times New Roman"/>
              </a:rPr>
              <a:t>in</a:t>
            </a:r>
            <a:r>
              <a:rPr lang="en-US" sz="3600" spc="-562" baseline="8101" dirty="0">
                <a:latin typeface="Lucida Sans Unicode"/>
                <a:cs typeface="Lucida Sans Unicode"/>
              </a:rPr>
              <a:t>   </a:t>
            </a:r>
            <a:r>
              <a:rPr sz="3600" spc="-345" baseline="8101" dirty="0">
                <a:latin typeface="Lucida Sans Unicode"/>
                <a:cs typeface="Lucida Sans Unicode"/>
              </a:rPr>
              <a:t> </a:t>
            </a:r>
            <a:r>
              <a:rPr lang="en-US" sz="2350" dirty="0">
                <a:latin typeface="Arial MT"/>
                <a:cs typeface="Arial MT"/>
              </a:rPr>
              <a:t>input </a:t>
            </a:r>
            <a:r>
              <a:rPr sz="2350" dirty="0">
                <a:latin typeface="Arial MT"/>
                <a:cs typeface="Arial MT"/>
              </a:rPr>
              <a:t>and</a:t>
            </a:r>
          </a:p>
          <a:p>
            <a:pPr marL="63500">
              <a:lnSpc>
                <a:spcPts val="2790"/>
              </a:lnSpc>
              <a:tabLst>
                <a:tab pos="950594" algn="l"/>
              </a:tabLst>
            </a:pPr>
            <a:r>
              <a:rPr sz="3600" i="1" spc="-67" baseline="5787" dirty="0">
                <a:latin typeface="Times New Roman"/>
                <a:cs typeface="Times New Roman"/>
              </a:rPr>
              <a:t>c</a:t>
            </a:r>
            <a:r>
              <a:rPr sz="2550" i="1" spc="-67" baseline="-11437" dirty="0">
                <a:latin typeface="Times New Roman"/>
                <a:cs typeface="Times New Roman"/>
              </a:rPr>
              <a:t>o</a:t>
            </a:r>
            <a:r>
              <a:rPr sz="2550" i="1" spc="157" baseline="-11437" dirty="0">
                <a:latin typeface="Times New Roman"/>
                <a:cs typeface="Times New Roman"/>
              </a:rPr>
              <a:t> </a:t>
            </a:r>
            <a:r>
              <a:rPr sz="3600" spc="-562" baseline="5787" dirty="0">
                <a:latin typeface="Lucida Sans Unicode"/>
                <a:cs typeface="Lucida Sans Unicode"/>
              </a:rPr>
              <a:t>×</a:t>
            </a:r>
            <a:r>
              <a:rPr sz="3600" spc="-337" baseline="5787" dirty="0">
                <a:latin typeface="Lucida Sans Unicode"/>
                <a:cs typeface="Lucida Sans Unicode"/>
              </a:rPr>
              <a:t> </a:t>
            </a:r>
            <a:r>
              <a:rPr sz="3600" i="1" spc="-67" baseline="5787" dirty="0">
                <a:latin typeface="Times New Roman"/>
                <a:cs typeface="Times New Roman"/>
              </a:rPr>
              <a:t>c</a:t>
            </a:r>
            <a:r>
              <a:rPr sz="2550" i="1" spc="-67" baseline="-11437" dirty="0">
                <a:latin typeface="Times New Roman"/>
                <a:cs typeface="Times New Roman"/>
              </a:rPr>
              <a:t>i	</a:t>
            </a:r>
            <a:r>
              <a:rPr sz="2350" spc="-5" dirty="0">
                <a:latin typeface="Arial MT"/>
                <a:cs typeface="Arial MT"/>
              </a:rPr>
              <a:t>weight.</a:t>
            </a:r>
            <a:endParaRPr sz="235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179" y="1757255"/>
            <a:ext cx="5044821" cy="188918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5538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2-D</a:t>
            </a:r>
            <a:r>
              <a:rPr sz="2800" spc="-10" dirty="0"/>
              <a:t> </a:t>
            </a:r>
            <a:r>
              <a:rPr sz="2800" spc="-5" dirty="0"/>
              <a:t>Convolution</a:t>
            </a:r>
            <a:r>
              <a:rPr sz="2800" spc="-15" dirty="0"/>
              <a:t> </a:t>
            </a:r>
            <a:r>
              <a:rPr sz="2800" spc="-5" dirty="0"/>
              <a:t>Layer</a:t>
            </a:r>
            <a:r>
              <a:rPr sz="2800" spc="-10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8300" y="949960"/>
            <a:ext cx="1182370" cy="17399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 MT"/>
                <a:cs typeface="Arial MT"/>
              </a:rPr>
              <a:t>Input</a:t>
            </a:r>
            <a:endParaRPr sz="2400">
              <a:latin typeface="Arial MT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 MT"/>
                <a:cs typeface="Arial MT"/>
              </a:rPr>
              <a:t>Kernel</a:t>
            </a:r>
            <a:endParaRPr sz="2400">
              <a:latin typeface="Arial MT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 MT"/>
                <a:cs typeface="Arial MT"/>
              </a:rPr>
              <a:t>Bias</a:t>
            </a:r>
            <a:endParaRPr sz="2400">
              <a:latin typeface="Arial MT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4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 MT"/>
                <a:cs typeface="Arial MT"/>
              </a:rPr>
              <a:t>Output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9385" y="987444"/>
            <a:ext cx="2560320" cy="13220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625"/>
              </a:spcBef>
            </a:pPr>
            <a:r>
              <a:rPr sz="2400" b="1" spc="-5" dirty="0">
                <a:latin typeface="Times New Roman"/>
                <a:cs typeface="Times New Roman"/>
              </a:rPr>
              <a:t>X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Cambria"/>
                <a:cs typeface="Cambria"/>
              </a:rPr>
              <a:t>: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c</a:t>
            </a:r>
            <a:r>
              <a:rPr sz="2550" i="1" baseline="-19607" dirty="0">
                <a:latin typeface="Times New Roman"/>
                <a:cs typeface="Times New Roman"/>
              </a:rPr>
              <a:t>i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Lucida Sans Unicode"/>
                <a:cs typeface="Lucida Sans Unicode"/>
              </a:rPr>
              <a:t>×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n</a:t>
            </a:r>
            <a:r>
              <a:rPr sz="2550" i="1" baseline="-19607" dirty="0">
                <a:latin typeface="Times New Roman"/>
                <a:cs typeface="Times New Roman"/>
              </a:rPr>
              <a:t>h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Lucida Sans Unicode"/>
                <a:cs typeface="Lucida Sans Unicode"/>
              </a:rPr>
              <a:t>×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550" i="1" baseline="-19607" dirty="0">
                <a:latin typeface="Times New Roman"/>
                <a:cs typeface="Times New Roman"/>
              </a:rPr>
              <a:t>w</a:t>
            </a:r>
            <a:endParaRPr sz="2550" baseline="-1960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2400" b="1" dirty="0">
                <a:latin typeface="Times New Roman"/>
                <a:cs typeface="Times New Roman"/>
              </a:rPr>
              <a:t>W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Cambria"/>
                <a:cs typeface="Cambria"/>
              </a:rPr>
              <a:t>: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c</a:t>
            </a:r>
            <a:r>
              <a:rPr sz="2550" i="1" baseline="-19607" dirty="0">
                <a:latin typeface="Times New Roman"/>
                <a:cs typeface="Times New Roman"/>
              </a:rPr>
              <a:t>o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Lucida Sans Unicode"/>
                <a:cs typeface="Lucida Sans Unicode"/>
              </a:rPr>
              <a:t>×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c</a:t>
            </a:r>
            <a:r>
              <a:rPr sz="2550" i="1" baseline="-19607" dirty="0">
                <a:latin typeface="Times New Roman"/>
                <a:cs typeface="Times New Roman"/>
              </a:rPr>
              <a:t>i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Lucida Sans Unicode"/>
                <a:cs typeface="Lucida Sans Unicode"/>
              </a:rPr>
              <a:t>×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k</a:t>
            </a:r>
            <a:r>
              <a:rPr sz="2550" i="1" baseline="-19607" dirty="0">
                <a:latin typeface="Times New Roman"/>
                <a:cs typeface="Times New Roman"/>
              </a:rPr>
              <a:t>h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Lucida Sans Unicode"/>
                <a:cs typeface="Lucida Sans Unicode"/>
              </a:rPr>
              <a:t>×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k</a:t>
            </a:r>
            <a:r>
              <a:rPr sz="2550" i="1" baseline="-19607" dirty="0">
                <a:latin typeface="Times New Roman"/>
                <a:cs typeface="Times New Roman"/>
              </a:rPr>
              <a:t>w</a:t>
            </a:r>
            <a:endParaRPr sz="2550" baseline="-19607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509"/>
              </a:spcBef>
            </a:pP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Cambria"/>
                <a:cs typeface="Cambria"/>
              </a:rPr>
              <a:t>: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c</a:t>
            </a:r>
            <a:r>
              <a:rPr sz="2550" i="1" baseline="-19607" dirty="0">
                <a:latin typeface="Times New Roman"/>
                <a:cs typeface="Times New Roman"/>
              </a:rPr>
              <a:t>o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Lucida Sans Unicode"/>
                <a:cs typeface="Lucida Sans Unicode"/>
              </a:rPr>
              <a:t>×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c</a:t>
            </a:r>
            <a:r>
              <a:rPr sz="2550" i="1" baseline="-19607" dirty="0">
                <a:latin typeface="Times New Roman"/>
                <a:cs typeface="Times New Roman"/>
              </a:rPr>
              <a:t>i</a:t>
            </a:r>
            <a:endParaRPr sz="2550" baseline="-1960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0604" y="2317116"/>
            <a:ext cx="2128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Y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Cambria"/>
                <a:cs typeface="Cambria"/>
              </a:rPr>
              <a:t>: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c</a:t>
            </a:r>
            <a:r>
              <a:rPr sz="2550" i="1" baseline="-19607" dirty="0">
                <a:latin typeface="Times New Roman"/>
                <a:cs typeface="Times New Roman"/>
              </a:rPr>
              <a:t>o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Lucida Sans Unicode"/>
                <a:cs typeface="Lucida Sans Unicode"/>
              </a:rPr>
              <a:t>×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-90" dirty="0">
                <a:latin typeface="Times New Roman"/>
                <a:cs typeface="Times New Roman"/>
              </a:rPr>
              <a:t>m</a:t>
            </a:r>
            <a:r>
              <a:rPr sz="2550" i="1" baseline="-19607" dirty="0">
                <a:latin typeface="Times New Roman"/>
                <a:cs typeface="Times New Roman"/>
              </a:rPr>
              <a:t>h</a:t>
            </a:r>
            <a:r>
              <a:rPr sz="2550" i="1" spc="157" baseline="-19607" dirty="0">
                <a:latin typeface="Times New Roman"/>
                <a:cs typeface="Times New Roman"/>
              </a:rPr>
              <a:t> </a:t>
            </a:r>
            <a:r>
              <a:rPr sz="2400" spc="-375" dirty="0">
                <a:latin typeface="Lucida Sans Unicode"/>
                <a:cs typeface="Lucida Sans Unicode"/>
              </a:rPr>
              <a:t>×</a:t>
            </a:r>
            <a:r>
              <a:rPr sz="2400" spc="-229" dirty="0">
                <a:latin typeface="Lucida Sans Unicode"/>
                <a:cs typeface="Lucida Sans Unicode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m</a:t>
            </a:r>
            <a:r>
              <a:rPr sz="2550" i="1" baseline="-19607" dirty="0">
                <a:latin typeface="Times New Roman"/>
                <a:cs typeface="Times New Roman"/>
              </a:rPr>
              <a:t>w</a:t>
            </a:r>
            <a:endParaRPr sz="2550" baseline="-1960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0309" y="1683519"/>
            <a:ext cx="25501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Y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spc="390" dirty="0">
                <a:latin typeface="Cambria"/>
                <a:cs typeface="Cambria"/>
              </a:rPr>
              <a:t>=</a:t>
            </a:r>
            <a:r>
              <a:rPr sz="3000" spc="170" dirty="0">
                <a:latin typeface="Cambria"/>
                <a:cs typeface="Cambria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X</a:t>
            </a:r>
            <a:r>
              <a:rPr sz="3000" b="1" spc="-85" dirty="0">
                <a:latin typeface="Times New Roman"/>
                <a:cs typeface="Times New Roman"/>
              </a:rPr>
              <a:t> </a:t>
            </a:r>
            <a:r>
              <a:rPr sz="3000" spc="-285" dirty="0">
                <a:latin typeface="Lucida Sans Unicode"/>
                <a:cs typeface="Lucida Sans Unicode"/>
              </a:rPr>
              <a:t>⋆ </a:t>
            </a:r>
            <a:r>
              <a:rPr sz="3000" b="1" dirty="0">
                <a:latin typeface="Times New Roman"/>
                <a:cs typeface="Times New Roman"/>
              </a:rPr>
              <a:t>W</a:t>
            </a:r>
            <a:r>
              <a:rPr sz="3000" b="1" spc="-85" dirty="0">
                <a:latin typeface="Times New Roman"/>
                <a:cs typeface="Times New Roman"/>
              </a:rPr>
              <a:t> </a:t>
            </a:r>
            <a:r>
              <a:rPr sz="3000" spc="390" dirty="0">
                <a:latin typeface="Cambria"/>
                <a:cs typeface="Cambria"/>
              </a:rPr>
              <a:t>+</a:t>
            </a:r>
            <a:r>
              <a:rPr sz="3000" spc="5" dirty="0">
                <a:latin typeface="Cambria"/>
                <a:cs typeface="Cambria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B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4822" y="3360480"/>
            <a:ext cx="197103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i="1" spc="-20" dirty="0">
                <a:latin typeface="Times New Roman"/>
                <a:cs typeface="Times New Roman"/>
              </a:rPr>
              <a:t>O</a:t>
            </a:r>
            <a:r>
              <a:rPr sz="2200" spc="-20" dirty="0">
                <a:latin typeface="Cambria"/>
                <a:cs typeface="Cambria"/>
              </a:rPr>
              <a:t>(</a:t>
            </a:r>
            <a:r>
              <a:rPr sz="2200" i="1" spc="-20" dirty="0">
                <a:latin typeface="Times New Roman"/>
                <a:cs typeface="Times New Roman"/>
              </a:rPr>
              <a:t>c</a:t>
            </a:r>
            <a:r>
              <a:rPr sz="2325" i="1" spc="-30" baseline="-19713" dirty="0">
                <a:latin typeface="Times New Roman"/>
                <a:cs typeface="Times New Roman"/>
              </a:rPr>
              <a:t>i</a:t>
            </a:r>
            <a:r>
              <a:rPr sz="2200" i="1" spc="-20" dirty="0">
                <a:latin typeface="Times New Roman"/>
                <a:cs typeface="Times New Roman"/>
              </a:rPr>
              <a:t>c</a:t>
            </a:r>
            <a:r>
              <a:rPr sz="2325" i="1" spc="-30" baseline="-19713" dirty="0">
                <a:latin typeface="Times New Roman"/>
                <a:cs typeface="Times New Roman"/>
              </a:rPr>
              <a:t>o</a:t>
            </a:r>
            <a:r>
              <a:rPr sz="2200" i="1" spc="-20" dirty="0">
                <a:latin typeface="Times New Roman"/>
                <a:cs typeface="Times New Roman"/>
              </a:rPr>
              <a:t>k</a:t>
            </a:r>
            <a:r>
              <a:rPr sz="2325" i="1" spc="-30" baseline="-19713" dirty="0">
                <a:latin typeface="Times New Roman"/>
                <a:cs typeface="Times New Roman"/>
              </a:rPr>
              <a:t>h</a:t>
            </a:r>
            <a:r>
              <a:rPr sz="2200" i="1" spc="-20" dirty="0">
                <a:latin typeface="Times New Roman"/>
                <a:cs typeface="Times New Roman"/>
              </a:rPr>
              <a:t>k</a:t>
            </a:r>
            <a:r>
              <a:rPr sz="2325" i="1" spc="-30" baseline="-19713" dirty="0">
                <a:latin typeface="Times New Roman"/>
                <a:cs typeface="Times New Roman"/>
              </a:rPr>
              <a:t>w</a:t>
            </a:r>
            <a:r>
              <a:rPr sz="2200" i="1" spc="-20" dirty="0">
                <a:latin typeface="Times New Roman"/>
                <a:cs typeface="Times New Roman"/>
              </a:rPr>
              <a:t>m</a:t>
            </a:r>
            <a:r>
              <a:rPr sz="2325" i="1" spc="-30" baseline="-19713" dirty="0">
                <a:latin typeface="Times New Roman"/>
                <a:cs typeface="Times New Roman"/>
              </a:rPr>
              <a:t>h</a:t>
            </a:r>
            <a:r>
              <a:rPr sz="2200" i="1" spc="-20" dirty="0">
                <a:latin typeface="Times New Roman"/>
                <a:cs typeface="Times New Roman"/>
              </a:rPr>
              <a:t>m</a:t>
            </a:r>
            <a:r>
              <a:rPr sz="2325" i="1" spc="-30" baseline="-19713" dirty="0">
                <a:latin typeface="Times New Roman"/>
                <a:cs typeface="Times New Roman"/>
              </a:rPr>
              <a:t>w</a:t>
            </a:r>
            <a:r>
              <a:rPr sz="2200" spc="-20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900" y="2730500"/>
            <a:ext cx="7687945" cy="63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41300">
              <a:lnSpc>
                <a:spcPts val="2775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400" spc="-5" dirty="0">
                <a:latin typeface="Arial MT"/>
                <a:cs typeface="Arial MT"/>
              </a:rPr>
              <a:t>Complexity</a:t>
            </a:r>
            <a:r>
              <a:rPr sz="2400" dirty="0">
                <a:latin typeface="Arial MT"/>
                <a:cs typeface="Arial MT"/>
              </a:rPr>
              <a:t> (number of </a:t>
            </a:r>
            <a:r>
              <a:rPr sz="2400" spc="-5" dirty="0">
                <a:latin typeface="Arial MT"/>
                <a:cs typeface="Arial MT"/>
              </a:rPr>
              <a:t>floating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 </a:t>
            </a:r>
            <a:r>
              <a:rPr sz="2400" spc="-5" dirty="0">
                <a:latin typeface="Arial MT"/>
                <a:cs typeface="Arial MT"/>
              </a:rPr>
              <a:t>operations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FLOP)</a:t>
            </a:r>
            <a:endParaRPr sz="2400" dirty="0">
              <a:latin typeface="Arial MT"/>
              <a:cs typeface="Arial MT"/>
            </a:endParaRPr>
          </a:p>
          <a:p>
            <a:pPr marL="1348740">
              <a:lnSpc>
                <a:spcPts val="2055"/>
              </a:lnSpc>
            </a:pPr>
            <a:r>
              <a:rPr sz="1800" i="1" spc="-30" dirty="0">
                <a:latin typeface="Times New Roman"/>
                <a:cs typeface="Times New Roman"/>
              </a:rPr>
              <a:t>c</a:t>
            </a:r>
            <a:r>
              <a:rPr sz="1875" i="1" spc="-44" baseline="-20000" dirty="0">
                <a:latin typeface="Times New Roman"/>
                <a:cs typeface="Times New Roman"/>
              </a:rPr>
              <a:t>i</a:t>
            </a:r>
            <a:r>
              <a:rPr sz="1875" i="1" spc="254" baseline="-20000" dirty="0">
                <a:latin typeface="Times New Roman"/>
                <a:cs typeface="Times New Roman"/>
              </a:rPr>
              <a:t> </a:t>
            </a:r>
            <a:r>
              <a:rPr sz="1800" spc="235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i="1" spc="-30" dirty="0">
                <a:latin typeface="Times New Roman"/>
                <a:cs typeface="Times New Roman"/>
              </a:rPr>
              <a:t>c</a:t>
            </a:r>
            <a:r>
              <a:rPr sz="1875" i="1" spc="-44" baseline="-20000" dirty="0">
                <a:latin typeface="Times New Roman"/>
                <a:cs typeface="Times New Roman"/>
              </a:rPr>
              <a:t>o</a:t>
            </a:r>
            <a:r>
              <a:rPr sz="1875" i="1" spc="262" baseline="-20000" dirty="0">
                <a:latin typeface="Times New Roman"/>
                <a:cs typeface="Times New Roman"/>
              </a:rPr>
              <a:t> </a:t>
            </a:r>
            <a:r>
              <a:rPr sz="1800" spc="235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100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600" y="3714882"/>
            <a:ext cx="6176645" cy="10579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36345">
              <a:lnSpc>
                <a:spcPct val="100000"/>
              </a:lnSpc>
              <a:spcBef>
                <a:spcPts val="220"/>
              </a:spcBef>
            </a:pPr>
            <a:r>
              <a:rPr sz="1800" i="1" spc="-30" dirty="0">
                <a:latin typeface="Times New Roman"/>
                <a:cs typeface="Times New Roman"/>
              </a:rPr>
              <a:t>m</a:t>
            </a:r>
            <a:r>
              <a:rPr sz="1875" i="1" spc="-44" baseline="-20000" dirty="0">
                <a:latin typeface="Times New Roman"/>
                <a:cs typeface="Times New Roman"/>
              </a:rPr>
              <a:t>h</a:t>
            </a:r>
            <a:r>
              <a:rPr sz="1875" i="1" spc="254" baseline="-20000" dirty="0">
                <a:latin typeface="Times New Roman"/>
                <a:cs typeface="Times New Roman"/>
              </a:rPr>
              <a:t> </a:t>
            </a:r>
            <a:r>
              <a:rPr sz="1800" spc="235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i="1" spc="25" dirty="0">
                <a:latin typeface="Times New Roman"/>
                <a:cs typeface="Times New Roman"/>
              </a:rPr>
              <a:t>m</a:t>
            </a:r>
            <a:r>
              <a:rPr sz="1875" i="1" spc="37" baseline="-20000" dirty="0">
                <a:latin typeface="Times New Roman"/>
                <a:cs typeface="Times New Roman"/>
              </a:rPr>
              <a:t>w</a:t>
            </a:r>
            <a:r>
              <a:rPr sz="1875" i="1" spc="254" baseline="-20000" dirty="0">
                <a:latin typeface="Times New Roman"/>
                <a:cs typeface="Times New Roman"/>
              </a:rPr>
              <a:t> </a:t>
            </a:r>
            <a:r>
              <a:rPr sz="1800" spc="235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64</a:t>
            </a:r>
            <a:endParaRPr sz="1800" dirty="0">
              <a:latin typeface="Cambria"/>
              <a:cs typeface="Cambria"/>
            </a:endParaRPr>
          </a:p>
          <a:p>
            <a:pPr marL="266700" indent="-241300">
              <a:lnSpc>
                <a:spcPts val="2840"/>
              </a:lnSpc>
              <a:spcBef>
                <a:spcPts val="165"/>
              </a:spcBef>
              <a:buChar char="•"/>
              <a:tabLst>
                <a:tab pos="266065" algn="l"/>
                <a:tab pos="266700" algn="l"/>
              </a:tabLst>
            </a:pPr>
            <a:r>
              <a:rPr sz="2400" dirty="0">
                <a:latin typeface="Arial MT"/>
                <a:cs typeface="Arial MT"/>
              </a:rPr>
              <a:t>10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layers,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examples: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10PF</a:t>
            </a:r>
          </a:p>
          <a:p>
            <a:pPr marL="266700">
              <a:lnSpc>
                <a:spcPts val="2840"/>
              </a:lnSpc>
            </a:pPr>
            <a:r>
              <a:rPr sz="2400" dirty="0">
                <a:latin typeface="Arial MT"/>
                <a:cs typeface="Arial MT"/>
              </a:rPr>
              <a:t>(CPU: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0.15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18h,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GPU: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12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14min)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17972" y="3399713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Times New Roman"/>
                <a:cs typeface="Times New Roman"/>
              </a:rPr>
              <a:t>k</a:t>
            </a:r>
            <a:r>
              <a:rPr sz="1875" i="1" spc="-44" baseline="-20000" dirty="0">
                <a:latin typeface="Times New Roman"/>
                <a:cs typeface="Times New Roman"/>
              </a:rPr>
              <a:t>h</a:t>
            </a:r>
            <a:r>
              <a:rPr sz="1875" i="1" spc="254" baseline="-20000" dirty="0">
                <a:latin typeface="Times New Roman"/>
                <a:cs typeface="Times New Roman"/>
              </a:rPr>
              <a:t> </a:t>
            </a:r>
            <a:r>
              <a:rPr sz="1800" spc="235" dirty="0">
                <a:latin typeface="Cambria"/>
                <a:cs typeface="Cambria"/>
              </a:rPr>
              <a:t>=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i="1" spc="20" dirty="0">
                <a:latin typeface="Times New Roman"/>
                <a:cs typeface="Times New Roman"/>
              </a:rPr>
              <a:t>h</a:t>
            </a:r>
            <a:r>
              <a:rPr sz="1875" i="1" spc="30" baseline="-20000" dirty="0">
                <a:latin typeface="Times New Roman"/>
                <a:cs typeface="Times New Roman"/>
              </a:rPr>
              <a:t>w</a:t>
            </a:r>
            <a:r>
              <a:rPr sz="1875" i="1" spc="262" baseline="-20000" dirty="0">
                <a:latin typeface="Times New Roman"/>
                <a:cs typeface="Times New Roman"/>
              </a:rPr>
              <a:t> </a:t>
            </a:r>
            <a:r>
              <a:rPr sz="1800" spc="235" dirty="0">
                <a:latin typeface="Cambria"/>
                <a:cs typeface="Cambria"/>
              </a:rPr>
              <a:t>=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5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100" y="3429000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74746"/>
                </a:solidFill>
                <a:latin typeface="Arial MT"/>
                <a:cs typeface="Arial MT"/>
              </a:rPr>
              <a:t>1GFLOP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473" y="114300"/>
            <a:ext cx="234092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LM Roman 10" panose="00000500000000000000" pitchFamily="50" charset="0"/>
              </a:rPr>
              <a:t>P</a:t>
            </a:r>
            <a:r>
              <a:rPr sz="3200" b="0" spc="-5" dirty="0">
                <a:latin typeface="LM Roman 10" panose="00000500000000000000" pitchFamily="50" charset="0"/>
              </a:rPr>
              <a:t>oolin</a:t>
            </a:r>
            <a:r>
              <a:rPr sz="3200" b="0" dirty="0">
                <a:latin typeface="LM Roman 10" panose="00000500000000000000" pitchFamily="50" charset="0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50" y="949960"/>
            <a:ext cx="7023100" cy="2323713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Convolution</a:t>
            </a:r>
            <a:r>
              <a:rPr sz="2000" spc="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is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sensitive</a:t>
            </a:r>
            <a:r>
              <a:rPr sz="2000" spc="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to</a:t>
            </a:r>
            <a:r>
              <a:rPr sz="2000" spc="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position</a:t>
            </a: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Detect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vertical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edges</a:t>
            </a: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US" sz="2000" spc="-25" dirty="0">
                <a:latin typeface="LM Roman 10" panose="00000500000000000000" pitchFamily="50" charset="0"/>
                <a:cs typeface="Arial MT"/>
              </a:rPr>
              <a:t>We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need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some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degree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of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invariance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to translation</a:t>
            </a: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812800" marR="5080" lvl="1" indent="-342900">
              <a:lnSpc>
                <a:spcPts val="2800"/>
              </a:lnSpc>
              <a:spcBef>
                <a:spcPts val="680"/>
              </a:spcBef>
              <a:buChar char="•"/>
              <a:tabLst>
                <a:tab pos="812165" algn="l"/>
                <a:tab pos="812800" algn="l"/>
              </a:tabLst>
            </a:pP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Lighting,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object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positions,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scales, appearance vary </a:t>
            </a:r>
            <a:r>
              <a:rPr lang="en-US" sz="2000" spc="-65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among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images</a:t>
            </a:r>
          </a:p>
          <a:p>
            <a:pPr marL="355600" indent="-342900"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900" y="114300"/>
            <a:ext cx="4902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LM Roman 10" panose="00000500000000000000" pitchFamily="50" charset="0"/>
              </a:rPr>
              <a:t>2-D</a:t>
            </a:r>
            <a:r>
              <a:rPr sz="3200" b="0" spc="-45" dirty="0">
                <a:latin typeface="LM Roman 10" panose="00000500000000000000" pitchFamily="50" charset="0"/>
              </a:rPr>
              <a:t> </a:t>
            </a:r>
            <a:r>
              <a:rPr sz="3200" b="0" dirty="0">
                <a:latin typeface="LM Roman 10" panose="00000500000000000000" pitchFamily="50" charset="0"/>
              </a:rPr>
              <a:t>Max</a:t>
            </a:r>
            <a:r>
              <a:rPr sz="3200" b="0" spc="-4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Pooling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1016000"/>
            <a:ext cx="5895296" cy="314842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Returns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the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maximal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value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in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the </a:t>
            </a:r>
            <a:r>
              <a:rPr sz="2000" spc="-65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sliding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window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.</a:t>
            </a:r>
          </a:p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Max(0,1,3,4) = 4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81150"/>
            <a:ext cx="4215982" cy="18567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3596" y="307791"/>
            <a:ext cx="2745805" cy="295311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114300"/>
            <a:ext cx="8178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Padding,</a:t>
            </a:r>
            <a:r>
              <a:rPr sz="3200" b="0" spc="-1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Stride,</a:t>
            </a:r>
            <a:r>
              <a:rPr sz="3200" b="0" spc="-1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and</a:t>
            </a:r>
            <a:r>
              <a:rPr sz="3200" b="0" spc="-1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Multiple</a:t>
            </a:r>
            <a:r>
              <a:rPr sz="3200" b="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Channels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1401494"/>
            <a:ext cx="5520690" cy="234051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0" marR="462915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Pooling</a:t>
            </a:r>
            <a:r>
              <a:rPr sz="2000" spc="-2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layers</a:t>
            </a:r>
            <a:r>
              <a:rPr sz="2000" spc="-3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have</a:t>
            </a:r>
            <a:r>
              <a:rPr sz="2000" spc="-2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similar</a:t>
            </a:r>
            <a:r>
              <a:rPr sz="2000" spc="-3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padding </a:t>
            </a:r>
            <a:r>
              <a:rPr sz="2000" spc="-65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and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stride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as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convolutional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layers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.</a:t>
            </a: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439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No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learnable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parameters</a:t>
            </a: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>
              <a:lnSpc>
                <a:spcPts val="2800"/>
              </a:lnSpc>
              <a:spcBef>
                <a:spcPts val="68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Apply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pooling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for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each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input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channel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to </a:t>
            </a:r>
            <a:r>
              <a:rPr sz="2000" spc="-65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obtain the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corresponding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output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channel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.</a:t>
            </a:r>
          </a:p>
          <a:p>
            <a:pPr marL="254000" marR="5080" indent="-241300">
              <a:lnSpc>
                <a:spcPts val="2800"/>
              </a:lnSpc>
              <a:spcBef>
                <a:spcPts val="68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GB" sz="2000" dirty="0">
                <a:solidFill>
                  <a:srgbClr val="FF0000"/>
                </a:solidFill>
                <a:latin typeface="LM Roman 10" panose="00000500000000000000" pitchFamily="50" charset="0"/>
                <a:cs typeface="Arial MT"/>
              </a:rPr>
              <a:t>#Ouput Channels = # Input Channels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6600" y="612999"/>
            <a:ext cx="3087599" cy="3112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450" y="114300"/>
            <a:ext cx="70231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spc="-20" dirty="0">
                <a:latin typeface="LM Roman 10" panose="00000500000000000000" pitchFamily="50" charset="0"/>
              </a:rPr>
              <a:t>Average</a:t>
            </a:r>
            <a:r>
              <a:rPr sz="3200" b="0" spc="-55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Pooling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623" y="819150"/>
            <a:ext cx="7818755" cy="243912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b="1" dirty="0">
                <a:latin typeface="LM Roman 10" panose="00000500000000000000" pitchFamily="50" charset="0"/>
                <a:cs typeface="Arial MT"/>
              </a:rPr>
              <a:t>Max</a:t>
            </a:r>
            <a:r>
              <a:rPr sz="2000" b="1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b="1" dirty="0">
                <a:latin typeface="LM Roman 10" panose="00000500000000000000" pitchFamily="50" charset="0"/>
                <a:cs typeface="Arial MT"/>
              </a:rPr>
              <a:t>pooling</a:t>
            </a:r>
            <a:endParaRPr lang="en-US" sz="2000" b="1" dirty="0">
              <a:latin typeface="LM Roman 10" panose="00000500000000000000" pitchFamily="50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53365" algn="l"/>
                <a:tab pos="254000" algn="l"/>
              </a:tabLst>
            </a:pP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T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he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strongest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pattern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 signal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in a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window</a:t>
            </a:r>
          </a:p>
          <a:p>
            <a:pPr marL="254000" indent="-241300">
              <a:spcBef>
                <a:spcPts val="520"/>
              </a:spcBef>
              <a:buFontTx/>
              <a:buChar char="•"/>
              <a:tabLst>
                <a:tab pos="253365" algn="l"/>
                <a:tab pos="254000" algn="l"/>
              </a:tabLst>
            </a:pPr>
            <a:r>
              <a:rPr sz="2000" b="1" spc="-10" dirty="0">
                <a:latin typeface="LM Roman 10" panose="00000500000000000000" pitchFamily="50" charset="0"/>
                <a:cs typeface="Arial MT"/>
              </a:rPr>
              <a:t>Average </a:t>
            </a:r>
            <a:r>
              <a:rPr sz="2000" b="1" dirty="0">
                <a:latin typeface="LM Roman 10" panose="00000500000000000000" pitchFamily="50" charset="0"/>
                <a:cs typeface="Arial MT"/>
              </a:rPr>
              <a:t>pooling</a:t>
            </a:r>
            <a:endParaRPr lang="en-US" sz="2000" b="1" dirty="0">
              <a:latin typeface="LM Roman 10" panose="00000500000000000000" pitchFamily="50" charset="0"/>
              <a:cs typeface="Arial MT"/>
            </a:endParaRPr>
          </a:p>
          <a:p>
            <a:pPr marL="12700">
              <a:spcBef>
                <a:spcPts val="520"/>
              </a:spcBef>
              <a:tabLst>
                <a:tab pos="253365" algn="l"/>
                <a:tab pos="254000" algn="l"/>
              </a:tabLst>
            </a:pP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The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average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signal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strength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in</a:t>
            </a:r>
            <a:r>
              <a:rPr lang="en-US"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a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window i.e.,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replace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max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with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mean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in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max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pooling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1727200">
              <a:lnSpc>
                <a:spcPct val="100000"/>
              </a:lnSpc>
              <a:tabLst>
                <a:tab pos="5003165" algn="l"/>
              </a:tabLst>
            </a:pPr>
            <a:r>
              <a:rPr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	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574" y="2991486"/>
            <a:ext cx="2444239" cy="16306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0638" y="2980734"/>
            <a:ext cx="2502642" cy="164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03D23-9FC3-B971-B3FF-019877B58D32}"/>
              </a:ext>
            </a:extLst>
          </p:cNvPr>
          <p:cNvSpPr txBox="1"/>
          <p:nvPr/>
        </p:nvSpPr>
        <p:spPr>
          <a:xfrm>
            <a:off x="1661187" y="4629090"/>
            <a:ext cx="21090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Max</a:t>
            </a:r>
            <a:r>
              <a:rPr lang="en-US" sz="2000" spc="-5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pooling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4C165-23BC-93A1-709B-4B2B28E5B720}"/>
              </a:ext>
            </a:extLst>
          </p:cNvPr>
          <p:cNvSpPr txBox="1"/>
          <p:nvPr/>
        </p:nvSpPr>
        <p:spPr>
          <a:xfrm>
            <a:off x="5147453" y="4629090"/>
            <a:ext cx="21090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spc="-5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Average </a:t>
            </a:r>
            <a:r>
              <a:rPr lang="en-US" sz="2000" dirty="0">
                <a:solidFill>
                  <a:srgbClr val="474746"/>
                </a:solidFill>
                <a:latin typeface="LM Roman 10" panose="00000500000000000000" pitchFamily="50" charset="0"/>
                <a:cs typeface="Arial MT"/>
              </a:rPr>
              <a:t>pooling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978" y="114300"/>
            <a:ext cx="72180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latin typeface="LM Roman 10" panose="00000500000000000000" pitchFamily="50" charset="0"/>
              </a:rPr>
              <a:t>Flashback </a:t>
            </a:r>
            <a:r>
              <a:rPr sz="2800" b="0" dirty="0">
                <a:latin typeface="LM Roman 10" panose="00000500000000000000" pitchFamily="50" charset="0"/>
              </a:rPr>
              <a:t>-</a:t>
            </a:r>
            <a:r>
              <a:rPr sz="2800" b="0" spc="-5" dirty="0">
                <a:latin typeface="LM Roman 10" panose="00000500000000000000" pitchFamily="50" charset="0"/>
              </a:rPr>
              <a:t> Network</a:t>
            </a:r>
            <a:r>
              <a:rPr sz="2800" b="0" dirty="0">
                <a:latin typeface="LM Roman 10" panose="00000500000000000000" pitchFamily="50" charset="0"/>
              </a:rPr>
              <a:t> </a:t>
            </a:r>
            <a:r>
              <a:rPr sz="2800" b="0" spc="-5" dirty="0">
                <a:latin typeface="LM Roman 10" panose="00000500000000000000" pitchFamily="50" charset="0"/>
              </a:rPr>
              <a:t>with one</a:t>
            </a:r>
            <a:r>
              <a:rPr sz="2800" b="0" dirty="0">
                <a:latin typeface="LM Roman 10" panose="00000500000000000000" pitchFamily="50" charset="0"/>
              </a:rPr>
              <a:t> </a:t>
            </a:r>
            <a:r>
              <a:rPr sz="2800" b="0" spc="-5" dirty="0">
                <a:latin typeface="LM Roman 10" panose="00000500000000000000" pitchFamily="50" charset="0"/>
              </a:rPr>
              <a:t>hidden layer</a:t>
            </a:r>
            <a:endParaRPr sz="2800" b="0" dirty="0">
              <a:latin typeface="LM Roman 10" panose="00000500000000000000" pitchFamily="50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8196" y="880377"/>
            <a:ext cx="5778500" cy="2959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52800" y="4161843"/>
            <a:ext cx="4042728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algn="ctr">
              <a:lnSpc>
                <a:spcPct val="100000"/>
              </a:lnSpc>
            </a:pPr>
            <a:r>
              <a:rPr sz="2000" spc="-5" dirty="0">
                <a:solidFill>
                  <a:srgbClr val="FF2600"/>
                </a:solidFill>
                <a:latin typeface="LM Roman 10" panose="00000500000000000000" pitchFamily="50" charset="0"/>
                <a:cs typeface="Arial"/>
              </a:rPr>
              <a:t>3.6B</a:t>
            </a:r>
            <a:r>
              <a:rPr sz="2000" spc="-10" dirty="0">
                <a:solidFill>
                  <a:srgbClr val="FF2600"/>
                </a:solidFill>
                <a:latin typeface="LM Roman 10" panose="00000500000000000000" pitchFamily="50" charset="0"/>
                <a:cs typeface="Arial"/>
              </a:rPr>
              <a:t> </a:t>
            </a:r>
            <a:r>
              <a:rPr sz="2000" spc="-5" dirty="0">
                <a:solidFill>
                  <a:srgbClr val="FF2600"/>
                </a:solidFill>
                <a:latin typeface="LM Roman 10" panose="00000500000000000000" pitchFamily="50" charset="0"/>
                <a:cs typeface="Arial"/>
              </a:rPr>
              <a:t>parameters</a:t>
            </a:r>
            <a:r>
              <a:rPr sz="2000" spc="-10" dirty="0">
                <a:solidFill>
                  <a:srgbClr val="FF2600"/>
                </a:solidFill>
                <a:latin typeface="LM Roman 10" panose="00000500000000000000" pitchFamily="50" charset="0"/>
                <a:cs typeface="Arial"/>
              </a:rPr>
              <a:t> </a:t>
            </a:r>
            <a:r>
              <a:rPr sz="2000" dirty="0">
                <a:solidFill>
                  <a:srgbClr val="FF2600"/>
                </a:solidFill>
                <a:latin typeface="LM Roman 10" panose="00000500000000000000" pitchFamily="50" charset="0"/>
                <a:cs typeface="Arial"/>
              </a:rPr>
              <a:t>=</a:t>
            </a:r>
            <a:r>
              <a:rPr sz="2000" spc="-5" dirty="0">
                <a:solidFill>
                  <a:srgbClr val="FF2600"/>
                </a:solidFill>
                <a:latin typeface="LM Roman 10" panose="00000500000000000000" pitchFamily="50" charset="0"/>
                <a:cs typeface="Arial"/>
              </a:rPr>
              <a:t> 14GB</a:t>
            </a:r>
            <a:endParaRPr sz="2000" dirty="0">
              <a:latin typeface="LM Roman 10" panose="00000500000000000000" pitchFamily="50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LM Roman 10" panose="00000500000000000000" pitchFamily="50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610AD-8A45-D7EA-6D84-1478F1A24B27}"/>
              </a:ext>
            </a:extLst>
          </p:cNvPr>
          <p:cNvSpPr txBox="1"/>
          <p:nvPr/>
        </p:nvSpPr>
        <p:spPr>
          <a:xfrm>
            <a:off x="806670" y="972011"/>
            <a:ext cx="2209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M Roman 10" panose="00000500000000000000" pitchFamily="50" charset="0"/>
              </a:rPr>
              <a:t>Output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71321-96F9-B8A8-BA9E-B017754460C9}"/>
              </a:ext>
            </a:extLst>
          </p:cNvPr>
          <p:cNvSpPr txBox="1"/>
          <p:nvPr/>
        </p:nvSpPr>
        <p:spPr>
          <a:xfrm>
            <a:off x="806670" y="1863864"/>
            <a:ext cx="22098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M Roman 10" panose="00000500000000000000" pitchFamily="50" charset="0"/>
              </a:rPr>
              <a:t>Hidden Layer </a:t>
            </a:r>
          </a:p>
          <a:p>
            <a:r>
              <a:rPr lang="en-US" sz="2000" dirty="0">
                <a:latin typeface="LM Roman 10" panose="00000500000000000000" pitchFamily="50" charset="0"/>
              </a:rPr>
              <a:t>(1000 Neurons)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3A1F5-4A2B-6227-B4B3-8104C7DEB34B}"/>
              </a:ext>
            </a:extLst>
          </p:cNvPr>
          <p:cNvSpPr txBox="1"/>
          <p:nvPr/>
        </p:nvSpPr>
        <p:spPr>
          <a:xfrm>
            <a:off x="806670" y="3371270"/>
            <a:ext cx="22098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M Roman 10" panose="00000500000000000000" pitchFamily="50" charset="0"/>
              </a:rPr>
              <a:t>Input Layer</a:t>
            </a:r>
          </a:p>
          <a:p>
            <a:r>
              <a:rPr lang="en-US" sz="2000" dirty="0">
                <a:latin typeface="LM Roman 10" panose="00000500000000000000" pitchFamily="50" charset="0"/>
              </a:rPr>
              <a:t>(36M Features)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17874"/>
            <a:ext cx="9144000" cy="2301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3620" y="209550"/>
            <a:ext cx="45567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LM Roman 10" panose="00000500000000000000" pitchFamily="50" charset="0"/>
              </a:rPr>
              <a:t>LeNet</a:t>
            </a:r>
            <a:r>
              <a:rPr sz="3200" b="0" spc="-185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Architecture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39225" y="53446"/>
            <a:ext cx="5405120" cy="5087620"/>
            <a:chOff x="3739225" y="53446"/>
            <a:chExt cx="5405120" cy="5087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9225" y="53446"/>
              <a:ext cx="4477881" cy="25292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70640" y="1811846"/>
              <a:ext cx="789305" cy="285750"/>
            </a:xfrm>
            <a:custGeom>
              <a:avLst/>
              <a:gdLst/>
              <a:ahLst/>
              <a:cxnLst/>
              <a:rect l="l" t="t" r="r" b="b"/>
              <a:pathLst>
                <a:path w="789304" h="285750">
                  <a:moveTo>
                    <a:pt x="0" y="0"/>
                  </a:moveTo>
                  <a:lnTo>
                    <a:pt x="789039" y="0"/>
                  </a:lnTo>
                  <a:lnTo>
                    <a:pt x="789039" y="285262"/>
                  </a:lnTo>
                  <a:lnTo>
                    <a:pt x="0" y="28526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4695" y="2534597"/>
              <a:ext cx="5399304" cy="26062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15963" y="3420217"/>
              <a:ext cx="789305" cy="285750"/>
            </a:xfrm>
            <a:custGeom>
              <a:avLst/>
              <a:gdLst/>
              <a:ahLst/>
              <a:cxnLst/>
              <a:rect l="l" t="t" r="r" b="b"/>
              <a:pathLst>
                <a:path w="789304" h="285750">
                  <a:moveTo>
                    <a:pt x="0" y="0"/>
                  </a:moveTo>
                  <a:lnTo>
                    <a:pt x="789039" y="0"/>
                  </a:lnTo>
                  <a:lnTo>
                    <a:pt x="789039" y="285262"/>
                  </a:lnTo>
                  <a:lnTo>
                    <a:pt x="0" y="28526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2100" y="2120900"/>
            <a:ext cx="2969260" cy="127470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715">
              <a:lnSpc>
                <a:spcPts val="3200"/>
              </a:lnSpc>
              <a:spcBef>
                <a:spcPts val="340"/>
              </a:spcBef>
            </a:pPr>
            <a:r>
              <a:rPr sz="3200" spc="-5" dirty="0">
                <a:latin typeface="LM Roman 10" panose="00000500000000000000" pitchFamily="50" charset="0"/>
                <a:cs typeface="Arial"/>
              </a:rPr>
              <a:t>Handwritten</a:t>
            </a:r>
            <a:r>
              <a:rPr sz="3200" spc="-60" dirty="0">
                <a:latin typeface="LM Roman 10" panose="00000500000000000000" pitchFamily="50" charset="0"/>
                <a:cs typeface="Arial"/>
              </a:rPr>
              <a:t> </a:t>
            </a:r>
            <a:r>
              <a:rPr sz="3200" spc="-5" dirty="0">
                <a:latin typeface="LM Roman 10" panose="00000500000000000000" pitchFamily="50" charset="0"/>
                <a:cs typeface="Arial"/>
              </a:rPr>
              <a:t>Digit </a:t>
            </a:r>
            <a:r>
              <a:rPr sz="3200" spc="-760" dirty="0">
                <a:latin typeface="LM Roman 10" panose="00000500000000000000" pitchFamily="50" charset="0"/>
                <a:cs typeface="Arial"/>
              </a:rPr>
              <a:t> </a:t>
            </a:r>
            <a:r>
              <a:rPr sz="3200" spc="-5" dirty="0">
                <a:latin typeface="LM Roman 10" panose="00000500000000000000" pitchFamily="50" charset="0"/>
                <a:cs typeface="Arial"/>
              </a:rPr>
              <a:t>Recognition</a:t>
            </a:r>
            <a:endParaRPr sz="3200" dirty="0">
              <a:latin typeface="LM Roman 10" panose="00000500000000000000" pitchFamily="50" charset="0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5957" y="16338"/>
            <a:ext cx="5458042" cy="5110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600" y="88900"/>
            <a:ext cx="16059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LM Roman 10" panose="00000500000000000000" pitchFamily="50" charset="0"/>
              </a:rPr>
              <a:t>M</a:t>
            </a:r>
            <a:r>
              <a:rPr lang="en-US" sz="3200" b="0" dirty="0">
                <a:latin typeface="LM Roman 10" panose="00000500000000000000" pitchFamily="50" charset="0"/>
              </a:rPr>
              <a:t>NIST</a:t>
            </a:r>
            <a:endParaRPr sz="3200" b="0" dirty="0">
              <a:latin typeface="LM Roman 10" panose="00000500000000000000" pitchFamily="50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949960"/>
            <a:ext cx="3080385" cy="1862048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Centered</a:t>
            </a:r>
            <a:r>
              <a:rPr sz="2000" spc="-3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and</a:t>
            </a:r>
            <a:r>
              <a:rPr sz="2000" spc="-3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scaled</a:t>
            </a: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50,000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training</a:t>
            </a:r>
            <a:r>
              <a:rPr sz="2000" spc="-1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data</a:t>
            </a: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10,000</a:t>
            </a:r>
            <a:r>
              <a:rPr sz="2000" spc="-1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test</a:t>
            </a:r>
            <a:r>
              <a:rPr sz="2000" spc="-2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data</a:t>
            </a: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4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28</a:t>
            </a:r>
            <a:r>
              <a:rPr sz="2000" spc="-2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x</a:t>
            </a:r>
            <a:r>
              <a:rPr sz="2000" spc="-3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28</a:t>
            </a:r>
            <a:r>
              <a:rPr sz="2000" spc="-2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images</a:t>
            </a: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LM Roman 10" panose="00000500000000000000" pitchFamily="50" charset="0"/>
                <a:cs typeface="Arial MT"/>
              </a:rPr>
              <a:t>10</a:t>
            </a:r>
            <a:r>
              <a:rPr sz="2000" spc="-5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classes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204295"/>
            <a:ext cx="9144000" cy="4066540"/>
            <a:chOff x="0" y="227943"/>
            <a:chExt cx="9144000" cy="4066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92474"/>
              <a:ext cx="9144000" cy="23015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53000" y="227943"/>
              <a:ext cx="2968625" cy="1985645"/>
            </a:xfrm>
            <a:custGeom>
              <a:avLst/>
              <a:gdLst/>
              <a:ahLst/>
              <a:cxnLst/>
              <a:rect l="l" t="t" r="r" b="b"/>
              <a:pathLst>
                <a:path w="2968625" h="1985645">
                  <a:moveTo>
                    <a:pt x="2500312" y="0"/>
                  </a:moveTo>
                  <a:lnTo>
                    <a:pt x="68262" y="0"/>
                  </a:lnTo>
                  <a:lnTo>
                    <a:pt x="41671" y="5357"/>
                  </a:lnTo>
                  <a:lnTo>
                    <a:pt x="19975" y="19975"/>
                  </a:lnTo>
                  <a:lnTo>
                    <a:pt x="5357" y="41671"/>
                  </a:lnTo>
                  <a:lnTo>
                    <a:pt x="0" y="68262"/>
                  </a:lnTo>
                  <a:lnTo>
                    <a:pt x="0" y="1298575"/>
                  </a:lnTo>
                  <a:lnTo>
                    <a:pt x="5357" y="1325166"/>
                  </a:lnTo>
                  <a:lnTo>
                    <a:pt x="19975" y="1346861"/>
                  </a:lnTo>
                  <a:lnTo>
                    <a:pt x="41671" y="1361479"/>
                  </a:lnTo>
                  <a:lnTo>
                    <a:pt x="68262" y="1366837"/>
                  </a:lnTo>
                  <a:lnTo>
                    <a:pt x="2361803" y="1366837"/>
                  </a:lnTo>
                  <a:lnTo>
                    <a:pt x="2968625" y="1985566"/>
                  </a:lnTo>
                  <a:lnTo>
                    <a:pt x="2568575" y="1092597"/>
                  </a:lnTo>
                  <a:lnTo>
                    <a:pt x="2568575" y="68262"/>
                  </a:lnTo>
                  <a:lnTo>
                    <a:pt x="2563217" y="41671"/>
                  </a:lnTo>
                  <a:lnTo>
                    <a:pt x="2548599" y="19975"/>
                  </a:lnTo>
                  <a:lnTo>
                    <a:pt x="2526903" y="5357"/>
                  </a:lnTo>
                  <a:lnTo>
                    <a:pt x="2500312" y="0"/>
                  </a:lnTo>
                  <a:close/>
                </a:path>
              </a:pathLst>
            </a:custGeom>
            <a:solidFill>
              <a:srgbClr val="0C67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68900" y="342900"/>
            <a:ext cx="214376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2800"/>
              </a:lnSpc>
              <a:spcBef>
                <a:spcPts val="260"/>
              </a:spcBef>
            </a:pPr>
            <a:r>
              <a:rPr sz="2000" b="0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Expensive</a:t>
            </a:r>
            <a:r>
              <a:rPr sz="2000" b="0" spc="-50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if</a:t>
            </a:r>
            <a:r>
              <a:rPr sz="2000" b="0" spc="-55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we </a:t>
            </a:r>
            <a:r>
              <a:rPr sz="2000" b="0" spc="-655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have many </a:t>
            </a:r>
            <a:r>
              <a:rPr sz="2000" b="0" spc="5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LM Roman 10" panose="00000500000000000000" pitchFamily="50" charset="0"/>
                <a:cs typeface="Arial MT"/>
              </a:rPr>
              <a:t>outputs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1646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Summary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368300" y="949960"/>
            <a:ext cx="7603490" cy="33909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 MT"/>
                <a:cs typeface="Arial MT"/>
              </a:rPr>
              <a:t>Convolutional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layer</a:t>
            </a:r>
            <a:endParaRPr sz="24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 MT"/>
                <a:cs typeface="Arial MT"/>
              </a:rPr>
              <a:t>Reduced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capacity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compared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dense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layer</a:t>
            </a:r>
            <a:endParaRPr sz="24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spc="-10" dirty="0">
                <a:latin typeface="Arial MT"/>
                <a:cs typeface="Arial MT"/>
              </a:rPr>
              <a:t>Efficient</a:t>
            </a:r>
            <a:r>
              <a:rPr sz="2400" dirty="0">
                <a:latin typeface="Arial MT"/>
                <a:cs typeface="Arial MT"/>
              </a:rPr>
              <a:t> at </a:t>
            </a:r>
            <a:r>
              <a:rPr sz="2400" spc="-5" dirty="0">
                <a:latin typeface="Arial MT"/>
                <a:cs typeface="Arial MT"/>
              </a:rPr>
              <a:t>detecting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spatial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pattens</a:t>
            </a:r>
            <a:endParaRPr sz="24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 MT"/>
                <a:cs typeface="Arial MT"/>
              </a:rPr>
              <a:t>High</a:t>
            </a:r>
            <a:r>
              <a:rPr sz="2400" spc="-5" dirty="0">
                <a:latin typeface="Arial MT"/>
                <a:cs typeface="Arial MT"/>
              </a:rPr>
              <a:t> computation complexity</a:t>
            </a:r>
            <a:endParaRPr sz="2400">
              <a:latin typeface="Arial MT"/>
              <a:cs typeface="Arial MT"/>
            </a:endParaRPr>
          </a:p>
          <a:p>
            <a:pPr marL="812800" marR="648335" lvl="1" indent="-342900">
              <a:lnSpc>
                <a:spcPts val="2800"/>
              </a:lnSpc>
              <a:spcBef>
                <a:spcPts val="68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 MT"/>
                <a:cs typeface="Arial MT"/>
              </a:rPr>
              <a:t>Control output </a:t>
            </a:r>
            <a:r>
              <a:rPr sz="2400" dirty="0">
                <a:latin typeface="Arial MT"/>
                <a:cs typeface="Arial MT"/>
              </a:rPr>
              <a:t>shape via padding, </a:t>
            </a:r>
            <a:r>
              <a:rPr sz="2400" spc="-5" dirty="0">
                <a:latin typeface="Arial MT"/>
                <a:cs typeface="Arial MT"/>
              </a:rPr>
              <a:t>strides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channels</a:t>
            </a:r>
            <a:endParaRPr sz="2400">
              <a:latin typeface="Arial MT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439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 MT"/>
                <a:cs typeface="Arial MT"/>
              </a:rPr>
              <a:t>Max/Average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Pooling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layer</a:t>
            </a:r>
            <a:endParaRPr sz="24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 MT"/>
                <a:cs typeface="Arial MT"/>
              </a:rPr>
              <a:t>Provides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degree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invariance</a:t>
            </a:r>
            <a:r>
              <a:rPr sz="2400" spc="-5" dirty="0">
                <a:latin typeface="Arial MT"/>
                <a:cs typeface="Arial MT"/>
              </a:rPr>
              <a:t> 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translation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1063" y="4542778"/>
            <a:ext cx="944099" cy="5649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595" y="1878113"/>
            <a:ext cx="1229477" cy="14332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2600" y="787400"/>
            <a:ext cx="1128395" cy="675184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000" b="0" spc="-5" dirty="0">
                <a:latin typeface="LM Roman 10" panose="00000500000000000000" pitchFamily="50" charset="0"/>
                <a:cs typeface="Arial MT"/>
              </a:rPr>
              <a:t>Where</a:t>
            </a:r>
            <a:r>
              <a:rPr sz="2000" b="0" spc="-80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b="0" dirty="0">
                <a:latin typeface="LM Roman 10" panose="00000500000000000000" pitchFamily="50" charset="0"/>
                <a:cs typeface="Arial MT"/>
              </a:rPr>
              <a:t>is </a:t>
            </a:r>
            <a:r>
              <a:rPr sz="2000" b="0" spc="-595" dirty="0">
                <a:latin typeface="LM Roman 10" panose="00000500000000000000" pitchFamily="50" charset="0"/>
                <a:cs typeface="Arial MT"/>
              </a:rPr>
              <a:t> </a:t>
            </a:r>
            <a:r>
              <a:rPr sz="2000" b="0" spc="-15" dirty="0">
                <a:latin typeface="LM Roman 10" panose="00000500000000000000" pitchFamily="50" charset="0"/>
                <a:cs typeface="Arial MT"/>
              </a:rPr>
              <a:t>Waldo?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4315" y="0"/>
            <a:ext cx="713968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0600" y="0"/>
            <a:ext cx="6043399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1000" y="1676400"/>
            <a:ext cx="2508885" cy="15081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90" dirty="0">
                <a:latin typeface="LM Roman 10" panose="00000500000000000000" pitchFamily="50" charset="0"/>
                <a:cs typeface="Arial MT"/>
              </a:rPr>
              <a:t>T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ransla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t</a:t>
            </a:r>
            <a:r>
              <a:rPr sz="2000" dirty="0">
                <a:latin typeface="LM Roman 10" panose="00000500000000000000" pitchFamily="50" charset="0"/>
                <a:cs typeface="Arial MT"/>
              </a:rPr>
              <a:t>ion  </a:t>
            </a:r>
            <a:r>
              <a:rPr sz="2000" spc="-5" dirty="0">
                <a:latin typeface="LM Roman 10" panose="00000500000000000000" pitchFamily="50" charset="0"/>
                <a:cs typeface="Arial MT"/>
              </a:rPr>
              <a:t>Invariance</a:t>
            </a:r>
            <a:endParaRPr lang="en-US" sz="2000" spc="-5" dirty="0">
              <a:latin typeface="LM Roman 10" panose="00000500000000000000" pitchFamily="50" charset="0"/>
              <a:cs typeface="Arial MT"/>
            </a:endParaRPr>
          </a:p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endParaRPr sz="2000" dirty="0">
              <a:latin typeface="LM Roman 10" panose="00000500000000000000" pitchFamily="50" charset="0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440"/>
              </a:spcBef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LM Roman 10" panose="00000500000000000000" pitchFamily="50" charset="0"/>
                <a:cs typeface="Arial MT"/>
              </a:rPr>
              <a:t>Locality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250888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200" b="0" spc="-75" dirty="0">
                <a:latin typeface="LM Roman 10" panose="00000500000000000000" pitchFamily="50" charset="0"/>
              </a:rPr>
              <a:t>Two</a:t>
            </a:r>
            <a:r>
              <a:rPr sz="3200" b="0" spc="-60" dirty="0">
                <a:latin typeface="LM Roman 10" panose="00000500000000000000" pitchFamily="50" charset="0"/>
              </a:rPr>
              <a:t> </a:t>
            </a:r>
            <a:r>
              <a:rPr sz="3200" b="0" spc="-5" dirty="0">
                <a:latin typeface="LM Roman 10" panose="00000500000000000000" pitchFamily="50" charset="0"/>
              </a:rPr>
              <a:t>Principles</a:t>
            </a:r>
            <a:endParaRPr sz="3200" b="0" dirty="0">
              <a:latin typeface="LM Roman 10" panose="00000500000000000000" pitchFamily="5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105" y="1177682"/>
            <a:ext cx="746379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2000" dirty="0">
              <a:latin typeface="LM Roman 10" panose="00000500000000000000" pitchFamily="50" charset="0"/>
              <a:cs typeface="Arial"/>
            </a:endParaRPr>
          </a:p>
          <a:p>
            <a:pPr marL="292100" indent="-241300">
              <a:lnSpc>
                <a:spcPct val="100000"/>
              </a:lnSpc>
              <a:buChar char="•"/>
              <a:tabLst>
                <a:tab pos="291465" algn="l"/>
                <a:tab pos="292100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Reshape</a:t>
            </a:r>
            <a:r>
              <a:rPr lang="en-US" sz="2000" spc="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inputs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 and</a:t>
            </a:r>
            <a:r>
              <a:rPr lang="en-US" sz="2000" spc="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output</a:t>
            </a:r>
            <a:r>
              <a:rPr lang="en-US" sz="2000" spc="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into</a:t>
            </a:r>
            <a:r>
              <a:rPr lang="en-US" sz="2000" spc="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matrix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(width,</a:t>
            </a:r>
            <a:r>
              <a:rPr lang="en-US" sz="2000" spc="5" dirty="0">
                <a:latin typeface="LM Roman 10" panose="00000500000000000000" pitchFamily="50" charset="0"/>
                <a:cs typeface="Arial MT"/>
              </a:rPr>
              <a:t> </a:t>
            </a:r>
            <a:r>
              <a:rPr lang="en-US" sz="2000" spc="-5" dirty="0">
                <a:latin typeface="LM Roman 10" panose="00000500000000000000" pitchFamily="50" charset="0"/>
                <a:cs typeface="Arial MT"/>
              </a:rPr>
              <a:t>height)</a:t>
            </a: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br>
              <a:rPr lang="en-US" sz="2000" dirty="0">
                <a:latin typeface="LM Roman 10" panose="00000500000000000000" pitchFamily="50" charset="0"/>
                <a:cs typeface="Arial MT"/>
              </a:rPr>
            </a:br>
            <a:r>
              <a:rPr lang="en-US" sz="2000" dirty="0">
                <a:latin typeface="LM Roman 10" panose="00000500000000000000" pitchFamily="50" charset="0"/>
                <a:cs typeface="Arial MT"/>
              </a:rPr>
              <a:t>where indices      run over both positive and negative values.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110F5-A005-0130-0D8C-2B67E67F10A3}"/>
              </a:ext>
            </a:extLst>
          </p:cNvPr>
          <p:cNvSpPr txBox="1"/>
          <p:nvPr/>
        </p:nvSpPr>
        <p:spPr>
          <a:xfrm>
            <a:off x="2247900" y="105760"/>
            <a:ext cx="464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latin typeface="LM Roman 10" panose="00000500000000000000" pitchFamily="50" charset="0"/>
                <a:cs typeface="Arial"/>
              </a:rPr>
              <a:t>Rethinking</a:t>
            </a:r>
            <a:r>
              <a:rPr lang="en-US" sz="3200" spc="-15" dirty="0">
                <a:latin typeface="LM Roman 10" panose="00000500000000000000" pitchFamily="50" charset="0"/>
                <a:cs typeface="Arial"/>
              </a:rPr>
              <a:t> </a:t>
            </a:r>
            <a:r>
              <a:rPr lang="en-US" sz="3200" spc="-5" dirty="0">
                <a:latin typeface="LM Roman 10" panose="00000500000000000000" pitchFamily="50" charset="0"/>
                <a:cs typeface="Arial"/>
              </a:rPr>
              <a:t>Dense</a:t>
            </a:r>
            <a:r>
              <a:rPr lang="en-US" sz="3200" spc="-10" dirty="0">
                <a:latin typeface="LM Roman 10" panose="00000500000000000000" pitchFamily="50" charset="0"/>
                <a:cs typeface="Arial"/>
              </a:rPr>
              <a:t> </a:t>
            </a:r>
            <a:r>
              <a:rPr lang="en-US" sz="3200" spc="-5" dirty="0">
                <a:latin typeface="LM Roman 10" panose="00000500000000000000" pitchFamily="50" charset="0"/>
                <a:cs typeface="Arial"/>
              </a:rPr>
              <a:t>Layers</a:t>
            </a:r>
            <a:endParaRPr lang="en-US" sz="3200" dirty="0">
              <a:latin typeface="LM Roman 10" panose="00000500000000000000" pitchFamily="50" charset="0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4E074E-F5BA-145D-C82C-DA7B3B48C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14550"/>
            <a:ext cx="38481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340DF2-5AED-5A20-D7E5-742DFBE13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3716122"/>
            <a:ext cx="2857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840105" y="646319"/>
                <a:ext cx="7463790" cy="185948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2000" dirty="0">
                  <a:latin typeface="LM Roman 10" panose="00000500000000000000" pitchFamily="50" charset="0"/>
                  <a:cs typeface="Arial"/>
                </a:endParaRPr>
              </a:p>
              <a:p>
                <a:pPr marL="292100" indent="-241300">
                  <a:lnSpc>
                    <a:spcPct val="100000"/>
                  </a:lnSpc>
                  <a:buChar char="•"/>
                  <a:tabLst>
                    <a:tab pos="291465" algn="l"/>
                    <a:tab pos="292100" algn="l"/>
                  </a:tabLst>
                </a:pPr>
                <a:r>
                  <a:rPr lang="en-US" sz="2000" dirty="0">
                    <a:latin typeface="LM Roman 10" panose="00000500000000000000" pitchFamily="50" charset="0"/>
                    <a:cs typeface="Arial MT"/>
                  </a:rPr>
                  <a:t>Shift in the input    should simply lead to shift in the hidden representations    </a:t>
                </a:r>
              </a:p>
              <a:p>
                <a:pPr marL="292100" indent="-241300">
                  <a:lnSpc>
                    <a:spcPct val="100000"/>
                  </a:lnSpc>
                  <a:buChar char="•"/>
                  <a:tabLst>
                    <a:tab pos="291465" algn="l"/>
                    <a:tab pos="292100" algn="l"/>
                  </a:tabLst>
                </a:pPr>
                <a:endParaRPr lang="en-US" sz="2000" b="0" dirty="0">
                  <a:latin typeface="LM Roman 10" panose="00000500000000000000" pitchFamily="50" charset="0"/>
                  <a:cs typeface="Arial MT"/>
                </a:endParaRPr>
              </a:p>
              <a:p>
                <a:pPr marL="292100" indent="-241300">
                  <a:lnSpc>
                    <a:spcPct val="100000"/>
                  </a:lnSpc>
                  <a:buChar char="•"/>
                  <a:tabLst>
                    <a:tab pos="291465" algn="l"/>
                    <a:tab pos="292100" algn="l"/>
                  </a:tabLst>
                </a:pPr>
                <a:r>
                  <a:rPr lang="en-US" sz="2000" dirty="0">
                    <a:latin typeface="LM Roman 10" panose="00000500000000000000" pitchFamily="50" charset="0"/>
                    <a:cs typeface="Arial MT"/>
                  </a:rPr>
                  <a:t>This is only possible if    and    do not actually depend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 MT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 MT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 MT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 MT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 MT"/>
                      </a:rPr>
                      <m:t>)</m:t>
                    </m:r>
                  </m:oMath>
                </a14:m>
                <a:r>
                  <a:rPr lang="en-US" sz="2000" dirty="0">
                    <a:latin typeface="LM Roman 10" panose="00000500000000000000" pitchFamily="50" charset="0"/>
                    <a:cs typeface="Arial MT"/>
                  </a:rPr>
                  <a:t> i.e.,                   and   is constant</a:t>
                </a: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5" y="646319"/>
                <a:ext cx="7463790" cy="1859483"/>
              </a:xfrm>
              <a:prstGeom prst="rect">
                <a:avLst/>
              </a:prstGeom>
              <a:blipFill>
                <a:blip r:embed="rId3"/>
                <a:stretch>
                  <a:fillRect l="-1797" r="-163" b="-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6C4987A-B33B-7AA8-52E1-1ECE1F9179B5}"/>
              </a:ext>
            </a:extLst>
          </p:cNvPr>
          <p:cNvSpPr txBox="1"/>
          <p:nvPr/>
        </p:nvSpPr>
        <p:spPr>
          <a:xfrm>
            <a:off x="2247900" y="105760"/>
            <a:ext cx="464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LM Roman 10" panose="00000500000000000000" pitchFamily="50" charset="0"/>
                <a:cs typeface="Arial"/>
              </a:rPr>
              <a:t>Translation Invariance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9460549-F49D-09D2-EE5A-0CB098D82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75265"/>
            <a:ext cx="1714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E096A5F-A1E2-4BC1-1376-B5EF187D7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1386445"/>
            <a:ext cx="1809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85B07E7-F25C-0FC9-E796-E3C9E1CFA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79296"/>
            <a:ext cx="1809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C8E4BD9-D617-549A-6417-07C5FDC7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974354"/>
            <a:ext cx="1809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E7C7BF4-32EF-1891-DC5D-A089E9239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2220772"/>
            <a:ext cx="14001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552F182-9085-679F-75B3-8C9B06260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74" y="2337281"/>
            <a:ext cx="1143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92B1C70-6F0F-6FC1-0EC7-AFEB1396D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841072"/>
            <a:ext cx="30765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7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646210"/>
            <a:ext cx="7463790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2000" dirty="0">
              <a:latin typeface="LM Roman 10" panose="00000500000000000000" pitchFamily="50" charset="0"/>
              <a:cs typeface="Arial"/>
            </a:endParaRPr>
          </a:p>
          <a:p>
            <a:pPr marL="292100" indent="-241300">
              <a:lnSpc>
                <a:spcPct val="100000"/>
              </a:lnSpc>
              <a:buChar char="•"/>
              <a:tabLst>
                <a:tab pos="291465" algn="l"/>
                <a:tab pos="292100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We should not look very far from the location </a:t>
            </a:r>
            <a:r>
              <a:rPr lang="en-US" sz="2000" i="1" dirty="0">
                <a:latin typeface="LM Roman 10" panose="00000500000000000000" pitchFamily="50" charset="0"/>
                <a:cs typeface="Arial MT"/>
              </a:rPr>
              <a:t>(i,j</a:t>
            </a:r>
            <a:r>
              <a:rPr lang="en-US" sz="2000" dirty="0">
                <a:latin typeface="LM Roman 10" panose="00000500000000000000" pitchFamily="50" charset="0"/>
                <a:cs typeface="Arial MT"/>
              </a:rPr>
              <a:t>) , to extract information to assess what is going on at       .</a:t>
            </a:r>
          </a:p>
          <a:p>
            <a:pPr marL="292100" indent="-241300">
              <a:lnSpc>
                <a:spcPct val="100000"/>
              </a:lnSpc>
              <a:buChar char="•"/>
              <a:tabLst>
                <a:tab pos="291465" algn="l"/>
                <a:tab pos="292100" algn="l"/>
              </a:tabLst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 marL="292100" indent="-241300">
              <a:lnSpc>
                <a:spcPct val="100000"/>
              </a:lnSpc>
              <a:buChar char="•"/>
              <a:tabLst>
                <a:tab pos="291465" algn="l"/>
                <a:tab pos="292100" algn="l"/>
              </a:tabLst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This means outside some range ,          or           set 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000" dirty="0">
              <a:latin typeface="LM Roman 10" panose="00000500000000000000" pitchFamily="50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dirty="0">
                <a:latin typeface="LM Roman 10" panose="00000500000000000000" pitchFamily="50" charset="0"/>
                <a:cs typeface="Arial MT"/>
              </a:rPr>
              <a:t> </a:t>
            </a:r>
            <a:endParaRPr sz="2000" dirty="0">
              <a:latin typeface="LM Roman 10" panose="00000500000000000000" pitchFamily="50" charset="0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EC778-2F8D-C310-B015-B9993A18B6B2}"/>
              </a:ext>
            </a:extLst>
          </p:cNvPr>
          <p:cNvSpPr txBox="1"/>
          <p:nvPr/>
        </p:nvSpPr>
        <p:spPr>
          <a:xfrm>
            <a:off x="3657600" y="253230"/>
            <a:ext cx="182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latin typeface="LM Roman 10" panose="00000500000000000000" pitchFamily="50" charset="0"/>
                <a:cs typeface="Arial"/>
              </a:rPr>
              <a:t>Locality</a:t>
            </a:r>
            <a:endParaRPr lang="en-US" sz="3200" dirty="0">
              <a:latin typeface="LM Roman 10" panose="00000500000000000000" pitchFamily="50" charset="0"/>
              <a:cs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C654B2-A6EF-1DE6-B979-FD4AFE85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52550"/>
            <a:ext cx="4286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AD1DC6C-F53D-163C-9575-FF42C52FC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37697"/>
            <a:ext cx="6477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6A60F42-BB30-73EF-7C2C-03BE612AF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57" y="1924674"/>
            <a:ext cx="6191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5C97464-4771-55FD-CEA8-5B5FF6EA1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235" y="1905998"/>
            <a:ext cx="8382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205ADA2-35CC-8FF9-9AC3-22D192EE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2266950"/>
            <a:ext cx="3305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71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67139"/>
            <a:ext cx="37007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LM Roman 10" panose="00000500000000000000" pitchFamily="50" charset="0"/>
              </a:rPr>
              <a:t>2-D</a:t>
            </a:r>
            <a:r>
              <a:rPr sz="3200" b="0" spc="-25" dirty="0">
                <a:latin typeface="LM Roman 10" panose="00000500000000000000" pitchFamily="50" charset="0"/>
              </a:rPr>
              <a:t> </a:t>
            </a:r>
            <a:r>
              <a:rPr lang="en-US" sz="3200" b="0" spc="-5" dirty="0">
                <a:latin typeface="LM Roman 10" panose="00000500000000000000" pitchFamily="50" charset="0"/>
              </a:rPr>
              <a:t>Convolution</a:t>
            </a:r>
            <a:endParaRPr sz="3200" b="0" dirty="0">
              <a:latin typeface="LM Roman 10" panose="00000500000000000000" pitchFamily="50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576" y="775455"/>
            <a:ext cx="5227283" cy="2119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9758" y="919414"/>
            <a:ext cx="2764242" cy="29531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19900" y="4216400"/>
            <a:ext cx="1468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74746"/>
                </a:solidFill>
                <a:latin typeface="Arial MT"/>
                <a:cs typeface="Arial MT"/>
              </a:rPr>
              <a:t>(vdumoulin@</a:t>
            </a:r>
            <a:r>
              <a:rPr sz="1200" spc="-85" dirty="0">
                <a:solidFill>
                  <a:srgbClr val="47474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74746"/>
                </a:solidFill>
                <a:latin typeface="Arial MT"/>
                <a:cs typeface="Arial MT"/>
              </a:rPr>
              <a:t>Github)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7176" y="3174583"/>
            <a:ext cx="5081561" cy="1395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85"/>
              </a:spcBef>
            </a:pPr>
            <a:r>
              <a:rPr sz="2000" spc="-120" dirty="0">
                <a:latin typeface="LM Roman 10" panose="00000500000000000000" pitchFamily="50" charset="0"/>
                <a:cs typeface="Cambria"/>
              </a:rPr>
              <a:t>0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0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1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1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3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2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4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3</a:t>
            </a:r>
            <a:r>
              <a:rPr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=</a:t>
            </a:r>
            <a:r>
              <a:rPr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50" dirty="0">
                <a:latin typeface="LM Roman 10" panose="00000500000000000000" pitchFamily="50" charset="0"/>
                <a:cs typeface="Cambria"/>
              </a:rPr>
              <a:t>19</a:t>
            </a:r>
            <a:endParaRPr sz="2000" dirty="0">
              <a:latin typeface="LM Roman 10" panose="00000500000000000000" pitchFamily="50" charset="0"/>
              <a:cs typeface="Cambria"/>
            </a:endParaRPr>
          </a:p>
          <a:p>
            <a:pPr marL="12700" algn="ctr">
              <a:lnSpc>
                <a:spcPct val="100000"/>
              </a:lnSpc>
              <a:spcBef>
                <a:spcPts val="285"/>
              </a:spcBef>
            </a:pPr>
            <a:r>
              <a:rPr sz="2000" spc="-120" dirty="0">
                <a:latin typeface="LM Roman 10" panose="00000500000000000000" pitchFamily="50" charset="0"/>
                <a:cs typeface="Cambria"/>
              </a:rPr>
              <a:t>1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0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2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1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4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2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5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3</a:t>
            </a:r>
            <a:r>
              <a:rPr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=</a:t>
            </a:r>
            <a:r>
              <a:rPr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50" dirty="0">
                <a:latin typeface="LM Roman 10" panose="00000500000000000000" pitchFamily="50" charset="0"/>
                <a:cs typeface="Cambria"/>
              </a:rPr>
              <a:t>25</a:t>
            </a:r>
            <a:endParaRPr sz="2000" dirty="0">
              <a:latin typeface="LM Roman 10" panose="00000500000000000000" pitchFamily="50" charset="0"/>
              <a:cs typeface="Cambria"/>
            </a:endParaRPr>
          </a:p>
          <a:p>
            <a:pPr marL="12700" algn="ctr">
              <a:lnSpc>
                <a:spcPct val="100000"/>
              </a:lnSpc>
              <a:spcBef>
                <a:spcPts val="280"/>
              </a:spcBef>
            </a:pPr>
            <a:r>
              <a:rPr sz="2000" spc="-120" dirty="0">
                <a:latin typeface="LM Roman 10" panose="00000500000000000000" pitchFamily="50" charset="0"/>
                <a:cs typeface="Cambria"/>
              </a:rPr>
              <a:t>3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0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4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1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6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2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7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3</a:t>
            </a:r>
            <a:r>
              <a:rPr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=</a:t>
            </a:r>
            <a:r>
              <a:rPr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50" dirty="0">
                <a:latin typeface="LM Roman 10" panose="00000500000000000000" pitchFamily="50" charset="0"/>
                <a:cs typeface="Cambria"/>
              </a:rPr>
              <a:t>37</a:t>
            </a:r>
            <a:endParaRPr sz="2000" dirty="0">
              <a:latin typeface="LM Roman 10" panose="00000500000000000000" pitchFamily="50" charset="0"/>
              <a:cs typeface="Cambria"/>
            </a:endParaRPr>
          </a:p>
          <a:p>
            <a:pPr marL="12700" algn="ctr">
              <a:lnSpc>
                <a:spcPct val="100000"/>
              </a:lnSpc>
              <a:spcBef>
                <a:spcPts val="285"/>
              </a:spcBef>
            </a:pPr>
            <a:r>
              <a:rPr sz="2000" spc="-120" dirty="0">
                <a:latin typeface="LM Roman 10" panose="00000500000000000000" pitchFamily="50" charset="0"/>
                <a:cs typeface="Cambria"/>
              </a:rPr>
              <a:t>4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0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5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1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7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2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+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8</a:t>
            </a:r>
            <a:r>
              <a:rPr sz="2000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345" dirty="0">
                <a:latin typeface="LM Roman 10" panose="00000500000000000000" pitchFamily="50" charset="0"/>
                <a:cs typeface="Lucida Sans Unicode"/>
              </a:rPr>
              <a:t>×</a:t>
            </a:r>
            <a:r>
              <a:rPr sz="2000" spc="-210" dirty="0">
                <a:latin typeface="LM Roman 10" panose="00000500000000000000" pitchFamily="50" charset="0"/>
                <a:cs typeface="Lucida Sans Unicode"/>
              </a:rPr>
              <a:t> </a:t>
            </a:r>
            <a:r>
              <a:rPr sz="2000" spc="-120" dirty="0">
                <a:latin typeface="LM Roman 10" panose="00000500000000000000" pitchFamily="50" charset="0"/>
                <a:cs typeface="Cambria"/>
              </a:rPr>
              <a:t>3</a:t>
            </a:r>
            <a:r>
              <a:rPr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285" dirty="0">
                <a:latin typeface="LM Roman 10" panose="00000500000000000000" pitchFamily="50" charset="0"/>
                <a:cs typeface="Cambria"/>
              </a:rPr>
              <a:t>=</a:t>
            </a:r>
            <a:r>
              <a:rPr sz="2000" spc="125" dirty="0">
                <a:latin typeface="LM Roman 10" panose="00000500000000000000" pitchFamily="50" charset="0"/>
                <a:cs typeface="Cambria"/>
              </a:rPr>
              <a:t> </a:t>
            </a:r>
            <a:r>
              <a:rPr sz="2000" spc="-50" dirty="0">
                <a:latin typeface="LM Roman 10" panose="00000500000000000000" pitchFamily="50" charset="0"/>
                <a:cs typeface="Cambria"/>
              </a:rPr>
              <a:t>43</a:t>
            </a:r>
            <a:endParaRPr sz="2000" dirty="0">
              <a:latin typeface="LM Roman 10" panose="00000500000000000000" pitchFamily="50" charset="0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</TotalTime>
  <Words>1791</Words>
  <Application>Microsoft Office PowerPoint</Application>
  <PresentationFormat>On-screen Show (16:9)</PresentationFormat>
  <Paragraphs>231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50" baseType="lpstr">
      <vt:lpstr>Arial</vt:lpstr>
      <vt:lpstr>Arial MT</vt:lpstr>
      <vt:lpstr>Calibri</vt:lpstr>
      <vt:lpstr>Cambria</vt:lpstr>
      <vt:lpstr>Cambria Math</vt:lpstr>
      <vt:lpstr>LM Roman 10</vt:lpstr>
      <vt:lpstr>Lucida Sans Unicode</vt:lpstr>
      <vt:lpstr>MathJax_Main</vt:lpstr>
      <vt:lpstr>MathJax_Main-bold</vt:lpstr>
      <vt:lpstr>MathJax_Math-italic</vt:lpstr>
      <vt:lpstr>MathJax_SansSerif</vt:lpstr>
      <vt:lpstr>Roboto</vt:lpstr>
      <vt:lpstr>Times New Roman</vt:lpstr>
      <vt:lpstr>urw-din</vt:lpstr>
      <vt:lpstr>Office Theme</vt:lpstr>
      <vt:lpstr>Office Theme</vt:lpstr>
      <vt:lpstr>CS 316: Introduction to Deep Learning</vt:lpstr>
      <vt:lpstr>Classifying Dogs and Cats in Images</vt:lpstr>
      <vt:lpstr>Flashback - Network with one hidden layer</vt:lpstr>
      <vt:lpstr>Where is  Waldo?</vt:lpstr>
      <vt:lpstr>Two Principles</vt:lpstr>
      <vt:lpstr>PowerPoint Presentation</vt:lpstr>
      <vt:lpstr>PowerPoint Presentation</vt:lpstr>
      <vt:lpstr>PowerPoint Presentation</vt:lpstr>
      <vt:lpstr>2-D Convolution</vt:lpstr>
      <vt:lpstr>2-D Convolution Layer</vt:lpstr>
      <vt:lpstr>Examples</vt:lpstr>
      <vt:lpstr>Padding</vt:lpstr>
      <vt:lpstr>PowerPoint Presentation</vt:lpstr>
      <vt:lpstr>Padding</vt:lpstr>
      <vt:lpstr>Stride</vt:lpstr>
      <vt:lpstr>Stride</vt:lpstr>
      <vt:lpstr>Stride</vt:lpstr>
      <vt:lpstr>Multiple Input Channels</vt:lpstr>
      <vt:lpstr>Multiple Input Channels</vt:lpstr>
      <vt:lpstr>Multiple Input Channels</vt:lpstr>
      <vt:lpstr>Multiple Input Channels</vt:lpstr>
      <vt:lpstr>Multiple Output Channels</vt:lpstr>
      <vt:lpstr>Multiple Input/Output Channels</vt:lpstr>
      <vt:lpstr>1 x 1 Convolutional Layer</vt:lpstr>
      <vt:lpstr>2-D Convolution Layer Summary</vt:lpstr>
      <vt:lpstr>Pooling</vt:lpstr>
      <vt:lpstr>2-D Max Pooling</vt:lpstr>
      <vt:lpstr>Padding, Stride, and Multiple Channels</vt:lpstr>
      <vt:lpstr>Average Pooling</vt:lpstr>
      <vt:lpstr>LeNet Architecture</vt:lpstr>
      <vt:lpstr>PowerPoint Presentation</vt:lpstr>
      <vt:lpstr>MNIST</vt:lpstr>
      <vt:lpstr>Expensive if we  have many  outputs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cp:lastModifiedBy>Muhammad Munawwar Anwar</cp:lastModifiedBy>
  <cp:revision>23</cp:revision>
  <dcterms:created xsi:type="dcterms:W3CDTF">2021-09-28T03:12:54Z</dcterms:created>
  <dcterms:modified xsi:type="dcterms:W3CDTF">2022-11-17T05:28:23Z</dcterms:modified>
</cp:coreProperties>
</file>