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4138" r:id="rId2"/>
  </p:sldMasterIdLst>
  <p:notesMasterIdLst>
    <p:notesMasterId r:id="rId29"/>
  </p:notesMasterIdLst>
  <p:sldIdLst>
    <p:sldId id="311" r:id="rId3"/>
    <p:sldId id="267" r:id="rId4"/>
    <p:sldId id="271" r:id="rId5"/>
    <p:sldId id="302" r:id="rId6"/>
    <p:sldId id="303" r:id="rId7"/>
    <p:sldId id="300" r:id="rId8"/>
    <p:sldId id="301" r:id="rId9"/>
    <p:sldId id="275" r:id="rId10"/>
    <p:sldId id="279" r:id="rId11"/>
    <p:sldId id="310" r:id="rId12"/>
    <p:sldId id="305" r:id="rId13"/>
    <p:sldId id="306" r:id="rId14"/>
    <p:sldId id="308" r:id="rId15"/>
    <p:sldId id="309" r:id="rId16"/>
    <p:sldId id="277" r:id="rId17"/>
    <p:sldId id="285" r:id="rId18"/>
    <p:sldId id="286" r:id="rId19"/>
    <p:sldId id="287" r:id="rId20"/>
    <p:sldId id="288" r:id="rId21"/>
    <p:sldId id="289" r:id="rId22"/>
    <p:sldId id="293" r:id="rId23"/>
    <p:sldId id="294" r:id="rId24"/>
    <p:sldId id="295" r:id="rId25"/>
    <p:sldId id="296" r:id="rId26"/>
    <p:sldId id="297" r:id="rId27"/>
    <p:sldId id="298" r:id="rId28"/>
  </p:sldIdLst>
  <p:sldSz cx="9144000" cy="5143500" type="screen16x9"/>
  <p:notesSz cx="6797675" cy="9926638"/>
  <p:defaultTextStyle>
    <a:defPPr>
      <a:defRPr lang="en-US"/>
    </a:defPPr>
    <a:lvl1pPr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A48"/>
    <a:srgbClr val="A4A4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6DB099-CB04-4AF0-B5B3-48C900B84330}" v="31" dt="2022-11-21T07:34:39.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69913" autoAdjust="0"/>
  </p:normalViewPr>
  <p:slideViewPr>
    <p:cSldViewPr>
      <p:cViewPr varScale="1">
        <p:scale>
          <a:sx n="76" d="100"/>
          <a:sy n="76" d="100"/>
        </p:scale>
        <p:origin x="1061"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unawwar Anwar" userId="32255ed2-62ed-47d7-95f0-bc123b7190b4" providerId="ADAL" clId="{886DB099-CB04-4AF0-B5B3-48C900B84330}"/>
    <pc:docChg chg="undo custSel addSld delSld modSld addMainMaster delMainMaster">
      <pc:chgData name="Muhammad Munawwar Anwar" userId="32255ed2-62ed-47d7-95f0-bc123b7190b4" providerId="ADAL" clId="{886DB099-CB04-4AF0-B5B3-48C900B84330}" dt="2022-11-21T07:34:51.739" v="203" actId="207"/>
      <pc:docMkLst>
        <pc:docMk/>
      </pc:docMkLst>
      <pc:sldChg chg="del">
        <pc:chgData name="Muhammad Munawwar Anwar" userId="32255ed2-62ed-47d7-95f0-bc123b7190b4" providerId="ADAL" clId="{886DB099-CB04-4AF0-B5B3-48C900B84330}" dt="2022-11-21T07:11:46.320" v="2" actId="47"/>
        <pc:sldMkLst>
          <pc:docMk/>
          <pc:sldMk cId="0" sldId="256"/>
        </pc:sldMkLst>
      </pc:sldChg>
      <pc:sldChg chg="modSp mod">
        <pc:chgData name="Muhammad Munawwar Anwar" userId="32255ed2-62ed-47d7-95f0-bc123b7190b4" providerId="ADAL" clId="{886DB099-CB04-4AF0-B5B3-48C900B84330}" dt="2022-11-21T07:12:47.195" v="38" actId="113"/>
        <pc:sldMkLst>
          <pc:docMk/>
          <pc:sldMk cId="0" sldId="267"/>
        </pc:sldMkLst>
        <pc:spChg chg="mod">
          <ac:chgData name="Muhammad Munawwar Anwar" userId="32255ed2-62ed-47d7-95f0-bc123b7190b4" providerId="ADAL" clId="{886DB099-CB04-4AF0-B5B3-48C900B84330}" dt="2022-11-21T07:12:47.195" v="38" actId="113"/>
          <ac:spMkLst>
            <pc:docMk/>
            <pc:sldMk cId="0" sldId="267"/>
            <ac:spMk id="31746" creationId="{E0673139-F9A9-4195-B58C-1633F1F6ED77}"/>
          </ac:spMkLst>
        </pc:spChg>
        <pc:spChg chg="mod">
          <ac:chgData name="Muhammad Munawwar Anwar" userId="32255ed2-62ed-47d7-95f0-bc123b7190b4" providerId="ADAL" clId="{886DB099-CB04-4AF0-B5B3-48C900B84330}" dt="2022-11-21T07:12:28.217" v="34" actId="255"/>
          <ac:spMkLst>
            <pc:docMk/>
            <pc:sldMk cId="0" sldId="267"/>
            <ac:spMk id="31747" creationId="{A0984C7C-AD0A-4647-BCC0-1C516A46C64F}"/>
          </ac:spMkLst>
        </pc:spChg>
        <pc:picChg chg="mod">
          <ac:chgData name="Muhammad Munawwar Anwar" userId="32255ed2-62ed-47d7-95f0-bc123b7190b4" providerId="ADAL" clId="{886DB099-CB04-4AF0-B5B3-48C900B84330}" dt="2022-11-21T07:12:35.753" v="36" actId="1076"/>
          <ac:picMkLst>
            <pc:docMk/>
            <pc:sldMk cId="0" sldId="267"/>
            <ac:picMk id="31748" creationId="{91017D2C-19DA-4EFE-BE14-A2BD12BF1606}"/>
          </ac:picMkLst>
        </pc:picChg>
        <pc:picChg chg="mod">
          <ac:chgData name="Muhammad Munawwar Anwar" userId="32255ed2-62ed-47d7-95f0-bc123b7190b4" providerId="ADAL" clId="{886DB099-CB04-4AF0-B5B3-48C900B84330}" dt="2022-11-21T07:12:39.981" v="37" actId="1076"/>
          <ac:picMkLst>
            <pc:docMk/>
            <pc:sldMk cId="0" sldId="267"/>
            <ac:picMk id="31749" creationId="{1BCE0069-86D6-4AF2-A9E8-F3BF5F27E508}"/>
          </ac:picMkLst>
        </pc:picChg>
      </pc:sldChg>
      <pc:sldChg chg="modSp mod">
        <pc:chgData name="Muhammad Munawwar Anwar" userId="32255ed2-62ed-47d7-95f0-bc123b7190b4" providerId="ADAL" clId="{886DB099-CB04-4AF0-B5B3-48C900B84330}" dt="2022-11-21T07:13:15.239" v="46" actId="1076"/>
        <pc:sldMkLst>
          <pc:docMk/>
          <pc:sldMk cId="0" sldId="271"/>
        </pc:sldMkLst>
        <pc:spChg chg="mod">
          <ac:chgData name="Muhammad Munawwar Anwar" userId="32255ed2-62ed-47d7-95f0-bc123b7190b4" providerId="ADAL" clId="{886DB099-CB04-4AF0-B5B3-48C900B84330}" dt="2022-11-21T07:13:00.108" v="42" actId="255"/>
          <ac:spMkLst>
            <pc:docMk/>
            <pc:sldMk cId="0" sldId="271"/>
            <ac:spMk id="33794" creationId="{41DCD81B-3886-4A0D-8809-98FD7AB54699}"/>
          </ac:spMkLst>
        </pc:spChg>
        <pc:spChg chg="mod">
          <ac:chgData name="Muhammad Munawwar Anwar" userId="32255ed2-62ed-47d7-95f0-bc123b7190b4" providerId="ADAL" clId="{886DB099-CB04-4AF0-B5B3-48C900B84330}" dt="2022-11-21T07:13:08.589" v="44" actId="2711"/>
          <ac:spMkLst>
            <pc:docMk/>
            <pc:sldMk cId="0" sldId="271"/>
            <ac:spMk id="33795" creationId="{D4A92A4B-7AF7-4E31-B677-5A655F8613F4}"/>
          </ac:spMkLst>
        </pc:spChg>
        <pc:picChg chg="mod">
          <ac:chgData name="Muhammad Munawwar Anwar" userId="32255ed2-62ed-47d7-95f0-bc123b7190b4" providerId="ADAL" clId="{886DB099-CB04-4AF0-B5B3-48C900B84330}" dt="2022-11-21T07:13:12.289" v="45" actId="1076"/>
          <ac:picMkLst>
            <pc:docMk/>
            <pc:sldMk cId="0" sldId="271"/>
            <ac:picMk id="33796" creationId="{822D2D74-53B0-43EF-9D6A-5D9F1699FDA4}"/>
          </ac:picMkLst>
        </pc:picChg>
        <pc:picChg chg="mod">
          <ac:chgData name="Muhammad Munawwar Anwar" userId="32255ed2-62ed-47d7-95f0-bc123b7190b4" providerId="ADAL" clId="{886DB099-CB04-4AF0-B5B3-48C900B84330}" dt="2022-11-21T07:13:15.239" v="46" actId="1076"/>
          <ac:picMkLst>
            <pc:docMk/>
            <pc:sldMk cId="0" sldId="271"/>
            <ac:picMk id="33797" creationId="{893528C5-91E8-4B13-9609-85A80637F7A6}"/>
          </ac:picMkLst>
        </pc:picChg>
      </pc:sldChg>
      <pc:sldChg chg="modSp mod">
        <pc:chgData name="Muhammad Munawwar Anwar" userId="32255ed2-62ed-47d7-95f0-bc123b7190b4" providerId="ADAL" clId="{886DB099-CB04-4AF0-B5B3-48C900B84330}" dt="2022-11-21T07:17:29.351" v="93" actId="403"/>
        <pc:sldMkLst>
          <pc:docMk/>
          <pc:sldMk cId="0" sldId="275"/>
        </pc:sldMkLst>
        <pc:spChg chg="mod">
          <ac:chgData name="Muhammad Munawwar Anwar" userId="32255ed2-62ed-47d7-95f0-bc123b7190b4" providerId="ADAL" clId="{886DB099-CB04-4AF0-B5B3-48C900B84330}" dt="2022-11-21T07:17:29.351" v="93" actId="403"/>
          <ac:spMkLst>
            <pc:docMk/>
            <pc:sldMk cId="0" sldId="275"/>
            <ac:spMk id="52" creationId="{3216BEA5-D9C2-418A-AF0D-CB528102D65C}"/>
          </ac:spMkLst>
        </pc:spChg>
        <pc:spChg chg="mod">
          <ac:chgData name="Muhammad Munawwar Anwar" userId="32255ed2-62ed-47d7-95f0-bc123b7190b4" providerId="ADAL" clId="{886DB099-CB04-4AF0-B5B3-48C900B84330}" dt="2022-11-21T07:16:37.761" v="83" actId="255"/>
          <ac:spMkLst>
            <pc:docMk/>
            <pc:sldMk cId="0" sldId="275"/>
            <ac:spMk id="38915" creationId="{19AB6400-EDE7-4A0B-8D4A-311996F356AD}"/>
          </ac:spMkLst>
        </pc:spChg>
        <pc:spChg chg="mod">
          <ac:chgData name="Muhammad Munawwar Anwar" userId="32255ed2-62ed-47d7-95f0-bc123b7190b4" providerId="ADAL" clId="{886DB099-CB04-4AF0-B5B3-48C900B84330}" dt="2022-11-21T07:16:54.702" v="86" actId="2711"/>
          <ac:spMkLst>
            <pc:docMk/>
            <pc:sldMk cId="0" sldId="275"/>
            <ac:spMk id="38916" creationId="{6DB511CA-6270-406C-82CA-699E0140593E}"/>
          </ac:spMkLst>
        </pc:spChg>
        <pc:spChg chg="mod">
          <ac:chgData name="Muhammad Munawwar Anwar" userId="32255ed2-62ed-47d7-95f0-bc123b7190b4" providerId="ADAL" clId="{886DB099-CB04-4AF0-B5B3-48C900B84330}" dt="2022-11-21T07:17:23.735" v="92" actId="2711"/>
          <ac:spMkLst>
            <pc:docMk/>
            <pc:sldMk cId="0" sldId="275"/>
            <ac:spMk id="38947" creationId="{786DEE2C-194E-410E-8BDC-CE6F92F199A2}"/>
          </ac:spMkLst>
        </pc:spChg>
        <pc:spChg chg="mod">
          <ac:chgData name="Muhammad Munawwar Anwar" userId="32255ed2-62ed-47d7-95f0-bc123b7190b4" providerId="ADAL" clId="{886DB099-CB04-4AF0-B5B3-48C900B84330}" dt="2022-11-21T07:17:18.812" v="91" actId="2711"/>
          <ac:spMkLst>
            <pc:docMk/>
            <pc:sldMk cId="0" sldId="275"/>
            <ac:spMk id="38948" creationId="{78E230C1-2CEC-45E1-898D-C1CC079B9BB3}"/>
          </ac:spMkLst>
        </pc:spChg>
        <pc:spChg chg="mod">
          <ac:chgData name="Muhammad Munawwar Anwar" userId="32255ed2-62ed-47d7-95f0-bc123b7190b4" providerId="ADAL" clId="{886DB099-CB04-4AF0-B5B3-48C900B84330}" dt="2022-11-21T07:17:12.792" v="90" actId="2711"/>
          <ac:spMkLst>
            <pc:docMk/>
            <pc:sldMk cId="0" sldId="275"/>
            <ac:spMk id="38963" creationId="{8182AAB6-0A9C-4FD1-98C6-DF64AB6AC8FE}"/>
          </ac:spMkLst>
        </pc:spChg>
        <pc:picChg chg="mod">
          <ac:chgData name="Muhammad Munawwar Anwar" userId="32255ed2-62ed-47d7-95f0-bc123b7190b4" providerId="ADAL" clId="{886DB099-CB04-4AF0-B5B3-48C900B84330}" dt="2022-11-21T07:16:41.841" v="84" actId="1076"/>
          <ac:picMkLst>
            <pc:docMk/>
            <pc:sldMk cId="0" sldId="275"/>
            <ac:picMk id="38917" creationId="{48510A9E-6011-491B-947B-A73B633D401C}"/>
          </ac:picMkLst>
        </pc:picChg>
      </pc:sldChg>
      <pc:sldChg chg="modSp mod">
        <pc:chgData name="Muhammad Munawwar Anwar" userId="32255ed2-62ed-47d7-95f0-bc123b7190b4" providerId="ADAL" clId="{886DB099-CB04-4AF0-B5B3-48C900B84330}" dt="2022-11-21T07:20:33.878" v="140" actId="2711"/>
        <pc:sldMkLst>
          <pc:docMk/>
          <pc:sldMk cId="187809428" sldId="277"/>
        </pc:sldMkLst>
        <pc:spChg chg="mod">
          <ac:chgData name="Muhammad Munawwar Anwar" userId="32255ed2-62ed-47d7-95f0-bc123b7190b4" providerId="ADAL" clId="{886DB099-CB04-4AF0-B5B3-48C900B84330}" dt="2022-11-21T07:20:26.996" v="138" actId="255"/>
          <ac:spMkLst>
            <pc:docMk/>
            <pc:sldMk cId="187809428" sldId="277"/>
            <ac:spMk id="40962" creationId="{FDA4E545-031E-4FBD-9CD2-0EDB0732383D}"/>
          </ac:spMkLst>
        </pc:spChg>
        <pc:spChg chg="mod">
          <ac:chgData name="Muhammad Munawwar Anwar" userId="32255ed2-62ed-47d7-95f0-bc123b7190b4" providerId="ADAL" clId="{886DB099-CB04-4AF0-B5B3-48C900B84330}" dt="2022-11-21T07:20:33.878" v="140" actId="2711"/>
          <ac:spMkLst>
            <pc:docMk/>
            <pc:sldMk cId="187809428" sldId="277"/>
            <ac:spMk id="40963" creationId="{1FF98DB5-FD0E-46D0-91CE-4990AEBFE4AF}"/>
          </ac:spMkLst>
        </pc:spChg>
      </pc:sldChg>
      <pc:sldChg chg="modSp mod">
        <pc:chgData name="Muhammad Munawwar Anwar" userId="32255ed2-62ed-47d7-95f0-bc123b7190b4" providerId="ADAL" clId="{886DB099-CB04-4AF0-B5B3-48C900B84330}" dt="2022-11-21T07:17:58.617" v="98" actId="255"/>
        <pc:sldMkLst>
          <pc:docMk/>
          <pc:sldMk cId="0" sldId="279"/>
        </pc:sldMkLst>
        <pc:spChg chg="mod">
          <ac:chgData name="Muhammad Munawwar Anwar" userId="32255ed2-62ed-47d7-95f0-bc123b7190b4" providerId="ADAL" clId="{886DB099-CB04-4AF0-B5B3-48C900B84330}" dt="2022-11-21T07:17:58.617" v="98" actId="255"/>
          <ac:spMkLst>
            <pc:docMk/>
            <pc:sldMk cId="0" sldId="279"/>
            <ac:spMk id="43010" creationId="{CBEEF349-2788-493D-8C36-DF842E4F7EC6}"/>
          </ac:spMkLst>
        </pc:spChg>
      </pc:sldChg>
      <pc:sldChg chg="modSp mod">
        <pc:chgData name="Muhammad Munawwar Anwar" userId="32255ed2-62ed-47d7-95f0-bc123b7190b4" providerId="ADAL" clId="{886DB099-CB04-4AF0-B5B3-48C900B84330}" dt="2022-11-21T07:29:25.490" v="148" actId="255"/>
        <pc:sldMkLst>
          <pc:docMk/>
          <pc:sldMk cId="0" sldId="285"/>
        </pc:sldMkLst>
        <pc:spChg chg="mod">
          <ac:chgData name="Muhammad Munawwar Anwar" userId="32255ed2-62ed-47d7-95f0-bc123b7190b4" providerId="ADAL" clId="{886DB099-CB04-4AF0-B5B3-48C900B84330}" dt="2022-11-21T07:24:09.735" v="144" actId="122"/>
          <ac:spMkLst>
            <pc:docMk/>
            <pc:sldMk cId="0" sldId="285"/>
            <ac:spMk id="46082" creationId="{6064B505-A4BB-4067-98C6-F04E2EF5243F}"/>
          </ac:spMkLst>
        </pc:spChg>
        <pc:spChg chg="mod">
          <ac:chgData name="Muhammad Munawwar Anwar" userId="32255ed2-62ed-47d7-95f0-bc123b7190b4" providerId="ADAL" clId="{886DB099-CB04-4AF0-B5B3-48C900B84330}" dt="2022-11-21T07:29:25.490" v="148" actId="255"/>
          <ac:spMkLst>
            <pc:docMk/>
            <pc:sldMk cId="0" sldId="285"/>
            <ac:spMk id="46083" creationId="{9B656940-2630-472A-8445-907BAB58270F}"/>
          </ac:spMkLst>
        </pc:spChg>
      </pc:sldChg>
      <pc:sldChg chg="modSp mod">
        <pc:chgData name="Muhammad Munawwar Anwar" userId="32255ed2-62ed-47d7-95f0-bc123b7190b4" providerId="ADAL" clId="{886DB099-CB04-4AF0-B5B3-48C900B84330}" dt="2022-11-21T07:29:44.256" v="153" actId="120"/>
        <pc:sldMkLst>
          <pc:docMk/>
          <pc:sldMk cId="0" sldId="286"/>
        </pc:sldMkLst>
        <pc:spChg chg="mod">
          <ac:chgData name="Muhammad Munawwar Anwar" userId="32255ed2-62ed-47d7-95f0-bc123b7190b4" providerId="ADAL" clId="{886DB099-CB04-4AF0-B5B3-48C900B84330}" dt="2022-11-21T07:29:44.256" v="153" actId="120"/>
          <ac:spMkLst>
            <pc:docMk/>
            <pc:sldMk cId="0" sldId="286"/>
            <ac:spMk id="47106" creationId="{F4B11D9C-DD45-49AD-8554-02A677AB9A81}"/>
          </ac:spMkLst>
        </pc:spChg>
      </pc:sldChg>
      <pc:sldChg chg="modSp mod">
        <pc:chgData name="Muhammad Munawwar Anwar" userId="32255ed2-62ed-47d7-95f0-bc123b7190b4" providerId="ADAL" clId="{886DB099-CB04-4AF0-B5B3-48C900B84330}" dt="2022-11-21T07:30:09.158" v="160" actId="2711"/>
        <pc:sldMkLst>
          <pc:docMk/>
          <pc:sldMk cId="0" sldId="287"/>
        </pc:sldMkLst>
        <pc:spChg chg="mod">
          <ac:chgData name="Muhammad Munawwar Anwar" userId="32255ed2-62ed-47d7-95f0-bc123b7190b4" providerId="ADAL" clId="{886DB099-CB04-4AF0-B5B3-48C900B84330}" dt="2022-11-21T07:30:09.158" v="160" actId="2711"/>
          <ac:spMkLst>
            <pc:docMk/>
            <pc:sldMk cId="0" sldId="287"/>
            <ac:spMk id="48130" creationId="{F3802AA1-7682-4390-B5F6-B4684C92F271}"/>
          </ac:spMkLst>
        </pc:spChg>
      </pc:sldChg>
      <pc:sldChg chg="modSp mod">
        <pc:chgData name="Muhammad Munawwar Anwar" userId="32255ed2-62ed-47d7-95f0-bc123b7190b4" providerId="ADAL" clId="{886DB099-CB04-4AF0-B5B3-48C900B84330}" dt="2022-11-21T07:30:49.598" v="164" actId="403"/>
        <pc:sldMkLst>
          <pc:docMk/>
          <pc:sldMk cId="0" sldId="288"/>
        </pc:sldMkLst>
        <pc:spChg chg="mod">
          <ac:chgData name="Muhammad Munawwar Anwar" userId="32255ed2-62ed-47d7-95f0-bc123b7190b4" providerId="ADAL" clId="{886DB099-CB04-4AF0-B5B3-48C900B84330}" dt="2022-11-21T07:30:49.598" v="164" actId="403"/>
          <ac:spMkLst>
            <pc:docMk/>
            <pc:sldMk cId="0" sldId="288"/>
            <ac:spMk id="49154" creationId="{5D547972-0934-48CC-8BFB-BCC6BC029298}"/>
          </ac:spMkLst>
        </pc:spChg>
      </pc:sldChg>
      <pc:sldChg chg="modSp mod">
        <pc:chgData name="Muhammad Munawwar Anwar" userId="32255ed2-62ed-47d7-95f0-bc123b7190b4" providerId="ADAL" clId="{886DB099-CB04-4AF0-B5B3-48C900B84330}" dt="2022-11-21T07:31:04.657" v="169" actId="2711"/>
        <pc:sldMkLst>
          <pc:docMk/>
          <pc:sldMk cId="0" sldId="289"/>
        </pc:sldMkLst>
        <pc:spChg chg="mod">
          <ac:chgData name="Muhammad Munawwar Anwar" userId="32255ed2-62ed-47d7-95f0-bc123b7190b4" providerId="ADAL" clId="{886DB099-CB04-4AF0-B5B3-48C900B84330}" dt="2022-11-21T07:31:04.657" v="169" actId="2711"/>
          <ac:spMkLst>
            <pc:docMk/>
            <pc:sldMk cId="0" sldId="289"/>
            <ac:spMk id="50178" creationId="{4DEA49DB-815B-4229-A2D4-73B1B3BCE5CC}"/>
          </ac:spMkLst>
        </pc:spChg>
      </pc:sldChg>
      <pc:sldChg chg="modSp mod">
        <pc:chgData name="Muhammad Munawwar Anwar" userId="32255ed2-62ed-47d7-95f0-bc123b7190b4" providerId="ADAL" clId="{886DB099-CB04-4AF0-B5B3-48C900B84330}" dt="2022-11-21T07:31:27.811" v="177" actId="2711"/>
        <pc:sldMkLst>
          <pc:docMk/>
          <pc:sldMk cId="0" sldId="293"/>
        </pc:sldMkLst>
        <pc:spChg chg="mod">
          <ac:chgData name="Muhammad Munawwar Anwar" userId="32255ed2-62ed-47d7-95f0-bc123b7190b4" providerId="ADAL" clId="{886DB099-CB04-4AF0-B5B3-48C900B84330}" dt="2022-11-21T07:31:21.064" v="175" actId="113"/>
          <ac:spMkLst>
            <pc:docMk/>
            <pc:sldMk cId="0" sldId="293"/>
            <ac:spMk id="52226" creationId="{A742544E-ECEE-4860-A3CB-BB26869B5953}"/>
          </ac:spMkLst>
        </pc:spChg>
        <pc:spChg chg="mod">
          <ac:chgData name="Muhammad Munawwar Anwar" userId="32255ed2-62ed-47d7-95f0-bc123b7190b4" providerId="ADAL" clId="{886DB099-CB04-4AF0-B5B3-48C900B84330}" dt="2022-11-21T07:31:27.811" v="177" actId="2711"/>
          <ac:spMkLst>
            <pc:docMk/>
            <pc:sldMk cId="0" sldId="293"/>
            <ac:spMk id="52227" creationId="{6C85BBBA-7C05-4729-8CB9-A761F6B27B3F}"/>
          </ac:spMkLst>
        </pc:spChg>
      </pc:sldChg>
      <pc:sldChg chg="modSp mod">
        <pc:chgData name="Muhammad Munawwar Anwar" userId="32255ed2-62ed-47d7-95f0-bc123b7190b4" providerId="ADAL" clId="{886DB099-CB04-4AF0-B5B3-48C900B84330}" dt="2022-11-21T07:34:51.739" v="203" actId="207"/>
        <pc:sldMkLst>
          <pc:docMk/>
          <pc:sldMk cId="0" sldId="294"/>
        </pc:sldMkLst>
        <pc:spChg chg="mod">
          <ac:chgData name="Muhammad Munawwar Anwar" userId="32255ed2-62ed-47d7-95f0-bc123b7190b4" providerId="ADAL" clId="{886DB099-CB04-4AF0-B5B3-48C900B84330}" dt="2022-11-21T07:34:51.739" v="203" actId="207"/>
          <ac:spMkLst>
            <pc:docMk/>
            <pc:sldMk cId="0" sldId="294"/>
            <ac:spMk id="53250" creationId="{DAAA35DF-A01D-4E79-9F0B-0499D5220940}"/>
          </ac:spMkLst>
        </pc:spChg>
      </pc:sldChg>
      <pc:sldChg chg="modSp mod">
        <pc:chgData name="Muhammad Munawwar Anwar" userId="32255ed2-62ed-47d7-95f0-bc123b7190b4" providerId="ADAL" clId="{886DB099-CB04-4AF0-B5B3-48C900B84330}" dt="2022-11-21T07:33:51.538" v="198" actId="207"/>
        <pc:sldMkLst>
          <pc:docMk/>
          <pc:sldMk cId="0" sldId="295"/>
        </pc:sldMkLst>
        <pc:spChg chg="mod">
          <ac:chgData name="Muhammad Munawwar Anwar" userId="32255ed2-62ed-47d7-95f0-bc123b7190b4" providerId="ADAL" clId="{886DB099-CB04-4AF0-B5B3-48C900B84330}" dt="2022-11-21T07:33:51.538" v="198" actId="207"/>
          <ac:spMkLst>
            <pc:docMk/>
            <pc:sldMk cId="0" sldId="295"/>
            <ac:spMk id="54274" creationId="{5E92C689-DB8D-459D-A0CD-38A8D9C7CF64}"/>
          </ac:spMkLst>
        </pc:spChg>
      </pc:sldChg>
      <pc:sldChg chg="modSp mod">
        <pc:chgData name="Muhammad Munawwar Anwar" userId="32255ed2-62ed-47d7-95f0-bc123b7190b4" providerId="ADAL" clId="{886DB099-CB04-4AF0-B5B3-48C900B84330}" dt="2022-11-21T07:34:39.859" v="202" actId="207"/>
        <pc:sldMkLst>
          <pc:docMk/>
          <pc:sldMk cId="0" sldId="296"/>
        </pc:sldMkLst>
        <pc:spChg chg="mod">
          <ac:chgData name="Muhammad Munawwar Anwar" userId="32255ed2-62ed-47d7-95f0-bc123b7190b4" providerId="ADAL" clId="{886DB099-CB04-4AF0-B5B3-48C900B84330}" dt="2022-11-21T07:34:39.859" v="202" actId="207"/>
          <ac:spMkLst>
            <pc:docMk/>
            <pc:sldMk cId="0" sldId="296"/>
            <ac:spMk id="55298" creationId="{7A41E1BB-9745-4ABF-9883-CE3D1241D2B2}"/>
          </ac:spMkLst>
        </pc:spChg>
        <pc:picChg chg="mod">
          <ac:chgData name="Muhammad Munawwar Anwar" userId="32255ed2-62ed-47d7-95f0-bc123b7190b4" providerId="ADAL" clId="{886DB099-CB04-4AF0-B5B3-48C900B84330}" dt="2022-11-21T07:34:39.859" v="202" actId="207"/>
          <ac:picMkLst>
            <pc:docMk/>
            <pc:sldMk cId="0" sldId="296"/>
            <ac:picMk id="55299" creationId="{8D2E000A-233C-4B8D-82F7-5193C412EA50}"/>
          </ac:picMkLst>
        </pc:picChg>
        <pc:picChg chg="mod">
          <ac:chgData name="Muhammad Munawwar Anwar" userId="32255ed2-62ed-47d7-95f0-bc123b7190b4" providerId="ADAL" clId="{886DB099-CB04-4AF0-B5B3-48C900B84330}" dt="2022-11-21T07:34:39.859" v="202" actId="207"/>
          <ac:picMkLst>
            <pc:docMk/>
            <pc:sldMk cId="0" sldId="296"/>
            <ac:picMk id="55300" creationId="{EBF8068D-CA44-46E0-BF3C-24D85630DA3B}"/>
          </ac:picMkLst>
        </pc:picChg>
      </pc:sldChg>
      <pc:sldChg chg="modSp mod">
        <pc:chgData name="Muhammad Munawwar Anwar" userId="32255ed2-62ed-47d7-95f0-bc123b7190b4" providerId="ADAL" clId="{886DB099-CB04-4AF0-B5B3-48C900B84330}" dt="2022-11-21T07:34:28.658" v="201" actId="207"/>
        <pc:sldMkLst>
          <pc:docMk/>
          <pc:sldMk cId="0" sldId="297"/>
        </pc:sldMkLst>
        <pc:spChg chg="mod">
          <ac:chgData name="Muhammad Munawwar Anwar" userId="32255ed2-62ed-47d7-95f0-bc123b7190b4" providerId="ADAL" clId="{886DB099-CB04-4AF0-B5B3-48C900B84330}" dt="2022-11-21T07:34:28.658" v="201" actId="207"/>
          <ac:spMkLst>
            <pc:docMk/>
            <pc:sldMk cId="0" sldId="297"/>
            <ac:spMk id="56322" creationId="{DD550F4B-31B9-4DFA-8778-099F18069518}"/>
          </ac:spMkLst>
        </pc:spChg>
        <pc:picChg chg="mod">
          <ac:chgData name="Muhammad Munawwar Anwar" userId="32255ed2-62ed-47d7-95f0-bc123b7190b4" providerId="ADAL" clId="{886DB099-CB04-4AF0-B5B3-48C900B84330}" dt="2022-11-21T07:34:28.658" v="201" actId="207"/>
          <ac:picMkLst>
            <pc:docMk/>
            <pc:sldMk cId="0" sldId="297"/>
            <ac:picMk id="56323" creationId="{B4E65726-6D2A-49FC-9E33-0DF13FDDD261}"/>
          </ac:picMkLst>
        </pc:picChg>
        <pc:picChg chg="mod">
          <ac:chgData name="Muhammad Munawwar Anwar" userId="32255ed2-62ed-47d7-95f0-bc123b7190b4" providerId="ADAL" clId="{886DB099-CB04-4AF0-B5B3-48C900B84330}" dt="2022-11-21T07:34:28.658" v="201" actId="207"/>
          <ac:picMkLst>
            <pc:docMk/>
            <pc:sldMk cId="0" sldId="297"/>
            <ac:picMk id="56324" creationId="{819B0394-00B5-43CB-B0EF-2765EF37BBAF}"/>
          </ac:picMkLst>
        </pc:picChg>
      </pc:sldChg>
      <pc:sldChg chg="modSp mod">
        <pc:chgData name="Muhammad Munawwar Anwar" userId="32255ed2-62ed-47d7-95f0-bc123b7190b4" providerId="ADAL" clId="{886DB099-CB04-4AF0-B5B3-48C900B84330}" dt="2022-11-21T07:34:19.088" v="200" actId="207"/>
        <pc:sldMkLst>
          <pc:docMk/>
          <pc:sldMk cId="0" sldId="298"/>
        </pc:sldMkLst>
        <pc:spChg chg="mod">
          <ac:chgData name="Muhammad Munawwar Anwar" userId="32255ed2-62ed-47d7-95f0-bc123b7190b4" providerId="ADAL" clId="{886DB099-CB04-4AF0-B5B3-48C900B84330}" dt="2022-11-21T07:34:19.088" v="200" actId="207"/>
          <ac:spMkLst>
            <pc:docMk/>
            <pc:sldMk cId="0" sldId="298"/>
            <ac:spMk id="57346" creationId="{31CCE8C2-44AD-41AA-93A9-916C2271331D}"/>
          </ac:spMkLst>
        </pc:spChg>
        <pc:picChg chg="mod">
          <ac:chgData name="Muhammad Munawwar Anwar" userId="32255ed2-62ed-47d7-95f0-bc123b7190b4" providerId="ADAL" clId="{886DB099-CB04-4AF0-B5B3-48C900B84330}" dt="2022-11-21T07:34:19.088" v="200" actId="207"/>
          <ac:picMkLst>
            <pc:docMk/>
            <pc:sldMk cId="0" sldId="298"/>
            <ac:picMk id="57347" creationId="{7EEB27D4-002A-4E17-B4B8-9F051EE45224}"/>
          </ac:picMkLst>
        </pc:picChg>
        <pc:picChg chg="mod">
          <ac:chgData name="Muhammad Munawwar Anwar" userId="32255ed2-62ed-47d7-95f0-bc123b7190b4" providerId="ADAL" clId="{886DB099-CB04-4AF0-B5B3-48C900B84330}" dt="2022-11-21T07:34:19.088" v="200" actId="207"/>
          <ac:picMkLst>
            <pc:docMk/>
            <pc:sldMk cId="0" sldId="298"/>
            <ac:picMk id="57348" creationId="{B28137BF-F28D-47C7-AAA1-3AE8C86D08BA}"/>
          </ac:picMkLst>
        </pc:picChg>
      </pc:sldChg>
      <pc:sldChg chg="modSp mod">
        <pc:chgData name="Muhammad Munawwar Anwar" userId="32255ed2-62ed-47d7-95f0-bc123b7190b4" providerId="ADAL" clId="{886DB099-CB04-4AF0-B5B3-48C900B84330}" dt="2022-11-21T07:15:48.054" v="72" actId="122"/>
        <pc:sldMkLst>
          <pc:docMk/>
          <pc:sldMk cId="0" sldId="300"/>
        </pc:sldMkLst>
        <pc:spChg chg="mod">
          <ac:chgData name="Muhammad Munawwar Anwar" userId="32255ed2-62ed-47d7-95f0-bc123b7190b4" providerId="ADAL" clId="{886DB099-CB04-4AF0-B5B3-48C900B84330}" dt="2022-11-21T07:15:48.054" v="72" actId="122"/>
          <ac:spMkLst>
            <pc:docMk/>
            <pc:sldMk cId="0" sldId="300"/>
            <ac:spMk id="36866" creationId="{C86249E0-863A-41B6-A188-7ED1BA3DDECA}"/>
          </ac:spMkLst>
        </pc:spChg>
        <pc:spChg chg="mod">
          <ac:chgData name="Muhammad Munawwar Anwar" userId="32255ed2-62ed-47d7-95f0-bc123b7190b4" providerId="ADAL" clId="{886DB099-CB04-4AF0-B5B3-48C900B84330}" dt="2022-11-21T07:15:35.892" v="68" actId="2711"/>
          <ac:spMkLst>
            <pc:docMk/>
            <pc:sldMk cId="0" sldId="300"/>
            <ac:spMk id="36867" creationId="{79059D7A-0162-4A7A-85A3-94203B37DCF1}"/>
          </ac:spMkLst>
        </pc:spChg>
      </pc:sldChg>
      <pc:sldChg chg="modSp mod">
        <pc:chgData name="Muhammad Munawwar Anwar" userId="32255ed2-62ed-47d7-95f0-bc123b7190b4" providerId="ADAL" clId="{886DB099-CB04-4AF0-B5B3-48C900B84330}" dt="2022-11-21T07:16:14.067" v="80" actId="114"/>
        <pc:sldMkLst>
          <pc:docMk/>
          <pc:sldMk cId="0" sldId="301"/>
        </pc:sldMkLst>
        <pc:spChg chg="mod">
          <ac:chgData name="Muhammad Munawwar Anwar" userId="32255ed2-62ed-47d7-95f0-bc123b7190b4" providerId="ADAL" clId="{886DB099-CB04-4AF0-B5B3-48C900B84330}" dt="2022-11-21T07:16:01.695" v="76" actId="255"/>
          <ac:spMkLst>
            <pc:docMk/>
            <pc:sldMk cId="0" sldId="301"/>
            <ac:spMk id="37890" creationId="{34216DD6-9EA4-4791-8CF2-1B8D33041F71}"/>
          </ac:spMkLst>
        </pc:spChg>
        <pc:spChg chg="mod">
          <ac:chgData name="Muhammad Munawwar Anwar" userId="32255ed2-62ed-47d7-95f0-bc123b7190b4" providerId="ADAL" clId="{886DB099-CB04-4AF0-B5B3-48C900B84330}" dt="2022-11-21T07:16:14.067" v="80" actId="114"/>
          <ac:spMkLst>
            <pc:docMk/>
            <pc:sldMk cId="0" sldId="301"/>
            <ac:spMk id="37891" creationId="{48290436-EED9-4105-890F-348F0BC5DFD6}"/>
          </ac:spMkLst>
        </pc:spChg>
      </pc:sldChg>
      <pc:sldChg chg="modSp mod">
        <pc:chgData name="Muhammad Munawwar Anwar" userId="32255ed2-62ed-47d7-95f0-bc123b7190b4" providerId="ADAL" clId="{886DB099-CB04-4AF0-B5B3-48C900B84330}" dt="2022-11-21T07:13:53.903" v="54" actId="2711"/>
        <pc:sldMkLst>
          <pc:docMk/>
          <pc:sldMk cId="1684379548" sldId="302"/>
        </pc:sldMkLst>
        <pc:spChg chg="mod">
          <ac:chgData name="Muhammad Munawwar Anwar" userId="32255ed2-62ed-47d7-95f0-bc123b7190b4" providerId="ADAL" clId="{886DB099-CB04-4AF0-B5B3-48C900B84330}" dt="2022-11-21T07:13:28.502" v="50" actId="255"/>
          <ac:spMkLst>
            <pc:docMk/>
            <pc:sldMk cId="1684379548" sldId="302"/>
            <ac:spMk id="2" creationId="{090D095F-93D5-47F0-BD88-CAC7D8CB4F8A}"/>
          </ac:spMkLst>
        </pc:spChg>
        <pc:spChg chg="mod">
          <ac:chgData name="Muhammad Munawwar Anwar" userId="32255ed2-62ed-47d7-95f0-bc123b7190b4" providerId="ADAL" clId="{886DB099-CB04-4AF0-B5B3-48C900B84330}" dt="2022-11-21T07:13:53.903" v="54" actId="2711"/>
          <ac:spMkLst>
            <pc:docMk/>
            <pc:sldMk cId="1684379548" sldId="302"/>
            <ac:spMk id="3" creationId="{4BBE3C4C-465B-42BF-A54C-A64F9853A173}"/>
          </ac:spMkLst>
        </pc:spChg>
      </pc:sldChg>
      <pc:sldChg chg="modSp mod">
        <pc:chgData name="Muhammad Munawwar Anwar" userId="32255ed2-62ed-47d7-95f0-bc123b7190b4" providerId="ADAL" clId="{886DB099-CB04-4AF0-B5B3-48C900B84330}" dt="2022-11-21T07:15:15.053" v="67" actId="255"/>
        <pc:sldMkLst>
          <pc:docMk/>
          <pc:sldMk cId="241893077" sldId="303"/>
        </pc:sldMkLst>
        <pc:spChg chg="mod">
          <ac:chgData name="Muhammad Munawwar Anwar" userId="32255ed2-62ed-47d7-95f0-bc123b7190b4" providerId="ADAL" clId="{886DB099-CB04-4AF0-B5B3-48C900B84330}" dt="2022-11-21T07:14:49.698" v="62" actId="113"/>
          <ac:spMkLst>
            <pc:docMk/>
            <pc:sldMk cId="241893077" sldId="303"/>
            <ac:spMk id="2" creationId="{6A3793FC-1630-4FB6-B580-80F7B2211804}"/>
          </ac:spMkLst>
        </pc:spChg>
        <pc:spChg chg="mod">
          <ac:chgData name="Muhammad Munawwar Anwar" userId="32255ed2-62ed-47d7-95f0-bc123b7190b4" providerId="ADAL" clId="{886DB099-CB04-4AF0-B5B3-48C900B84330}" dt="2022-11-21T07:15:15.053" v="67" actId="255"/>
          <ac:spMkLst>
            <pc:docMk/>
            <pc:sldMk cId="241893077" sldId="303"/>
            <ac:spMk id="3" creationId="{C29E7479-66DD-4F33-80EE-A2E28523721E}"/>
          </ac:spMkLst>
        </pc:spChg>
      </pc:sldChg>
      <pc:sldChg chg="modSp mod">
        <pc:chgData name="Muhammad Munawwar Anwar" userId="32255ed2-62ed-47d7-95f0-bc123b7190b4" providerId="ADAL" clId="{886DB099-CB04-4AF0-B5B3-48C900B84330}" dt="2022-11-21T07:19:11.833" v="120" actId="403"/>
        <pc:sldMkLst>
          <pc:docMk/>
          <pc:sldMk cId="807373080" sldId="305"/>
        </pc:sldMkLst>
        <pc:spChg chg="mod">
          <ac:chgData name="Muhammad Munawwar Anwar" userId="32255ed2-62ed-47d7-95f0-bc123b7190b4" providerId="ADAL" clId="{886DB099-CB04-4AF0-B5B3-48C900B84330}" dt="2022-11-21T07:19:02.657" v="116" actId="113"/>
          <ac:spMkLst>
            <pc:docMk/>
            <pc:sldMk cId="807373080" sldId="305"/>
            <ac:spMk id="2" creationId="{07154C09-0396-43F6-A2B5-9D5C60C26CF4}"/>
          </ac:spMkLst>
        </pc:spChg>
        <pc:spChg chg="mod">
          <ac:chgData name="Muhammad Munawwar Anwar" userId="32255ed2-62ed-47d7-95f0-bc123b7190b4" providerId="ADAL" clId="{886DB099-CB04-4AF0-B5B3-48C900B84330}" dt="2022-11-21T07:19:08.047" v="118" actId="403"/>
          <ac:spMkLst>
            <pc:docMk/>
            <pc:sldMk cId="807373080" sldId="305"/>
            <ac:spMk id="5" creationId="{E3F197B3-5C17-4F79-9F99-389A8B231581}"/>
          </ac:spMkLst>
        </pc:spChg>
        <pc:spChg chg="mod">
          <ac:chgData name="Muhammad Munawwar Anwar" userId="32255ed2-62ed-47d7-95f0-bc123b7190b4" providerId="ADAL" clId="{886DB099-CB04-4AF0-B5B3-48C900B84330}" dt="2022-11-21T07:19:11.833" v="120" actId="403"/>
          <ac:spMkLst>
            <pc:docMk/>
            <pc:sldMk cId="807373080" sldId="305"/>
            <ac:spMk id="7" creationId="{F01E74A4-7E1B-40BD-AEC7-74170F137382}"/>
          </ac:spMkLst>
        </pc:spChg>
        <pc:picChg chg="mod">
          <ac:chgData name="Muhammad Munawwar Anwar" userId="32255ed2-62ed-47d7-95f0-bc123b7190b4" providerId="ADAL" clId="{886DB099-CB04-4AF0-B5B3-48C900B84330}" dt="2022-11-21T07:18:43.537" v="107" actId="1076"/>
          <ac:picMkLst>
            <pc:docMk/>
            <pc:sldMk cId="807373080" sldId="305"/>
            <ac:picMk id="4" creationId="{3196A7B2-96BE-460A-B13B-EFFA005113AA}"/>
          </ac:picMkLst>
        </pc:picChg>
      </pc:sldChg>
      <pc:sldChg chg="modSp mod">
        <pc:chgData name="Muhammad Munawwar Anwar" userId="32255ed2-62ed-47d7-95f0-bc123b7190b4" providerId="ADAL" clId="{886DB099-CB04-4AF0-B5B3-48C900B84330}" dt="2022-11-21T07:19:49.899" v="124" actId="2711"/>
        <pc:sldMkLst>
          <pc:docMk/>
          <pc:sldMk cId="3064305768" sldId="306"/>
        </pc:sldMkLst>
        <pc:spChg chg="mod">
          <ac:chgData name="Muhammad Munawwar Anwar" userId="32255ed2-62ed-47d7-95f0-bc123b7190b4" providerId="ADAL" clId="{886DB099-CB04-4AF0-B5B3-48C900B84330}" dt="2022-11-21T07:19:49.899" v="124" actId="2711"/>
          <ac:spMkLst>
            <pc:docMk/>
            <pc:sldMk cId="3064305768" sldId="306"/>
            <ac:spMk id="2" creationId="{07154C09-0396-43F6-A2B5-9D5C60C26CF4}"/>
          </ac:spMkLst>
        </pc:spChg>
      </pc:sldChg>
      <pc:sldChg chg="modSp mod">
        <pc:chgData name="Muhammad Munawwar Anwar" userId="32255ed2-62ed-47d7-95f0-bc123b7190b4" providerId="ADAL" clId="{886DB099-CB04-4AF0-B5B3-48C900B84330}" dt="2022-11-21T07:20:01.695" v="128" actId="255"/>
        <pc:sldMkLst>
          <pc:docMk/>
          <pc:sldMk cId="1084315050" sldId="308"/>
        </pc:sldMkLst>
        <pc:spChg chg="mod">
          <ac:chgData name="Muhammad Munawwar Anwar" userId="32255ed2-62ed-47d7-95f0-bc123b7190b4" providerId="ADAL" clId="{886DB099-CB04-4AF0-B5B3-48C900B84330}" dt="2022-11-21T07:20:01.695" v="128" actId="255"/>
          <ac:spMkLst>
            <pc:docMk/>
            <pc:sldMk cId="1084315050" sldId="308"/>
            <ac:spMk id="2" creationId="{07154C09-0396-43F6-A2B5-9D5C60C26CF4}"/>
          </ac:spMkLst>
        </pc:spChg>
      </pc:sldChg>
      <pc:sldChg chg="modSp mod">
        <pc:chgData name="Muhammad Munawwar Anwar" userId="32255ed2-62ed-47d7-95f0-bc123b7190b4" providerId="ADAL" clId="{886DB099-CB04-4AF0-B5B3-48C900B84330}" dt="2022-11-21T07:20:13.156" v="132" actId="2711"/>
        <pc:sldMkLst>
          <pc:docMk/>
          <pc:sldMk cId="2537854864" sldId="309"/>
        </pc:sldMkLst>
        <pc:spChg chg="mod">
          <ac:chgData name="Muhammad Munawwar Anwar" userId="32255ed2-62ed-47d7-95f0-bc123b7190b4" providerId="ADAL" clId="{886DB099-CB04-4AF0-B5B3-48C900B84330}" dt="2022-11-21T07:20:13.156" v="132" actId="2711"/>
          <ac:spMkLst>
            <pc:docMk/>
            <pc:sldMk cId="2537854864" sldId="309"/>
            <ac:spMk id="2" creationId="{07154C09-0396-43F6-A2B5-9D5C60C26CF4}"/>
          </ac:spMkLst>
        </pc:spChg>
      </pc:sldChg>
      <pc:sldChg chg="modSp mod">
        <pc:chgData name="Muhammad Munawwar Anwar" userId="32255ed2-62ed-47d7-95f0-bc123b7190b4" providerId="ADAL" clId="{886DB099-CB04-4AF0-B5B3-48C900B84330}" dt="2022-11-21T07:18:35.466" v="105" actId="403"/>
        <pc:sldMkLst>
          <pc:docMk/>
          <pc:sldMk cId="874334532" sldId="310"/>
        </pc:sldMkLst>
        <pc:spChg chg="mod">
          <ac:chgData name="Muhammad Munawwar Anwar" userId="32255ed2-62ed-47d7-95f0-bc123b7190b4" providerId="ADAL" clId="{886DB099-CB04-4AF0-B5B3-48C900B84330}" dt="2022-11-21T07:18:20.954" v="102" actId="255"/>
          <ac:spMkLst>
            <pc:docMk/>
            <pc:sldMk cId="874334532" sldId="310"/>
            <ac:spMk id="3" creationId="{A441443C-C8DB-B72A-5259-4928CD4846F4}"/>
          </ac:spMkLst>
        </pc:spChg>
        <pc:spChg chg="mod">
          <ac:chgData name="Muhammad Munawwar Anwar" userId="32255ed2-62ed-47d7-95f0-bc123b7190b4" providerId="ADAL" clId="{886DB099-CB04-4AF0-B5B3-48C900B84330}" dt="2022-11-21T07:18:20.954" v="102" actId="255"/>
          <ac:spMkLst>
            <pc:docMk/>
            <pc:sldMk cId="874334532" sldId="310"/>
            <ac:spMk id="4" creationId="{0D555554-02AA-C88C-4D28-725BC6D3F3C6}"/>
          </ac:spMkLst>
        </pc:spChg>
        <pc:spChg chg="mod">
          <ac:chgData name="Muhammad Munawwar Anwar" userId="32255ed2-62ed-47d7-95f0-bc123b7190b4" providerId="ADAL" clId="{886DB099-CB04-4AF0-B5B3-48C900B84330}" dt="2022-11-21T07:18:29.071" v="103" actId="403"/>
          <ac:spMkLst>
            <pc:docMk/>
            <pc:sldMk cId="874334532" sldId="310"/>
            <ac:spMk id="5" creationId="{2A02E36D-80BA-E1AA-6441-01527F88F31E}"/>
          </ac:spMkLst>
        </pc:spChg>
        <pc:spChg chg="mod">
          <ac:chgData name="Muhammad Munawwar Anwar" userId="32255ed2-62ed-47d7-95f0-bc123b7190b4" providerId="ADAL" clId="{886DB099-CB04-4AF0-B5B3-48C900B84330}" dt="2022-11-21T07:18:31.748" v="104" actId="403"/>
          <ac:spMkLst>
            <pc:docMk/>
            <pc:sldMk cId="874334532" sldId="310"/>
            <ac:spMk id="6" creationId="{E7EF07B4-6EB5-CA1B-0590-6F4349CF63A1}"/>
          </ac:spMkLst>
        </pc:spChg>
        <pc:spChg chg="mod">
          <ac:chgData name="Muhammad Munawwar Anwar" userId="32255ed2-62ed-47d7-95f0-bc123b7190b4" providerId="ADAL" clId="{886DB099-CB04-4AF0-B5B3-48C900B84330}" dt="2022-11-21T07:18:35.466" v="105" actId="403"/>
          <ac:spMkLst>
            <pc:docMk/>
            <pc:sldMk cId="874334532" sldId="310"/>
            <ac:spMk id="7" creationId="{7A27ECA1-7B26-C0B8-C93D-48CFF998364C}"/>
          </ac:spMkLst>
        </pc:spChg>
        <pc:spChg chg="mod">
          <ac:chgData name="Muhammad Munawwar Anwar" userId="32255ed2-62ed-47d7-95f0-bc123b7190b4" providerId="ADAL" clId="{886DB099-CB04-4AF0-B5B3-48C900B84330}" dt="2022-11-21T07:18:14.531" v="101" actId="255"/>
          <ac:spMkLst>
            <pc:docMk/>
            <pc:sldMk cId="874334532" sldId="310"/>
            <ac:spMk id="43010" creationId="{CBEEF349-2788-493D-8C36-DF842E4F7EC6}"/>
          </ac:spMkLst>
        </pc:spChg>
        <pc:picChg chg="mod">
          <ac:chgData name="Muhammad Munawwar Anwar" userId="32255ed2-62ed-47d7-95f0-bc123b7190b4" providerId="ADAL" clId="{886DB099-CB04-4AF0-B5B3-48C900B84330}" dt="2022-11-21T07:18:20.954" v="102" actId="255"/>
          <ac:picMkLst>
            <pc:docMk/>
            <pc:sldMk cId="874334532" sldId="310"/>
            <ac:picMk id="43011" creationId="{01402E1A-77CB-4500-A17D-EF1F4BA6DCDC}"/>
          </ac:picMkLst>
        </pc:picChg>
      </pc:sldChg>
      <pc:sldChg chg="modSp add mod">
        <pc:chgData name="Muhammad Munawwar Anwar" userId="32255ed2-62ed-47d7-95f0-bc123b7190b4" providerId="ADAL" clId="{886DB099-CB04-4AF0-B5B3-48C900B84330}" dt="2022-11-21T07:12:02.420" v="29" actId="20577"/>
        <pc:sldMkLst>
          <pc:docMk/>
          <pc:sldMk cId="2986903440" sldId="311"/>
        </pc:sldMkLst>
        <pc:spChg chg="mod">
          <ac:chgData name="Muhammad Munawwar Anwar" userId="32255ed2-62ed-47d7-95f0-bc123b7190b4" providerId="ADAL" clId="{886DB099-CB04-4AF0-B5B3-48C900B84330}" dt="2022-11-21T07:12:02.420" v="29" actId="20577"/>
          <ac:spMkLst>
            <pc:docMk/>
            <pc:sldMk cId="2986903440" sldId="311"/>
            <ac:spMk id="6147" creationId="{75FDD76A-1CE8-32B4-9B34-2B3A9E0F97AF}"/>
          </ac:spMkLst>
        </pc:spChg>
      </pc:sldChg>
      <pc:sldMasterChg chg="del delSldLayout">
        <pc:chgData name="Muhammad Munawwar Anwar" userId="32255ed2-62ed-47d7-95f0-bc123b7190b4" providerId="ADAL" clId="{886DB099-CB04-4AF0-B5B3-48C900B84330}" dt="2022-11-21T07:11:46.320" v="2" actId="47"/>
        <pc:sldMasterMkLst>
          <pc:docMk/>
          <pc:sldMasterMk cId="0" sldId="2147483649"/>
        </pc:sldMasterMkLst>
        <pc:sldLayoutChg chg="del">
          <pc:chgData name="Muhammad Munawwar Anwar" userId="32255ed2-62ed-47d7-95f0-bc123b7190b4" providerId="ADAL" clId="{886DB099-CB04-4AF0-B5B3-48C900B84330}" dt="2022-11-21T07:11:46.320" v="2" actId="47"/>
          <pc:sldLayoutMkLst>
            <pc:docMk/>
            <pc:sldMasterMk cId="0" sldId="2147483649"/>
            <pc:sldLayoutMk cId="567894381" sldId="2147483749"/>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1721706042" sldId="2147483750"/>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2612060268" sldId="2147483751"/>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2988755150" sldId="2147483752"/>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2794588072" sldId="2147483753"/>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2691299491" sldId="2147483754"/>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3506811056" sldId="2147483755"/>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269125035" sldId="2147483756"/>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2796263548" sldId="2147483757"/>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1248629268" sldId="2147483758"/>
          </pc:sldLayoutMkLst>
        </pc:sldLayoutChg>
        <pc:sldLayoutChg chg="del">
          <pc:chgData name="Muhammad Munawwar Anwar" userId="32255ed2-62ed-47d7-95f0-bc123b7190b4" providerId="ADAL" clId="{886DB099-CB04-4AF0-B5B3-48C900B84330}" dt="2022-11-21T07:11:46.320" v="2" actId="47"/>
          <pc:sldLayoutMkLst>
            <pc:docMk/>
            <pc:sldMasterMk cId="0" sldId="2147483649"/>
            <pc:sldLayoutMk cId="3304440279" sldId="2147483759"/>
          </pc:sldLayoutMkLst>
        </pc:sldLayoutChg>
      </pc:sldMasterChg>
      <pc:sldMasterChg chg="add addSldLayout">
        <pc:chgData name="Muhammad Munawwar Anwar" userId="32255ed2-62ed-47d7-95f0-bc123b7190b4" providerId="ADAL" clId="{886DB099-CB04-4AF0-B5B3-48C900B84330}" dt="2022-11-21T07:11:40.871" v="0" actId="27028"/>
        <pc:sldMasterMkLst>
          <pc:docMk/>
          <pc:sldMasterMk cId="0" sldId="2147484138"/>
        </pc:sldMasterMkLst>
        <pc:sldLayoutChg chg="add">
          <pc:chgData name="Muhammad Munawwar Anwar" userId="32255ed2-62ed-47d7-95f0-bc123b7190b4" providerId="ADAL" clId="{886DB099-CB04-4AF0-B5B3-48C900B84330}" dt="2022-11-21T07:11:40.871" v="0" actId="27028"/>
          <pc:sldLayoutMkLst>
            <pc:docMk/>
            <pc:sldMasterMk cId="0" sldId="2147484138"/>
            <pc:sldLayoutMk cId="4255328064" sldId="21474841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B1B2FD5E-AF8F-4948-A36A-513E386EDDEC}"/>
              </a:ext>
            </a:extLst>
          </p:cNvPr>
          <p:cNvSpPr>
            <a:spLocks noGrp="1" noRot="1" noChangeAspect="1"/>
          </p:cNvSpPr>
          <p:nvPr>
            <p:ph type="sldImg"/>
          </p:nvPr>
        </p:nvSpPr>
        <p:spPr bwMode="auto">
          <a:xfrm>
            <a:off x="90488" y="744538"/>
            <a:ext cx="6616700" cy="372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4" name="Rectangle 2">
            <a:extLst>
              <a:ext uri="{FF2B5EF4-FFF2-40B4-BE49-F238E27FC236}">
                <a16:creationId xmlns:a16="http://schemas.microsoft.com/office/drawing/2014/main" id="{DBB25468-C010-4BDA-A621-53C4B0F430C8}"/>
              </a:ext>
            </a:extLst>
          </p:cNvPr>
          <p:cNvSpPr>
            <a:spLocks noGrp="1"/>
          </p:cNvSpPr>
          <p:nvPr>
            <p:ph type="body" sz="quarter" idx="1"/>
          </p:nvPr>
        </p:nvSpPr>
        <p:spPr bwMode="auto">
          <a:xfrm>
            <a:off x="906357" y="4715153"/>
            <a:ext cx="4984962" cy="44669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sym typeface="Arial" panose="020B0604020202020204" pitchFamily="34" charset="0"/>
              </a:rPr>
              <a:t>Click to edit Template text styles</a:t>
            </a:r>
          </a:p>
          <a:p>
            <a:pPr lvl="1"/>
            <a:r>
              <a:rPr lang="en-US" altLang="en-US" noProof="0">
                <a:sym typeface="Arial" panose="020B0604020202020204" pitchFamily="34" charset="0"/>
              </a:rPr>
              <a:t>Second level</a:t>
            </a:r>
          </a:p>
          <a:p>
            <a:pPr lvl="2"/>
            <a:r>
              <a:rPr lang="en-US" altLang="en-US" noProof="0">
                <a:sym typeface="Arial" panose="020B0604020202020204" pitchFamily="34" charset="0"/>
              </a:rPr>
              <a:t>Third level</a:t>
            </a:r>
          </a:p>
          <a:p>
            <a:pPr lvl="3"/>
            <a:r>
              <a:rPr lang="en-US" altLang="en-US" noProof="0">
                <a:sym typeface="Arial" panose="020B0604020202020204" pitchFamily="34" charset="0"/>
              </a:rPr>
              <a:t>Fourth level</a:t>
            </a:r>
          </a:p>
          <a:p>
            <a:pPr lvl="4"/>
            <a:r>
              <a:rPr lang="en-US" altLang="en-US" noProof="0">
                <a:sym typeface="Arial" panose="020B0604020202020204" pitchFamily="34"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indent="2286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indent="4572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indent="6858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indent="9144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2l.ai/chapter_recurrent-neural-networks/bptt.html#equation-eq-bptt-partial-l-wh"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2l.ai/chapter_recurrent-neural-networks/bptt.html#equation-eq-bptt-ht-ot" TargetMode="External"/><Relationship Id="rId5" Type="http://schemas.openxmlformats.org/officeDocument/2006/relationships/hyperlink" Target="https://d2l.ai/chapter_recurrent-neural-networks/bptt.html#equation-eq-bptt-partial-l-wh" TargetMode="External"/><Relationship Id="rId4" Type="http://schemas.openxmlformats.org/officeDocument/2006/relationships/hyperlink" Target="https://d2l.ai/chapter_recurrent-neural-networks/bptt.html#equation-eq-bptt-ht-o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2l.ai/chapter_recurrent-neural-networks/bptt.html#fig-rnn-bptt"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2l.ai/chapter_recurrent-neural-networks/bptt.html#fig-rnn-bpt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2l.ai/chapter_recurrent-neural-networks/bptt.html#fig-rnn-bpt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2l.ai/chapter_recurrent-neural-networks/bptt.html#fig-rnn-bpt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2l.ai/chapter_recurrent-neural-networks/bptt.html#fig-rnn-bptt"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2l.ai/chapter_recurrent-neural-networks/bptt.html#fig-rnn-bpt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61BAF9C-3025-DA94-1A03-058E105D929B}"/>
              </a:ext>
            </a:extLst>
          </p:cNvPr>
          <p:cNvSpPr>
            <a:spLocks noGrp="1" noRot="1" noChangeAspect="1" noTextEdit="1"/>
          </p:cNvSpPr>
          <p:nvPr>
            <p:ph type="sldImg"/>
          </p:nvPr>
        </p:nvSpPr>
        <p:spPr>
          <a:xfrm>
            <a:off x="381000" y="685800"/>
            <a:ext cx="6096000" cy="3429000"/>
          </a:xfrm>
        </p:spPr>
      </p:sp>
      <p:sp>
        <p:nvSpPr>
          <p:cNvPr id="7171" name="Rectangle 3">
            <a:extLst>
              <a:ext uri="{FF2B5EF4-FFF2-40B4-BE49-F238E27FC236}">
                <a16:creationId xmlns:a16="http://schemas.microsoft.com/office/drawing/2014/main" id="{34617DE6-6186-40F1-927C-CC25CD199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8525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Roboto" panose="02000000000000000000" pitchFamily="2" charset="0"/>
              </a:rPr>
              <a:t>Reset gates help capture short-term dependencies in sequences.</a:t>
            </a:r>
          </a:p>
          <a:p>
            <a:pPr algn="l">
              <a:buFont typeface="Arial" panose="020B0604020202020204" pitchFamily="34" charset="0"/>
              <a:buChar char="•"/>
            </a:pPr>
            <a:r>
              <a:rPr lang="en-US" b="0" i="0" dirty="0">
                <a:effectLst/>
                <a:latin typeface="Roboto" panose="02000000000000000000" pitchFamily="2" charset="0"/>
              </a:rPr>
              <a:t>Update gates help capture long-term dependencies in sequences.</a:t>
            </a:r>
          </a:p>
          <a:p>
            <a:endParaRPr lang="en-US" dirty="0"/>
          </a:p>
        </p:txBody>
      </p:sp>
    </p:spTree>
    <p:extLst>
      <p:ext uri="{BB962C8B-B14F-4D97-AF65-F5344CB8AC3E}">
        <p14:creationId xmlns:p14="http://schemas.microsoft.com/office/powerpoint/2010/main" val="2495499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 LSTM introduces a </a:t>
            </a:r>
            <a:r>
              <a:rPr lang="en-US" b="0" i="1" dirty="0">
                <a:effectLst/>
                <a:latin typeface="Roboto" panose="02000000000000000000" pitchFamily="2" charset="0"/>
              </a:rPr>
              <a:t>memory cell</a:t>
            </a:r>
            <a:r>
              <a:rPr lang="en-US" b="0" i="0" dirty="0">
                <a:effectLst/>
                <a:latin typeface="Roboto" panose="02000000000000000000" pitchFamily="2" charset="0"/>
              </a:rPr>
              <a:t> (or </a:t>
            </a:r>
            <a:r>
              <a:rPr lang="en-US" b="0" i="1" dirty="0">
                <a:effectLst/>
                <a:latin typeface="Roboto" panose="02000000000000000000" pitchFamily="2" charset="0"/>
              </a:rPr>
              <a:t>cell</a:t>
            </a:r>
            <a:r>
              <a:rPr lang="en-US" b="0" i="0" dirty="0">
                <a:effectLst/>
                <a:latin typeface="Roboto" panose="02000000000000000000" pitchFamily="2" charset="0"/>
              </a:rPr>
              <a:t> for short) that has the same shape as the hidden state (some literatures consider the memory cell as a special type of the hidden state), engineered to record additional information.</a:t>
            </a:r>
          </a:p>
          <a:p>
            <a:endParaRPr lang="en-US" b="0" i="0" dirty="0">
              <a:effectLst/>
              <a:latin typeface="Roboto" panose="02000000000000000000" pitchFamily="2" charset="0"/>
            </a:endParaRPr>
          </a:p>
          <a:p>
            <a:r>
              <a:rPr lang="en-US" b="0" i="0" dirty="0">
                <a:effectLst/>
                <a:latin typeface="Roboto" panose="02000000000000000000" pitchFamily="2" charset="0"/>
              </a:rPr>
              <a:t>One gate is needed to read out the entries from the cell. We will refer to this as the </a:t>
            </a:r>
            <a:r>
              <a:rPr lang="en-US" b="0" i="1" dirty="0">
                <a:effectLst/>
                <a:latin typeface="Roboto" panose="02000000000000000000" pitchFamily="2" charset="0"/>
              </a:rPr>
              <a:t>output gate</a:t>
            </a:r>
            <a:r>
              <a:rPr lang="en-US" b="0" i="0" dirty="0">
                <a:effectLst/>
                <a:latin typeface="Roboto" panose="02000000000000000000" pitchFamily="2" charset="0"/>
              </a:rPr>
              <a:t>. A second gate is needed to decide when to read data into the cell. We refer to this as the </a:t>
            </a:r>
            <a:r>
              <a:rPr lang="en-US" b="0" i="1" dirty="0">
                <a:effectLst/>
                <a:latin typeface="Roboto" panose="02000000000000000000" pitchFamily="2" charset="0"/>
              </a:rPr>
              <a:t>input gate</a:t>
            </a:r>
            <a:r>
              <a:rPr lang="en-US" b="0" i="0" dirty="0">
                <a:effectLst/>
                <a:latin typeface="Roboto" panose="02000000000000000000" pitchFamily="2" charset="0"/>
              </a:rPr>
              <a:t>. Last, we need a mechanism to reset the content of the cell, governed by a </a:t>
            </a:r>
            <a:r>
              <a:rPr lang="en-US" b="0" i="1" dirty="0">
                <a:effectLst/>
                <a:latin typeface="Roboto" panose="02000000000000000000" pitchFamily="2" charset="0"/>
              </a:rPr>
              <a:t>forget gate</a:t>
            </a:r>
            <a:r>
              <a:rPr lang="en-US" b="0" i="0" dirty="0">
                <a:effectLst/>
                <a:latin typeface="Roboto" panose="02000000000000000000" pitchFamily="2" charset="0"/>
              </a:rPr>
              <a:t>. The motivation for such a design is the same as that of GRUs, namely to be able to decide when to remember and when to ignore inputs in the hidden state via a dedicated mechanism. </a:t>
            </a:r>
            <a:endParaRPr lang="en-US" dirty="0"/>
          </a:p>
        </p:txBody>
      </p:sp>
    </p:spTree>
    <p:extLst>
      <p:ext uri="{BB962C8B-B14F-4D97-AF65-F5344CB8AC3E}">
        <p14:creationId xmlns:p14="http://schemas.microsoft.com/office/powerpoint/2010/main" val="580732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 the input gate </a:t>
            </a:r>
            <a:r>
              <a:rPr lang="en-US" b="0" i="0" u="none" strike="noStrike" dirty="0" err="1">
                <a:effectLst/>
                <a:latin typeface="MathJax_Main-bold"/>
              </a:rPr>
              <a:t>I</a:t>
            </a:r>
            <a:r>
              <a:rPr lang="en-US" b="0" i="0" u="none" strike="noStrike" dirty="0" err="1">
                <a:effectLst/>
                <a:latin typeface="MathJax_Math-italic"/>
              </a:rPr>
              <a:t>t</a:t>
            </a:r>
            <a:r>
              <a:rPr lang="en-US" b="0" i="0" u="none" strike="noStrike" dirty="0" err="1">
                <a:effectLst/>
                <a:latin typeface="Roboto" panose="02000000000000000000" pitchFamily="2" charset="0"/>
              </a:rPr>
              <a:t>It</a:t>
            </a:r>
            <a:r>
              <a:rPr lang="en-US" b="0" i="0" dirty="0">
                <a:effectLst/>
                <a:latin typeface="Roboto" panose="02000000000000000000" pitchFamily="2" charset="0"/>
              </a:rPr>
              <a:t> governs how much we take new data into account via </a:t>
            </a:r>
            <a:r>
              <a:rPr lang="en-US" b="0" i="0" u="none" strike="noStrike" dirty="0" err="1">
                <a:effectLst/>
                <a:latin typeface="MathJax_Main-bold"/>
              </a:rPr>
              <a:t>C</a:t>
            </a:r>
            <a:r>
              <a:rPr lang="en-US" b="0" i="0" u="none" strike="noStrike" dirty="0" err="1">
                <a:effectLst/>
                <a:latin typeface="MathJax_Main"/>
              </a:rPr>
              <a:t>~</a:t>
            </a:r>
            <a:r>
              <a:rPr lang="en-US" b="0" i="0" u="none" strike="noStrike" dirty="0" err="1">
                <a:effectLst/>
                <a:latin typeface="MathJax_Math-italic"/>
              </a:rPr>
              <a:t>t</a:t>
            </a:r>
            <a:r>
              <a:rPr lang="en-US" b="0" i="0" u="none" strike="noStrike" dirty="0" err="1">
                <a:effectLst/>
                <a:latin typeface="Roboto" panose="02000000000000000000" pitchFamily="2" charset="0"/>
              </a:rPr>
              <a:t>C~t</a:t>
            </a:r>
            <a:r>
              <a:rPr lang="en-US" b="0" i="0" dirty="0">
                <a:effectLst/>
                <a:latin typeface="Roboto" panose="02000000000000000000" pitchFamily="2" charset="0"/>
              </a:rPr>
              <a:t> and the forget gate </a:t>
            </a:r>
            <a:r>
              <a:rPr lang="en-US" b="0" i="0" u="none" strike="noStrike" dirty="0" err="1">
                <a:effectLst/>
                <a:latin typeface="MathJax_Main-bold"/>
              </a:rPr>
              <a:t>F</a:t>
            </a:r>
            <a:r>
              <a:rPr lang="en-US" b="0" i="0" u="none" strike="noStrike" dirty="0" err="1">
                <a:effectLst/>
                <a:latin typeface="MathJax_Math-italic"/>
              </a:rPr>
              <a:t>t</a:t>
            </a:r>
            <a:r>
              <a:rPr lang="en-US" b="0" i="0" u="none" strike="noStrike" dirty="0" err="1">
                <a:effectLst/>
                <a:latin typeface="Roboto" panose="02000000000000000000" pitchFamily="2" charset="0"/>
              </a:rPr>
              <a:t>Ft</a:t>
            </a:r>
            <a:r>
              <a:rPr lang="en-US" b="0" i="0" dirty="0">
                <a:effectLst/>
                <a:latin typeface="Roboto" panose="02000000000000000000" pitchFamily="2" charset="0"/>
              </a:rPr>
              <a:t> addresses how much of the old memory cell content </a:t>
            </a:r>
            <a:r>
              <a:rPr lang="en-US" b="0" i="0" u="none" strike="noStrike" dirty="0">
                <a:effectLst/>
                <a:latin typeface="MathJax_Main-bold"/>
              </a:rPr>
              <a:t>C</a:t>
            </a:r>
            <a:r>
              <a:rPr lang="en-US" b="0" i="0" u="none" strike="noStrike" dirty="0">
                <a:effectLst/>
                <a:latin typeface="MathJax_Math-italic"/>
              </a:rPr>
              <a:t>t</a:t>
            </a:r>
            <a:r>
              <a:rPr lang="en-US" b="0" i="0" u="none" strike="noStrike" dirty="0">
                <a:effectLst/>
                <a:latin typeface="MathJax_Main"/>
              </a:rPr>
              <a:t>−1∈</a:t>
            </a:r>
            <a:r>
              <a:rPr lang="en-US" b="0" i="0" u="none" strike="noStrike" dirty="0">
                <a:effectLst/>
                <a:latin typeface="MathJax_AMS"/>
              </a:rPr>
              <a:t>R</a:t>
            </a:r>
            <a:r>
              <a:rPr lang="en-US" b="0" i="0" u="none" strike="noStrike" dirty="0">
                <a:effectLst/>
                <a:latin typeface="MathJax_Math-italic"/>
              </a:rPr>
              <a:t>n</a:t>
            </a:r>
            <a:r>
              <a:rPr lang="en-US" b="0" i="0" u="none" strike="noStrike" dirty="0">
                <a:effectLst/>
                <a:latin typeface="MathJax_Main"/>
              </a:rPr>
              <a:t>×</a:t>
            </a:r>
            <a:r>
              <a:rPr lang="en-US" b="0" i="0" u="none" strike="noStrike" dirty="0">
                <a:effectLst/>
                <a:latin typeface="MathJax_Math-italic"/>
              </a:rPr>
              <a:t>h</a:t>
            </a:r>
            <a:r>
              <a:rPr lang="en-US" b="0" i="0" u="none" strike="noStrike" dirty="0">
                <a:effectLst/>
                <a:latin typeface="Roboto" panose="02000000000000000000" pitchFamily="2" charset="0"/>
              </a:rPr>
              <a:t>Ct−1∈Rn×h</a:t>
            </a:r>
            <a:r>
              <a:rPr lang="en-US" b="0" i="0" dirty="0">
                <a:effectLst/>
                <a:latin typeface="Roboto" panose="02000000000000000000" pitchFamily="2" charset="0"/>
              </a:rPr>
              <a:t> we retain</a:t>
            </a:r>
            <a:endParaRPr lang="en-US" dirty="0"/>
          </a:p>
        </p:txBody>
      </p:sp>
    </p:spTree>
    <p:extLst>
      <p:ext uri="{BB962C8B-B14F-4D97-AF65-F5344CB8AC3E}">
        <p14:creationId xmlns:p14="http://schemas.microsoft.com/office/powerpoint/2010/main" val="339544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Whenever the output gate approximates 1 we effectively pass all memory information through to the predictor, whereas for the output gate close to 0 we retain all the information only within the memory cell and perform no further processing.</a:t>
            </a:r>
            <a:endParaRPr lang="en-US" dirty="0"/>
          </a:p>
        </p:txBody>
      </p:sp>
    </p:spTree>
    <p:extLst>
      <p:ext uri="{BB962C8B-B14F-4D97-AF65-F5344CB8AC3E}">
        <p14:creationId xmlns:p14="http://schemas.microsoft.com/office/powerpoint/2010/main" val="93064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altLang="en-US" dirty="0">
                <a:latin typeface="Roboto" panose="02000000000000000000" pitchFamily="2" charset="0"/>
              </a:rPr>
              <a:t>where </a:t>
            </a:r>
            <a:r>
              <a:rPr lang="en-US" altLang="en-US" dirty="0">
                <a:latin typeface="MathJax_Math-italic"/>
              </a:rPr>
              <a:t>f</a:t>
            </a:r>
            <a:r>
              <a:rPr lang="en-US" altLang="en-US" dirty="0">
                <a:latin typeface="Roboto" panose="02000000000000000000" pitchFamily="2" charset="0"/>
              </a:rPr>
              <a:t>f and </a:t>
            </a:r>
            <a:r>
              <a:rPr lang="en-US" altLang="en-US" dirty="0">
                <a:latin typeface="MathJax_Math-italic"/>
              </a:rPr>
              <a:t>g</a:t>
            </a:r>
            <a:r>
              <a:rPr lang="en-US" altLang="en-US" dirty="0">
                <a:latin typeface="Roboto" panose="02000000000000000000" pitchFamily="2" charset="0"/>
              </a:rPr>
              <a:t>g are transformations of the hidden layer and the output layer, respectively. Hence, we have a chain of values </a:t>
            </a:r>
            <a:r>
              <a:rPr lang="en-US" altLang="en-US" dirty="0">
                <a:latin typeface="MathJax_Main"/>
              </a:rPr>
              <a:t>{…,(</a:t>
            </a:r>
            <a:r>
              <a:rPr lang="en-US" altLang="en-US" dirty="0">
                <a:latin typeface="MathJax_Math-italic"/>
              </a:rPr>
              <a:t>xt</a:t>
            </a:r>
            <a:r>
              <a:rPr lang="en-US" altLang="en-US" dirty="0">
                <a:latin typeface="MathJax_Main"/>
              </a:rPr>
              <a:t>−1,</a:t>
            </a:r>
            <a:r>
              <a:rPr lang="en-US" altLang="en-US" dirty="0">
                <a:latin typeface="MathJax_Math-italic"/>
              </a:rPr>
              <a:t>ht</a:t>
            </a:r>
            <a:r>
              <a:rPr lang="en-US" altLang="en-US" dirty="0">
                <a:latin typeface="MathJax_Main"/>
              </a:rPr>
              <a:t>−1,</a:t>
            </a:r>
            <a:r>
              <a:rPr lang="en-US" altLang="en-US" dirty="0">
                <a:latin typeface="MathJax_Math-italic"/>
              </a:rPr>
              <a:t>ot</a:t>
            </a:r>
            <a:r>
              <a:rPr lang="en-US" altLang="en-US" dirty="0">
                <a:latin typeface="MathJax_Main"/>
              </a:rPr>
              <a:t>−1),(</a:t>
            </a:r>
            <a:r>
              <a:rPr lang="en-US" altLang="en-US" dirty="0" err="1">
                <a:latin typeface="MathJax_Math-italic"/>
              </a:rPr>
              <a:t>xt</a:t>
            </a:r>
            <a:r>
              <a:rPr lang="en-US" altLang="en-US" dirty="0" err="1">
                <a:latin typeface="MathJax_Main"/>
              </a:rPr>
              <a:t>,</a:t>
            </a:r>
            <a:r>
              <a:rPr lang="en-US" altLang="en-US" dirty="0" err="1">
                <a:latin typeface="MathJax_Math-italic"/>
              </a:rPr>
              <a:t>ht</a:t>
            </a:r>
            <a:r>
              <a:rPr lang="en-US" altLang="en-US" dirty="0" err="1">
                <a:latin typeface="MathJax_Main"/>
              </a:rPr>
              <a:t>,</a:t>
            </a:r>
            <a:r>
              <a:rPr lang="en-US" altLang="en-US" dirty="0" err="1">
                <a:latin typeface="MathJax_Math-italic"/>
              </a:rPr>
              <a:t>ot</a:t>
            </a:r>
            <a:r>
              <a:rPr lang="en-US" altLang="en-US" dirty="0">
                <a:latin typeface="MathJax_Main"/>
              </a:rPr>
              <a:t>),…}</a:t>
            </a:r>
            <a:r>
              <a:rPr lang="en-US" altLang="en-US" dirty="0">
                <a:latin typeface="Roboto" panose="02000000000000000000" pitchFamily="2" charset="0"/>
              </a:rPr>
              <a:t>{…,(xt−1,ht−1,ot−1),(</a:t>
            </a:r>
            <a:r>
              <a:rPr lang="en-US" altLang="en-US" dirty="0" err="1">
                <a:latin typeface="Roboto" panose="02000000000000000000" pitchFamily="2" charset="0"/>
              </a:rPr>
              <a:t>xt,ht,ot</a:t>
            </a:r>
            <a:r>
              <a:rPr lang="en-US" altLang="en-US" dirty="0">
                <a:latin typeface="Roboto" panose="02000000000000000000" pitchFamily="2" charset="0"/>
              </a:rPr>
              <a:t>),…} that depend on each other via recurrent computation. The forward propagation is fairly straightforward. All we need is to loop through the </a:t>
            </a:r>
            <a:r>
              <a:rPr lang="en-US" altLang="en-US" dirty="0">
                <a:latin typeface="MathJax_Main"/>
              </a:rPr>
              <a:t>(</a:t>
            </a:r>
            <a:r>
              <a:rPr lang="en-US" altLang="en-US" dirty="0" err="1">
                <a:latin typeface="MathJax_Math-italic"/>
              </a:rPr>
              <a:t>xt</a:t>
            </a:r>
            <a:r>
              <a:rPr lang="en-US" altLang="en-US" dirty="0" err="1">
                <a:latin typeface="MathJax_Main"/>
              </a:rPr>
              <a:t>,</a:t>
            </a:r>
            <a:r>
              <a:rPr lang="en-US" altLang="en-US" dirty="0" err="1">
                <a:latin typeface="MathJax_Math-italic"/>
              </a:rPr>
              <a:t>ht</a:t>
            </a:r>
            <a:r>
              <a:rPr lang="en-US" altLang="en-US" dirty="0" err="1">
                <a:latin typeface="MathJax_Main"/>
              </a:rPr>
              <a:t>,</a:t>
            </a:r>
            <a:r>
              <a:rPr lang="en-US" altLang="en-US" dirty="0" err="1">
                <a:latin typeface="MathJax_Math-italic"/>
              </a:rPr>
              <a:t>ot</a:t>
            </a:r>
            <a:r>
              <a:rPr lang="en-US" altLang="en-US" dirty="0">
                <a:latin typeface="MathJax_Main"/>
              </a:rPr>
              <a:t>)</a:t>
            </a:r>
            <a:r>
              <a:rPr lang="en-US" altLang="en-US" dirty="0">
                <a:latin typeface="Roboto" panose="02000000000000000000" pitchFamily="2" charset="0"/>
              </a:rPr>
              <a:t>(</a:t>
            </a:r>
            <a:r>
              <a:rPr lang="en-US" altLang="en-US" dirty="0" err="1">
                <a:latin typeface="Roboto" panose="02000000000000000000" pitchFamily="2" charset="0"/>
              </a:rPr>
              <a:t>xt,ht,ot</a:t>
            </a:r>
            <a:r>
              <a:rPr lang="en-US" altLang="en-US" dirty="0">
                <a:latin typeface="Roboto" panose="02000000000000000000" pitchFamily="2" charset="0"/>
              </a:rPr>
              <a:t>) triples one time step at a time. The discrepancy between output </a:t>
            </a:r>
            <a:r>
              <a:rPr lang="en-US" altLang="en-US" dirty="0" err="1">
                <a:latin typeface="MathJax_Math-italic"/>
              </a:rPr>
              <a:t>ot</a:t>
            </a:r>
            <a:r>
              <a:rPr lang="en-US" altLang="en-US" dirty="0" err="1">
                <a:latin typeface="Roboto" panose="02000000000000000000" pitchFamily="2" charset="0"/>
              </a:rPr>
              <a:t>ot</a:t>
            </a:r>
            <a:r>
              <a:rPr lang="en-US" altLang="en-US" dirty="0">
                <a:latin typeface="Roboto" panose="02000000000000000000" pitchFamily="2" charset="0"/>
              </a:rPr>
              <a:t> and the desired label </a:t>
            </a:r>
            <a:r>
              <a:rPr lang="en-US" altLang="en-US" dirty="0" err="1">
                <a:latin typeface="MathJax_Math-italic"/>
              </a:rPr>
              <a:t>yt</a:t>
            </a:r>
            <a:r>
              <a:rPr lang="en-US" altLang="en-US" dirty="0" err="1">
                <a:latin typeface="Roboto" panose="02000000000000000000" pitchFamily="2" charset="0"/>
              </a:rPr>
              <a:t>yt</a:t>
            </a:r>
            <a:r>
              <a:rPr lang="en-US" altLang="en-US" dirty="0">
                <a:latin typeface="Roboto" panose="02000000000000000000" pitchFamily="2" charset="0"/>
              </a:rPr>
              <a:t> is then evaluated by an objective function across all the </a:t>
            </a:r>
            <a:r>
              <a:rPr lang="en-US" altLang="en-US" dirty="0">
                <a:latin typeface="MathJax_Math-italic"/>
              </a:rPr>
              <a:t>T</a:t>
            </a:r>
            <a:r>
              <a:rPr lang="en-US" altLang="en-US" dirty="0">
                <a:latin typeface="Roboto" panose="02000000000000000000" pitchFamily="2" charset="0"/>
              </a:rPr>
              <a:t>T time steps as</a:t>
            </a:r>
            <a:endParaRPr lang="en-US" altLang="en-US" dirty="0"/>
          </a:p>
          <a:p>
            <a:endParaRPr lang="en-US" dirty="0"/>
          </a:p>
        </p:txBody>
      </p:sp>
    </p:spTree>
    <p:extLst>
      <p:ext uri="{BB962C8B-B14F-4D97-AF65-F5344CB8AC3E}">
        <p14:creationId xmlns:p14="http://schemas.microsoft.com/office/powerpoint/2010/main" val="1486122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i="0" dirty="0">
                    <a:effectLst/>
                    <a:latin typeface="Roboto" panose="02000000000000000000" pitchFamily="2" charset="0"/>
                  </a:rPr>
                  <a:t>The first and the second factors of the product in </a:t>
                </a:r>
                <a:r>
                  <a:rPr lang="en-US" b="0" i="0" dirty="0">
                    <a:solidFill>
                      <a:srgbClr val="FF6E40"/>
                    </a:solidFill>
                    <a:effectLst/>
                    <a:latin typeface="Roboto" panose="02000000000000000000" pitchFamily="2" charset="0"/>
                    <a:hlinkClick r:id="rId3"/>
                  </a:rPr>
                  <a:t>(8.7.3)</a:t>
                </a:r>
                <a:r>
                  <a:rPr lang="en-US" b="0" i="0" dirty="0">
                    <a:effectLst/>
                    <a:latin typeface="Roboto" panose="02000000000000000000" pitchFamily="2" charset="0"/>
                  </a:rPr>
                  <a:t> are easy to compute. The third factor</a:t>
                </a:r>
                <a14:m>
                  <m:oMath xmlns:m="http://schemas.openxmlformats.org/officeDocument/2006/math">
                    <m:r>
                      <a:rPr lang="en-US" b="0" i="1" dirty="0" smtClean="0">
                        <a:effectLst/>
                        <a:latin typeface="Cambria Math" panose="02040503050406030204" pitchFamily="18" charset="0"/>
                      </a:rPr>
                      <m:t> </m:t>
                    </m:r>
                    <m:r>
                      <a:rPr lang="en-US" b="0" i="1" u="none" strike="noStrike" dirty="0" smtClean="0">
                        <a:effectLst/>
                        <a:latin typeface="Cambria Math" panose="02040503050406030204" pitchFamily="18" charset="0"/>
                      </a:rPr>
                      <m:t>𝜕</m:t>
                    </m:r>
                    <m:r>
                      <a:rPr lang="en-US" b="0" i="1" u="none" strike="noStrike" dirty="0" err="1" smtClean="0">
                        <a:effectLst/>
                        <a:latin typeface="Cambria Math" panose="02040503050406030204" pitchFamily="18" charset="0"/>
                      </a:rPr>
                      <m:t>h𝑡</m:t>
                    </m:r>
                    <m:r>
                      <a:rPr lang="en-US" b="0" i="1" u="none" strike="noStrike" dirty="0" smtClean="0">
                        <a:effectLst/>
                        <a:latin typeface="Cambria Math" panose="02040503050406030204" pitchFamily="18" charset="0"/>
                      </a:rPr>
                      <m:t>/</m:t>
                    </m:r>
                    <m:r>
                      <a:rPr lang="en-US" b="0" i="1" u="none" strike="noStrike" dirty="0" smtClean="0">
                        <a:effectLst/>
                        <a:latin typeface="Cambria Math" panose="02040503050406030204" pitchFamily="18" charset="0"/>
                      </a:rPr>
                      <m:t>𝜕</m:t>
                    </m:r>
                    <m:r>
                      <a:rPr lang="en-US" b="0" i="1" u="none" strike="noStrike" dirty="0" err="1" smtClean="0">
                        <a:effectLst/>
                        <a:latin typeface="Cambria Math" panose="02040503050406030204" pitchFamily="18" charset="0"/>
                      </a:rPr>
                      <m:t>𝑤h</m:t>
                    </m:r>
                    <m:r>
                      <a:rPr lang="en-US" b="0" i="1" dirty="0" smtClean="0">
                        <a:effectLst/>
                        <a:latin typeface="Cambria Math" panose="02040503050406030204" pitchFamily="18" charset="0"/>
                      </a:rPr>
                      <m:t> </m:t>
                    </m:r>
                  </m:oMath>
                </a14:m>
                <a:r>
                  <a:rPr lang="en-US" b="0" i="0" dirty="0">
                    <a:effectLst/>
                    <a:latin typeface="Roboto" panose="02000000000000000000" pitchFamily="2" charset="0"/>
                  </a:rPr>
                  <a:t>is where things get tricky, since we need to recurrently compute the effect of the parameter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𝑤</m:t>
                        </m:r>
                      </m:e>
                      <m:sub>
                        <m:r>
                          <a:rPr lang="en-US" b="0" i="1" u="none" strike="noStrike" dirty="0" smtClean="0">
                            <a:effectLst/>
                            <a:latin typeface="Cambria Math" panose="02040503050406030204" pitchFamily="18" charset="0"/>
                          </a:rPr>
                          <m:t>h</m:t>
                        </m:r>
                      </m:sub>
                    </m:sSub>
                  </m:oMath>
                </a14:m>
                <a:r>
                  <a:rPr lang="en-US" b="0" i="0" dirty="0">
                    <a:effectLst/>
                    <a:latin typeface="Roboto" panose="02000000000000000000" pitchFamily="2" charset="0"/>
                  </a:rPr>
                  <a:t> on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h</m:t>
                        </m:r>
                      </m:e>
                      <m:sub>
                        <m:r>
                          <a:rPr lang="en-US" b="0" i="1" u="none" strike="noStrike" dirty="0" smtClean="0">
                            <a:effectLst/>
                            <a:latin typeface="Cambria Math" panose="02040503050406030204" pitchFamily="18" charset="0"/>
                          </a:rPr>
                          <m:t>𝑡</m:t>
                        </m:r>
                      </m:sub>
                    </m:sSub>
                  </m:oMath>
                </a14:m>
                <a:r>
                  <a:rPr lang="en-US" b="0" i="0" dirty="0">
                    <a:effectLst/>
                    <a:latin typeface="Roboto" panose="02000000000000000000" pitchFamily="2" charset="0"/>
                  </a:rPr>
                  <a:t>. According to the recurrent computation in </a:t>
                </a:r>
                <a:r>
                  <a:rPr lang="en-US" b="0" i="0" dirty="0">
                    <a:solidFill>
                      <a:srgbClr val="FF6E40"/>
                    </a:solidFill>
                    <a:effectLst/>
                    <a:latin typeface="Roboto" panose="02000000000000000000" pitchFamily="2" charset="0"/>
                    <a:hlinkClick r:id="rId4"/>
                  </a:rPr>
                  <a:t>(8.7.1)</a:t>
                </a:r>
                <a:r>
                  <a:rPr lang="en-US" b="0" i="0" dirty="0">
                    <a:effectLst/>
                    <a:latin typeface="Roboto" panose="02000000000000000000" pitchFamily="2" charset="0"/>
                  </a:rPr>
                  <a:t>,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h</m:t>
                        </m:r>
                      </m:e>
                      <m:sub>
                        <m:r>
                          <a:rPr lang="en-US" b="0" i="1" u="none" strike="noStrike" dirty="0" smtClean="0">
                            <a:effectLst/>
                            <a:latin typeface="Cambria Math" panose="02040503050406030204" pitchFamily="18" charset="0"/>
                          </a:rPr>
                          <m:t>𝑡</m:t>
                        </m:r>
                        <m:r>
                          <a:rPr lang="en-US" b="0" i="1" dirty="0" smtClean="0">
                            <a:effectLst/>
                            <a:latin typeface="Cambria Math" panose="02040503050406030204" pitchFamily="18" charset="0"/>
                          </a:rPr>
                          <m:t> </m:t>
                        </m:r>
                      </m:sub>
                    </m:sSub>
                  </m:oMath>
                </a14:m>
                <a:r>
                  <a:rPr lang="en-US" b="0" i="0" dirty="0">
                    <a:effectLst/>
                    <a:latin typeface="Roboto" panose="02000000000000000000" pitchFamily="2" charset="0"/>
                  </a:rPr>
                  <a:t>depends on both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h</m:t>
                        </m:r>
                      </m:e>
                      <m:sub>
                        <m:d>
                          <m:dPr>
                            <m:begChr m:val="{"/>
                            <m:endChr m:val="}"/>
                            <m:ctrlPr>
                              <a:rPr lang="en-US" b="0" i="1" u="none" strike="noStrike" dirty="0" smtClean="0">
                                <a:effectLst/>
                                <a:latin typeface="Cambria Math" panose="02040503050406030204" pitchFamily="18" charset="0"/>
                              </a:rPr>
                            </m:ctrlPr>
                          </m:dPr>
                          <m:e>
                            <m:r>
                              <a:rPr lang="en-US" b="0" i="1" u="none" strike="noStrike" dirty="0" smtClean="0">
                                <a:effectLst/>
                                <a:latin typeface="Cambria Math" panose="02040503050406030204" pitchFamily="18" charset="0"/>
                              </a:rPr>
                              <m:t>𝑡</m:t>
                            </m:r>
                            <m:r>
                              <a:rPr lang="en-US" b="0" i="1" u="none" strike="noStrike" dirty="0" smtClean="0">
                                <a:effectLst/>
                                <a:latin typeface="Cambria Math" panose="02040503050406030204" pitchFamily="18" charset="0"/>
                              </a:rPr>
                              <m:t>−1</m:t>
                            </m:r>
                          </m:e>
                        </m:d>
                      </m:sub>
                    </m:sSub>
                  </m:oMath>
                </a14:m>
                <a:r>
                  <a:rPr lang="en-US" b="0" i="0" u="none" strike="noStrike" dirty="0">
                    <a:effectLst/>
                    <a:latin typeface="Roboto" panose="02000000000000000000" pitchFamily="2" charset="0"/>
                  </a:rPr>
                  <a:t> </a:t>
                </a:r>
                <a:r>
                  <a:rPr lang="en-US" b="0" i="0" dirty="0">
                    <a:effectLst/>
                    <a:latin typeface="Roboto" panose="02000000000000000000" pitchFamily="2" charset="0"/>
                  </a:rPr>
                  <a:t> and</a:t>
                </a:r>
                <a:r>
                  <a:rPr lang="en-US" b="0" i="0" baseline="0" dirty="0">
                    <a:effectLst/>
                    <a:latin typeface="Roboto" panose="02000000000000000000" pitchFamily="2" charset="0"/>
                  </a:rPr>
                  <a:t>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𝑤</m:t>
                        </m:r>
                      </m:e>
                      <m:sub>
                        <m:r>
                          <a:rPr lang="en-US" b="0" i="1" u="none" strike="noStrike" dirty="0" smtClean="0">
                            <a:effectLst/>
                            <a:latin typeface="Cambria Math" panose="02040503050406030204" pitchFamily="18" charset="0"/>
                          </a:rPr>
                          <m:t>h</m:t>
                        </m:r>
                      </m:sub>
                    </m:sSub>
                  </m:oMath>
                </a14:m>
                <a:r>
                  <a:rPr lang="en-US" b="0" i="0" dirty="0">
                    <a:effectLst/>
                    <a:latin typeface="Roboto" panose="02000000000000000000" pitchFamily="2" charset="0"/>
                  </a:rPr>
                  <a:t>, where computation of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h</m:t>
                        </m:r>
                      </m:e>
                      <m:sub>
                        <m:r>
                          <a:rPr lang="en-US" b="0" i="1" u="none" strike="noStrike" dirty="0" smtClean="0">
                            <a:effectLst/>
                            <a:latin typeface="Cambria Math" panose="02040503050406030204" pitchFamily="18" charset="0"/>
                          </a:rPr>
                          <m:t>𝑡</m:t>
                        </m:r>
                        <m:r>
                          <a:rPr lang="en-US" b="0" i="1" u="none" strike="noStrike" dirty="0" smtClean="0">
                            <a:effectLst/>
                            <a:latin typeface="Cambria Math" panose="02040503050406030204" pitchFamily="18" charset="0"/>
                          </a:rPr>
                          <m:t>−1</m:t>
                        </m:r>
                      </m:sub>
                    </m:sSub>
                  </m:oMath>
                </a14:m>
                <a:r>
                  <a:rPr lang="en-US" b="0" i="0" dirty="0">
                    <a:effectLst/>
                    <a:latin typeface="Roboto" panose="02000000000000000000" pitchFamily="2" charset="0"/>
                  </a:rPr>
                  <a:t>also depends on</a:t>
                </a:r>
                <a14:m>
                  <m:oMath xmlns:m="http://schemas.openxmlformats.org/officeDocument/2006/math">
                    <m:r>
                      <a:rPr lang="en-US" b="0" i="1" dirty="0" smtClean="0">
                        <a:effectLst/>
                        <a:latin typeface="Cambria Math" panose="02040503050406030204" pitchFamily="18" charset="0"/>
                      </a:rPr>
                      <m:t> </m:t>
                    </m:r>
                    <m:sSub>
                      <m:sSubPr>
                        <m:ctrlPr>
                          <a:rPr lang="en-US" b="0" i="1" u="none" strike="noStrike" dirty="0" err="1" smtClean="0">
                            <a:effectLst/>
                            <a:latin typeface="Cambria Math" panose="02040503050406030204" pitchFamily="18" charset="0"/>
                          </a:rPr>
                        </m:ctrlPr>
                      </m:sSubPr>
                      <m:e>
                        <m:r>
                          <a:rPr lang="en-US" b="0" i="1" u="none" strike="noStrike" dirty="0" err="1" smtClean="0">
                            <a:effectLst/>
                            <a:latin typeface="Cambria Math" panose="02040503050406030204" pitchFamily="18" charset="0"/>
                          </a:rPr>
                          <m:t>𝑤</m:t>
                        </m:r>
                      </m:e>
                      <m:sub>
                        <m:r>
                          <a:rPr lang="en-US" b="0" i="1" u="none" strike="noStrike" dirty="0" err="1" smtClean="0">
                            <a:effectLst/>
                            <a:latin typeface="Cambria Math" panose="02040503050406030204" pitchFamily="18" charset="0"/>
                          </a:rPr>
                          <m:t>h</m:t>
                        </m:r>
                      </m:sub>
                    </m:sSub>
                  </m:oMath>
                </a14:m>
                <a:r>
                  <a:rPr lang="en-US" b="0" i="0" dirty="0">
                    <a:effectLst/>
                    <a:latin typeface="Roboto" panose="02000000000000000000" pitchFamily="2" charset="0"/>
                  </a:rPr>
                  <a:t>. Thus, using the chain rule yields</a:t>
                </a:r>
                <a:endParaRPr lang="en-US" dirty="0"/>
              </a:p>
            </p:txBody>
          </p:sp>
        </mc:Choice>
        <mc:Fallback xmlns="">
          <p:sp>
            <p:nvSpPr>
              <p:cNvPr id="3" name="Notes Placeholder 2"/>
              <p:cNvSpPr>
                <a:spLocks noGrp="1"/>
              </p:cNvSpPr>
              <p:nvPr>
                <p:ph type="body" idx="1"/>
              </p:nvPr>
            </p:nvSpPr>
            <p:spPr/>
            <p:txBody>
              <a:bodyPr/>
              <a:lstStyle/>
              <a:p>
                <a:r>
                  <a:rPr lang="en-US" b="0" i="0" dirty="0">
                    <a:effectLst/>
                    <a:latin typeface="Roboto" panose="02000000000000000000" pitchFamily="2" charset="0"/>
                  </a:rPr>
                  <a:t>The first and the second factors of the product in </a:t>
                </a:r>
                <a:r>
                  <a:rPr lang="en-US" b="0" i="0" dirty="0">
                    <a:solidFill>
                      <a:srgbClr val="FF6E40"/>
                    </a:solidFill>
                    <a:effectLst/>
                    <a:latin typeface="Roboto" panose="02000000000000000000" pitchFamily="2" charset="0"/>
                    <a:hlinkClick r:id="rId5"/>
                  </a:rPr>
                  <a:t>(8.7.3)</a:t>
                </a:r>
                <a:r>
                  <a:rPr lang="en-US" b="0" i="0" dirty="0">
                    <a:effectLst/>
                    <a:latin typeface="Roboto" panose="02000000000000000000" pitchFamily="2" charset="0"/>
                  </a:rPr>
                  <a:t> are easy to compute. The third factor</a:t>
                </a:r>
                <a:r>
                  <a:rPr lang="en-US" b="0" i="0" dirty="0">
                    <a:effectLst/>
                    <a:latin typeface="Cambria Math" panose="02040503050406030204" pitchFamily="18" charset="0"/>
                  </a:rPr>
                  <a:t> </a:t>
                </a:r>
                <a:r>
                  <a:rPr lang="en-US" b="0" i="0" u="none" strike="noStrike" dirty="0">
                    <a:effectLst/>
                    <a:latin typeface="Cambria Math" panose="02040503050406030204" pitchFamily="18" charset="0"/>
                  </a:rPr>
                  <a:t>𝜕</a:t>
                </a:r>
                <a:r>
                  <a:rPr lang="en-US" b="0" i="0" u="none" strike="noStrike" dirty="0" err="1">
                    <a:effectLst/>
                    <a:latin typeface="Cambria Math" panose="02040503050406030204" pitchFamily="18" charset="0"/>
                  </a:rPr>
                  <a:t>ℎ𝑡</a:t>
                </a:r>
                <a:r>
                  <a:rPr lang="en-US" b="0" i="0" u="none" strike="noStrike" dirty="0">
                    <a:effectLst/>
                    <a:latin typeface="Cambria Math" panose="02040503050406030204" pitchFamily="18" charset="0"/>
                  </a:rPr>
                  <a:t>/𝜕</a:t>
                </a:r>
                <a:r>
                  <a:rPr lang="en-US" b="0" i="0" u="none" strike="noStrike" dirty="0" err="1">
                    <a:effectLst/>
                    <a:latin typeface="Cambria Math" panose="02040503050406030204" pitchFamily="18" charset="0"/>
                  </a:rPr>
                  <a:t>𝑤ℎ</a:t>
                </a:r>
                <a:r>
                  <a:rPr lang="en-US" b="0" i="0" dirty="0">
                    <a:effectLst/>
                    <a:latin typeface="Cambria Math" panose="02040503050406030204" pitchFamily="18" charset="0"/>
                  </a:rPr>
                  <a:t> </a:t>
                </a:r>
                <a:r>
                  <a:rPr lang="en-US" b="0" i="0" dirty="0">
                    <a:effectLst/>
                    <a:latin typeface="Roboto" panose="02000000000000000000" pitchFamily="2" charset="0"/>
                  </a:rPr>
                  <a:t>is where things get tricky, since we need to recurrently compute the effect of the parameter </a:t>
                </a:r>
                <a:r>
                  <a:rPr lang="en-US" b="0" i="0" u="none" strike="noStrike" dirty="0">
                    <a:effectLst/>
                    <a:latin typeface="Cambria Math" panose="02040503050406030204" pitchFamily="18" charset="0"/>
                  </a:rPr>
                  <a:t>𝑤_ℎ</a:t>
                </a:r>
                <a:r>
                  <a:rPr lang="en-US" b="0" i="0" dirty="0">
                    <a:effectLst/>
                    <a:latin typeface="Roboto" panose="02000000000000000000" pitchFamily="2" charset="0"/>
                  </a:rPr>
                  <a:t> on </a:t>
                </a:r>
                <a:r>
                  <a:rPr lang="en-US" b="0" i="0" u="none" strike="noStrike" dirty="0">
                    <a:effectLst/>
                    <a:latin typeface="Cambria Math" panose="02040503050406030204" pitchFamily="18" charset="0"/>
                  </a:rPr>
                  <a:t>ℎ_𝑡</a:t>
                </a:r>
                <a:r>
                  <a:rPr lang="en-US" b="0" i="0" dirty="0">
                    <a:effectLst/>
                    <a:latin typeface="Roboto" panose="02000000000000000000" pitchFamily="2" charset="0"/>
                  </a:rPr>
                  <a:t>. According to the recurrent computation in </a:t>
                </a:r>
                <a:r>
                  <a:rPr lang="en-US" b="0" i="0" dirty="0">
                    <a:solidFill>
                      <a:srgbClr val="FF6E40"/>
                    </a:solidFill>
                    <a:effectLst/>
                    <a:latin typeface="Roboto" panose="02000000000000000000" pitchFamily="2" charset="0"/>
                    <a:hlinkClick r:id="rId6"/>
                  </a:rPr>
                  <a:t>(8.7.1)</a:t>
                </a:r>
                <a:r>
                  <a:rPr lang="en-US" b="0" i="0" dirty="0">
                    <a:effectLst/>
                    <a:latin typeface="Roboto" panose="02000000000000000000" pitchFamily="2" charset="0"/>
                  </a:rPr>
                  <a:t>, </a:t>
                </a:r>
                <a:r>
                  <a:rPr lang="en-US" b="0" i="0" u="none" strike="noStrike" dirty="0">
                    <a:effectLst/>
                    <a:latin typeface="Cambria Math" panose="02040503050406030204" pitchFamily="18" charset="0"/>
                  </a:rPr>
                  <a:t>ℎ_𝑡</a:t>
                </a:r>
                <a:r>
                  <a:rPr lang="en-US" b="0" i="0" dirty="0">
                    <a:effectLst/>
                    <a:latin typeface="Cambria Math" panose="02040503050406030204" pitchFamily="18" charset="0"/>
                  </a:rPr>
                  <a:t> </a:t>
                </a:r>
                <a:r>
                  <a:rPr lang="en-US" b="0" i="0" dirty="0">
                    <a:effectLst/>
                    <a:latin typeface="Roboto" panose="02000000000000000000" pitchFamily="2" charset="0"/>
                  </a:rPr>
                  <a:t>depends on both </a:t>
                </a:r>
                <a:r>
                  <a:rPr lang="en-US" b="0" i="0" u="none" strike="noStrike" dirty="0">
                    <a:effectLst/>
                    <a:latin typeface="Cambria Math" panose="02040503050406030204" pitchFamily="18" charset="0"/>
                  </a:rPr>
                  <a:t>ℎ_{𝑡−1} </a:t>
                </a:r>
                <a:r>
                  <a:rPr lang="en-US" b="0" i="0" u="none" strike="noStrike" dirty="0">
                    <a:effectLst/>
                    <a:latin typeface="Roboto" panose="02000000000000000000" pitchFamily="2" charset="0"/>
                  </a:rPr>
                  <a:t> </a:t>
                </a:r>
                <a:r>
                  <a:rPr lang="en-US" b="0" i="0" dirty="0">
                    <a:effectLst/>
                    <a:latin typeface="Roboto" panose="02000000000000000000" pitchFamily="2" charset="0"/>
                  </a:rPr>
                  <a:t> and</a:t>
                </a:r>
                <a:r>
                  <a:rPr lang="en-US" b="0" i="0" baseline="0" dirty="0">
                    <a:effectLst/>
                    <a:latin typeface="Roboto" panose="02000000000000000000" pitchFamily="2" charset="0"/>
                  </a:rPr>
                  <a:t> </a:t>
                </a:r>
                <a:r>
                  <a:rPr lang="en-US" b="0" i="0" u="none" strike="noStrike" dirty="0">
                    <a:effectLst/>
                    <a:latin typeface="Cambria Math" panose="02040503050406030204" pitchFamily="18" charset="0"/>
                  </a:rPr>
                  <a:t>𝑤_ℎ</a:t>
                </a:r>
                <a:r>
                  <a:rPr lang="en-US" b="0" i="0" dirty="0">
                    <a:effectLst/>
                    <a:latin typeface="Roboto" panose="02000000000000000000" pitchFamily="2" charset="0"/>
                  </a:rPr>
                  <a:t>, where computation of </a:t>
                </a:r>
                <a:r>
                  <a:rPr lang="en-US" b="0" i="0" u="none" strike="noStrike" dirty="0">
                    <a:effectLst/>
                    <a:latin typeface="Cambria Math" panose="02040503050406030204" pitchFamily="18" charset="0"/>
                  </a:rPr>
                  <a:t>ℎ_(𝑡−1)</a:t>
                </a:r>
                <a:r>
                  <a:rPr lang="en-US" b="0" i="0" dirty="0">
                    <a:effectLst/>
                    <a:latin typeface="Roboto" panose="02000000000000000000" pitchFamily="2" charset="0"/>
                  </a:rPr>
                  <a:t>also depends on</a:t>
                </a:r>
                <a:r>
                  <a:rPr lang="en-US" b="0" i="0" dirty="0">
                    <a:effectLst/>
                    <a:latin typeface="Cambria Math" panose="02040503050406030204" pitchFamily="18" charset="0"/>
                  </a:rPr>
                  <a:t> </a:t>
                </a:r>
                <a:r>
                  <a:rPr lang="en-US" b="0" i="0" u="none" strike="noStrike" dirty="0" err="1">
                    <a:effectLst/>
                    <a:latin typeface="Cambria Math" panose="02040503050406030204" pitchFamily="18" charset="0"/>
                  </a:rPr>
                  <a:t>𝑤_ℎ</a:t>
                </a:r>
                <a:r>
                  <a:rPr lang="en-US" b="0" i="0" dirty="0">
                    <a:effectLst/>
                    <a:latin typeface="Roboto" panose="02000000000000000000" pitchFamily="2" charset="0"/>
                  </a:rPr>
                  <a:t>. Thus, using the chain rule yields</a:t>
                </a:r>
                <a:endParaRPr lang="en-US" dirty="0"/>
              </a:p>
            </p:txBody>
          </p:sp>
        </mc:Fallback>
      </mc:AlternateContent>
    </p:spTree>
    <p:extLst>
      <p:ext uri="{BB962C8B-B14F-4D97-AF65-F5344CB8AC3E}">
        <p14:creationId xmlns:p14="http://schemas.microsoft.com/office/powerpoint/2010/main" val="635026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7381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0" i="0" dirty="0">
                    <a:effectLst/>
                    <a:latin typeface="Roboto" panose="02000000000000000000" pitchFamily="2" charset="0"/>
                  </a:rPr>
                  <a:t>Now, we can calculate the gradient of the objective function with respect to the parameter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𝑊</m:t>
                        </m:r>
                      </m:e>
                      <m:sub>
                        <m:r>
                          <a:rPr lang="en-US" b="0" i="1" u="none" strike="noStrike" dirty="0" smtClean="0">
                            <a:effectLst/>
                            <a:latin typeface="Cambria Math" panose="02040503050406030204" pitchFamily="18" charset="0"/>
                          </a:rPr>
                          <m:t>𝑞h</m:t>
                        </m:r>
                      </m:sub>
                    </m:sSub>
                  </m:oMath>
                </a14:m>
                <a:r>
                  <a:rPr lang="en-US" b="0" i="0" dirty="0">
                    <a:effectLst/>
                    <a:latin typeface="Roboto" panose="02000000000000000000" pitchFamily="2" charset="0"/>
                  </a:rPr>
                  <a:t> in the output layer: </a:t>
                </a:r>
                <a14:m>
                  <m:oMath xmlns:m="http://schemas.openxmlformats.org/officeDocument/2006/math">
                    <m:f>
                      <m:fPr>
                        <m:ctrlPr>
                          <a:rPr lang="en-US" b="0" i="1" u="none" strike="noStrike" dirty="0" smtClean="0">
                            <a:effectLst/>
                            <a:latin typeface="Cambria Math" panose="02040503050406030204" pitchFamily="18" charset="0"/>
                          </a:rPr>
                        </m:ctrlPr>
                      </m:fPr>
                      <m:num>
                        <m:r>
                          <a:rPr lang="en-US" b="0" i="1" u="none" strike="noStrike" dirty="0" smtClean="0">
                            <a:effectLst/>
                            <a:latin typeface="Cambria Math" panose="02040503050406030204" pitchFamily="18" charset="0"/>
                          </a:rPr>
                          <m:t>𝜕</m:t>
                        </m:r>
                        <m:r>
                          <a:rPr lang="en-US" b="0" i="1" u="none" strike="noStrike" dirty="0" smtClean="0">
                            <a:effectLst/>
                            <a:latin typeface="Cambria Math" panose="02040503050406030204" pitchFamily="18" charset="0"/>
                          </a:rPr>
                          <m:t>𝐿</m:t>
                        </m:r>
                      </m:num>
                      <m:den>
                        <m:r>
                          <a:rPr lang="en-US" b="0" i="1" u="none" strike="noStrike" dirty="0" smtClean="0">
                            <a:effectLst/>
                            <a:latin typeface="Cambria Math" panose="02040503050406030204" pitchFamily="18" charset="0"/>
                          </a:rPr>
                          <m:t>𝜕</m:t>
                        </m:r>
                        <m:r>
                          <a:rPr lang="en-US" b="0" i="1" u="none" strike="noStrike" dirty="0" err="1" smtClean="0">
                            <a:effectLst/>
                            <a:latin typeface="Cambria Math" panose="02040503050406030204" pitchFamily="18" charset="0"/>
                          </a:rPr>
                          <m:t>𝑊𝑞h</m:t>
                        </m:r>
                      </m:den>
                    </m:f>
                  </m:oMath>
                </a14:m>
                <a:r>
                  <a:rPr lang="en-US" b="0" i="0" u="none" strike="noStrike" dirty="0">
                    <a:effectLst/>
                    <a:latin typeface="MathJax_Math-italic"/>
                  </a:rPr>
                  <a:t> </a:t>
                </a:r>
                <a14:m>
                  <m:oMath xmlns:m="http://schemas.openxmlformats.org/officeDocument/2006/math">
                    <m:r>
                      <a:rPr lang="en-US" b="0" i="1" u="none" strike="noStrike" dirty="0" smtClean="0">
                        <a:effectLst/>
                        <a:latin typeface="Cambria Math" panose="02040503050406030204" pitchFamily="18" charset="0"/>
                      </a:rPr>
                      <m:t>∈</m:t>
                    </m:r>
                    <m:sSup>
                      <m:sSupPr>
                        <m:ctrlPr>
                          <a:rPr lang="en-US" b="0" i="1" u="none" strike="noStrike" dirty="0" smtClean="0">
                            <a:effectLst/>
                            <a:latin typeface="Cambria Math" panose="02040503050406030204" pitchFamily="18" charset="0"/>
                          </a:rPr>
                        </m:ctrlPr>
                      </m:sSupPr>
                      <m:e>
                        <m:r>
                          <a:rPr lang="en-US" b="0" i="1" u="none" strike="noStrike" dirty="0" err="1" smtClean="0">
                            <a:effectLst/>
                            <a:latin typeface="Cambria Math" panose="02040503050406030204" pitchFamily="18" charset="0"/>
                          </a:rPr>
                          <m:t>𝑅</m:t>
                        </m:r>
                      </m:e>
                      <m:sup>
                        <m:r>
                          <a:rPr lang="en-US" b="0" i="1" u="none" strike="noStrike" dirty="0" smtClean="0">
                            <a:effectLst/>
                            <a:latin typeface="Cambria Math" panose="02040503050406030204" pitchFamily="18" charset="0"/>
                          </a:rPr>
                          <m:t>𝑞</m:t>
                        </m:r>
                        <m:r>
                          <a:rPr lang="en-US" b="0" i="1" u="none" strike="noStrike" dirty="0" smtClean="0">
                            <a:effectLst/>
                            <a:latin typeface="Cambria Math" panose="02040503050406030204" pitchFamily="18" charset="0"/>
                          </a:rPr>
                          <m:t>×</m:t>
                        </m:r>
                        <m:r>
                          <a:rPr lang="en-US" b="0" i="1" u="none" strike="noStrike" dirty="0" smtClean="0">
                            <a:effectLst/>
                            <a:latin typeface="Cambria Math" panose="02040503050406030204" pitchFamily="18" charset="0"/>
                          </a:rPr>
                          <m:t>h</m:t>
                        </m:r>
                      </m:sup>
                    </m:sSup>
                  </m:oMath>
                </a14:m>
                <a:r>
                  <a:rPr lang="en-US" b="0" i="0" dirty="0">
                    <a:effectLst/>
                    <a:latin typeface="Roboto" panose="02000000000000000000" pitchFamily="2" charset="0"/>
                  </a:rPr>
                  <a:t>. Based on </a:t>
                </a:r>
                <a:r>
                  <a:rPr lang="en-US" b="0" i="0" dirty="0">
                    <a:solidFill>
                      <a:srgbClr val="FF6E40"/>
                    </a:solidFill>
                    <a:effectLst/>
                    <a:latin typeface="Roboto" panose="02000000000000000000" pitchFamily="2" charset="0"/>
                    <a:hlinkClick r:id="rId3"/>
                  </a:rPr>
                  <a:t>Fig. 8.7.2</a:t>
                </a:r>
                <a:r>
                  <a:rPr lang="en-US" b="0" i="0" dirty="0">
                    <a:effectLst/>
                    <a:latin typeface="Roboto" panose="02000000000000000000" pitchFamily="2" charset="0"/>
                  </a:rPr>
                  <a:t>, the objective function </a:t>
                </a:r>
                <a14:m>
                  <m:oMath xmlns:m="http://schemas.openxmlformats.org/officeDocument/2006/math">
                    <m:r>
                      <a:rPr lang="en-US" b="0" i="1" u="none" strike="noStrike" dirty="0" smtClean="0">
                        <a:effectLst/>
                        <a:latin typeface="Cambria Math" panose="02040503050406030204" pitchFamily="18" charset="0"/>
                      </a:rPr>
                      <m:t>𝐿</m:t>
                    </m:r>
                  </m:oMath>
                </a14:m>
                <a:r>
                  <a:rPr lang="en-US" b="0" i="0" dirty="0">
                    <a:effectLst/>
                    <a:latin typeface="Roboto" panose="02000000000000000000" pitchFamily="2" charset="0"/>
                  </a:rPr>
                  <a:t> depends on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𝑊</m:t>
                        </m:r>
                      </m:e>
                      <m:sub>
                        <m:r>
                          <a:rPr lang="en-US" b="0" i="1" u="none" strike="noStrike" dirty="0" smtClean="0">
                            <a:effectLst/>
                            <a:latin typeface="Cambria Math" panose="02040503050406030204" pitchFamily="18" charset="0"/>
                          </a:rPr>
                          <m:t>𝑞h</m:t>
                        </m:r>
                      </m:sub>
                    </m:sSub>
                  </m:oMath>
                </a14:m>
                <a:r>
                  <a:rPr lang="en-US" b="0" i="0" dirty="0">
                    <a:effectLst/>
                    <a:latin typeface="Roboto" panose="02000000000000000000" pitchFamily="2" charset="0"/>
                  </a:rPr>
                  <a:t> via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𝑜</m:t>
                        </m:r>
                      </m:e>
                      <m:sub>
                        <m:r>
                          <a:rPr lang="en-US" b="0" i="1" u="none" strike="noStrike" dirty="0" smtClean="0">
                            <a:effectLst/>
                            <a:latin typeface="Cambria Math" panose="02040503050406030204" pitchFamily="18" charset="0"/>
                          </a:rPr>
                          <m:t>1</m:t>
                        </m:r>
                      </m:sub>
                    </m:sSub>
                    <m:r>
                      <a:rPr lang="en-US" b="0" i="1" u="none" strike="noStrike" dirty="0" smtClean="0">
                        <a:effectLst/>
                        <a:latin typeface="Cambria Math" panose="02040503050406030204" pitchFamily="18" charset="0"/>
                      </a:rPr>
                      <m:t>,…,</m:t>
                    </m:r>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𝑜</m:t>
                        </m:r>
                      </m:e>
                      <m:sub>
                        <m:r>
                          <a:rPr lang="en-US" b="0" i="1" u="none" strike="noStrike" dirty="0" smtClean="0">
                            <a:effectLst/>
                            <a:latin typeface="Cambria Math" panose="02040503050406030204" pitchFamily="18" charset="0"/>
                          </a:rPr>
                          <m:t>𝑇</m:t>
                        </m:r>
                      </m:sub>
                    </m:sSub>
                  </m:oMath>
                </a14:m>
                <a:r>
                  <a:rPr lang="en-US" b="0" i="0" dirty="0">
                    <a:effectLst/>
                    <a:latin typeface="Roboto" panose="02000000000000000000" pitchFamily="2" charset="0"/>
                  </a:rPr>
                  <a:t>. Using the chain rule yields</a:t>
                </a:r>
                <a:endParaRPr lang="en-US" dirty="0"/>
              </a:p>
            </p:txBody>
          </p:sp>
        </mc:Choice>
        <mc:Fallback xmlns="">
          <p:sp>
            <p:nvSpPr>
              <p:cNvPr id="3" name="Notes Placeholder 2"/>
              <p:cNvSpPr>
                <a:spLocks noGrp="1"/>
              </p:cNvSpPr>
              <p:nvPr>
                <p:ph type="body" idx="1"/>
              </p:nvPr>
            </p:nvSpPr>
            <p:spPr/>
            <p:txBody>
              <a:bodyPr/>
              <a:lstStyle/>
              <a:p>
                <a:r>
                  <a:rPr lang="en-US" b="0" i="0" dirty="0">
                    <a:effectLst/>
                    <a:latin typeface="Roboto" panose="02000000000000000000" pitchFamily="2" charset="0"/>
                  </a:rPr>
                  <a:t>Now, we can calculate the gradient of the objective function with respect to the parameter </a:t>
                </a:r>
                <a:r>
                  <a:rPr lang="en-US" b="0" i="0" u="none" strike="noStrike" dirty="0">
                    <a:effectLst/>
                    <a:latin typeface="Cambria Math" panose="02040503050406030204" pitchFamily="18" charset="0"/>
                  </a:rPr>
                  <a:t>𝑊_𝑞ℎ</a:t>
                </a:r>
                <a:r>
                  <a:rPr lang="en-US" b="0" i="0" dirty="0">
                    <a:effectLst/>
                    <a:latin typeface="Roboto" panose="02000000000000000000" pitchFamily="2" charset="0"/>
                  </a:rPr>
                  <a:t> in the output layer: </a:t>
                </a:r>
                <a:r>
                  <a:rPr lang="en-US" b="0" i="0" u="none" strike="noStrike" dirty="0">
                    <a:effectLst/>
                    <a:latin typeface="Cambria Math" panose="02040503050406030204" pitchFamily="18" charset="0"/>
                  </a:rPr>
                  <a:t>𝜕𝐿/𝜕</a:t>
                </a:r>
                <a:r>
                  <a:rPr lang="en-US" b="0" i="0" u="none" strike="noStrike" dirty="0" err="1">
                    <a:effectLst/>
                    <a:latin typeface="Cambria Math" panose="02040503050406030204" pitchFamily="18" charset="0"/>
                  </a:rPr>
                  <a:t>𝑊𝑞ℎ</a:t>
                </a:r>
                <a:r>
                  <a:rPr lang="en-US" b="0" i="0" u="none" strike="noStrike" dirty="0">
                    <a:effectLst/>
                    <a:latin typeface="MathJax_Math-italic"/>
                  </a:rPr>
                  <a:t> </a:t>
                </a:r>
                <a:r>
                  <a:rPr lang="en-US" b="0" i="0" u="none" strike="noStrike" dirty="0">
                    <a:effectLst/>
                    <a:latin typeface="Cambria Math" panose="02040503050406030204" pitchFamily="18" charset="0"/>
                  </a:rPr>
                  <a:t>∈</a:t>
                </a:r>
                <a:r>
                  <a:rPr lang="en-US" b="0" i="0" u="none" strike="noStrike" dirty="0" err="1">
                    <a:effectLst/>
                    <a:latin typeface="Cambria Math" panose="02040503050406030204" pitchFamily="18" charset="0"/>
                  </a:rPr>
                  <a:t>𝑅</a:t>
                </a:r>
                <a:r>
                  <a:rPr lang="en-US" b="0" i="0" u="none" strike="noStrike" dirty="0">
                    <a:effectLst/>
                    <a:latin typeface="Cambria Math" panose="02040503050406030204" pitchFamily="18" charset="0"/>
                  </a:rPr>
                  <a:t>^(𝑞×ℎ)</a:t>
                </a:r>
                <a:r>
                  <a:rPr lang="en-US" b="0" i="0" dirty="0">
                    <a:effectLst/>
                    <a:latin typeface="Roboto" panose="02000000000000000000" pitchFamily="2" charset="0"/>
                  </a:rPr>
                  <a:t>. Based on </a:t>
                </a:r>
                <a:r>
                  <a:rPr lang="en-US" b="0" i="0" dirty="0">
                    <a:solidFill>
                      <a:srgbClr val="FF6E40"/>
                    </a:solidFill>
                    <a:effectLst/>
                    <a:latin typeface="Roboto" panose="02000000000000000000" pitchFamily="2" charset="0"/>
                    <a:hlinkClick r:id="rId4"/>
                  </a:rPr>
                  <a:t>Fig. 8.7.2</a:t>
                </a:r>
                <a:r>
                  <a:rPr lang="en-US" b="0" i="0" dirty="0">
                    <a:effectLst/>
                    <a:latin typeface="Roboto" panose="02000000000000000000" pitchFamily="2" charset="0"/>
                  </a:rPr>
                  <a:t>, the objective function </a:t>
                </a:r>
                <a:r>
                  <a:rPr lang="en-US" b="0" i="0" u="none" strike="noStrike" dirty="0">
                    <a:effectLst/>
                    <a:latin typeface="Cambria Math" panose="02040503050406030204" pitchFamily="18" charset="0"/>
                  </a:rPr>
                  <a:t>𝐿</a:t>
                </a:r>
                <a:r>
                  <a:rPr lang="en-US" b="0" i="0" dirty="0">
                    <a:effectLst/>
                    <a:latin typeface="Roboto" panose="02000000000000000000" pitchFamily="2" charset="0"/>
                  </a:rPr>
                  <a:t> depends on </a:t>
                </a:r>
                <a:r>
                  <a:rPr lang="en-US" b="0" i="0" u="none" strike="noStrike" dirty="0">
                    <a:effectLst/>
                    <a:latin typeface="Cambria Math" panose="02040503050406030204" pitchFamily="18" charset="0"/>
                  </a:rPr>
                  <a:t>𝑊_𝑞ℎ</a:t>
                </a:r>
                <a:r>
                  <a:rPr lang="en-US" b="0" i="0" dirty="0">
                    <a:effectLst/>
                    <a:latin typeface="Roboto" panose="02000000000000000000" pitchFamily="2" charset="0"/>
                  </a:rPr>
                  <a:t> via </a:t>
                </a:r>
                <a:r>
                  <a:rPr lang="en-US" b="0" i="0" u="none" strike="noStrike" dirty="0">
                    <a:effectLst/>
                    <a:latin typeface="Cambria Math" panose="02040503050406030204" pitchFamily="18" charset="0"/>
                  </a:rPr>
                  <a:t>𝑜_1,…,𝑜_𝑇</a:t>
                </a:r>
                <a:r>
                  <a:rPr lang="en-US" b="0" i="0" dirty="0">
                    <a:effectLst/>
                    <a:latin typeface="Roboto" panose="02000000000000000000" pitchFamily="2" charset="0"/>
                  </a:rPr>
                  <a:t>. Using the chain rule yields</a:t>
                </a:r>
                <a:endParaRPr lang="en-US" dirty="0"/>
              </a:p>
            </p:txBody>
          </p:sp>
        </mc:Fallback>
      </mc:AlternateContent>
    </p:spTree>
    <p:extLst>
      <p:ext uri="{BB962C8B-B14F-4D97-AF65-F5344CB8AC3E}">
        <p14:creationId xmlns:p14="http://schemas.microsoft.com/office/powerpoint/2010/main" val="423063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Next, as shown in </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hlinkClick r:id="rId3"/>
                  </a:rPr>
                  <a:t>Fig. 8.7.2</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at the final time step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the objective function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L</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depends on the hidden state </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hT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only via </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oT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Therefore, we can easily find the gradient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∂L/∂</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hT∈Rh</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using the chain rule:</a:t>
                </a:r>
              </a:p>
              <a:p>
                <a:endPar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endParaRPr>
              </a:p>
              <a:p>
                <a:endPar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endParaRPr>
              </a:p>
              <a:p>
                <a:r>
                  <a:rPr lang="en-US" b="0" i="0" dirty="0">
                    <a:effectLst/>
                    <a:latin typeface="Roboto" panose="02000000000000000000" pitchFamily="2" charset="0"/>
                  </a:rPr>
                  <a:t>It gets trickier for any time step </a:t>
                </a:r>
                <a14:m>
                  <m:oMath xmlns:m="http://schemas.openxmlformats.org/officeDocument/2006/math">
                    <m:r>
                      <a:rPr lang="en-US" b="0" i="1" u="none" strike="noStrike" dirty="0" smtClean="0">
                        <a:effectLst/>
                        <a:latin typeface="Cambria Math" panose="02040503050406030204" pitchFamily="18" charset="0"/>
                      </a:rPr>
                      <m:t>𝑡</m:t>
                    </m:r>
                    <m:r>
                      <a:rPr lang="en-US" b="0" i="1" u="none" strike="noStrike" dirty="0" smtClean="0">
                        <a:effectLst/>
                        <a:latin typeface="Cambria Math" panose="02040503050406030204" pitchFamily="18" charset="0"/>
                      </a:rPr>
                      <m:t>&lt;</m:t>
                    </m:r>
                    <m:r>
                      <a:rPr lang="en-US" b="0" i="1" u="none" strike="noStrike" dirty="0" smtClean="0">
                        <a:effectLst/>
                        <a:latin typeface="Cambria Math" panose="02040503050406030204" pitchFamily="18" charset="0"/>
                      </a:rPr>
                      <m:t>𝑇</m:t>
                    </m:r>
                  </m:oMath>
                </a14:m>
                <a:r>
                  <a:rPr lang="en-US" b="0" i="0" dirty="0">
                    <a:effectLst/>
                    <a:latin typeface="Roboto" panose="02000000000000000000" pitchFamily="2" charset="0"/>
                  </a:rPr>
                  <a:t>, where the objective function </a:t>
                </a:r>
                <a14:m>
                  <m:oMath xmlns:m="http://schemas.openxmlformats.org/officeDocument/2006/math">
                    <m:r>
                      <a:rPr lang="en-US" b="0" i="1" u="none" strike="noStrike" dirty="0" smtClean="0">
                        <a:effectLst/>
                        <a:latin typeface="Cambria Math" panose="02040503050406030204" pitchFamily="18" charset="0"/>
                      </a:rPr>
                      <m:t>𝐿</m:t>
                    </m:r>
                  </m:oMath>
                </a14:m>
                <a:r>
                  <a:rPr lang="en-US" b="0" i="0" dirty="0">
                    <a:effectLst/>
                    <a:latin typeface="Roboto" panose="02000000000000000000" pitchFamily="2" charset="0"/>
                  </a:rPr>
                  <a:t> depends on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h</m:t>
                        </m:r>
                      </m:e>
                      <m:sub>
                        <m:r>
                          <a:rPr lang="en-US" b="0" i="1" u="none" strike="noStrike" dirty="0" smtClean="0">
                            <a:effectLst/>
                            <a:latin typeface="Cambria Math" panose="02040503050406030204" pitchFamily="18" charset="0"/>
                          </a:rPr>
                          <m:t>𝑡</m:t>
                        </m:r>
                      </m:sub>
                    </m:sSub>
                  </m:oMath>
                </a14:m>
                <a:r>
                  <a:rPr lang="en-US" b="0" i="0" dirty="0">
                    <a:effectLst/>
                    <a:latin typeface="Roboto" panose="02000000000000000000" pitchFamily="2" charset="0"/>
                  </a:rPr>
                  <a:t> via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h</m:t>
                        </m:r>
                      </m:e>
                      <m:sub>
                        <m:r>
                          <a:rPr lang="en-US" b="0" i="1" u="none" strike="noStrike" dirty="0" smtClean="0">
                            <a:effectLst/>
                            <a:latin typeface="Cambria Math" panose="02040503050406030204" pitchFamily="18" charset="0"/>
                          </a:rPr>
                          <m:t>𝑡</m:t>
                        </m:r>
                        <m:r>
                          <a:rPr lang="en-US" b="0" i="1" u="none" strike="noStrike" dirty="0" smtClean="0">
                            <a:effectLst/>
                            <a:latin typeface="Cambria Math" panose="02040503050406030204" pitchFamily="18" charset="0"/>
                          </a:rPr>
                          <m:t>+1</m:t>
                        </m:r>
                      </m:sub>
                    </m:sSub>
                  </m:oMath>
                </a14:m>
                <a:r>
                  <a:rPr lang="en-US" b="0" i="0" dirty="0">
                    <a:effectLst/>
                    <a:latin typeface="Roboto" panose="02000000000000000000" pitchFamily="2" charset="0"/>
                  </a:rPr>
                  <a:t> and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𝑜</m:t>
                        </m:r>
                      </m:e>
                      <m:sub>
                        <m:r>
                          <a:rPr lang="en-US" b="0" i="1" u="none" strike="noStrike" dirty="0" smtClean="0">
                            <a:effectLst/>
                            <a:latin typeface="Cambria Math" panose="02040503050406030204" pitchFamily="18" charset="0"/>
                          </a:rPr>
                          <m:t>𝑡</m:t>
                        </m:r>
                      </m:sub>
                    </m:sSub>
                  </m:oMath>
                </a14:m>
                <a:r>
                  <a:rPr lang="en-US" b="0" i="0" dirty="0">
                    <a:effectLst/>
                    <a:latin typeface="Roboto" panose="02000000000000000000" pitchFamily="2" charset="0"/>
                  </a:rPr>
                  <a:t>. According to the chain rule, the gradient of the hidden stat</a:t>
                </a:r>
                <a:r>
                  <a:rPr lang="en-US" b="0" i="0" baseline="0" dirty="0">
                    <a:effectLst/>
                    <a:latin typeface="Roboto" panose="02000000000000000000" pitchFamily="2" charset="0"/>
                  </a:rPr>
                  <a:t> </a:t>
                </a:r>
                <a14:m>
                  <m:oMath xmlns:m="http://schemas.openxmlformats.org/officeDocument/2006/math">
                    <m:f>
                      <m:fPr>
                        <m:ctrlPr>
                          <a:rPr lang="en-US" b="0" i="1" u="none" strike="noStrike" dirty="0" smtClean="0">
                            <a:effectLst/>
                            <a:latin typeface="Cambria Math" panose="02040503050406030204" pitchFamily="18" charset="0"/>
                          </a:rPr>
                        </m:ctrlPr>
                      </m:fPr>
                      <m:num>
                        <m:r>
                          <a:rPr lang="en-US" b="0" i="1" u="none" strike="noStrike" dirty="0" smtClean="0">
                            <a:effectLst/>
                            <a:latin typeface="Cambria Math" panose="02040503050406030204" pitchFamily="18" charset="0"/>
                          </a:rPr>
                          <m:t>𝜕</m:t>
                        </m:r>
                        <m:r>
                          <a:rPr lang="en-US" b="0" i="1" u="none" strike="noStrike" dirty="0" smtClean="0">
                            <a:effectLst/>
                            <a:latin typeface="Cambria Math" panose="02040503050406030204" pitchFamily="18" charset="0"/>
                          </a:rPr>
                          <m:t>𝐿</m:t>
                        </m:r>
                      </m:num>
                      <m:den>
                        <m:r>
                          <a:rPr lang="en-US" b="0" i="1" u="none" strike="noStrike" dirty="0" smtClean="0">
                            <a:effectLst/>
                            <a:latin typeface="Cambria Math" panose="02040503050406030204" pitchFamily="18" charset="0"/>
                          </a:rPr>
                          <m:t>𝜕</m:t>
                        </m:r>
                        <m:r>
                          <a:rPr lang="en-US" b="0" i="1" u="none" strike="noStrike" dirty="0" err="1" smtClean="0">
                            <a:effectLst/>
                            <a:latin typeface="Cambria Math" panose="02040503050406030204" pitchFamily="18" charset="0"/>
                          </a:rPr>
                          <m:t>h𝑡</m:t>
                        </m:r>
                      </m:den>
                    </m:f>
                    <m:r>
                      <a:rPr lang="en-US" b="0" i="1" u="none" strike="noStrike" dirty="0" smtClean="0">
                        <a:effectLst/>
                        <a:latin typeface="Cambria Math" panose="02040503050406030204" pitchFamily="18" charset="0"/>
                      </a:rPr>
                      <m:t>∈</m:t>
                    </m:r>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𝑅</m:t>
                        </m:r>
                      </m:e>
                      <m:sub>
                        <m:r>
                          <a:rPr lang="en-US" b="0" i="1" u="none" strike="noStrike" dirty="0" smtClean="0">
                            <a:effectLst/>
                            <a:latin typeface="Cambria Math" panose="02040503050406030204" pitchFamily="18" charset="0"/>
                          </a:rPr>
                          <m:t>h</m:t>
                        </m:r>
                      </m:sub>
                    </m:sSub>
                  </m:oMath>
                </a14:m>
                <a:r>
                  <a:rPr lang="en-US" b="0" i="0" dirty="0">
                    <a:effectLst/>
                    <a:latin typeface="Roboto" panose="02000000000000000000" pitchFamily="2" charset="0"/>
                  </a:rPr>
                  <a:t> at any time step </a:t>
                </a:r>
                <a14:m>
                  <m:oMath xmlns:m="http://schemas.openxmlformats.org/officeDocument/2006/math">
                    <m:r>
                      <a:rPr lang="en-US" b="0" i="1" u="none" strike="noStrike" dirty="0" smtClean="0">
                        <a:effectLst/>
                        <a:latin typeface="Cambria Math" panose="02040503050406030204" pitchFamily="18" charset="0"/>
                      </a:rPr>
                      <m:t>𝑡</m:t>
                    </m:r>
                    <m:r>
                      <a:rPr lang="en-US" b="0" i="1" u="none" strike="noStrike" dirty="0" smtClean="0">
                        <a:effectLst/>
                        <a:latin typeface="Cambria Math" panose="02040503050406030204" pitchFamily="18" charset="0"/>
                      </a:rPr>
                      <m:t>&lt;</m:t>
                    </m:r>
                    <m:r>
                      <a:rPr lang="en-US" b="0" i="1" u="none" strike="noStrike" dirty="0" smtClean="0">
                        <a:effectLst/>
                        <a:latin typeface="Cambria Math" panose="02040503050406030204" pitchFamily="18" charset="0"/>
                      </a:rPr>
                      <m:t>𝑇</m:t>
                    </m:r>
                  </m:oMath>
                </a14:m>
                <a:r>
                  <a:rPr lang="en-US" b="0" i="0" dirty="0">
                    <a:effectLst/>
                    <a:latin typeface="Roboto" panose="02000000000000000000" pitchFamily="2" charset="0"/>
                  </a:rPr>
                  <a:t> can be recurrently computed as:</a:t>
                </a:r>
                <a:endParaRPr lang="en-US" dirty="0"/>
              </a:p>
            </p:txBody>
          </p:sp>
        </mc:Choice>
        <mc:Fallback xmlns="">
          <p:sp>
            <p:nvSpPr>
              <p:cNvPr id="3" name="Notes Placeholder 2"/>
              <p:cNvSpPr>
                <a:spLocks noGrp="1"/>
              </p:cNvSpPr>
              <p:nvPr>
                <p:ph type="body" idx="1"/>
              </p:nvPr>
            </p:nvSpPr>
            <p:spPr/>
            <p:txBody>
              <a:bodyPr/>
              <a:lstStyle/>
              <a:p>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Next, as shown in </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hlinkClick r:id="rId4"/>
                  </a:rPr>
                  <a:t>Fig. 8.7.2</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at the final time step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the objective function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L</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depends on the hidden state </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hT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only via </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oT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Therefore, we can easily find the gradient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∂L/∂</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hT∈Rh</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using the chain rule:</a:t>
                </a:r>
              </a:p>
              <a:p>
                <a:endPar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endParaRPr>
              </a:p>
              <a:p>
                <a:endPar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endParaRPr>
              </a:p>
              <a:p>
                <a:r>
                  <a:rPr lang="en-US" b="0" i="0" dirty="0">
                    <a:effectLst/>
                    <a:latin typeface="Roboto" panose="02000000000000000000" pitchFamily="2" charset="0"/>
                  </a:rPr>
                  <a:t>It gets trickier for any time step </a:t>
                </a:r>
                <a:r>
                  <a:rPr lang="en-US" b="0" i="0" u="none" strike="noStrike" dirty="0">
                    <a:effectLst/>
                    <a:latin typeface="Cambria Math" panose="02040503050406030204" pitchFamily="18" charset="0"/>
                  </a:rPr>
                  <a:t>𝑡&lt;𝑇</a:t>
                </a:r>
                <a:r>
                  <a:rPr lang="en-US" b="0" i="0" dirty="0">
                    <a:effectLst/>
                    <a:latin typeface="Roboto" panose="02000000000000000000" pitchFamily="2" charset="0"/>
                  </a:rPr>
                  <a:t>, where the objective function </a:t>
                </a:r>
                <a:r>
                  <a:rPr lang="en-US" b="0" i="0" u="none" strike="noStrike" dirty="0">
                    <a:effectLst/>
                    <a:latin typeface="Cambria Math" panose="02040503050406030204" pitchFamily="18" charset="0"/>
                  </a:rPr>
                  <a:t>𝐿</a:t>
                </a:r>
                <a:r>
                  <a:rPr lang="en-US" b="0" i="0" dirty="0">
                    <a:effectLst/>
                    <a:latin typeface="Roboto" panose="02000000000000000000" pitchFamily="2" charset="0"/>
                  </a:rPr>
                  <a:t> depends on </a:t>
                </a:r>
                <a:r>
                  <a:rPr lang="en-US" b="0" i="0" u="none" strike="noStrike" dirty="0">
                    <a:effectLst/>
                    <a:latin typeface="Cambria Math" panose="02040503050406030204" pitchFamily="18" charset="0"/>
                  </a:rPr>
                  <a:t>ℎ_𝑡</a:t>
                </a:r>
                <a:r>
                  <a:rPr lang="en-US" b="0" i="0" dirty="0">
                    <a:effectLst/>
                    <a:latin typeface="Roboto" panose="02000000000000000000" pitchFamily="2" charset="0"/>
                  </a:rPr>
                  <a:t> via </a:t>
                </a:r>
                <a:r>
                  <a:rPr lang="en-US" b="0" i="0" u="none" strike="noStrike" dirty="0">
                    <a:effectLst/>
                    <a:latin typeface="Cambria Math" panose="02040503050406030204" pitchFamily="18" charset="0"/>
                  </a:rPr>
                  <a:t>ℎ_(𝑡+1)</a:t>
                </a:r>
                <a:r>
                  <a:rPr lang="en-US" b="0" i="0" dirty="0">
                    <a:effectLst/>
                    <a:latin typeface="Roboto" panose="02000000000000000000" pitchFamily="2" charset="0"/>
                  </a:rPr>
                  <a:t> and </a:t>
                </a:r>
                <a:r>
                  <a:rPr lang="en-US" b="0" i="0" u="none" strike="noStrike" dirty="0">
                    <a:effectLst/>
                    <a:latin typeface="Cambria Math" panose="02040503050406030204" pitchFamily="18" charset="0"/>
                  </a:rPr>
                  <a:t>𝑜_𝑡</a:t>
                </a:r>
                <a:r>
                  <a:rPr lang="en-US" b="0" i="0" dirty="0">
                    <a:effectLst/>
                    <a:latin typeface="Roboto" panose="02000000000000000000" pitchFamily="2" charset="0"/>
                  </a:rPr>
                  <a:t>. According to the chain rule, the gradient of the hidden stat</a:t>
                </a:r>
                <a:r>
                  <a:rPr lang="en-US" b="0" i="0" baseline="0" dirty="0">
                    <a:effectLst/>
                    <a:latin typeface="Roboto" panose="02000000000000000000" pitchFamily="2" charset="0"/>
                  </a:rPr>
                  <a:t> </a:t>
                </a:r>
                <a:r>
                  <a:rPr lang="en-US" b="0" i="0" u="none" strike="noStrike" dirty="0">
                    <a:effectLst/>
                    <a:latin typeface="Cambria Math" panose="02040503050406030204" pitchFamily="18" charset="0"/>
                  </a:rPr>
                  <a:t>𝜕𝐿/𝜕</a:t>
                </a:r>
                <a:r>
                  <a:rPr lang="en-US" b="0" i="0" u="none" strike="noStrike" dirty="0" err="1">
                    <a:effectLst/>
                    <a:latin typeface="Cambria Math" panose="02040503050406030204" pitchFamily="18" charset="0"/>
                  </a:rPr>
                  <a:t>ℎ𝑡</a:t>
                </a:r>
                <a:r>
                  <a:rPr lang="en-US" b="0" i="0" u="none" strike="noStrike" dirty="0">
                    <a:effectLst/>
                    <a:latin typeface="Cambria Math" panose="02040503050406030204" pitchFamily="18" charset="0"/>
                  </a:rPr>
                  <a:t>∈𝑅_ℎ</a:t>
                </a:r>
                <a:r>
                  <a:rPr lang="en-US" b="0" i="0" dirty="0">
                    <a:effectLst/>
                    <a:latin typeface="Roboto" panose="02000000000000000000" pitchFamily="2" charset="0"/>
                  </a:rPr>
                  <a:t> at any time step </a:t>
                </a:r>
                <a:r>
                  <a:rPr lang="en-US" b="0" i="0" u="none" strike="noStrike" dirty="0">
                    <a:effectLst/>
                    <a:latin typeface="Cambria Math" panose="02040503050406030204" pitchFamily="18" charset="0"/>
                  </a:rPr>
                  <a:t>𝑡&lt;𝑇</a:t>
                </a:r>
                <a:r>
                  <a:rPr lang="en-US" b="0" i="0" dirty="0">
                    <a:effectLst/>
                    <a:latin typeface="Roboto" panose="02000000000000000000" pitchFamily="2" charset="0"/>
                  </a:rPr>
                  <a:t> can be recurrently computed as:</a:t>
                </a:r>
                <a:endParaRPr lang="en-US" dirty="0"/>
              </a:p>
            </p:txBody>
          </p:sp>
        </mc:Fallback>
      </mc:AlternateContent>
    </p:spTree>
    <p:extLst>
      <p:ext uri="{BB962C8B-B14F-4D97-AF65-F5344CB8AC3E}">
        <p14:creationId xmlns:p14="http://schemas.microsoft.com/office/powerpoint/2010/main" val="1546179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Next, as shown in </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hlinkClick r:id="rId3"/>
                  </a:rPr>
                  <a:t>Fig. 8.7.2</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at the final time step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the objective function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L</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depends on the hidden state </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hT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only via </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oT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Therefore, we can easily find the gradient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∂L/∂</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hT∈Rh</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using the chain rule:</a:t>
                </a:r>
              </a:p>
              <a:p>
                <a:endPar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endParaRPr>
              </a:p>
              <a:p>
                <a:endPar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endParaRPr>
              </a:p>
              <a:p>
                <a:r>
                  <a:rPr lang="en-US" b="0" i="0" dirty="0">
                    <a:effectLst/>
                    <a:latin typeface="Roboto" panose="02000000000000000000" pitchFamily="2" charset="0"/>
                  </a:rPr>
                  <a:t>It gets trickier for any time step </a:t>
                </a:r>
                <a14:m>
                  <m:oMath xmlns:m="http://schemas.openxmlformats.org/officeDocument/2006/math">
                    <m:r>
                      <a:rPr lang="en-US" b="0" i="1" u="none" strike="noStrike" dirty="0" smtClean="0">
                        <a:effectLst/>
                        <a:latin typeface="Cambria Math" panose="02040503050406030204" pitchFamily="18" charset="0"/>
                      </a:rPr>
                      <m:t>𝑡</m:t>
                    </m:r>
                    <m:r>
                      <a:rPr lang="en-US" b="0" i="1" u="none" strike="noStrike" dirty="0" smtClean="0">
                        <a:effectLst/>
                        <a:latin typeface="Cambria Math" panose="02040503050406030204" pitchFamily="18" charset="0"/>
                      </a:rPr>
                      <m:t>&lt;</m:t>
                    </m:r>
                    <m:r>
                      <a:rPr lang="en-US" b="0" i="1" u="none" strike="noStrike" dirty="0" smtClean="0">
                        <a:effectLst/>
                        <a:latin typeface="Cambria Math" panose="02040503050406030204" pitchFamily="18" charset="0"/>
                      </a:rPr>
                      <m:t>𝑇</m:t>
                    </m:r>
                  </m:oMath>
                </a14:m>
                <a:r>
                  <a:rPr lang="en-US" b="0" i="0" dirty="0">
                    <a:effectLst/>
                    <a:latin typeface="Roboto" panose="02000000000000000000" pitchFamily="2" charset="0"/>
                  </a:rPr>
                  <a:t>, where the objective function </a:t>
                </a:r>
                <a14:m>
                  <m:oMath xmlns:m="http://schemas.openxmlformats.org/officeDocument/2006/math">
                    <m:r>
                      <a:rPr lang="en-US" b="0" i="1" u="none" strike="noStrike" dirty="0" smtClean="0">
                        <a:effectLst/>
                        <a:latin typeface="Cambria Math" panose="02040503050406030204" pitchFamily="18" charset="0"/>
                      </a:rPr>
                      <m:t>𝐿</m:t>
                    </m:r>
                  </m:oMath>
                </a14:m>
                <a:r>
                  <a:rPr lang="en-US" b="0" i="0" dirty="0">
                    <a:effectLst/>
                    <a:latin typeface="Roboto" panose="02000000000000000000" pitchFamily="2" charset="0"/>
                  </a:rPr>
                  <a:t> depends on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h</m:t>
                        </m:r>
                      </m:e>
                      <m:sub>
                        <m:r>
                          <a:rPr lang="en-US" b="0" i="1" u="none" strike="noStrike" dirty="0" smtClean="0">
                            <a:effectLst/>
                            <a:latin typeface="Cambria Math" panose="02040503050406030204" pitchFamily="18" charset="0"/>
                          </a:rPr>
                          <m:t>𝑡</m:t>
                        </m:r>
                      </m:sub>
                    </m:sSub>
                  </m:oMath>
                </a14:m>
                <a:r>
                  <a:rPr lang="en-US" b="0" i="0" dirty="0">
                    <a:effectLst/>
                    <a:latin typeface="Roboto" panose="02000000000000000000" pitchFamily="2" charset="0"/>
                  </a:rPr>
                  <a:t> via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h</m:t>
                        </m:r>
                      </m:e>
                      <m:sub>
                        <m:r>
                          <a:rPr lang="en-US" b="0" i="1" u="none" strike="noStrike" dirty="0" smtClean="0">
                            <a:effectLst/>
                            <a:latin typeface="Cambria Math" panose="02040503050406030204" pitchFamily="18" charset="0"/>
                          </a:rPr>
                          <m:t>𝑡</m:t>
                        </m:r>
                        <m:r>
                          <a:rPr lang="en-US" b="0" i="1" u="none" strike="noStrike" dirty="0" smtClean="0">
                            <a:effectLst/>
                            <a:latin typeface="Cambria Math" panose="02040503050406030204" pitchFamily="18" charset="0"/>
                          </a:rPr>
                          <m:t>+1</m:t>
                        </m:r>
                      </m:sub>
                    </m:sSub>
                  </m:oMath>
                </a14:m>
                <a:r>
                  <a:rPr lang="en-US" b="0" i="0" dirty="0">
                    <a:effectLst/>
                    <a:latin typeface="Roboto" panose="02000000000000000000" pitchFamily="2" charset="0"/>
                  </a:rPr>
                  <a:t> and </a:t>
                </a:r>
                <a14:m>
                  <m:oMath xmlns:m="http://schemas.openxmlformats.org/officeDocument/2006/math">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𝑜</m:t>
                        </m:r>
                      </m:e>
                      <m:sub>
                        <m:r>
                          <a:rPr lang="en-US" b="0" i="1" u="none" strike="noStrike" dirty="0" smtClean="0">
                            <a:effectLst/>
                            <a:latin typeface="Cambria Math" panose="02040503050406030204" pitchFamily="18" charset="0"/>
                          </a:rPr>
                          <m:t>𝑡</m:t>
                        </m:r>
                      </m:sub>
                    </m:sSub>
                  </m:oMath>
                </a14:m>
                <a:r>
                  <a:rPr lang="en-US" b="0" i="0" dirty="0">
                    <a:effectLst/>
                    <a:latin typeface="Roboto" panose="02000000000000000000" pitchFamily="2" charset="0"/>
                  </a:rPr>
                  <a:t>. According to the chain rule, the gradient of the hidden stat</a:t>
                </a:r>
                <a:r>
                  <a:rPr lang="en-US" b="0" i="0" baseline="0" dirty="0">
                    <a:effectLst/>
                    <a:latin typeface="Roboto" panose="02000000000000000000" pitchFamily="2" charset="0"/>
                  </a:rPr>
                  <a:t> </a:t>
                </a:r>
                <a14:m>
                  <m:oMath xmlns:m="http://schemas.openxmlformats.org/officeDocument/2006/math">
                    <m:f>
                      <m:fPr>
                        <m:ctrlPr>
                          <a:rPr lang="en-US" b="0" i="1" u="none" strike="noStrike" dirty="0" smtClean="0">
                            <a:effectLst/>
                            <a:latin typeface="Cambria Math" panose="02040503050406030204" pitchFamily="18" charset="0"/>
                          </a:rPr>
                        </m:ctrlPr>
                      </m:fPr>
                      <m:num>
                        <m:r>
                          <a:rPr lang="en-US" b="0" i="1" u="none" strike="noStrike" dirty="0" smtClean="0">
                            <a:effectLst/>
                            <a:latin typeface="Cambria Math" panose="02040503050406030204" pitchFamily="18" charset="0"/>
                          </a:rPr>
                          <m:t>𝜕</m:t>
                        </m:r>
                        <m:r>
                          <a:rPr lang="en-US" b="0" i="1" u="none" strike="noStrike" dirty="0" smtClean="0">
                            <a:effectLst/>
                            <a:latin typeface="Cambria Math" panose="02040503050406030204" pitchFamily="18" charset="0"/>
                          </a:rPr>
                          <m:t>𝐿</m:t>
                        </m:r>
                      </m:num>
                      <m:den>
                        <m:r>
                          <a:rPr lang="en-US" b="0" i="1" u="none" strike="noStrike" dirty="0" smtClean="0">
                            <a:effectLst/>
                            <a:latin typeface="Cambria Math" panose="02040503050406030204" pitchFamily="18" charset="0"/>
                          </a:rPr>
                          <m:t>𝜕</m:t>
                        </m:r>
                        <m:r>
                          <a:rPr lang="en-US" b="0" i="1" u="none" strike="noStrike" dirty="0" err="1" smtClean="0">
                            <a:effectLst/>
                            <a:latin typeface="Cambria Math" panose="02040503050406030204" pitchFamily="18" charset="0"/>
                          </a:rPr>
                          <m:t>h𝑡</m:t>
                        </m:r>
                      </m:den>
                    </m:f>
                    <m:r>
                      <a:rPr lang="en-US" b="0" i="1" u="none" strike="noStrike" dirty="0" smtClean="0">
                        <a:effectLst/>
                        <a:latin typeface="Cambria Math" panose="02040503050406030204" pitchFamily="18" charset="0"/>
                      </a:rPr>
                      <m:t>∈</m:t>
                    </m:r>
                    <m:sSub>
                      <m:sSubPr>
                        <m:ctrlPr>
                          <a:rPr lang="en-US" b="0" i="1" u="none" strike="noStrike" dirty="0" smtClean="0">
                            <a:effectLst/>
                            <a:latin typeface="Cambria Math" panose="02040503050406030204" pitchFamily="18" charset="0"/>
                          </a:rPr>
                        </m:ctrlPr>
                      </m:sSubPr>
                      <m:e>
                        <m:r>
                          <a:rPr lang="en-US" b="0" i="1" u="none" strike="noStrike" dirty="0" smtClean="0">
                            <a:effectLst/>
                            <a:latin typeface="Cambria Math" panose="02040503050406030204" pitchFamily="18" charset="0"/>
                          </a:rPr>
                          <m:t>𝑅</m:t>
                        </m:r>
                      </m:e>
                      <m:sub>
                        <m:r>
                          <a:rPr lang="en-US" b="0" i="1" u="none" strike="noStrike" dirty="0" smtClean="0">
                            <a:effectLst/>
                            <a:latin typeface="Cambria Math" panose="02040503050406030204" pitchFamily="18" charset="0"/>
                          </a:rPr>
                          <m:t>h</m:t>
                        </m:r>
                      </m:sub>
                    </m:sSub>
                  </m:oMath>
                </a14:m>
                <a:r>
                  <a:rPr lang="en-US" b="0" i="0" dirty="0">
                    <a:effectLst/>
                    <a:latin typeface="Roboto" panose="02000000000000000000" pitchFamily="2" charset="0"/>
                  </a:rPr>
                  <a:t> at any time step </a:t>
                </a:r>
                <a14:m>
                  <m:oMath xmlns:m="http://schemas.openxmlformats.org/officeDocument/2006/math">
                    <m:r>
                      <a:rPr lang="en-US" b="0" i="1" u="none" strike="noStrike" dirty="0" smtClean="0">
                        <a:effectLst/>
                        <a:latin typeface="Cambria Math" panose="02040503050406030204" pitchFamily="18" charset="0"/>
                      </a:rPr>
                      <m:t>𝑡</m:t>
                    </m:r>
                    <m:r>
                      <a:rPr lang="en-US" b="0" i="1" u="none" strike="noStrike" dirty="0" smtClean="0">
                        <a:effectLst/>
                        <a:latin typeface="Cambria Math" panose="02040503050406030204" pitchFamily="18" charset="0"/>
                      </a:rPr>
                      <m:t>&lt;</m:t>
                    </m:r>
                    <m:r>
                      <a:rPr lang="en-US" b="0" i="1" u="none" strike="noStrike" dirty="0" smtClean="0">
                        <a:effectLst/>
                        <a:latin typeface="Cambria Math" panose="02040503050406030204" pitchFamily="18" charset="0"/>
                      </a:rPr>
                      <m:t>𝑇</m:t>
                    </m:r>
                  </m:oMath>
                </a14:m>
                <a:r>
                  <a:rPr lang="en-US" b="0" i="0" dirty="0">
                    <a:effectLst/>
                    <a:latin typeface="Roboto" panose="02000000000000000000" pitchFamily="2" charset="0"/>
                  </a:rPr>
                  <a:t> can be recurrently computed as:</a:t>
                </a:r>
                <a:endParaRPr lang="en-US" dirty="0"/>
              </a:p>
            </p:txBody>
          </p:sp>
        </mc:Choice>
        <mc:Fallback xmlns="">
          <p:sp>
            <p:nvSpPr>
              <p:cNvPr id="3" name="Notes Placeholder 2"/>
              <p:cNvSpPr>
                <a:spLocks noGrp="1"/>
              </p:cNvSpPr>
              <p:nvPr>
                <p:ph type="body" idx="1"/>
              </p:nvPr>
            </p:nvSpPr>
            <p:spPr/>
            <p:txBody>
              <a:bodyPr/>
              <a:lstStyle/>
              <a:p>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Next, as shown in </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hlinkClick r:id="rId4"/>
                  </a:rPr>
                  <a:t>Fig. 8.7.2</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at the final time step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the objective function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L</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depends on the hidden state </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hT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only via </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oT</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Therefore, we can easily find the gradient </a:t>
                </a:r>
                <a:r>
                  <a:rPr lang="en-US" sz="1200" b="0" i="0" u="none" strike="noStrike"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∂L/∂</a:t>
                </a:r>
                <a:r>
                  <a:rPr lang="en-US" sz="1200" b="0" i="0" u="none" strike="noStrike" kern="1200" dirty="0" err="1">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hT∈Rh</a:t>
                </a:r>
                <a:r>
                  <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rPr>
                  <a:t> using the chain rule:</a:t>
                </a:r>
              </a:p>
              <a:p>
                <a:endPar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endParaRPr>
              </a:p>
              <a:p>
                <a:endParaRPr lang="en-US" sz="1200" b="0" i="0" kern="1200" dirty="0">
                  <a:solidFill>
                    <a:srgbClr val="000000"/>
                  </a:solidFill>
                  <a:effectLst/>
                  <a:latin typeface="Arial" panose="020B0604020202020204" pitchFamily="34" charset="0"/>
                  <a:ea typeface="+mn-ea"/>
                  <a:cs typeface="Arial" panose="020B0604020202020204" pitchFamily="34" charset="0"/>
                  <a:sym typeface="Arial" panose="020B0604020202020204" pitchFamily="34" charset="0"/>
                </a:endParaRPr>
              </a:p>
              <a:p>
                <a:r>
                  <a:rPr lang="en-US" b="0" i="0" dirty="0">
                    <a:effectLst/>
                    <a:latin typeface="Roboto" panose="02000000000000000000" pitchFamily="2" charset="0"/>
                  </a:rPr>
                  <a:t>It gets trickier for any time step </a:t>
                </a:r>
                <a:r>
                  <a:rPr lang="en-US" b="0" i="0" u="none" strike="noStrike" dirty="0">
                    <a:effectLst/>
                    <a:latin typeface="Cambria Math" panose="02040503050406030204" pitchFamily="18" charset="0"/>
                  </a:rPr>
                  <a:t>𝑡&lt;𝑇</a:t>
                </a:r>
                <a:r>
                  <a:rPr lang="en-US" b="0" i="0" dirty="0">
                    <a:effectLst/>
                    <a:latin typeface="Roboto" panose="02000000000000000000" pitchFamily="2" charset="0"/>
                  </a:rPr>
                  <a:t>, where the objective function </a:t>
                </a:r>
                <a:r>
                  <a:rPr lang="en-US" b="0" i="0" u="none" strike="noStrike" dirty="0">
                    <a:effectLst/>
                    <a:latin typeface="Cambria Math" panose="02040503050406030204" pitchFamily="18" charset="0"/>
                  </a:rPr>
                  <a:t>𝐿</a:t>
                </a:r>
                <a:r>
                  <a:rPr lang="en-US" b="0" i="0" dirty="0">
                    <a:effectLst/>
                    <a:latin typeface="Roboto" panose="02000000000000000000" pitchFamily="2" charset="0"/>
                  </a:rPr>
                  <a:t> depends on </a:t>
                </a:r>
                <a:r>
                  <a:rPr lang="en-US" b="0" i="0" u="none" strike="noStrike" dirty="0">
                    <a:effectLst/>
                    <a:latin typeface="Cambria Math" panose="02040503050406030204" pitchFamily="18" charset="0"/>
                  </a:rPr>
                  <a:t>ℎ_𝑡</a:t>
                </a:r>
                <a:r>
                  <a:rPr lang="en-US" b="0" i="0" dirty="0">
                    <a:effectLst/>
                    <a:latin typeface="Roboto" panose="02000000000000000000" pitchFamily="2" charset="0"/>
                  </a:rPr>
                  <a:t> via </a:t>
                </a:r>
                <a:r>
                  <a:rPr lang="en-US" b="0" i="0" u="none" strike="noStrike" dirty="0">
                    <a:effectLst/>
                    <a:latin typeface="Cambria Math" panose="02040503050406030204" pitchFamily="18" charset="0"/>
                  </a:rPr>
                  <a:t>ℎ_(𝑡+1)</a:t>
                </a:r>
                <a:r>
                  <a:rPr lang="en-US" b="0" i="0" dirty="0">
                    <a:effectLst/>
                    <a:latin typeface="Roboto" panose="02000000000000000000" pitchFamily="2" charset="0"/>
                  </a:rPr>
                  <a:t> and </a:t>
                </a:r>
                <a:r>
                  <a:rPr lang="en-US" b="0" i="0" u="none" strike="noStrike" dirty="0">
                    <a:effectLst/>
                    <a:latin typeface="Cambria Math" panose="02040503050406030204" pitchFamily="18" charset="0"/>
                  </a:rPr>
                  <a:t>𝑜_𝑡</a:t>
                </a:r>
                <a:r>
                  <a:rPr lang="en-US" b="0" i="0" dirty="0">
                    <a:effectLst/>
                    <a:latin typeface="Roboto" panose="02000000000000000000" pitchFamily="2" charset="0"/>
                  </a:rPr>
                  <a:t>. According to the chain rule, the gradient of the hidden stat</a:t>
                </a:r>
                <a:r>
                  <a:rPr lang="en-US" b="0" i="0" baseline="0" dirty="0">
                    <a:effectLst/>
                    <a:latin typeface="Roboto" panose="02000000000000000000" pitchFamily="2" charset="0"/>
                  </a:rPr>
                  <a:t> </a:t>
                </a:r>
                <a:r>
                  <a:rPr lang="en-US" b="0" i="0" u="none" strike="noStrike" dirty="0">
                    <a:effectLst/>
                    <a:latin typeface="Cambria Math" panose="02040503050406030204" pitchFamily="18" charset="0"/>
                  </a:rPr>
                  <a:t>𝜕𝐿/𝜕</a:t>
                </a:r>
                <a:r>
                  <a:rPr lang="en-US" b="0" i="0" u="none" strike="noStrike" dirty="0" err="1">
                    <a:effectLst/>
                    <a:latin typeface="Cambria Math" panose="02040503050406030204" pitchFamily="18" charset="0"/>
                  </a:rPr>
                  <a:t>ℎ𝑡</a:t>
                </a:r>
                <a:r>
                  <a:rPr lang="en-US" b="0" i="0" u="none" strike="noStrike" dirty="0">
                    <a:effectLst/>
                    <a:latin typeface="Cambria Math" panose="02040503050406030204" pitchFamily="18" charset="0"/>
                  </a:rPr>
                  <a:t>∈𝑅_ℎ</a:t>
                </a:r>
                <a:r>
                  <a:rPr lang="en-US" b="0" i="0" dirty="0">
                    <a:effectLst/>
                    <a:latin typeface="Roboto" panose="02000000000000000000" pitchFamily="2" charset="0"/>
                  </a:rPr>
                  <a:t> at any time step </a:t>
                </a:r>
                <a:r>
                  <a:rPr lang="en-US" b="0" i="0" u="none" strike="noStrike" dirty="0">
                    <a:effectLst/>
                    <a:latin typeface="Cambria Math" panose="02040503050406030204" pitchFamily="18" charset="0"/>
                  </a:rPr>
                  <a:t>𝑡&lt;𝑇</a:t>
                </a:r>
                <a:r>
                  <a:rPr lang="en-US" b="0" i="0" dirty="0">
                    <a:effectLst/>
                    <a:latin typeface="Roboto" panose="02000000000000000000" pitchFamily="2" charset="0"/>
                  </a:rPr>
                  <a:t> can be recurrently computed as:</a:t>
                </a:r>
                <a:endParaRPr lang="en-US" dirty="0"/>
              </a:p>
            </p:txBody>
          </p:sp>
        </mc:Fallback>
      </mc:AlternateContent>
    </p:spTree>
    <p:extLst>
      <p:ext uri="{BB962C8B-B14F-4D97-AF65-F5344CB8AC3E}">
        <p14:creationId xmlns:p14="http://schemas.microsoft.com/office/powerpoint/2010/main" val="772067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Roboto" panose="02000000000000000000" pitchFamily="2" charset="0"/>
              </a:rPr>
              <a:t>We might encounter a situation where an early observation is highly significant for predicting all future observations. Consider the somewhat contrived case where the first observation contains a checksum and the goal is to discern whether the checksum is correct at the end of the sequence. In this case, the influence of the first token is vital. We would like to have some mechanisms for storing vital early information in a </a:t>
            </a:r>
            <a:r>
              <a:rPr lang="en-US" b="0" i="1" dirty="0">
                <a:effectLst/>
                <a:latin typeface="Roboto" panose="02000000000000000000" pitchFamily="2" charset="0"/>
              </a:rPr>
              <a:t>memory cell</a:t>
            </a:r>
            <a:r>
              <a:rPr lang="en-US" b="0" i="0" dirty="0">
                <a:effectLst/>
                <a:latin typeface="Roboto" panose="02000000000000000000" pitchFamily="2" charset="0"/>
              </a:rPr>
              <a:t>. Without such a mechanism, we will have to assign a very large gradient to this observation, since it affects all the subsequent observations.</a:t>
            </a:r>
          </a:p>
          <a:p>
            <a:pPr algn="l">
              <a:buFont typeface="Arial" panose="020B0604020202020204" pitchFamily="34" charset="0"/>
              <a:buChar char="•"/>
            </a:pPr>
            <a:r>
              <a:rPr lang="en-US" b="0" i="0" dirty="0">
                <a:effectLst/>
                <a:latin typeface="Roboto" panose="02000000000000000000" pitchFamily="2" charset="0"/>
              </a:rPr>
              <a:t>We might encounter situations where some tokens carry no pertinent observation. For instance, when parsing a web page there might be auxiliary HTML code that is irrelevant for the purpose of assessing the sentiment conveyed on the page. We would like to have some mechanism for </a:t>
            </a:r>
            <a:r>
              <a:rPr lang="en-US" b="0" i="1" dirty="0">
                <a:effectLst/>
                <a:latin typeface="Roboto" panose="02000000000000000000" pitchFamily="2" charset="0"/>
              </a:rPr>
              <a:t>skipping</a:t>
            </a:r>
            <a:r>
              <a:rPr lang="en-US" b="0" i="0" dirty="0">
                <a:effectLst/>
                <a:latin typeface="Roboto" panose="02000000000000000000" pitchFamily="2" charset="0"/>
              </a:rPr>
              <a:t> such tokens in the latent state representation.</a:t>
            </a:r>
          </a:p>
          <a:p>
            <a:pPr algn="l">
              <a:buFont typeface="Arial" panose="020B0604020202020204" pitchFamily="34" charset="0"/>
              <a:buChar char="•"/>
            </a:pPr>
            <a:r>
              <a:rPr lang="en-US" b="0" i="0" dirty="0">
                <a:effectLst/>
                <a:latin typeface="Roboto" panose="02000000000000000000" pitchFamily="2" charset="0"/>
              </a:rPr>
              <a:t>We might encounter situations where there is a logical break between parts of a sequence. For instance, there might be a transition between chapters in a book, or a transition between a bear and a bull market for securities. In this case it would be nice to have a means of </a:t>
            </a:r>
            <a:r>
              <a:rPr lang="en-US" b="0" i="1" dirty="0">
                <a:effectLst/>
                <a:latin typeface="Roboto" panose="02000000000000000000" pitchFamily="2" charset="0"/>
              </a:rPr>
              <a:t>resetting</a:t>
            </a:r>
            <a:r>
              <a:rPr lang="en-US" b="0" i="0" dirty="0">
                <a:effectLst/>
                <a:latin typeface="Roboto" panose="02000000000000000000" pitchFamily="2" charset="0"/>
              </a:rPr>
              <a:t> our internal state representation.</a:t>
            </a:r>
          </a:p>
          <a:p>
            <a:endParaRPr lang="en-US" dirty="0"/>
          </a:p>
        </p:txBody>
      </p:sp>
    </p:spTree>
    <p:extLst>
      <p:ext uri="{BB962C8B-B14F-4D97-AF65-F5344CB8AC3E}">
        <p14:creationId xmlns:p14="http://schemas.microsoft.com/office/powerpoint/2010/main" val="201044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The key distinction between vanilla RNNs and GRUs is that the latter support gating of the hidden state. This means that we have dedicated mechanisms for when a hidden state should be </a:t>
            </a:r>
            <a:r>
              <a:rPr lang="en-US" b="0" i="1" dirty="0">
                <a:effectLst/>
                <a:latin typeface="Roboto" panose="02000000000000000000" pitchFamily="2" charset="0"/>
              </a:rPr>
              <a:t>updated</a:t>
            </a:r>
            <a:r>
              <a:rPr lang="en-US" b="0" i="0" dirty="0">
                <a:effectLst/>
                <a:latin typeface="Roboto" panose="02000000000000000000" pitchFamily="2" charset="0"/>
              </a:rPr>
              <a:t> and also when it should be </a:t>
            </a:r>
            <a:r>
              <a:rPr lang="en-US" b="0" i="1" dirty="0">
                <a:effectLst/>
                <a:latin typeface="Roboto" panose="02000000000000000000" pitchFamily="2" charset="0"/>
              </a:rPr>
              <a:t>reset</a:t>
            </a:r>
            <a:r>
              <a:rPr lang="en-US" b="0" i="0" dirty="0">
                <a:effectLst/>
                <a:latin typeface="Roboto" panose="02000000000000000000" pitchFamily="2" charset="0"/>
              </a:rPr>
              <a:t>. </a:t>
            </a:r>
          </a:p>
          <a:p>
            <a:endParaRPr lang="en-US" b="0" i="0" dirty="0">
              <a:effectLst/>
              <a:latin typeface="Roboto" panose="02000000000000000000" pitchFamily="2" charset="0"/>
            </a:endParaRPr>
          </a:p>
          <a:p>
            <a:r>
              <a:rPr lang="en-US" b="0" i="0" dirty="0">
                <a:effectLst/>
                <a:latin typeface="Roboto" panose="02000000000000000000" pitchFamily="2" charset="0"/>
              </a:rPr>
              <a:t>These mechanisms are learned and they address the concerns listed above. For instance, if the first token is of great importance we will learn not to update the hidden state after the first observation. Likewise, we will learn to skip irrelevant temporary observations. Last, we will learn to reset the latent state whenever needed. </a:t>
            </a:r>
          </a:p>
          <a:p>
            <a:endParaRPr lang="en-US" b="0" i="0" dirty="0">
              <a:effectLst/>
              <a:latin typeface="Roboto" panose="02000000000000000000" pitchFamily="2" charset="0"/>
            </a:endParaRPr>
          </a:p>
          <a:p>
            <a:endParaRPr lang="en-US" b="0" i="0" dirty="0">
              <a:effectLst/>
              <a:latin typeface="Roboto" panose="02000000000000000000" pitchFamily="2" charset="0"/>
            </a:endParaRPr>
          </a:p>
          <a:p>
            <a:endParaRPr lang="en-US" b="0" i="0" dirty="0">
              <a:effectLst/>
              <a:latin typeface="Roboto" panose="02000000000000000000" pitchFamily="2" charset="0"/>
            </a:endParaRPr>
          </a:p>
          <a:p>
            <a:r>
              <a:rPr lang="en-US" b="0" i="0" dirty="0">
                <a:effectLst/>
                <a:latin typeface="Roboto" panose="02000000000000000000" pitchFamily="2" charset="0"/>
              </a:rPr>
              <a:t> </a:t>
            </a:r>
          </a:p>
          <a:p>
            <a:endParaRPr lang="en-US" b="0" i="0" dirty="0">
              <a:effectLst/>
              <a:latin typeface="Roboto" panose="02000000000000000000" pitchFamily="2" charset="0"/>
            </a:endParaRPr>
          </a:p>
          <a:p>
            <a:endParaRPr lang="en-US" dirty="0"/>
          </a:p>
        </p:txBody>
      </p:sp>
    </p:spTree>
    <p:extLst>
      <p:ext uri="{BB962C8B-B14F-4D97-AF65-F5344CB8AC3E}">
        <p14:creationId xmlns:p14="http://schemas.microsoft.com/office/powerpoint/2010/main" val="3337021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B51939CB-9451-40A9-9824-75EDBE3F97AA}"/>
              </a:ext>
            </a:extLst>
          </p:cNvPr>
          <p:cNvSpPr>
            <a:spLocks noGrp="1"/>
          </p:cNvSpPr>
          <p:nvPr>
            <p:ph type="sldNum" sz="quarter" idx="10"/>
          </p:nvPr>
        </p:nvSpPr>
        <p:spPr/>
        <p:txBody>
          <a:bodyPr/>
          <a:lstStyle>
            <a:lvl1pPr>
              <a:defRPr/>
            </a:lvl1pPr>
          </a:lstStyle>
          <a:p>
            <a:pPr>
              <a:defRPr/>
            </a:pPr>
            <a:fld id="{744BF6E3-502F-4280-AC7B-73969B654046}" type="slidenum">
              <a:rPr lang="en-US" altLang="en-US"/>
              <a:pPr>
                <a:defRPr/>
              </a:pPr>
              <a:t>‹#›</a:t>
            </a:fld>
            <a:endParaRPr lang="en-US" altLang="en-US"/>
          </a:p>
        </p:txBody>
      </p:sp>
    </p:spTree>
    <p:extLst>
      <p:ext uri="{BB962C8B-B14F-4D97-AF65-F5344CB8AC3E}">
        <p14:creationId xmlns:p14="http://schemas.microsoft.com/office/powerpoint/2010/main" val="124154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A459AF1-47F6-450B-9078-3DD70EB36B1F}"/>
              </a:ext>
            </a:extLst>
          </p:cNvPr>
          <p:cNvSpPr>
            <a:spLocks noGrp="1"/>
          </p:cNvSpPr>
          <p:nvPr>
            <p:ph type="sldNum" sz="quarter" idx="10"/>
          </p:nvPr>
        </p:nvSpPr>
        <p:spPr/>
        <p:txBody>
          <a:bodyPr/>
          <a:lstStyle>
            <a:lvl1pPr>
              <a:defRPr/>
            </a:lvl1pPr>
          </a:lstStyle>
          <a:p>
            <a:pPr>
              <a:defRPr/>
            </a:pPr>
            <a:fld id="{FF8C6FD5-4BF0-4703-A824-E3247A95874B}" type="slidenum">
              <a:rPr lang="en-US" altLang="en-US"/>
              <a:pPr>
                <a:defRPr/>
              </a:pPr>
              <a:t>‹#›</a:t>
            </a:fld>
            <a:endParaRPr lang="en-US" altLang="en-US"/>
          </a:p>
        </p:txBody>
      </p:sp>
    </p:spTree>
    <p:extLst>
      <p:ext uri="{BB962C8B-B14F-4D97-AF65-F5344CB8AC3E}">
        <p14:creationId xmlns:p14="http://schemas.microsoft.com/office/powerpoint/2010/main" val="189295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700" y="114300"/>
            <a:ext cx="2055813" cy="4448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0675" y="114300"/>
            <a:ext cx="6016625" cy="4448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70A70DF-EE00-4993-9CB1-9E188B7EB9F3}"/>
              </a:ext>
            </a:extLst>
          </p:cNvPr>
          <p:cNvSpPr>
            <a:spLocks noGrp="1"/>
          </p:cNvSpPr>
          <p:nvPr>
            <p:ph type="sldNum" sz="quarter" idx="10"/>
          </p:nvPr>
        </p:nvSpPr>
        <p:spPr/>
        <p:txBody>
          <a:bodyPr/>
          <a:lstStyle>
            <a:lvl1pPr>
              <a:defRPr/>
            </a:lvl1pPr>
          </a:lstStyle>
          <a:p>
            <a:pPr>
              <a:defRPr/>
            </a:pPr>
            <a:fld id="{0BA4B53C-97E4-46F6-91F1-02CBAAAB7C44}" type="slidenum">
              <a:rPr lang="en-US" altLang="en-US"/>
              <a:pPr>
                <a:defRPr/>
              </a:pPr>
              <a:t>‹#›</a:t>
            </a:fld>
            <a:endParaRPr lang="en-US" altLang="en-US"/>
          </a:p>
        </p:txBody>
      </p:sp>
    </p:spTree>
    <p:extLst>
      <p:ext uri="{BB962C8B-B14F-4D97-AF65-F5344CB8AC3E}">
        <p14:creationId xmlns:p14="http://schemas.microsoft.com/office/powerpoint/2010/main" val="420395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0ADF4ACB-4690-4B6D-57C3-69CFFAC90C81}"/>
              </a:ext>
            </a:extLst>
          </p:cNvPr>
          <p:cNvSpPr>
            <a:spLocks noGrp="1"/>
          </p:cNvSpPr>
          <p:nvPr>
            <p:ph type="sldNum" sz="quarter" idx="10"/>
          </p:nvPr>
        </p:nvSpPr>
        <p:spPr/>
        <p:txBody>
          <a:bodyPr/>
          <a:lstStyle>
            <a:lvl1pPr>
              <a:defRPr/>
            </a:lvl1pPr>
          </a:lstStyle>
          <a:p>
            <a:pPr>
              <a:defRPr/>
            </a:pPr>
            <a:fld id="{FB629E6C-91AC-4FDB-9D1F-2AA2F79540ED}" type="slidenum">
              <a:rPr lang="en-US" altLang="en-US"/>
              <a:pPr>
                <a:defRPr/>
              </a:pPr>
              <a:t>‹#›</a:t>
            </a:fld>
            <a:endParaRPr lang="en-US" altLang="en-US"/>
          </a:p>
        </p:txBody>
      </p:sp>
    </p:spTree>
    <p:extLst>
      <p:ext uri="{BB962C8B-B14F-4D97-AF65-F5344CB8AC3E}">
        <p14:creationId xmlns:p14="http://schemas.microsoft.com/office/powerpoint/2010/main" val="425532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9E458C7-270E-4038-AC90-30227D8CBE94}"/>
              </a:ext>
            </a:extLst>
          </p:cNvPr>
          <p:cNvSpPr>
            <a:spLocks noGrp="1"/>
          </p:cNvSpPr>
          <p:nvPr>
            <p:ph type="sldNum" sz="quarter" idx="10"/>
          </p:nvPr>
        </p:nvSpPr>
        <p:spPr/>
        <p:txBody>
          <a:bodyPr/>
          <a:lstStyle>
            <a:lvl1pPr>
              <a:defRPr/>
            </a:lvl1pPr>
          </a:lstStyle>
          <a:p>
            <a:pPr>
              <a:defRPr/>
            </a:pPr>
            <a:fld id="{11EE9E5D-B553-4E2E-9EF1-14ABED77641E}" type="slidenum">
              <a:rPr lang="en-US" altLang="en-US"/>
              <a:pPr>
                <a:defRPr/>
              </a:pPr>
              <a:t>‹#›</a:t>
            </a:fld>
            <a:endParaRPr lang="en-US" altLang="en-US"/>
          </a:p>
        </p:txBody>
      </p:sp>
    </p:spTree>
    <p:extLst>
      <p:ext uri="{BB962C8B-B14F-4D97-AF65-F5344CB8AC3E}">
        <p14:creationId xmlns:p14="http://schemas.microsoft.com/office/powerpoint/2010/main" val="351939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993B7864-DCB9-4C91-8ABE-E2299B1EC6FD}"/>
              </a:ext>
            </a:extLst>
          </p:cNvPr>
          <p:cNvSpPr>
            <a:spLocks noGrp="1"/>
          </p:cNvSpPr>
          <p:nvPr>
            <p:ph type="sldNum" sz="quarter" idx="10"/>
          </p:nvPr>
        </p:nvSpPr>
        <p:spPr/>
        <p:txBody>
          <a:bodyPr/>
          <a:lstStyle>
            <a:lvl1pPr>
              <a:defRPr/>
            </a:lvl1pPr>
          </a:lstStyle>
          <a:p>
            <a:pPr>
              <a:defRPr/>
            </a:pPr>
            <a:fld id="{5F73830F-FF51-49F6-898F-4AA91ABCEC2B}" type="slidenum">
              <a:rPr lang="en-US" altLang="en-US"/>
              <a:pPr>
                <a:defRPr/>
              </a:pPr>
              <a:t>‹#›</a:t>
            </a:fld>
            <a:endParaRPr lang="en-US" altLang="en-US"/>
          </a:p>
        </p:txBody>
      </p:sp>
    </p:spTree>
    <p:extLst>
      <p:ext uri="{BB962C8B-B14F-4D97-AF65-F5344CB8AC3E}">
        <p14:creationId xmlns:p14="http://schemas.microsoft.com/office/powerpoint/2010/main" val="361728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9725" y="1008063"/>
            <a:ext cx="4025900" cy="3554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8025" y="1008063"/>
            <a:ext cx="4027488" cy="3554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DD3B93C4-70CC-4F63-A714-2994AD842757}"/>
              </a:ext>
            </a:extLst>
          </p:cNvPr>
          <p:cNvSpPr>
            <a:spLocks noGrp="1"/>
          </p:cNvSpPr>
          <p:nvPr>
            <p:ph type="sldNum" sz="quarter" idx="10"/>
          </p:nvPr>
        </p:nvSpPr>
        <p:spPr/>
        <p:txBody>
          <a:bodyPr/>
          <a:lstStyle>
            <a:lvl1pPr>
              <a:defRPr/>
            </a:lvl1pPr>
          </a:lstStyle>
          <a:p>
            <a:pPr>
              <a:defRPr/>
            </a:pPr>
            <a:fld id="{541B045D-9710-41A3-BD70-F788D7602F49}" type="slidenum">
              <a:rPr lang="en-US" altLang="en-US"/>
              <a:pPr>
                <a:defRPr/>
              </a:pPr>
              <a:t>‹#›</a:t>
            </a:fld>
            <a:endParaRPr lang="en-US" altLang="en-US"/>
          </a:p>
        </p:txBody>
      </p:sp>
    </p:spTree>
    <p:extLst>
      <p:ext uri="{BB962C8B-B14F-4D97-AF65-F5344CB8AC3E}">
        <p14:creationId xmlns:p14="http://schemas.microsoft.com/office/powerpoint/2010/main" val="148521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8B1C9D30-0764-4234-BCA3-9ED6AE8EDF06}"/>
              </a:ext>
            </a:extLst>
          </p:cNvPr>
          <p:cNvSpPr>
            <a:spLocks noGrp="1"/>
          </p:cNvSpPr>
          <p:nvPr>
            <p:ph type="sldNum" sz="quarter" idx="10"/>
          </p:nvPr>
        </p:nvSpPr>
        <p:spPr/>
        <p:txBody>
          <a:bodyPr/>
          <a:lstStyle>
            <a:lvl1pPr>
              <a:defRPr/>
            </a:lvl1pPr>
          </a:lstStyle>
          <a:p>
            <a:pPr>
              <a:defRPr/>
            </a:pPr>
            <a:fld id="{5A5506FB-18A7-4C69-B7AE-F893757E6D84}" type="slidenum">
              <a:rPr lang="en-US" altLang="en-US"/>
              <a:pPr>
                <a:defRPr/>
              </a:pPr>
              <a:t>‹#›</a:t>
            </a:fld>
            <a:endParaRPr lang="en-US" altLang="en-US"/>
          </a:p>
        </p:txBody>
      </p:sp>
    </p:spTree>
    <p:extLst>
      <p:ext uri="{BB962C8B-B14F-4D97-AF65-F5344CB8AC3E}">
        <p14:creationId xmlns:p14="http://schemas.microsoft.com/office/powerpoint/2010/main" val="274826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8505479-E50B-4F13-ADB0-C1802233B001}"/>
              </a:ext>
            </a:extLst>
          </p:cNvPr>
          <p:cNvSpPr>
            <a:spLocks noGrp="1"/>
          </p:cNvSpPr>
          <p:nvPr>
            <p:ph type="sldNum" sz="quarter" idx="10"/>
          </p:nvPr>
        </p:nvSpPr>
        <p:spPr/>
        <p:txBody>
          <a:bodyPr/>
          <a:lstStyle>
            <a:lvl1pPr>
              <a:defRPr/>
            </a:lvl1pPr>
          </a:lstStyle>
          <a:p>
            <a:pPr>
              <a:defRPr/>
            </a:pPr>
            <a:fld id="{7C7B0561-0A95-477A-BEE7-46BFE3CF1252}" type="slidenum">
              <a:rPr lang="en-US" altLang="en-US"/>
              <a:pPr>
                <a:defRPr/>
              </a:pPr>
              <a:t>‹#›</a:t>
            </a:fld>
            <a:endParaRPr lang="en-US" altLang="en-US"/>
          </a:p>
        </p:txBody>
      </p:sp>
    </p:spTree>
    <p:extLst>
      <p:ext uri="{BB962C8B-B14F-4D97-AF65-F5344CB8AC3E}">
        <p14:creationId xmlns:p14="http://schemas.microsoft.com/office/powerpoint/2010/main" val="22928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34B00A-802C-4860-90A7-DE3E3A3DE66E}"/>
              </a:ext>
            </a:extLst>
          </p:cNvPr>
          <p:cNvSpPr>
            <a:spLocks noGrp="1"/>
          </p:cNvSpPr>
          <p:nvPr>
            <p:ph type="sldNum" sz="quarter" idx="10"/>
          </p:nvPr>
        </p:nvSpPr>
        <p:spPr/>
        <p:txBody>
          <a:bodyPr/>
          <a:lstStyle>
            <a:lvl1pPr>
              <a:defRPr/>
            </a:lvl1pPr>
          </a:lstStyle>
          <a:p>
            <a:pPr>
              <a:defRPr/>
            </a:pPr>
            <a:fld id="{63D29BC1-9AEA-409C-904E-40929565F9EB}" type="slidenum">
              <a:rPr lang="en-US" altLang="en-US"/>
              <a:pPr>
                <a:defRPr/>
              </a:pPr>
              <a:t>‹#›</a:t>
            </a:fld>
            <a:endParaRPr lang="en-US" altLang="en-US"/>
          </a:p>
        </p:txBody>
      </p:sp>
    </p:spTree>
    <p:extLst>
      <p:ext uri="{BB962C8B-B14F-4D97-AF65-F5344CB8AC3E}">
        <p14:creationId xmlns:p14="http://schemas.microsoft.com/office/powerpoint/2010/main" val="142183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347EEEC-6F22-4B07-AE89-D5A48A7F33C3}"/>
              </a:ext>
            </a:extLst>
          </p:cNvPr>
          <p:cNvSpPr>
            <a:spLocks noGrp="1"/>
          </p:cNvSpPr>
          <p:nvPr>
            <p:ph type="sldNum" sz="quarter" idx="10"/>
          </p:nvPr>
        </p:nvSpPr>
        <p:spPr/>
        <p:txBody>
          <a:bodyPr/>
          <a:lstStyle>
            <a:lvl1pPr>
              <a:defRPr/>
            </a:lvl1pPr>
          </a:lstStyle>
          <a:p>
            <a:pPr>
              <a:defRPr/>
            </a:pPr>
            <a:fld id="{A14A6049-978B-4646-98A5-CB9159AF3275}" type="slidenum">
              <a:rPr lang="en-US" altLang="en-US"/>
              <a:pPr>
                <a:defRPr/>
              </a:pPr>
              <a:t>‹#›</a:t>
            </a:fld>
            <a:endParaRPr lang="en-US" altLang="en-US"/>
          </a:p>
        </p:txBody>
      </p:sp>
    </p:spTree>
    <p:extLst>
      <p:ext uri="{BB962C8B-B14F-4D97-AF65-F5344CB8AC3E}">
        <p14:creationId xmlns:p14="http://schemas.microsoft.com/office/powerpoint/2010/main" val="352756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panose="020B0604020202020204" pitchFamily="34" charset="0"/>
            </a:endParaRP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7CDE6233-0998-409B-85D1-BB245470B097}"/>
              </a:ext>
            </a:extLst>
          </p:cNvPr>
          <p:cNvSpPr>
            <a:spLocks noGrp="1"/>
          </p:cNvSpPr>
          <p:nvPr>
            <p:ph type="sldNum" sz="quarter" idx="10"/>
          </p:nvPr>
        </p:nvSpPr>
        <p:spPr/>
        <p:txBody>
          <a:bodyPr/>
          <a:lstStyle>
            <a:lvl1pPr>
              <a:defRPr/>
            </a:lvl1pPr>
          </a:lstStyle>
          <a:p>
            <a:pPr>
              <a:defRPr/>
            </a:pPr>
            <a:fld id="{A3485752-BE50-49FE-A63F-942706C149A9}" type="slidenum">
              <a:rPr lang="en-US" altLang="en-US"/>
              <a:pPr>
                <a:defRPr/>
              </a:pPr>
              <a:t>‹#›</a:t>
            </a:fld>
            <a:endParaRPr lang="en-US" altLang="en-US"/>
          </a:p>
        </p:txBody>
      </p:sp>
    </p:spTree>
    <p:extLst>
      <p:ext uri="{BB962C8B-B14F-4D97-AF65-F5344CB8AC3E}">
        <p14:creationId xmlns:p14="http://schemas.microsoft.com/office/powerpoint/2010/main" val="385718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7EE97DD6-8432-4C72-954E-70E6EEA1BF7E}"/>
              </a:ext>
            </a:extLst>
          </p:cNvPr>
          <p:cNvSpPr>
            <a:spLocks noGrp="1"/>
          </p:cNvSpPr>
          <p:nvPr>
            <p:ph type="title"/>
          </p:nvPr>
        </p:nvSpPr>
        <p:spPr bwMode="auto">
          <a:xfrm>
            <a:off x="320675" y="114300"/>
            <a:ext cx="82057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Arial" panose="020B0604020202020204" pitchFamily="34" charset="0"/>
              </a:rPr>
              <a:t>Click to edit Template title style</a:t>
            </a:r>
          </a:p>
        </p:txBody>
      </p:sp>
      <p:sp>
        <p:nvSpPr>
          <p:cNvPr id="1027" name="Rectangle 2">
            <a:extLst>
              <a:ext uri="{FF2B5EF4-FFF2-40B4-BE49-F238E27FC236}">
                <a16:creationId xmlns:a16="http://schemas.microsoft.com/office/drawing/2014/main" id="{D6BF5ECF-8EB7-4BBC-B587-C322142AF132}"/>
              </a:ext>
            </a:extLst>
          </p:cNvPr>
          <p:cNvSpPr>
            <a:spLocks noGrp="1"/>
          </p:cNvSpPr>
          <p:nvPr>
            <p:ph type="body" idx="1"/>
          </p:nvPr>
        </p:nvSpPr>
        <p:spPr bwMode="auto">
          <a:xfrm>
            <a:off x="339725" y="1008063"/>
            <a:ext cx="8205788" cy="355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Arial" panose="020B0604020202020204" pitchFamily="34" charset="0"/>
              </a:rPr>
              <a:t>Click to edit Template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pic>
        <p:nvPicPr>
          <p:cNvPr id="1028" name="Picture 3">
            <a:extLst>
              <a:ext uri="{FF2B5EF4-FFF2-40B4-BE49-F238E27FC236}">
                <a16:creationId xmlns:a16="http://schemas.microsoft.com/office/drawing/2014/main" id="{E273B4AE-3304-4FA9-9105-6AFAA0AE195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196263" y="4521200"/>
            <a:ext cx="8890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9" name="Text Box 4">
            <a:extLst>
              <a:ext uri="{FF2B5EF4-FFF2-40B4-BE49-F238E27FC236}">
                <a16:creationId xmlns:a16="http://schemas.microsoft.com/office/drawing/2014/main" id="{98B6A5DD-9ED4-4E71-A596-ED711C48A50F}"/>
              </a:ext>
            </a:extLst>
          </p:cNvPr>
          <p:cNvSpPr txBox="1">
            <a:spLocks/>
          </p:cNvSpPr>
          <p:nvPr/>
        </p:nvSpPr>
        <p:spPr bwMode="auto">
          <a:xfrm>
            <a:off x="320675" y="4873625"/>
            <a:ext cx="2444750" cy="276225"/>
          </a:xfrm>
          <a:prstGeom prst="rect">
            <a:avLst/>
          </a:prstGeom>
          <a:noFill/>
          <a:ln>
            <a:noFill/>
          </a:ln>
          <a:effectLst/>
        </p:spPr>
        <p:txBody>
          <a:bodyPr wrap="none" lIns="45720" rIns="4572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defRPr/>
            </a:pPr>
            <a:r>
              <a:rPr lang="en-US" altLang="en-US" sz="1300"/>
              <a:t>courses.d2l.ai/berkeley-stat-157</a:t>
            </a:r>
          </a:p>
        </p:txBody>
      </p:sp>
      <p:sp>
        <p:nvSpPr>
          <p:cNvPr id="2" name="Rectangle 5">
            <a:extLst>
              <a:ext uri="{FF2B5EF4-FFF2-40B4-BE49-F238E27FC236}">
                <a16:creationId xmlns:a16="http://schemas.microsoft.com/office/drawing/2014/main" id="{F1D64D4A-3E16-40CA-9F65-D53B89C1C18F}"/>
              </a:ext>
            </a:extLst>
          </p:cNvPr>
          <p:cNvSpPr>
            <a:spLocks noGrp="1"/>
          </p:cNvSpPr>
          <p:nvPr>
            <p:ph type="sldNum" sz="quarter" idx="2"/>
          </p:nvPr>
        </p:nvSpPr>
        <p:spPr bwMode="auto">
          <a:xfrm>
            <a:off x="4419600" y="4625975"/>
            <a:ext cx="2133600" cy="279400"/>
          </a:xfrm>
          <a:prstGeom prst="rect">
            <a:avLst/>
          </a:prstGeom>
          <a:noFill/>
          <a:ln>
            <a:noFill/>
          </a:ln>
          <a:effectLst/>
        </p:spPr>
        <p:txBody>
          <a:bodyPr vert="horz" wrap="none" lIns="45720" tIns="45720" rIns="45720" bIns="45720" numCol="1" anchor="ctr" anchorCtr="0" compatLnSpc="1">
            <a:prstTxWarp prst="textNoShape">
              <a:avLst/>
            </a:prstTxWarp>
          </a:bodyPr>
          <a:lstStyle>
            <a:lvl1pPr algn="r" eaLnBrk="1">
              <a:defRPr sz="1200"/>
            </a:lvl1pPr>
          </a:lstStyle>
          <a:p>
            <a:pPr>
              <a:defRPr/>
            </a:pPr>
            <a:fld id="{EA1EC402-1276-4B84-AA6B-3CCEE63708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457200" rtl="0" eaLnBrk="0" fontAlgn="base" hangingPunct="0">
        <a:spcBef>
          <a:spcPct val="0"/>
        </a:spcBef>
        <a:spcAft>
          <a:spcPct val="0"/>
        </a:spcAft>
        <a:defRPr sz="2800" b="1" kern="1200">
          <a:solidFill>
            <a:srgbClr val="000000"/>
          </a:solidFill>
          <a:latin typeface="+mj-lt"/>
          <a:ea typeface="+mj-ea"/>
          <a:cs typeface="+mj-cs"/>
          <a:sym typeface="Arial" panose="020B0604020202020204" pitchFamily="34" charset="0"/>
        </a:defRPr>
      </a:lvl1pPr>
      <a:lvl2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algn="l" defTabSz="457200" rtl="0" eaLnBrk="0" fontAlgn="base" hangingPunct="0">
        <a:spcBef>
          <a:spcPts val="500"/>
        </a:spcBef>
        <a:spcAft>
          <a:spcPct val="0"/>
        </a:spcAft>
        <a:defRPr sz="2400" kern="1200">
          <a:solidFill>
            <a:srgbClr val="000000"/>
          </a:solidFill>
          <a:latin typeface="+mn-lt"/>
          <a:ea typeface="+mn-ea"/>
          <a:cs typeface="+mn-cs"/>
          <a:sym typeface="Arial" panose="020B0604020202020204" pitchFamily="34" charset="0"/>
        </a:defRPr>
      </a:lvl1pPr>
      <a:lvl2pPr marL="8001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2pPr>
      <a:lvl3pPr marL="1219200" indent="-3048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3pPr>
      <a:lvl4pPr marL="17145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4pPr>
      <a:lvl5pPr marL="21717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50" name="Text Box 1">
            <a:extLst>
              <a:ext uri="{FF2B5EF4-FFF2-40B4-BE49-F238E27FC236}">
                <a16:creationId xmlns:a16="http://schemas.microsoft.com/office/drawing/2014/main" id="{85F90CEB-6F06-FB16-2790-6A35B4BE4213}"/>
              </a:ext>
            </a:extLst>
          </p:cNvPr>
          <p:cNvSpPr txBox="1">
            <a:spLocks/>
          </p:cNvSpPr>
          <p:nvPr/>
        </p:nvSpPr>
        <p:spPr bwMode="auto">
          <a:xfrm>
            <a:off x="488950" y="4891088"/>
            <a:ext cx="3027363" cy="127000"/>
          </a:xfrm>
          <a:prstGeom prst="rect">
            <a:avLst/>
          </a:prstGeom>
          <a:noFill/>
          <a:ln>
            <a:noFill/>
          </a:ln>
          <a:effectLst/>
        </p:spPr>
        <p:txBody>
          <a:bodyPr lIns="0" tIns="0" rIns="0" bIns="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defRPr/>
            </a:pPr>
            <a:r>
              <a:rPr lang="en-US" altLang="en-US" sz="700">
                <a:solidFill>
                  <a:srgbClr val="C2C2C1"/>
                </a:solidFill>
              </a:rPr>
              <a:t>© 2018, Amazon Web Services, Inc. or its Affiliates. All rights reserved.</a:t>
            </a:r>
          </a:p>
        </p:txBody>
      </p:sp>
      <p:pic>
        <p:nvPicPr>
          <p:cNvPr id="2051" name="Picture 2" descr="pasted-image.tiff">
            <a:extLst>
              <a:ext uri="{FF2B5EF4-FFF2-40B4-BE49-F238E27FC236}">
                <a16:creationId xmlns:a16="http://schemas.microsoft.com/office/drawing/2014/main" id="{E0152569-5C69-C6F2-06F3-F9A210D7D697}"/>
              </a:ext>
            </a:extLst>
          </p:cNvPr>
          <p:cNvPicPr>
            <a:picLocks noChangeAspect="1"/>
          </p:cNvPicPr>
          <p:nvPr/>
        </p:nvPicPr>
        <p:blipFill>
          <a:blip r:embed="rId3">
            <a:extLst>
              <a:ext uri="{28A0092B-C50C-407E-A947-70E740481C1C}">
                <a14:useLocalDpi xmlns:a14="http://schemas.microsoft.com/office/drawing/2010/main" val="0"/>
              </a:ext>
            </a:extLst>
          </a:blip>
          <a:srcRect l="23189" t="31247" r="23189"/>
          <a:stretch>
            <a:fillRect/>
          </a:stretch>
        </p:blipFill>
        <p:spPr bwMode="auto">
          <a:xfrm>
            <a:off x="7956550" y="4446588"/>
            <a:ext cx="113030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3">
            <a:extLst>
              <a:ext uri="{FF2B5EF4-FFF2-40B4-BE49-F238E27FC236}">
                <a16:creationId xmlns:a16="http://schemas.microsoft.com/office/drawing/2014/main" id="{C185D029-D510-8316-E020-41B0241527AB}"/>
              </a:ext>
            </a:extLst>
          </p:cNvPr>
          <p:cNvSpPr>
            <a:spLocks noGrp="1"/>
          </p:cNvSpPr>
          <p:nvPr>
            <p:ph type="sldNum" sz="quarter" idx="2"/>
          </p:nvPr>
        </p:nvSpPr>
        <p:spPr bwMode="auto">
          <a:xfrm>
            <a:off x="4419600" y="4625975"/>
            <a:ext cx="2133600" cy="279400"/>
          </a:xfrm>
          <a:prstGeom prst="rect">
            <a:avLst/>
          </a:prstGeom>
          <a:noFill/>
          <a:ln>
            <a:noFill/>
          </a:ln>
          <a:effectLst/>
        </p:spPr>
        <p:txBody>
          <a:bodyPr vert="horz" wrap="none" lIns="45720" tIns="45720" rIns="45720" bIns="45720" numCol="1" anchor="ctr" anchorCtr="0" compatLnSpc="1">
            <a:prstTxWarp prst="textNoShape">
              <a:avLst/>
            </a:prstTxWarp>
          </a:bodyPr>
          <a:lstStyle>
            <a:lvl1pPr algn="r" eaLnBrk="1">
              <a:defRPr sz="1200"/>
            </a:lvl1pPr>
          </a:lstStyle>
          <a:p>
            <a:pPr>
              <a:defRPr/>
            </a:pPr>
            <a:fld id="{1A0ABB75-4FCB-489F-8E7D-7FD7A120A7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7" r:id="rId1"/>
  </p:sldLayoutIdLst>
  <p:txStyles>
    <p:titleStyle>
      <a:lvl1pPr algn="l" defTabSz="457200" rtl="0" eaLnBrk="0" fontAlgn="base" hangingPunct="0">
        <a:spcBef>
          <a:spcPct val="0"/>
        </a:spcBef>
        <a:spcAft>
          <a:spcPct val="0"/>
        </a:spcAft>
        <a:defRPr sz="2800" b="1" kern="1200">
          <a:solidFill>
            <a:srgbClr val="000000"/>
          </a:solidFill>
          <a:latin typeface="+mj-lt"/>
          <a:ea typeface="+mj-ea"/>
          <a:cs typeface="+mj-cs"/>
          <a:sym typeface="Arial" panose="020B0604020202020204" pitchFamily="34" charset="0"/>
        </a:defRPr>
      </a:lvl1pPr>
      <a:lvl2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algn="l" defTabSz="457200" rtl="0" eaLnBrk="0" fontAlgn="base" hangingPunct="0">
        <a:spcBef>
          <a:spcPts val="500"/>
        </a:spcBef>
        <a:spcAft>
          <a:spcPct val="0"/>
        </a:spcAft>
        <a:defRPr sz="2400" kern="1200">
          <a:solidFill>
            <a:srgbClr val="000000"/>
          </a:solidFill>
          <a:latin typeface="+mn-lt"/>
          <a:ea typeface="+mn-ea"/>
          <a:cs typeface="+mn-cs"/>
          <a:sym typeface="Arial" panose="020B0604020202020204" pitchFamily="34" charset="0"/>
        </a:defRPr>
      </a:lvl1pPr>
      <a:lvl2pPr marL="8001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2pPr>
      <a:lvl3pPr marL="1219200" indent="-3048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3pPr>
      <a:lvl4pPr marL="17145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4pPr>
      <a:lvl5pPr marL="21717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852754-469D-125C-7B2A-4721B0A420A1}"/>
              </a:ext>
            </a:extLst>
          </p:cNvPr>
          <p:cNvSpPr>
            <a:spLocks noGrp="1"/>
          </p:cNvSpPr>
          <p:nvPr>
            <p:ph type="ctrTitle"/>
          </p:nvPr>
        </p:nvSpPr>
        <p:spPr>
          <a:xfrm>
            <a:off x="685800" y="1598613"/>
            <a:ext cx="7772400" cy="492443"/>
          </a:xfrm>
        </p:spPr>
        <p:txBody>
          <a:bodyPr/>
          <a:lstStyle/>
          <a:p>
            <a:pPr algn="ctr" eaLnBrk="1" hangingPunct="1"/>
            <a:r>
              <a:rPr lang="en-GB" altLang="en-US" sz="3200" b="0" dirty="0">
                <a:solidFill>
                  <a:schemeClr val="tx1"/>
                </a:solidFill>
                <a:latin typeface="LM Roman 10" panose="00000500000000000000" pitchFamily="50" charset="0"/>
              </a:rPr>
              <a:t>CS 316: Introduction to Deep Learning</a:t>
            </a:r>
          </a:p>
        </p:txBody>
      </p:sp>
      <p:sp>
        <p:nvSpPr>
          <p:cNvPr id="6147" name="Rectangle 3">
            <a:extLst>
              <a:ext uri="{FF2B5EF4-FFF2-40B4-BE49-F238E27FC236}">
                <a16:creationId xmlns:a16="http://schemas.microsoft.com/office/drawing/2014/main" id="{75FDD76A-1CE8-32B4-9B34-2B3A9E0F97AF}"/>
              </a:ext>
            </a:extLst>
          </p:cNvPr>
          <p:cNvSpPr>
            <a:spLocks noGrp="1"/>
          </p:cNvSpPr>
          <p:nvPr>
            <p:ph type="subTitle" idx="1"/>
          </p:nvPr>
        </p:nvSpPr>
        <p:spPr>
          <a:xfrm>
            <a:off x="1828800" y="2628900"/>
            <a:ext cx="5543550" cy="1232517"/>
          </a:xfrm>
        </p:spPr>
        <p:txBody>
          <a:bodyPr/>
          <a:lstStyle/>
          <a:p>
            <a:pPr eaLnBrk="1" hangingPunct="1">
              <a:lnSpc>
                <a:spcPct val="80000"/>
              </a:lnSpc>
            </a:pPr>
            <a:r>
              <a:rPr lang="en-GB" altLang="en-US" sz="2000" dirty="0">
                <a:solidFill>
                  <a:srgbClr val="7030A0"/>
                </a:solidFill>
                <a:latin typeface="LM Roman 10" panose="00000500000000000000" pitchFamily="50" charset="0"/>
              </a:rPr>
              <a:t>Advanced Language Models – LSTM &amp; GRU</a:t>
            </a:r>
          </a:p>
          <a:p>
            <a:pPr eaLnBrk="1" hangingPunct="1">
              <a:lnSpc>
                <a:spcPct val="80000"/>
              </a:lnSpc>
            </a:pPr>
            <a:endParaRPr lang="en-GB" altLang="en-US" sz="2000" dirty="0">
              <a:solidFill>
                <a:srgbClr val="7030A0"/>
              </a:solidFill>
              <a:latin typeface="LM Roman 10" panose="00000500000000000000" pitchFamily="50" charset="0"/>
            </a:endParaRPr>
          </a:p>
          <a:p>
            <a:pPr eaLnBrk="1" hangingPunct="1">
              <a:lnSpc>
                <a:spcPct val="80000"/>
              </a:lnSpc>
            </a:pPr>
            <a:r>
              <a:rPr lang="en-GB" altLang="en-US" sz="2000" dirty="0">
                <a:solidFill>
                  <a:srgbClr val="7030A0"/>
                </a:solidFill>
                <a:latin typeface="LM Roman 10" panose="00000500000000000000" pitchFamily="50" charset="0"/>
              </a:rPr>
              <a:t>Dr Abdul Samad</a:t>
            </a:r>
          </a:p>
        </p:txBody>
      </p:sp>
    </p:spTree>
    <p:extLst>
      <p:ext uri="{BB962C8B-B14F-4D97-AF65-F5344CB8AC3E}">
        <p14:creationId xmlns:p14="http://schemas.microsoft.com/office/powerpoint/2010/main" val="298690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CBEEF349-2788-493D-8C36-DF842E4F7EC6}"/>
              </a:ext>
            </a:extLst>
          </p:cNvPr>
          <p:cNvSpPr>
            <a:spLocks noGrp="1"/>
          </p:cNvSpPr>
          <p:nvPr>
            <p:ph type="title"/>
          </p:nvPr>
        </p:nvSpPr>
        <p:spPr>
          <a:xfrm>
            <a:off x="336550" y="114300"/>
            <a:ext cx="8204200" cy="544513"/>
          </a:xfrm>
        </p:spPr>
        <p:txBody>
          <a:bodyPr/>
          <a:lstStyle/>
          <a:p>
            <a:pPr eaLnBrk="1"/>
            <a:r>
              <a:rPr lang="en-US" altLang="en-US" sz="3200" b="0" dirty="0">
                <a:solidFill>
                  <a:srgbClr val="4D4D4C"/>
                </a:solidFill>
                <a:latin typeface="LM Roman 10" panose="00000500000000000000" pitchFamily="50" charset="0"/>
              </a:rPr>
              <a:t>Class Activity</a:t>
            </a:r>
          </a:p>
        </p:txBody>
      </p:sp>
      <p:pic>
        <p:nvPicPr>
          <p:cNvPr id="43011" name="Picture 2">
            <a:extLst>
              <a:ext uri="{FF2B5EF4-FFF2-40B4-BE49-F238E27FC236}">
                <a16:creationId xmlns:a16="http://schemas.microsoft.com/office/drawing/2014/main" id="{01402E1A-77CB-4500-A17D-EF1F4BA6D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23950"/>
            <a:ext cx="3676851"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441443C-C8DB-B72A-5259-4928CD4846F4}"/>
                  </a:ext>
                </a:extLst>
              </p:cNvPr>
              <p:cNvSpPr txBox="1"/>
              <p:nvPr/>
            </p:nvSpPr>
            <p:spPr>
              <a:xfrm>
                <a:off x="3352800" y="1123950"/>
                <a:ext cx="4572000" cy="729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𝑳</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𝒐</m:t>
                              </m:r>
                            </m:e>
                            <m:sub>
                              <m:r>
                                <a:rPr lang="en-US" altLang="en-US" sz="2000" b="1" i="1" smtClean="0">
                                  <a:latin typeface="Cambria Math" panose="02040503050406030204" pitchFamily="18" charset="0"/>
                                </a:rPr>
                                <m:t>𝒕</m:t>
                              </m:r>
                            </m:sub>
                          </m:sSub>
                        </m:den>
                      </m:f>
                      <m:r>
                        <a:rPr lang="en-US" altLang="en-US" sz="2000" b="1" i="1" smtClean="0">
                          <a:latin typeface="Cambria Math" panose="02040503050406030204" pitchFamily="18" charset="0"/>
                        </a:rPr>
                        <m:t>=</m:t>
                      </m:r>
                    </m:oMath>
                  </m:oMathPara>
                </a14:m>
                <a:endParaRPr lang="en-US" sz="2000" dirty="0"/>
              </a:p>
            </p:txBody>
          </p:sp>
        </mc:Choice>
        <mc:Fallback>
          <p:sp>
            <p:nvSpPr>
              <p:cNvPr id="3" name="TextBox 2">
                <a:extLst>
                  <a:ext uri="{FF2B5EF4-FFF2-40B4-BE49-F238E27FC236}">
                    <a16:creationId xmlns:a16="http://schemas.microsoft.com/office/drawing/2014/main" id="{A441443C-C8DB-B72A-5259-4928CD4846F4}"/>
                  </a:ext>
                </a:extLst>
              </p:cNvPr>
              <p:cNvSpPr txBox="1">
                <a:spLocks noRot="1" noChangeAspect="1" noMove="1" noResize="1" noEditPoints="1" noAdjustHandles="1" noChangeArrowheads="1" noChangeShapeType="1" noTextEdit="1"/>
              </p:cNvSpPr>
              <p:nvPr/>
            </p:nvSpPr>
            <p:spPr>
              <a:xfrm>
                <a:off x="3352800" y="1123950"/>
                <a:ext cx="4572000" cy="72936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D555554-02AA-C88C-4D28-725BC6D3F3C6}"/>
                  </a:ext>
                </a:extLst>
              </p:cNvPr>
              <p:cNvSpPr txBox="1"/>
              <p:nvPr/>
            </p:nvSpPr>
            <p:spPr>
              <a:xfrm>
                <a:off x="3083560" y="1962150"/>
                <a:ext cx="5069840" cy="7673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𝑳</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𝒒𝒉</m:t>
                              </m:r>
                            </m:sub>
                          </m:sSub>
                        </m:den>
                      </m:f>
                      <m:r>
                        <a:rPr lang="en-US" altLang="en-US" sz="2000" b="1" i="1" smtClean="0">
                          <a:latin typeface="Cambria Math" panose="02040503050406030204" pitchFamily="18" charset="0"/>
                        </a:rPr>
                        <m:t>=</m:t>
                      </m:r>
                    </m:oMath>
                  </m:oMathPara>
                </a14:m>
                <a:endParaRPr lang="en-US" sz="2000" dirty="0"/>
              </a:p>
            </p:txBody>
          </p:sp>
        </mc:Choice>
        <mc:Fallback>
          <p:sp>
            <p:nvSpPr>
              <p:cNvPr id="4" name="TextBox 3">
                <a:extLst>
                  <a:ext uri="{FF2B5EF4-FFF2-40B4-BE49-F238E27FC236}">
                    <a16:creationId xmlns:a16="http://schemas.microsoft.com/office/drawing/2014/main" id="{0D555554-02AA-C88C-4D28-725BC6D3F3C6}"/>
                  </a:ext>
                </a:extLst>
              </p:cNvPr>
              <p:cNvSpPr txBox="1">
                <a:spLocks noRot="1" noChangeAspect="1" noMove="1" noResize="1" noEditPoints="1" noAdjustHandles="1" noChangeArrowheads="1" noChangeShapeType="1" noTextEdit="1"/>
              </p:cNvSpPr>
              <p:nvPr/>
            </p:nvSpPr>
            <p:spPr>
              <a:xfrm>
                <a:off x="3083560" y="1962150"/>
                <a:ext cx="5069840" cy="7673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A02E36D-80BA-E1AA-6441-01527F88F31E}"/>
                  </a:ext>
                </a:extLst>
              </p:cNvPr>
              <p:cNvSpPr txBox="1"/>
              <p:nvPr/>
            </p:nvSpPr>
            <p:spPr>
              <a:xfrm>
                <a:off x="-838200" y="3076267"/>
                <a:ext cx="5069840" cy="7278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𝑳</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𝑻</m:t>
                              </m:r>
                            </m:sub>
                          </m:sSub>
                        </m:den>
                      </m:f>
                      <m:r>
                        <a:rPr lang="en-US" altLang="en-US" sz="2000" b="1" i="1" smtClean="0">
                          <a:latin typeface="Cambria Math" panose="02040503050406030204" pitchFamily="18" charset="0"/>
                        </a:rPr>
                        <m:t>=</m:t>
                      </m:r>
                    </m:oMath>
                  </m:oMathPara>
                </a14:m>
                <a:endParaRPr lang="en-US" dirty="0"/>
              </a:p>
            </p:txBody>
          </p:sp>
        </mc:Choice>
        <mc:Fallback>
          <p:sp>
            <p:nvSpPr>
              <p:cNvPr id="5" name="TextBox 4">
                <a:extLst>
                  <a:ext uri="{FF2B5EF4-FFF2-40B4-BE49-F238E27FC236}">
                    <a16:creationId xmlns:a16="http://schemas.microsoft.com/office/drawing/2014/main" id="{2A02E36D-80BA-E1AA-6441-01527F88F31E}"/>
                  </a:ext>
                </a:extLst>
              </p:cNvPr>
              <p:cNvSpPr txBox="1">
                <a:spLocks noRot="1" noChangeAspect="1" noMove="1" noResize="1" noEditPoints="1" noAdjustHandles="1" noChangeArrowheads="1" noChangeShapeType="1" noTextEdit="1"/>
              </p:cNvSpPr>
              <p:nvPr/>
            </p:nvSpPr>
            <p:spPr>
              <a:xfrm>
                <a:off x="-838200" y="3076267"/>
                <a:ext cx="5069840" cy="72789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7EF07B4-6EB5-CA1B-0590-6F4349CF63A1}"/>
                  </a:ext>
                </a:extLst>
              </p:cNvPr>
              <p:cNvSpPr txBox="1"/>
              <p:nvPr/>
            </p:nvSpPr>
            <p:spPr>
              <a:xfrm>
                <a:off x="-1991360" y="3734855"/>
                <a:ext cx="7401560" cy="729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𝑳</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𝑾</m:t>
                              </m:r>
                            </m:e>
                            <m:sub>
                              <m:r>
                                <a:rPr lang="en-US" altLang="en-US" sz="2000" b="1" i="1" smtClean="0">
                                  <a:latin typeface="Cambria Math" panose="02040503050406030204" pitchFamily="18" charset="0"/>
                                </a:rPr>
                                <m:t>𝒉𝒙</m:t>
                              </m:r>
                            </m:sub>
                          </m:sSub>
                        </m:den>
                      </m:f>
                      <m:r>
                        <a:rPr lang="en-US" altLang="en-US" sz="2000" b="1" i="1" smtClean="0">
                          <a:latin typeface="Cambria Math" panose="02040503050406030204" pitchFamily="18" charset="0"/>
                        </a:rPr>
                        <m:t>=</m:t>
                      </m:r>
                    </m:oMath>
                  </m:oMathPara>
                </a14:m>
                <a:endParaRPr lang="en-US" dirty="0"/>
              </a:p>
            </p:txBody>
          </p:sp>
        </mc:Choice>
        <mc:Fallback>
          <p:sp>
            <p:nvSpPr>
              <p:cNvPr id="6" name="TextBox 5">
                <a:extLst>
                  <a:ext uri="{FF2B5EF4-FFF2-40B4-BE49-F238E27FC236}">
                    <a16:creationId xmlns:a16="http://schemas.microsoft.com/office/drawing/2014/main" id="{E7EF07B4-6EB5-CA1B-0590-6F4349CF63A1}"/>
                  </a:ext>
                </a:extLst>
              </p:cNvPr>
              <p:cNvSpPr txBox="1">
                <a:spLocks noRot="1" noChangeAspect="1" noMove="1" noResize="1" noEditPoints="1" noAdjustHandles="1" noChangeArrowheads="1" noChangeShapeType="1" noTextEdit="1"/>
              </p:cNvSpPr>
              <p:nvPr/>
            </p:nvSpPr>
            <p:spPr>
              <a:xfrm>
                <a:off x="-1991360" y="3734855"/>
                <a:ext cx="7401560" cy="72936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A27ECA1-7B26-C0B8-C93D-48CFF998364C}"/>
                  </a:ext>
                </a:extLst>
              </p:cNvPr>
              <p:cNvSpPr txBox="1"/>
              <p:nvPr/>
            </p:nvSpPr>
            <p:spPr>
              <a:xfrm>
                <a:off x="-2057400" y="4409190"/>
                <a:ext cx="7401560" cy="729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𝑳</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𝑾</m:t>
                              </m:r>
                            </m:e>
                            <m:sub>
                              <m:r>
                                <a:rPr lang="en-US" altLang="en-US" sz="2000" b="1" i="1" smtClean="0">
                                  <a:latin typeface="Cambria Math" panose="02040503050406030204" pitchFamily="18" charset="0"/>
                                </a:rPr>
                                <m:t>𝒉𝒉</m:t>
                              </m:r>
                            </m:sub>
                          </m:sSub>
                        </m:den>
                      </m:f>
                      <m:r>
                        <a:rPr lang="en-US" altLang="en-US" sz="2000" b="1" i="1" smtClean="0">
                          <a:latin typeface="Cambria Math" panose="02040503050406030204" pitchFamily="18" charset="0"/>
                        </a:rPr>
                        <m:t>=</m:t>
                      </m:r>
                    </m:oMath>
                  </m:oMathPara>
                </a14:m>
                <a:endParaRPr lang="en-US" sz="2000" dirty="0"/>
              </a:p>
            </p:txBody>
          </p:sp>
        </mc:Choice>
        <mc:Fallback>
          <p:sp>
            <p:nvSpPr>
              <p:cNvPr id="7" name="TextBox 6">
                <a:extLst>
                  <a:ext uri="{FF2B5EF4-FFF2-40B4-BE49-F238E27FC236}">
                    <a16:creationId xmlns:a16="http://schemas.microsoft.com/office/drawing/2014/main" id="{7A27ECA1-7B26-C0B8-C93D-48CFF998364C}"/>
                  </a:ext>
                </a:extLst>
              </p:cNvPr>
              <p:cNvSpPr txBox="1">
                <a:spLocks noRot="1" noChangeAspect="1" noMove="1" noResize="1" noEditPoints="1" noAdjustHandles="1" noChangeArrowheads="1" noChangeShapeType="1" noTextEdit="1"/>
              </p:cNvSpPr>
              <p:nvPr/>
            </p:nvSpPr>
            <p:spPr>
              <a:xfrm>
                <a:off x="-2057400" y="4409190"/>
                <a:ext cx="7401560" cy="72936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43345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4C09-0396-43F6-A2B5-9D5C60C26CF4}"/>
              </a:ext>
            </a:extLst>
          </p:cNvPr>
          <p:cNvSpPr>
            <a:spLocks noGrp="1"/>
          </p:cNvSpPr>
          <p:nvPr>
            <p:ph type="title"/>
          </p:nvPr>
        </p:nvSpPr>
        <p:spPr/>
        <p:txBody>
          <a:bodyPr/>
          <a:lstStyle/>
          <a:p>
            <a:pPr algn="ctr"/>
            <a:r>
              <a:rPr lang="en-US" altLang="en-US" sz="3200" b="0" dirty="0">
                <a:latin typeface="LM Roman 10" panose="00000500000000000000" pitchFamily="50" charset="0"/>
              </a:rPr>
              <a:t>Toy Model</a:t>
            </a:r>
            <a:endParaRPr lang="en-US" sz="3200" b="0" dirty="0">
              <a:latin typeface="LM Roman 10" panose="00000500000000000000" pitchFamily="50" charset="0"/>
            </a:endParaRPr>
          </a:p>
        </p:txBody>
      </p:sp>
      <p:pic>
        <p:nvPicPr>
          <p:cNvPr id="4" name="Picture 2">
            <a:extLst>
              <a:ext uri="{FF2B5EF4-FFF2-40B4-BE49-F238E27FC236}">
                <a16:creationId xmlns:a16="http://schemas.microsoft.com/office/drawing/2014/main" id="{3196A7B2-96BE-460A-B13B-EFFA005113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19493"/>
            <a:ext cx="4268787" cy="1857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3F197B3-5C17-4F79-9F99-389A8B231581}"/>
                  </a:ext>
                </a:extLst>
              </p:cNvPr>
              <p:cNvSpPr txBox="1"/>
              <p:nvPr/>
            </p:nvSpPr>
            <p:spPr>
              <a:xfrm>
                <a:off x="508000" y="1147200"/>
                <a:ext cx="3292474" cy="1781706"/>
              </a:xfrm>
              <a:prstGeom prst="rect">
                <a:avLst/>
              </a:prstGeom>
              <a:noFill/>
            </p:spPr>
            <p:txBody>
              <a:bodyPr wrap="square">
                <a:spAutoFit/>
              </a:bodyPr>
              <a:lstStyle/>
              <a:p>
                <a14:m>
                  <m:oMath xmlns:m="http://schemas.openxmlformats.org/officeDocument/2006/math">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h</m:t>
                        </m:r>
                      </m:e>
                      <m:sub>
                        <m:r>
                          <a:rPr lang="en-US" sz="2000" b="0" i="1" smtClean="0">
                            <a:solidFill>
                              <a:srgbClr val="4A4A48"/>
                            </a:solidFill>
                            <a:latin typeface="Cambria Math" panose="02040503050406030204" pitchFamily="18" charset="0"/>
                          </a:rPr>
                          <m:t>𝑡</m:t>
                        </m:r>
                      </m:sub>
                    </m:sSub>
                    <m:r>
                      <a:rPr lang="en-US" sz="2000" b="0" i="1" smtClean="0">
                        <a:solidFill>
                          <a:srgbClr val="4A4A48"/>
                        </a:solidFill>
                        <a:latin typeface="Cambria Math" panose="02040503050406030204" pitchFamily="18" charset="0"/>
                      </a:rPr>
                      <m:t>=</m:t>
                    </m:r>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𝑊</m:t>
                        </m:r>
                      </m:e>
                      <m:sub>
                        <m:r>
                          <a:rPr lang="en-US" sz="2000" b="0" i="1" smtClean="0">
                            <a:solidFill>
                              <a:srgbClr val="4A4A48"/>
                            </a:solidFill>
                            <a:latin typeface="Cambria Math" panose="02040503050406030204" pitchFamily="18" charset="0"/>
                          </a:rPr>
                          <m:t>h𝑥</m:t>
                        </m:r>
                      </m:sub>
                    </m:sSub>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𝑥</m:t>
                        </m:r>
                      </m:e>
                      <m:sub>
                        <m:r>
                          <a:rPr lang="en-US" sz="2000" b="0" i="1" smtClean="0">
                            <a:solidFill>
                              <a:srgbClr val="4A4A48"/>
                            </a:solidFill>
                            <a:latin typeface="Cambria Math" panose="02040503050406030204" pitchFamily="18" charset="0"/>
                          </a:rPr>
                          <m:t>𝑡</m:t>
                        </m:r>
                      </m:sub>
                    </m:sSub>
                    <m:r>
                      <a:rPr lang="en-US" sz="2000" b="0" i="1" smtClean="0">
                        <a:solidFill>
                          <a:srgbClr val="4A4A48"/>
                        </a:solidFill>
                        <a:latin typeface="Cambria Math" panose="02040503050406030204" pitchFamily="18" charset="0"/>
                      </a:rPr>
                      <m:t>+</m:t>
                    </m:r>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𝑊</m:t>
                        </m:r>
                      </m:e>
                      <m:sub>
                        <m:r>
                          <a:rPr lang="en-US" sz="2000" b="0" i="1" smtClean="0">
                            <a:solidFill>
                              <a:srgbClr val="4A4A48"/>
                            </a:solidFill>
                            <a:latin typeface="Cambria Math" panose="02040503050406030204" pitchFamily="18" charset="0"/>
                          </a:rPr>
                          <m:t>hh</m:t>
                        </m:r>
                      </m:sub>
                    </m:sSub>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h</m:t>
                        </m:r>
                      </m:e>
                      <m:sub>
                        <m:r>
                          <a:rPr lang="en-US" sz="2000" b="0" i="1" smtClean="0">
                            <a:solidFill>
                              <a:srgbClr val="4A4A48"/>
                            </a:solidFill>
                            <a:latin typeface="Cambria Math" panose="02040503050406030204" pitchFamily="18" charset="0"/>
                          </a:rPr>
                          <m:t>𝑡</m:t>
                        </m:r>
                        <m:r>
                          <a:rPr lang="en-US" sz="2000" b="0" i="1" smtClean="0">
                            <a:solidFill>
                              <a:srgbClr val="4A4A48"/>
                            </a:solidFill>
                            <a:latin typeface="Cambria Math" panose="02040503050406030204" pitchFamily="18" charset="0"/>
                          </a:rPr>
                          <m:t>−1</m:t>
                        </m:r>
                      </m:sub>
                    </m:sSub>
                    <m:r>
                      <a:rPr lang="en-US" sz="2000" b="0" i="1" smtClean="0">
                        <a:solidFill>
                          <a:srgbClr val="4A4A48"/>
                        </a:solidFill>
                        <a:latin typeface="Cambria Math" panose="02040503050406030204" pitchFamily="18" charset="0"/>
                      </a:rPr>
                      <m:t>     </m:t>
                    </m:r>
                  </m:oMath>
                </a14:m>
                <a:r>
                  <a:rPr lang="en-US" sz="2000" i="1" dirty="0">
                    <a:solidFill>
                      <a:srgbClr val="4A4A48"/>
                    </a:solidFill>
                    <a:latin typeface="Cambria Math" panose="02040503050406030204" pitchFamily="18" charset="0"/>
                  </a:rPr>
                  <a:t> </a:t>
                </a:r>
              </a:p>
              <a:p>
                <a:endParaRPr lang="en-US" sz="2000" i="1" dirty="0">
                  <a:solidFill>
                    <a:srgbClr val="4A4A48"/>
                  </a:solidFill>
                  <a:latin typeface="Cambria Math" panose="02040503050406030204" pitchFamily="18" charset="0"/>
                </a:endParaRPr>
              </a:p>
              <a:p>
                <a14:m>
                  <m:oMath xmlns:m="http://schemas.openxmlformats.org/officeDocument/2006/math">
                    <m:sSub>
                      <m:sSubPr>
                        <m:ctrlPr>
                          <a:rPr lang="en-US" sz="2000" i="1">
                            <a:solidFill>
                              <a:srgbClr val="4A4A48"/>
                            </a:solidFill>
                            <a:latin typeface="Cambria Math" panose="02040503050406030204" pitchFamily="18" charset="0"/>
                          </a:rPr>
                        </m:ctrlPr>
                      </m:sSubPr>
                      <m:e>
                        <m:r>
                          <a:rPr lang="en-US" sz="2000" b="0" i="1">
                            <a:solidFill>
                              <a:srgbClr val="4A4A48"/>
                            </a:solidFill>
                            <a:latin typeface="Cambria Math" panose="02040503050406030204" pitchFamily="18" charset="0"/>
                          </a:rPr>
                          <m:t>𝑜</m:t>
                        </m:r>
                      </m:e>
                      <m:sub>
                        <m:r>
                          <a:rPr lang="en-US" sz="2000" b="0" i="1">
                            <a:solidFill>
                              <a:srgbClr val="4A4A48"/>
                            </a:solidFill>
                            <a:latin typeface="Cambria Math" panose="02040503050406030204" pitchFamily="18" charset="0"/>
                          </a:rPr>
                          <m:t>𝑡</m:t>
                        </m:r>
                      </m:sub>
                    </m:sSub>
                    <m:r>
                      <a:rPr lang="en-US" sz="2000" b="0" i="1">
                        <a:solidFill>
                          <a:srgbClr val="4A4A48"/>
                        </a:solidFill>
                        <a:latin typeface="Cambria Math" panose="02040503050406030204" pitchFamily="18" charset="0"/>
                      </a:rPr>
                      <m:t>=</m:t>
                    </m:r>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𝑊</m:t>
                        </m:r>
                      </m:e>
                      <m:sub>
                        <m:r>
                          <a:rPr lang="en-US" sz="2000" b="0" i="1" smtClean="0">
                            <a:solidFill>
                              <a:srgbClr val="4A4A48"/>
                            </a:solidFill>
                            <a:latin typeface="Cambria Math" panose="02040503050406030204" pitchFamily="18" charset="0"/>
                          </a:rPr>
                          <m:t>𝑞h</m:t>
                        </m:r>
                      </m:sub>
                    </m:sSub>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h</m:t>
                        </m:r>
                      </m:e>
                      <m:sub>
                        <m:r>
                          <a:rPr lang="en-US" sz="2000" b="0" i="1" smtClean="0">
                            <a:solidFill>
                              <a:srgbClr val="4A4A48"/>
                            </a:solidFill>
                            <a:latin typeface="Cambria Math" panose="02040503050406030204" pitchFamily="18" charset="0"/>
                          </a:rPr>
                          <m:t>𝑡</m:t>
                        </m:r>
                      </m:sub>
                    </m:sSub>
                  </m:oMath>
                </a14:m>
                <a:r>
                  <a:rPr lang="en-US" sz="2000" i="1" dirty="0">
                    <a:solidFill>
                      <a:srgbClr val="4A4A48"/>
                    </a:solidFill>
                    <a:latin typeface="Cambria Math" panose="02040503050406030204" pitchFamily="18" charset="0"/>
                  </a:rPr>
                  <a:t> </a:t>
                </a:r>
              </a:p>
              <a:p>
                <a:endParaRPr lang="en-US" sz="2000" i="1" dirty="0">
                  <a:solidFill>
                    <a:srgbClr val="4A4A48"/>
                  </a:solidFill>
                  <a:latin typeface="Cambria Math" panose="02040503050406030204" pitchFamily="18" charset="0"/>
                </a:endParaRPr>
              </a:p>
              <a:p>
                <a14:m>
                  <m:oMath xmlns:m="http://schemas.openxmlformats.org/officeDocument/2006/math">
                    <m:r>
                      <a:rPr lang="en-US" sz="2000" b="0" i="1" smtClean="0">
                        <a:solidFill>
                          <a:srgbClr val="4A4A48"/>
                        </a:solidFill>
                        <a:latin typeface="Cambria Math" panose="02040503050406030204" pitchFamily="18" charset="0"/>
                      </a:rPr>
                      <m:t> </m:t>
                    </m:r>
                    <m:r>
                      <a:rPr lang="en-US" sz="2000" b="0" i="1" smtClean="0">
                        <a:solidFill>
                          <a:srgbClr val="4A4A48"/>
                        </a:solidFill>
                        <a:latin typeface="Cambria Math" panose="02040503050406030204" pitchFamily="18" charset="0"/>
                      </a:rPr>
                      <m:t>𝐿</m:t>
                    </m:r>
                    <m:r>
                      <a:rPr lang="en-US" sz="2000" b="0" i="1" smtClean="0">
                        <a:solidFill>
                          <a:srgbClr val="4A4A48"/>
                        </a:solidFill>
                        <a:latin typeface="Cambria Math" panose="02040503050406030204" pitchFamily="18" charset="0"/>
                      </a:rPr>
                      <m:t>=</m:t>
                    </m:r>
                    <m:f>
                      <m:fPr>
                        <m:ctrlPr>
                          <a:rPr lang="en-US" altLang="en-US" sz="2000" i="1" smtClean="0">
                            <a:solidFill>
                              <a:srgbClr val="4A4A48"/>
                            </a:solidFill>
                            <a:latin typeface="Cambria Math" panose="02040503050406030204" pitchFamily="18" charset="0"/>
                          </a:rPr>
                        </m:ctrlPr>
                      </m:fPr>
                      <m:num>
                        <m:r>
                          <a:rPr lang="en-US" altLang="en-US" sz="2000" b="0" i="1">
                            <a:solidFill>
                              <a:srgbClr val="4A4A48"/>
                            </a:solidFill>
                            <a:latin typeface="Cambria Math" panose="02040503050406030204" pitchFamily="18" charset="0"/>
                          </a:rPr>
                          <m:t>1</m:t>
                        </m:r>
                      </m:num>
                      <m:den>
                        <m:r>
                          <a:rPr lang="en-US" altLang="en-US" sz="2000" b="0" i="1">
                            <a:solidFill>
                              <a:srgbClr val="4A4A48"/>
                            </a:solidFill>
                            <a:latin typeface="Cambria Math" panose="02040503050406030204" pitchFamily="18" charset="0"/>
                          </a:rPr>
                          <m:t>𝑇</m:t>
                        </m:r>
                      </m:den>
                    </m:f>
                    <m:nary>
                      <m:naryPr>
                        <m:chr m:val="∑"/>
                        <m:ctrlPr>
                          <a:rPr lang="en-US" altLang="en-US" sz="2000" i="1">
                            <a:solidFill>
                              <a:srgbClr val="4A4A48"/>
                            </a:solidFill>
                            <a:latin typeface="Cambria Math" panose="02040503050406030204" pitchFamily="18" charset="0"/>
                          </a:rPr>
                        </m:ctrlPr>
                      </m:naryPr>
                      <m:sub>
                        <m:r>
                          <m:rPr>
                            <m:brk m:alnAt="23"/>
                          </m:rPr>
                          <a:rPr lang="en-US" altLang="en-US" sz="2000" b="0" i="1">
                            <a:solidFill>
                              <a:srgbClr val="4A4A48"/>
                            </a:solidFill>
                            <a:latin typeface="Cambria Math" panose="02040503050406030204" pitchFamily="18" charset="0"/>
                          </a:rPr>
                          <m:t>𝑡</m:t>
                        </m:r>
                        <m:r>
                          <a:rPr lang="en-US" altLang="en-US" sz="2000" b="0" i="1">
                            <a:solidFill>
                              <a:srgbClr val="4A4A48"/>
                            </a:solidFill>
                            <a:latin typeface="Cambria Math" panose="02040503050406030204" pitchFamily="18" charset="0"/>
                          </a:rPr>
                          <m:t>=1</m:t>
                        </m:r>
                      </m:sub>
                      <m:sup>
                        <m:r>
                          <a:rPr lang="en-US" altLang="en-US" sz="2000" b="0" i="1">
                            <a:solidFill>
                              <a:srgbClr val="4A4A48"/>
                            </a:solidFill>
                            <a:latin typeface="Cambria Math" panose="02040503050406030204" pitchFamily="18" charset="0"/>
                          </a:rPr>
                          <m:t>𝑇</m:t>
                        </m:r>
                      </m:sup>
                      <m:e>
                        <m:r>
                          <a:rPr lang="en-US" altLang="en-US" sz="2000" b="0" i="1">
                            <a:solidFill>
                              <a:srgbClr val="4A4A48"/>
                            </a:solidFill>
                            <a:latin typeface="Cambria Math" panose="02040503050406030204" pitchFamily="18" charset="0"/>
                          </a:rPr>
                          <m:t>𝑙</m:t>
                        </m:r>
                        <m:r>
                          <a:rPr lang="en-US" altLang="en-US" sz="2000" b="0" i="1">
                            <a:solidFill>
                              <a:srgbClr val="4A4A48"/>
                            </a:solidFill>
                            <a:latin typeface="Cambria Math" panose="02040503050406030204" pitchFamily="18" charset="0"/>
                          </a:rPr>
                          <m:t>(</m:t>
                        </m:r>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𝑦</m:t>
                            </m:r>
                          </m:e>
                          <m:sub>
                            <m:r>
                              <a:rPr lang="en-US" altLang="en-US" sz="2000" b="0" i="1">
                                <a:solidFill>
                                  <a:srgbClr val="4A4A48"/>
                                </a:solidFill>
                                <a:latin typeface="Cambria Math" panose="02040503050406030204" pitchFamily="18" charset="0"/>
                              </a:rPr>
                              <m:t>𝑡</m:t>
                            </m:r>
                          </m:sub>
                        </m:sSub>
                        <m:r>
                          <a:rPr lang="en-US" altLang="en-US" sz="2000" b="0" i="1">
                            <a:solidFill>
                              <a:srgbClr val="4A4A48"/>
                            </a:solidFill>
                            <a:latin typeface="Cambria Math" panose="02040503050406030204" pitchFamily="18" charset="0"/>
                          </a:rPr>
                          <m:t>,</m:t>
                        </m:r>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0</m:t>
                            </m:r>
                          </m:e>
                          <m:sub>
                            <m:r>
                              <a:rPr lang="en-US" altLang="en-US" sz="2000" b="0" i="1">
                                <a:solidFill>
                                  <a:srgbClr val="4A4A48"/>
                                </a:solidFill>
                                <a:latin typeface="Cambria Math" panose="02040503050406030204" pitchFamily="18" charset="0"/>
                              </a:rPr>
                              <m:t>𝑡</m:t>
                            </m:r>
                          </m:sub>
                        </m:sSub>
                        <m:r>
                          <a:rPr lang="en-US" altLang="en-US" sz="2000" b="0" i="1">
                            <a:solidFill>
                              <a:srgbClr val="4A4A48"/>
                            </a:solidFill>
                            <a:latin typeface="Cambria Math" panose="02040503050406030204" pitchFamily="18" charset="0"/>
                          </a:rPr>
                          <m:t>)</m:t>
                        </m:r>
                      </m:e>
                    </m:nary>
                  </m:oMath>
                </a14:m>
                <a:r>
                  <a:rPr lang="en-US" sz="2000" i="1" dirty="0">
                    <a:solidFill>
                      <a:srgbClr val="4A4A48"/>
                    </a:solidFill>
                    <a:latin typeface="Cambria Math" panose="02040503050406030204" pitchFamily="18" charset="0"/>
                  </a:rPr>
                  <a:t> </a:t>
                </a:r>
              </a:p>
            </p:txBody>
          </p:sp>
        </mc:Choice>
        <mc:Fallback>
          <p:sp>
            <p:nvSpPr>
              <p:cNvPr id="5" name="TextBox 4">
                <a:extLst>
                  <a:ext uri="{FF2B5EF4-FFF2-40B4-BE49-F238E27FC236}">
                    <a16:creationId xmlns:a16="http://schemas.microsoft.com/office/drawing/2014/main" id="{E3F197B3-5C17-4F79-9F99-389A8B231581}"/>
                  </a:ext>
                </a:extLst>
              </p:cNvPr>
              <p:cNvSpPr txBox="1">
                <a:spLocks noRot="1" noChangeAspect="1" noMove="1" noResize="1" noEditPoints="1" noAdjustHandles="1" noChangeArrowheads="1" noChangeShapeType="1" noTextEdit="1"/>
              </p:cNvSpPr>
              <p:nvPr/>
            </p:nvSpPr>
            <p:spPr>
              <a:xfrm>
                <a:off x="508000" y="1147200"/>
                <a:ext cx="3292474" cy="1781706"/>
              </a:xfrm>
              <a:prstGeom prst="rect">
                <a:avLst/>
              </a:prstGeom>
              <a:blipFill>
                <a:blip r:embed="rId4"/>
                <a:stretch>
                  <a:fillRect b="-369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01E74A4-7E1B-40BD-AEC7-74170F137382}"/>
                  </a:ext>
                </a:extLst>
              </p:cNvPr>
              <p:cNvSpPr txBox="1"/>
              <p:nvPr/>
            </p:nvSpPr>
            <p:spPr>
              <a:xfrm>
                <a:off x="1371600" y="3562350"/>
                <a:ext cx="5069840" cy="7305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000" i="1" smtClean="0">
                              <a:latin typeface="Cambria Math" panose="02040503050406030204" pitchFamily="18" charset="0"/>
                            </a:rPr>
                          </m:ctrlPr>
                        </m:fPr>
                        <m:num>
                          <m:r>
                            <a:rPr lang="en-US" altLang="en-US" sz="2000" b="0" i="1">
                              <a:latin typeface="Cambria Math" panose="02040503050406030204" pitchFamily="18" charset="0"/>
                            </a:rPr>
                            <m:t>𝜕</m:t>
                          </m:r>
                          <m:r>
                            <a:rPr lang="en-US" altLang="en-US" sz="2000" b="0" i="1" smtClean="0">
                              <a:latin typeface="Cambria Math" panose="02040503050406030204" pitchFamily="18" charset="0"/>
                            </a:rPr>
                            <m:t>𝐿</m:t>
                          </m:r>
                        </m:num>
                        <m:den>
                          <m:r>
                            <a:rPr lang="en-US" altLang="en-US" sz="2000" b="0" i="1">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𝑜</m:t>
                              </m:r>
                            </m:e>
                            <m:sub>
                              <m:r>
                                <a:rPr lang="en-US" altLang="en-US" sz="2000" b="0" i="1" smtClean="0">
                                  <a:latin typeface="Cambria Math" panose="02040503050406030204" pitchFamily="18" charset="0"/>
                                </a:rPr>
                                <m:t>𝑡</m:t>
                              </m:r>
                            </m:sub>
                          </m:sSub>
                        </m:den>
                      </m:f>
                      <m:r>
                        <a:rPr lang="en-US" altLang="en-US" sz="2000" b="0" i="1" smtClean="0">
                          <a:latin typeface="Cambria Math" panose="02040503050406030204" pitchFamily="18" charset="0"/>
                        </a:rPr>
                        <m:t>=</m:t>
                      </m:r>
                      <m:f>
                        <m:fPr>
                          <m:ctrlPr>
                            <a:rPr lang="en-US" altLang="en-US" sz="2000" i="1">
                              <a:latin typeface="Cambria Math" panose="02040503050406030204" pitchFamily="18" charset="0"/>
                            </a:rPr>
                          </m:ctrlPr>
                        </m:fPr>
                        <m:num>
                          <m:r>
                            <a:rPr lang="en-US" altLang="en-US" sz="2000" b="0" i="1">
                              <a:latin typeface="Cambria Math" panose="02040503050406030204" pitchFamily="18" charset="0"/>
                            </a:rPr>
                            <m:t>𝜕</m:t>
                          </m:r>
                          <m:r>
                            <a:rPr lang="en-US" altLang="en-US" sz="2000" b="0" i="1" smtClean="0">
                              <a:latin typeface="Cambria Math" panose="02040503050406030204" pitchFamily="18" charset="0"/>
                            </a:rPr>
                            <m:t>𝑙</m:t>
                          </m:r>
                          <m:r>
                            <a:rPr lang="en-US" altLang="en-US" sz="2000" b="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𝑜</m:t>
                              </m:r>
                            </m:e>
                            <m:sub>
                              <m:r>
                                <a:rPr lang="en-US" altLang="en-US" sz="2000" b="0" i="1">
                                  <a:latin typeface="Cambria Math" panose="02040503050406030204" pitchFamily="18" charset="0"/>
                                </a:rPr>
                                <m:t>𝑡</m:t>
                              </m:r>
                            </m:sub>
                          </m:sSub>
                          <m:r>
                            <a:rPr lang="en-US" altLang="en-US" sz="2000" b="0" i="1">
                              <a:latin typeface="Cambria Math" panose="02040503050406030204" pitchFamily="18" charset="0"/>
                            </a:rPr>
                            <m:t>,</m:t>
                          </m:r>
                          <m:r>
                            <a:rPr lang="en-US"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𝑦</m:t>
                              </m:r>
                            </m:e>
                            <m:sub>
                              <m:r>
                                <a:rPr lang="en-US" altLang="en-US" sz="2000" b="0" i="1" smtClean="0">
                                  <a:latin typeface="Cambria Math" panose="02040503050406030204" pitchFamily="18" charset="0"/>
                                </a:rPr>
                                <m:t>𝑡</m:t>
                              </m:r>
                            </m:sub>
                          </m:sSub>
                          <m:r>
                            <a:rPr lang="en-US" altLang="en-US" sz="2000" b="0" i="1">
                              <a:latin typeface="Cambria Math" panose="02040503050406030204" pitchFamily="18" charset="0"/>
                            </a:rPr>
                            <m:t>)</m:t>
                          </m:r>
                        </m:num>
                        <m:den>
                          <m:r>
                            <a:rPr lang="en-US" altLang="en-US" sz="2000" b="0" i="1" smtClean="0">
                              <a:latin typeface="Cambria Math" panose="02040503050406030204" pitchFamily="18" charset="0"/>
                            </a:rPr>
                            <m:t>𝑇</m:t>
                          </m:r>
                          <m:r>
                            <a:rPr lang="en-US" altLang="en-US" sz="2000" b="0" i="1" smtClean="0">
                              <a:latin typeface="Cambria Math" panose="02040503050406030204" pitchFamily="18" charset="0"/>
                            </a:rPr>
                            <m:t>.</m:t>
                          </m:r>
                          <m:r>
                            <a:rPr lang="en-US" altLang="en-US" sz="2000" b="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𝑜</m:t>
                              </m:r>
                            </m:e>
                            <m:sub>
                              <m:r>
                                <a:rPr lang="en-US" altLang="en-US" sz="2000" b="0" i="1" smtClean="0">
                                  <a:latin typeface="Cambria Math" panose="02040503050406030204" pitchFamily="18" charset="0"/>
                                </a:rPr>
                                <m:t>𝑡</m:t>
                              </m:r>
                            </m:sub>
                          </m:sSub>
                        </m:den>
                      </m:f>
                      <m:r>
                        <a:rPr lang="en-US" altLang="en-US" sz="2000" b="0" i="1" smtClean="0">
                          <a:latin typeface="Cambria Math" panose="02040503050406030204" pitchFamily="18" charset="0"/>
                        </a:rPr>
                        <m:t>∈</m:t>
                      </m:r>
                      <m:sSup>
                        <m:sSupPr>
                          <m:ctrlPr>
                            <a:rPr lang="en-US" altLang="en-US" sz="2000" i="1" smtClean="0">
                              <a:latin typeface="Cambria Math" panose="02040503050406030204" pitchFamily="18" charset="0"/>
                            </a:rPr>
                          </m:ctrlPr>
                        </m:sSupPr>
                        <m:e>
                          <m:r>
                            <a:rPr lang="en-US" altLang="en-US" sz="2000" b="0" i="1" smtClean="0">
                              <a:latin typeface="Cambria Math" panose="02040503050406030204" pitchFamily="18" charset="0"/>
                            </a:rPr>
                            <m:t>𝑅</m:t>
                          </m:r>
                        </m:e>
                        <m:sup>
                          <m:r>
                            <a:rPr lang="en-US" altLang="en-US" sz="2000" b="0" i="1" smtClean="0">
                              <a:latin typeface="Cambria Math" panose="02040503050406030204" pitchFamily="18" charset="0"/>
                            </a:rPr>
                            <m:t>𝑞</m:t>
                          </m:r>
                        </m:sup>
                      </m:sSup>
                    </m:oMath>
                  </m:oMathPara>
                </a14:m>
                <a:endParaRPr lang="en-US" sz="2000" dirty="0"/>
              </a:p>
            </p:txBody>
          </p:sp>
        </mc:Choice>
        <mc:Fallback>
          <p:sp>
            <p:nvSpPr>
              <p:cNvPr id="7" name="TextBox 6">
                <a:extLst>
                  <a:ext uri="{FF2B5EF4-FFF2-40B4-BE49-F238E27FC236}">
                    <a16:creationId xmlns:a16="http://schemas.microsoft.com/office/drawing/2014/main" id="{F01E74A4-7E1B-40BD-AEC7-74170F137382}"/>
                  </a:ext>
                </a:extLst>
              </p:cNvPr>
              <p:cNvSpPr txBox="1">
                <a:spLocks noRot="1" noChangeAspect="1" noMove="1" noResize="1" noEditPoints="1" noAdjustHandles="1" noChangeArrowheads="1" noChangeShapeType="1" noTextEdit="1"/>
              </p:cNvSpPr>
              <p:nvPr/>
            </p:nvSpPr>
            <p:spPr>
              <a:xfrm>
                <a:off x="1371600" y="3562350"/>
                <a:ext cx="5069840" cy="73052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0737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4C09-0396-43F6-A2B5-9D5C60C26CF4}"/>
              </a:ext>
            </a:extLst>
          </p:cNvPr>
          <p:cNvSpPr>
            <a:spLocks noGrp="1"/>
          </p:cNvSpPr>
          <p:nvPr>
            <p:ph type="title"/>
          </p:nvPr>
        </p:nvSpPr>
        <p:spPr/>
        <p:txBody>
          <a:bodyPr/>
          <a:lstStyle/>
          <a:p>
            <a:pPr algn="ctr"/>
            <a:r>
              <a:rPr lang="en-US" altLang="en-US" sz="3200" b="0" dirty="0">
                <a:latin typeface="LM Roman 10" panose="00000500000000000000" pitchFamily="50" charset="0"/>
              </a:rPr>
              <a:t>Toy Model</a:t>
            </a:r>
            <a:endParaRPr lang="en-US" sz="3200" b="0" dirty="0">
              <a:latin typeface="LM Roman 10" panose="00000500000000000000" pitchFamily="50" charset="0"/>
            </a:endParaRPr>
          </a:p>
        </p:txBody>
      </p:sp>
      <p:pic>
        <p:nvPicPr>
          <p:cNvPr id="4" name="Picture 2">
            <a:extLst>
              <a:ext uri="{FF2B5EF4-FFF2-40B4-BE49-F238E27FC236}">
                <a16:creationId xmlns:a16="http://schemas.microsoft.com/office/drawing/2014/main" id="{3196A7B2-96BE-460A-B13B-EFFA005113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19493"/>
            <a:ext cx="4268787" cy="1857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F197B3-5C17-4F79-9F99-389A8B231581}"/>
                  </a:ext>
                </a:extLst>
              </p:cNvPr>
              <p:cNvSpPr txBox="1"/>
              <p:nvPr/>
            </p:nvSpPr>
            <p:spPr>
              <a:xfrm>
                <a:off x="508000" y="1147200"/>
                <a:ext cx="3292474" cy="1624099"/>
              </a:xfrm>
              <a:prstGeom prst="rect">
                <a:avLst/>
              </a:prstGeom>
              <a:noFill/>
            </p:spPr>
            <p:txBody>
              <a:bodyPr wrap="square">
                <a:spAutoFit/>
              </a:bodyPr>
              <a:lstStyle/>
              <a:p>
                <a14:m>
                  <m:oMath xmlns:m="http://schemas.openxmlformats.org/officeDocument/2006/math">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𝒉</m:t>
                        </m:r>
                      </m:e>
                      <m:sub>
                        <m:r>
                          <a:rPr lang="en-US" b="1" i="1" smtClean="0">
                            <a:solidFill>
                              <a:srgbClr val="4A4A48"/>
                            </a:solidFill>
                            <a:latin typeface="Cambria Math" panose="02040503050406030204" pitchFamily="18" charset="0"/>
                          </a:rPr>
                          <m:t>𝒕</m:t>
                        </m:r>
                      </m:sub>
                    </m:sSub>
                    <m:r>
                      <a:rPr lang="en-US" b="1" i="1" smtClean="0">
                        <a:solidFill>
                          <a:srgbClr val="4A4A48"/>
                        </a:solidFill>
                        <a:latin typeface="Cambria Math" panose="02040503050406030204" pitchFamily="18" charset="0"/>
                      </a:rPr>
                      <m:t>=</m:t>
                    </m:r>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𝑾</m:t>
                        </m:r>
                      </m:e>
                      <m:sub>
                        <m:r>
                          <a:rPr lang="en-US" b="1" i="1" smtClean="0">
                            <a:solidFill>
                              <a:srgbClr val="4A4A48"/>
                            </a:solidFill>
                            <a:latin typeface="Cambria Math" panose="02040503050406030204" pitchFamily="18" charset="0"/>
                          </a:rPr>
                          <m:t>𝒉𝒙</m:t>
                        </m:r>
                      </m:sub>
                    </m:sSub>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𝒙</m:t>
                        </m:r>
                      </m:e>
                      <m:sub>
                        <m:r>
                          <a:rPr lang="en-US" b="1" i="1" smtClean="0">
                            <a:solidFill>
                              <a:srgbClr val="4A4A48"/>
                            </a:solidFill>
                            <a:latin typeface="Cambria Math" panose="02040503050406030204" pitchFamily="18" charset="0"/>
                          </a:rPr>
                          <m:t>𝒕</m:t>
                        </m:r>
                      </m:sub>
                    </m:sSub>
                    <m:r>
                      <a:rPr lang="en-US" b="1" i="1" smtClean="0">
                        <a:solidFill>
                          <a:srgbClr val="4A4A48"/>
                        </a:solidFill>
                        <a:latin typeface="Cambria Math" panose="02040503050406030204" pitchFamily="18" charset="0"/>
                      </a:rPr>
                      <m:t>+</m:t>
                    </m:r>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𝑾</m:t>
                        </m:r>
                      </m:e>
                      <m:sub>
                        <m:r>
                          <a:rPr lang="en-US" b="1" i="1" smtClean="0">
                            <a:solidFill>
                              <a:srgbClr val="4A4A48"/>
                            </a:solidFill>
                            <a:latin typeface="Cambria Math" panose="02040503050406030204" pitchFamily="18" charset="0"/>
                          </a:rPr>
                          <m:t>𝒉𝒉</m:t>
                        </m:r>
                      </m:sub>
                    </m:sSub>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𝒉</m:t>
                        </m:r>
                      </m:e>
                      <m:sub>
                        <m:r>
                          <a:rPr lang="en-US" b="1" i="1" smtClean="0">
                            <a:solidFill>
                              <a:srgbClr val="4A4A48"/>
                            </a:solidFill>
                            <a:latin typeface="Cambria Math" panose="02040503050406030204" pitchFamily="18" charset="0"/>
                          </a:rPr>
                          <m:t>𝒕</m:t>
                        </m:r>
                        <m:r>
                          <a:rPr lang="en-US" b="1" i="1" smtClean="0">
                            <a:solidFill>
                              <a:srgbClr val="4A4A48"/>
                            </a:solidFill>
                            <a:latin typeface="Cambria Math" panose="02040503050406030204" pitchFamily="18" charset="0"/>
                          </a:rPr>
                          <m:t>−</m:t>
                        </m:r>
                        <m:r>
                          <a:rPr lang="en-US" b="1" i="1" smtClean="0">
                            <a:solidFill>
                              <a:srgbClr val="4A4A48"/>
                            </a:solidFill>
                            <a:latin typeface="Cambria Math" panose="02040503050406030204" pitchFamily="18" charset="0"/>
                          </a:rPr>
                          <m:t>𝟏</m:t>
                        </m:r>
                      </m:sub>
                    </m:sSub>
                    <m:r>
                      <a:rPr lang="en-US" b="1" i="1" smtClean="0">
                        <a:solidFill>
                          <a:srgbClr val="4A4A48"/>
                        </a:solidFill>
                        <a:latin typeface="Cambria Math" panose="02040503050406030204" pitchFamily="18" charset="0"/>
                      </a:rPr>
                      <m:t>     </m:t>
                    </m:r>
                  </m:oMath>
                </a14:m>
                <a:r>
                  <a:rPr lang="en-US" b="1" i="1" dirty="0">
                    <a:solidFill>
                      <a:srgbClr val="4A4A48"/>
                    </a:solidFill>
                    <a:latin typeface="Cambria Math" panose="02040503050406030204" pitchFamily="18" charset="0"/>
                  </a:rPr>
                  <a:t> </a:t>
                </a:r>
              </a:p>
              <a:p>
                <a:endParaRPr lang="en-US" b="1" i="1" dirty="0">
                  <a:solidFill>
                    <a:srgbClr val="4A4A48"/>
                  </a:solidFill>
                  <a:latin typeface="Cambria Math" panose="02040503050406030204" pitchFamily="18" charset="0"/>
                </a:endParaRPr>
              </a:p>
              <a:p>
                <a14:m>
                  <m:oMath xmlns:m="http://schemas.openxmlformats.org/officeDocument/2006/math">
                    <m:sSub>
                      <m:sSubPr>
                        <m:ctrlPr>
                          <a:rPr lang="en-US" b="1" i="1">
                            <a:solidFill>
                              <a:srgbClr val="4A4A48"/>
                            </a:solidFill>
                            <a:latin typeface="Cambria Math" panose="02040503050406030204" pitchFamily="18" charset="0"/>
                          </a:rPr>
                        </m:ctrlPr>
                      </m:sSubPr>
                      <m:e>
                        <m:r>
                          <a:rPr lang="en-US" b="1" i="1">
                            <a:solidFill>
                              <a:srgbClr val="4A4A48"/>
                            </a:solidFill>
                            <a:latin typeface="Cambria Math" panose="02040503050406030204" pitchFamily="18" charset="0"/>
                          </a:rPr>
                          <m:t>𝒐</m:t>
                        </m:r>
                      </m:e>
                      <m:sub>
                        <m:r>
                          <a:rPr lang="en-US" b="1" i="1">
                            <a:solidFill>
                              <a:srgbClr val="4A4A48"/>
                            </a:solidFill>
                            <a:latin typeface="Cambria Math" panose="02040503050406030204" pitchFamily="18" charset="0"/>
                          </a:rPr>
                          <m:t>𝒕</m:t>
                        </m:r>
                      </m:sub>
                    </m:sSub>
                    <m:r>
                      <a:rPr lang="en-US" b="1" i="1">
                        <a:solidFill>
                          <a:srgbClr val="4A4A48"/>
                        </a:solidFill>
                        <a:latin typeface="Cambria Math" panose="02040503050406030204" pitchFamily="18" charset="0"/>
                      </a:rPr>
                      <m:t>=</m:t>
                    </m:r>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𝑾</m:t>
                        </m:r>
                      </m:e>
                      <m:sub>
                        <m:r>
                          <a:rPr lang="en-US" b="1" i="1" smtClean="0">
                            <a:solidFill>
                              <a:srgbClr val="4A4A48"/>
                            </a:solidFill>
                            <a:latin typeface="Cambria Math" panose="02040503050406030204" pitchFamily="18" charset="0"/>
                          </a:rPr>
                          <m:t>𝒒𝒉</m:t>
                        </m:r>
                      </m:sub>
                    </m:sSub>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𝒉</m:t>
                        </m:r>
                      </m:e>
                      <m:sub>
                        <m:r>
                          <a:rPr lang="en-US" b="1" i="1" smtClean="0">
                            <a:solidFill>
                              <a:srgbClr val="4A4A48"/>
                            </a:solidFill>
                            <a:latin typeface="Cambria Math" panose="02040503050406030204" pitchFamily="18" charset="0"/>
                          </a:rPr>
                          <m:t>𝒕</m:t>
                        </m:r>
                      </m:sub>
                    </m:sSub>
                  </m:oMath>
                </a14:m>
                <a:r>
                  <a:rPr lang="en-US" b="1" i="1" dirty="0">
                    <a:solidFill>
                      <a:srgbClr val="4A4A48"/>
                    </a:solidFill>
                    <a:latin typeface="Cambria Math" panose="02040503050406030204" pitchFamily="18" charset="0"/>
                  </a:rPr>
                  <a:t> </a:t>
                </a:r>
              </a:p>
              <a:p>
                <a:endParaRPr lang="en-US" b="1" i="1" dirty="0">
                  <a:solidFill>
                    <a:srgbClr val="4A4A48"/>
                  </a:solidFill>
                  <a:latin typeface="Cambria Math" panose="02040503050406030204" pitchFamily="18" charset="0"/>
                </a:endParaRPr>
              </a:p>
              <a:p>
                <a14:m>
                  <m:oMath xmlns:m="http://schemas.openxmlformats.org/officeDocument/2006/math">
                    <m:r>
                      <a:rPr lang="en-US" b="1" i="1" smtClean="0">
                        <a:solidFill>
                          <a:srgbClr val="4A4A48"/>
                        </a:solidFill>
                        <a:latin typeface="Cambria Math" panose="02040503050406030204" pitchFamily="18" charset="0"/>
                      </a:rPr>
                      <m:t> </m:t>
                    </m:r>
                    <m:r>
                      <a:rPr lang="en-US" b="1" i="1" smtClean="0">
                        <a:solidFill>
                          <a:srgbClr val="4A4A48"/>
                        </a:solidFill>
                        <a:latin typeface="Cambria Math" panose="02040503050406030204" pitchFamily="18" charset="0"/>
                      </a:rPr>
                      <m:t>𝑳</m:t>
                    </m:r>
                    <m:r>
                      <a:rPr lang="en-US" b="1" i="1" smtClean="0">
                        <a:solidFill>
                          <a:srgbClr val="4A4A48"/>
                        </a:solidFill>
                        <a:latin typeface="Cambria Math" panose="02040503050406030204" pitchFamily="18" charset="0"/>
                      </a:rPr>
                      <m:t>=</m:t>
                    </m:r>
                    <m:f>
                      <m:fPr>
                        <m:ctrlPr>
                          <a:rPr lang="en-US" altLang="en-US" b="1" i="1" smtClean="0">
                            <a:solidFill>
                              <a:srgbClr val="4A4A48"/>
                            </a:solidFill>
                            <a:latin typeface="Cambria Math" panose="02040503050406030204" pitchFamily="18" charset="0"/>
                          </a:rPr>
                        </m:ctrlPr>
                      </m:fPr>
                      <m:num>
                        <m:r>
                          <a:rPr lang="en-US" altLang="en-US" b="1" i="1">
                            <a:solidFill>
                              <a:srgbClr val="4A4A48"/>
                            </a:solidFill>
                            <a:latin typeface="Cambria Math" panose="02040503050406030204" pitchFamily="18" charset="0"/>
                          </a:rPr>
                          <m:t>𝟏</m:t>
                        </m:r>
                      </m:num>
                      <m:den>
                        <m:r>
                          <a:rPr lang="en-US" altLang="en-US" b="1" i="1">
                            <a:solidFill>
                              <a:srgbClr val="4A4A48"/>
                            </a:solidFill>
                            <a:latin typeface="Cambria Math" panose="02040503050406030204" pitchFamily="18" charset="0"/>
                          </a:rPr>
                          <m:t>𝑻</m:t>
                        </m:r>
                      </m:den>
                    </m:f>
                    <m:nary>
                      <m:naryPr>
                        <m:chr m:val="∑"/>
                        <m:ctrlPr>
                          <a:rPr lang="en-US" altLang="en-US" b="1" i="1">
                            <a:solidFill>
                              <a:srgbClr val="4A4A48"/>
                            </a:solidFill>
                            <a:latin typeface="Cambria Math" panose="02040503050406030204" pitchFamily="18" charset="0"/>
                          </a:rPr>
                        </m:ctrlPr>
                      </m:naryPr>
                      <m:sub>
                        <m:r>
                          <m:rPr>
                            <m:brk m:alnAt="23"/>
                          </m:rPr>
                          <a:rPr lang="en-US" altLang="en-US" b="1" i="1">
                            <a:solidFill>
                              <a:srgbClr val="4A4A48"/>
                            </a:solidFill>
                            <a:latin typeface="Cambria Math" panose="02040503050406030204" pitchFamily="18" charset="0"/>
                          </a:rPr>
                          <m:t>𝒕</m:t>
                        </m:r>
                        <m:r>
                          <a:rPr lang="en-US" altLang="en-US" b="1" i="1">
                            <a:solidFill>
                              <a:srgbClr val="4A4A48"/>
                            </a:solidFill>
                            <a:latin typeface="Cambria Math" panose="02040503050406030204" pitchFamily="18" charset="0"/>
                          </a:rPr>
                          <m:t>=</m:t>
                        </m:r>
                        <m:r>
                          <a:rPr lang="en-US" altLang="en-US" b="1" i="1">
                            <a:solidFill>
                              <a:srgbClr val="4A4A48"/>
                            </a:solidFill>
                            <a:latin typeface="Cambria Math" panose="02040503050406030204" pitchFamily="18" charset="0"/>
                          </a:rPr>
                          <m:t>𝟏</m:t>
                        </m:r>
                      </m:sub>
                      <m:sup>
                        <m:r>
                          <a:rPr lang="en-US" altLang="en-US" b="1" i="1">
                            <a:solidFill>
                              <a:srgbClr val="4A4A48"/>
                            </a:solidFill>
                            <a:latin typeface="Cambria Math" panose="02040503050406030204" pitchFamily="18" charset="0"/>
                          </a:rPr>
                          <m:t>𝑻</m:t>
                        </m:r>
                      </m:sup>
                      <m:e>
                        <m:r>
                          <a:rPr lang="en-US" altLang="en-US" b="1" i="1">
                            <a:solidFill>
                              <a:srgbClr val="4A4A48"/>
                            </a:solidFill>
                            <a:latin typeface="Cambria Math" panose="02040503050406030204" pitchFamily="18" charset="0"/>
                          </a:rPr>
                          <m:t>𝒍</m:t>
                        </m:r>
                        <m:r>
                          <a:rPr lang="en-US" altLang="en-US" b="1" i="1">
                            <a:solidFill>
                              <a:srgbClr val="4A4A48"/>
                            </a:solidFill>
                            <a:latin typeface="Cambria Math" panose="02040503050406030204" pitchFamily="18" charset="0"/>
                          </a:rPr>
                          <m:t>(</m:t>
                        </m:r>
                        <m:sSub>
                          <m:sSubPr>
                            <m:ctrlPr>
                              <a:rPr lang="en-US" altLang="en-US" b="1" i="1">
                                <a:solidFill>
                                  <a:srgbClr val="4A4A48"/>
                                </a:solidFill>
                                <a:latin typeface="Cambria Math" panose="02040503050406030204" pitchFamily="18" charset="0"/>
                              </a:rPr>
                            </m:ctrlPr>
                          </m:sSubPr>
                          <m:e>
                            <m:r>
                              <a:rPr lang="en-US" altLang="en-US" b="1" i="1">
                                <a:solidFill>
                                  <a:srgbClr val="4A4A48"/>
                                </a:solidFill>
                                <a:latin typeface="Cambria Math" panose="02040503050406030204" pitchFamily="18" charset="0"/>
                              </a:rPr>
                              <m:t>𝒚</m:t>
                            </m:r>
                          </m:e>
                          <m:sub>
                            <m:r>
                              <a:rPr lang="en-US" altLang="en-US" b="1" i="1">
                                <a:solidFill>
                                  <a:srgbClr val="4A4A48"/>
                                </a:solidFill>
                                <a:latin typeface="Cambria Math" panose="02040503050406030204" pitchFamily="18" charset="0"/>
                              </a:rPr>
                              <m:t>𝒕</m:t>
                            </m:r>
                          </m:sub>
                        </m:sSub>
                        <m:r>
                          <a:rPr lang="en-US" altLang="en-US" b="1" i="1">
                            <a:solidFill>
                              <a:srgbClr val="4A4A48"/>
                            </a:solidFill>
                            <a:latin typeface="Cambria Math" panose="02040503050406030204" pitchFamily="18" charset="0"/>
                          </a:rPr>
                          <m:t>,</m:t>
                        </m:r>
                        <m:sSub>
                          <m:sSubPr>
                            <m:ctrlPr>
                              <a:rPr lang="en-US" altLang="en-US" b="1" i="1">
                                <a:solidFill>
                                  <a:srgbClr val="4A4A48"/>
                                </a:solidFill>
                                <a:latin typeface="Cambria Math" panose="02040503050406030204" pitchFamily="18" charset="0"/>
                              </a:rPr>
                            </m:ctrlPr>
                          </m:sSubPr>
                          <m:e>
                            <m:r>
                              <a:rPr lang="en-US" altLang="en-US" b="1" i="1">
                                <a:solidFill>
                                  <a:srgbClr val="4A4A48"/>
                                </a:solidFill>
                                <a:latin typeface="Cambria Math" panose="02040503050406030204" pitchFamily="18" charset="0"/>
                              </a:rPr>
                              <m:t>𝟎</m:t>
                            </m:r>
                          </m:e>
                          <m:sub>
                            <m:r>
                              <a:rPr lang="en-US" altLang="en-US" b="1" i="1">
                                <a:solidFill>
                                  <a:srgbClr val="4A4A48"/>
                                </a:solidFill>
                                <a:latin typeface="Cambria Math" panose="02040503050406030204" pitchFamily="18" charset="0"/>
                              </a:rPr>
                              <m:t>𝒕</m:t>
                            </m:r>
                          </m:sub>
                        </m:sSub>
                        <m:r>
                          <a:rPr lang="en-US" altLang="en-US" b="1" i="1">
                            <a:solidFill>
                              <a:srgbClr val="4A4A48"/>
                            </a:solidFill>
                            <a:latin typeface="Cambria Math" panose="02040503050406030204" pitchFamily="18" charset="0"/>
                          </a:rPr>
                          <m:t>)</m:t>
                        </m:r>
                      </m:e>
                    </m:nary>
                  </m:oMath>
                </a14:m>
                <a:r>
                  <a:rPr lang="en-US" b="1" i="1" dirty="0">
                    <a:solidFill>
                      <a:srgbClr val="4A4A48"/>
                    </a:solidFill>
                    <a:latin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E3F197B3-5C17-4F79-9F99-389A8B231581}"/>
                  </a:ext>
                </a:extLst>
              </p:cNvPr>
              <p:cNvSpPr txBox="1">
                <a:spLocks noRot="1" noChangeAspect="1" noMove="1" noResize="1" noEditPoints="1" noAdjustHandles="1" noChangeArrowheads="1" noChangeShapeType="1" noTextEdit="1"/>
              </p:cNvSpPr>
              <p:nvPr/>
            </p:nvSpPr>
            <p:spPr>
              <a:xfrm>
                <a:off x="508000" y="1147200"/>
                <a:ext cx="3292474" cy="1624099"/>
              </a:xfrm>
              <a:prstGeom prst="rect">
                <a:avLst/>
              </a:prstGeom>
              <a:blipFill>
                <a:blip r:embed="rId4"/>
                <a:stretch>
                  <a:fillRect b="-378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1E74A4-7E1B-40BD-AEC7-74170F137382}"/>
                  </a:ext>
                </a:extLst>
              </p:cNvPr>
              <p:cNvSpPr txBox="1"/>
              <p:nvPr/>
            </p:nvSpPr>
            <p:spPr>
              <a:xfrm>
                <a:off x="1371600" y="3360299"/>
                <a:ext cx="5069840" cy="8766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𝒘</m:t>
                              </m:r>
                            </m:e>
                            <m:sub>
                              <m:r>
                                <a:rPr lang="en-US" altLang="en-US" sz="1800" b="1" i="1" smtClean="0">
                                  <a:latin typeface="Cambria Math" panose="02040503050406030204" pitchFamily="18" charset="0"/>
                                </a:rPr>
                                <m:t>𝒒𝒉</m:t>
                              </m:r>
                            </m:sub>
                          </m:sSub>
                        </m:den>
                      </m:f>
                      <m:r>
                        <a:rPr lang="en-US" altLang="en-US" sz="1800" b="1" i="1" smtClean="0">
                          <a:latin typeface="Cambria Math" panose="02040503050406030204" pitchFamily="18" charset="0"/>
                        </a:rPr>
                        <m:t>=</m:t>
                      </m:r>
                      <m:nary>
                        <m:naryPr>
                          <m:chr m:val="∑"/>
                          <m:ctrlPr>
                            <a:rPr lang="en-US" altLang="en-US" sz="1800" b="1" i="1" smtClean="0">
                              <a:latin typeface="Cambria Math" panose="02040503050406030204" pitchFamily="18" charset="0"/>
                            </a:rPr>
                          </m:ctrlPr>
                        </m:naryPr>
                        <m:sub>
                          <m:r>
                            <m:rPr>
                              <m:brk m:alnAt="23"/>
                            </m:rPr>
                            <a:rPr lang="en-US" altLang="en-US" sz="1800" b="1" i="1" smtClean="0">
                              <a:latin typeface="Cambria Math" panose="02040503050406030204" pitchFamily="18" charset="0"/>
                            </a:rPr>
                            <m:t>𝒕</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𝟏</m:t>
                          </m:r>
                        </m:sub>
                        <m:sup>
                          <m:r>
                            <a:rPr lang="en-US" altLang="en-US" sz="1800" b="1" i="1" smtClean="0">
                              <a:latin typeface="Cambria Math" panose="02040503050406030204" pitchFamily="18" charset="0"/>
                            </a:rPr>
                            <m:t>𝑻</m:t>
                          </m:r>
                        </m:sup>
                        <m:e>
                          <m:r>
                            <a:rPr lang="en-US" altLang="en-US" sz="1800" b="1" i="1" smtClean="0">
                              <a:latin typeface="Cambria Math" panose="02040503050406030204" pitchFamily="18" charset="0"/>
                            </a:rPr>
                            <m:t>𝒑𝒓𝒐𝒅</m:t>
                          </m:r>
                          <m:r>
                            <a:rPr lang="en-US" altLang="en-US" sz="1800" b="1" i="1" smtClean="0">
                              <a:latin typeface="Cambria Math" panose="02040503050406030204" pitchFamily="18" charset="0"/>
                            </a:rPr>
                            <m:t> </m:t>
                          </m:r>
                          <m:d>
                            <m:dPr>
                              <m:ctrlPr>
                                <a:rPr lang="en-US" altLang="en-US" sz="1800" b="1" i="1" smtClean="0">
                                  <a:latin typeface="Cambria Math" panose="02040503050406030204" pitchFamily="18" charset="0"/>
                                </a:rPr>
                              </m:ctrlPr>
                            </m:dPr>
                            <m:e>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a:latin typeface="Cambria Math" panose="02040503050406030204" pitchFamily="18" charset="0"/>
                                        </a:rPr>
                                      </m:ctrlPr>
                                    </m:sSubPr>
                                    <m:e>
                                      <m:r>
                                        <a:rPr lang="en-US" altLang="en-US" sz="1800" b="1" i="1" smtClean="0">
                                          <a:latin typeface="Cambria Math" panose="02040503050406030204" pitchFamily="18" charset="0"/>
                                        </a:rPr>
                                        <m:t>𝒐</m:t>
                                      </m:r>
                                    </m:e>
                                    <m:sub>
                                      <m:r>
                                        <a:rPr lang="en-US" altLang="en-US" sz="1800" b="1" i="1" smtClean="0">
                                          <a:latin typeface="Cambria Math" panose="02040503050406030204" pitchFamily="18" charset="0"/>
                                        </a:rPr>
                                        <m:t>𝒕</m:t>
                                      </m:r>
                                    </m:sub>
                                  </m:sSub>
                                </m:den>
                              </m:f>
                              <m:r>
                                <a:rPr lang="en-US" altLang="en-US" sz="1800" b="1" i="1" smtClean="0">
                                  <a:latin typeface="Cambria Math" panose="02040503050406030204" pitchFamily="18" charset="0"/>
                                </a:rPr>
                                <m:t>,</m:t>
                              </m:r>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𝒐</m:t>
                                      </m:r>
                                    </m:e>
                                    <m:sub>
                                      <m:r>
                                        <a:rPr lang="en-US" altLang="en-US" sz="1800" b="1" i="1" smtClean="0">
                                          <a:latin typeface="Cambria Math" panose="02040503050406030204" pitchFamily="18" charset="0"/>
                                        </a:rPr>
                                        <m:t>𝒕</m:t>
                                      </m:r>
                                    </m:sub>
                                  </m:sSub>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𝒘</m:t>
                                      </m:r>
                                    </m:e>
                                    <m:sub>
                                      <m:r>
                                        <a:rPr lang="en-US" altLang="en-US" sz="1800" b="1" i="1" smtClean="0">
                                          <a:latin typeface="Cambria Math" panose="02040503050406030204" pitchFamily="18" charset="0"/>
                                        </a:rPr>
                                        <m:t>𝒒𝒉</m:t>
                                      </m:r>
                                    </m:sub>
                                  </m:sSub>
                                </m:den>
                              </m:f>
                            </m:e>
                          </m:d>
                        </m:e>
                      </m:nary>
                    </m:oMath>
                  </m:oMathPara>
                </a14:m>
                <a:endParaRPr lang="en-US" dirty="0"/>
              </a:p>
            </p:txBody>
          </p:sp>
        </mc:Choice>
        <mc:Fallback xmlns="">
          <p:sp>
            <p:nvSpPr>
              <p:cNvPr id="7" name="TextBox 6">
                <a:extLst>
                  <a:ext uri="{FF2B5EF4-FFF2-40B4-BE49-F238E27FC236}">
                    <a16:creationId xmlns:a16="http://schemas.microsoft.com/office/drawing/2014/main" id="{F01E74A4-7E1B-40BD-AEC7-74170F137382}"/>
                  </a:ext>
                </a:extLst>
              </p:cNvPr>
              <p:cNvSpPr txBox="1">
                <a:spLocks noRot="1" noChangeAspect="1" noMove="1" noResize="1" noEditPoints="1" noAdjustHandles="1" noChangeArrowheads="1" noChangeShapeType="1" noTextEdit="1"/>
              </p:cNvSpPr>
              <p:nvPr/>
            </p:nvSpPr>
            <p:spPr>
              <a:xfrm>
                <a:off x="1371600" y="3360299"/>
                <a:ext cx="5069840" cy="87665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6430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4C09-0396-43F6-A2B5-9D5C60C26CF4}"/>
              </a:ext>
            </a:extLst>
          </p:cNvPr>
          <p:cNvSpPr>
            <a:spLocks noGrp="1"/>
          </p:cNvSpPr>
          <p:nvPr>
            <p:ph type="title"/>
          </p:nvPr>
        </p:nvSpPr>
        <p:spPr/>
        <p:txBody>
          <a:bodyPr/>
          <a:lstStyle/>
          <a:p>
            <a:pPr algn="ctr"/>
            <a:r>
              <a:rPr lang="en-US" altLang="en-US" sz="3200" b="0" dirty="0">
                <a:latin typeface="LM Roman 10" panose="00000500000000000000" pitchFamily="50" charset="0"/>
              </a:rPr>
              <a:t>Toy Model</a:t>
            </a:r>
            <a:endParaRPr lang="en-US" sz="3200" b="0" dirty="0">
              <a:latin typeface="LM Roman 10" panose="00000500000000000000" pitchFamily="50" charset="0"/>
            </a:endParaRPr>
          </a:p>
        </p:txBody>
      </p:sp>
      <p:pic>
        <p:nvPicPr>
          <p:cNvPr id="4" name="Picture 2">
            <a:extLst>
              <a:ext uri="{FF2B5EF4-FFF2-40B4-BE49-F238E27FC236}">
                <a16:creationId xmlns:a16="http://schemas.microsoft.com/office/drawing/2014/main" id="{3196A7B2-96BE-460A-B13B-EFFA005113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19493"/>
            <a:ext cx="4268787" cy="1857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F197B3-5C17-4F79-9F99-389A8B231581}"/>
                  </a:ext>
                </a:extLst>
              </p:cNvPr>
              <p:cNvSpPr txBox="1"/>
              <p:nvPr/>
            </p:nvSpPr>
            <p:spPr>
              <a:xfrm>
                <a:off x="508000" y="1147200"/>
                <a:ext cx="3292474" cy="1624099"/>
              </a:xfrm>
              <a:prstGeom prst="rect">
                <a:avLst/>
              </a:prstGeom>
              <a:noFill/>
            </p:spPr>
            <p:txBody>
              <a:bodyPr wrap="square">
                <a:spAutoFit/>
              </a:bodyPr>
              <a:lstStyle/>
              <a:p>
                <a14:m>
                  <m:oMath xmlns:m="http://schemas.openxmlformats.org/officeDocument/2006/math">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𝒉</m:t>
                        </m:r>
                      </m:e>
                      <m:sub>
                        <m:r>
                          <a:rPr lang="en-US" b="1" i="1" smtClean="0">
                            <a:solidFill>
                              <a:srgbClr val="4A4A48"/>
                            </a:solidFill>
                            <a:latin typeface="Cambria Math" panose="02040503050406030204" pitchFamily="18" charset="0"/>
                          </a:rPr>
                          <m:t>𝒕</m:t>
                        </m:r>
                      </m:sub>
                    </m:sSub>
                    <m:r>
                      <a:rPr lang="en-US" b="1" i="1" smtClean="0">
                        <a:solidFill>
                          <a:srgbClr val="4A4A48"/>
                        </a:solidFill>
                        <a:latin typeface="Cambria Math" panose="02040503050406030204" pitchFamily="18" charset="0"/>
                      </a:rPr>
                      <m:t>=</m:t>
                    </m:r>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𝑾</m:t>
                        </m:r>
                      </m:e>
                      <m:sub>
                        <m:r>
                          <a:rPr lang="en-US" b="1" i="1" smtClean="0">
                            <a:solidFill>
                              <a:srgbClr val="4A4A48"/>
                            </a:solidFill>
                            <a:latin typeface="Cambria Math" panose="02040503050406030204" pitchFamily="18" charset="0"/>
                          </a:rPr>
                          <m:t>𝒉𝒙</m:t>
                        </m:r>
                      </m:sub>
                    </m:sSub>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𝒙</m:t>
                        </m:r>
                      </m:e>
                      <m:sub>
                        <m:r>
                          <a:rPr lang="en-US" b="1" i="1" smtClean="0">
                            <a:solidFill>
                              <a:srgbClr val="4A4A48"/>
                            </a:solidFill>
                            <a:latin typeface="Cambria Math" panose="02040503050406030204" pitchFamily="18" charset="0"/>
                          </a:rPr>
                          <m:t>𝒕</m:t>
                        </m:r>
                      </m:sub>
                    </m:sSub>
                    <m:r>
                      <a:rPr lang="en-US" b="1" i="1" smtClean="0">
                        <a:solidFill>
                          <a:srgbClr val="4A4A48"/>
                        </a:solidFill>
                        <a:latin typeface="Cambria Math" panose="02040503050406030204" pitchFamily="18" charset="0"/>
                      </a:rPr>
                      <m:t>+</m:t>
                    </m:r>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𝑾</m:t>
                        </m:r>
                      </m:e>
                      <m:sub>
                        <m:r>
                          <a:rPr lang="en-US" b="1" i="1" smtClean="0">
                            <a:solidFill>
                              <a:srgbClr val="4A4A48"/>
                            </a:solidFill>
                            <a:latin typeface="Cambria Math" panose="02040503050406030204" pitchFamily="18" charset="0"/>
                          </a:rPr>
                          <m:t>𝒉𝒉</m:t>
                        </m:r>
                      </m:sub>
                    </m:sSub>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𝒉</m:t>
                        </m:r>
                      </m:e>
                      <m:sub>
                        <m:r>
                          <a:rPr lang="en-US" b="1" i="1" smtClean="0">
                            <a:solidFill>
                              <a:srgbClr val="4A4A48"/>
                            </a:solidFill>
                            <a:latin typeface="Cambria Math" panose="02040503050406030204" pitchFamily="18" charset="0"/>
                          </a:rPr>
                          <m:t>𝒕</m:t>
                        </m:r>
                        <m:r>
                          <a:rPr lang="en-US" b="1" i="1" smtClean="0">
                            <a:solidFill>
                              <a:srgbClr val="4A4A48"/>
                            </a:solidFill>
                            <a:latin typeface="Cambria Math" panose="02040503050406030204" pitchFamily="18" charset="0"/>
                          </a:rPr>
                          <m:t>−</m:t>
                        </m:r>
                        <m:r>
                          <a:rPr lang="en-US" b="1" i="1" smtClean="0">
                            <a:solidFill>
                              <a:srgbClr val="4A4A48"/>
                            </a:solidFill>
                            <a:latin typeface="Cambria Math" panose="02040503050406030204" pitchFamily="18" charset="0"/>
                          </a:rPr>
                          <m:t>𝟏</m:t>
                        </m:r>
                      </m:sub>
                    </m:sSub>
                    <m:r>
                      <a:rPr lang="en-US" b="1" i="1" smtClean="0">
                        <a:solidFill>
                          <a:srgbClr val="4A4A48"/>
                        </a:solidFill>
                        <a:latin typeface="Cambria Math" panose="02040503050406030204" pitchFamily="18" charset="0"/>
                      </a:rPr>
                      <m:t>     </m:t>
                    </m:r>
                  </m:oMath>
                </a14:m>
                <a:r>
                  <a:rPr lang="en-US" b="1" i="1" dirty="0">
                    <a:solidFill>
                      <a:srgbClr val="4A4A48"/>
                    </a:solidFill>
                    <a:latin typeface="Cambria Math" panose="02040503050406030204" pitchFamily="18" charset="0"/>
                  </a:rPr>
                  <a:t> </a:t>
                </a:r>
              </a:p>
              <a:p>
                <a:endParaRPr lang="en-US" b="1" i="1" dirty="0">
                  <a:solidFill>
                    <a:srgbClr val="4A4A48"/>
                  </a:solidFill>
                  <a:latin typeface="Cambria Math" panose="02040503050406030204" pitchFamily="18" charset="0"/>
                </a:endParaRPr>
              </a:p>
              <a:p>
                <a14:m>
                  <m:oMath xmlns:m="http://schemas.openxmlformats.org/officeDocument/2006/math">
                    <m:sSub>
                      <m:sSubPr>
                        <m:ctrlPr>
                          <a:rPr lang="en-US" b="1" i="1">
                            <a:solidFill>
                              <a:srgbClr val="4A4A48"/>
                            </a:solidFill>
                            <a:latin typeface="Cambria Math" panose="02040503050406030204" pitchFamily="18" charset="0"/>
                          </a:rPr>
                        </m:ctrlPr>
                      </m:sSubPr>
                      <m:e>
                        <m:r>
                          <a:rPr lang="en-US" b="1" i="1">
                            <a:solidFill>
                              <a:srgbClr val="4A4A48"/>
                            </a:solidFill>
                            <a:latin typeface="Cambria Math" panose="02040503050406030204" pitchFamily="18" charset="0"/>
                          </a:rPr>
                          <m:t>𝒐</m:t>
                        </m:r>
                      </m:e>
                      <m:sub>
                        <m:r>
                          <a:rPr lang="en-US" b="1" i="1">
                            <a:solidFill>
                              <a:srgbClr val="4A4A48"/>
                            </a:solidFill>
                            <a:latin typeface="Cambria Math" panose="02040503050406030204" pitchFamily="18" charset="0"/>
                          </a:rPr>
                          <m:t>𝒕</m:t>
                        </m:r>
                      </m:sub>
                    </m:sSub>
                    <m:r>
                      <a:rPr lang="en-US" b="1" i="1">
                        <a:solidFill>
                          <a:srgbClr val="4A4A48"/>
                        </a:solidFill>
                        <a:latin typeface="Cambria Math" panose="02040503050406030204" pitchFamily="18" charset="0"/>
                      </a:rPr>
                      <m:t>=</m:t>
                    </m:r>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𝑾</m:t>
                        </m:r>
                      </m:e>
                      <m:sub>
                        <m:r>
                          <a:rPr lang="en-US" b="1" i="1" smtClean="0">
                            <a:solidFill>
                              <a:srgbClr val="4A4A48"/>
                            </a:solidFill>
                            <a:latin typeface="Cambria Math" panose="02040503050406030204" pitchFamily="18" charset="0"/>
                          </a:rPr>
                          <m:t>𝒒𝒉</m:t>
                        </m:r>
                      </m:sub>
                    </m:sSub>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𝒉</m:t>
                        </m:r>
                      </m:e>
                      <m:sub>
                        <m:r>
                          <a:rPr lang="en-US" b="1" i="1" smtClean="0">
                            <a:solidFill>
                              <a:srgbClr val="4A4A48"/>
                            </a:solidFill>
                            <a:latin typeface="Cambria Math" panose="02040503050406030204" pitchFamily="18" charset="0"/>
                          </a:rPr>
                          <m:t>𝒕</m:t>
                        </m:r>
                      </m:sub>
                    </m:sSub>
                  </m:oMath>
                </a14:m>
                <a:r>
                  <a:rPr lang="en-US" b="1" i="1" dirty="0">
                    <a:solidFill>
                      <a:srgbClr val="4A4A48"/>
                    </a:solidFill>
                    <a:latin typeface="Cambria Math" panose="02040503050406030204" pitchFamily="18" charset="0"/>
                  </a:rPr>
                  <a:t> </a:t>
                </a:r>
              </a:p>
              <a:p>
                <a:endParaRPr lang="en-US" b="1" i="1" dirty="0">
                  <a:solidFill>
                    <a:srgbClr val="4A4A48"/>
                  </a:solidFill>
                  <a:latin typeface="Cambria Math" panose="02040503050406030204" pitchFamily="18" charset="0"/>
                </a:endParaRPr>
              </a:p>
              <a:p>
                <a14:m>
                  <m:oMath xmlns:m="http://schemas.openxmlformats.org/officeDocument/2006/math">
                    <m:r>
                      <a:rPr lang="en-US" b="1" i="1" smtClean="0">
                        <a:solidFill>
                          <a:srgbClr val="4A4A48"/>
                        </a:solidFill>
                        <a:latin typeface="Cambria Math" panose="02040503050406030204" pitchFamily="18" charset="0"/>
                      </a:rPr>
                      <m:t> </m:t>
                    </m:r>
                    <m:r>
                      <a:rPr lang="en-US" b="1" i="1" smtClean="0">
                        <a:solidFill>
                          <a:srgbClr val="4A4A48"/>
                        </a:solidFill>
                        <a:latin typeface="Cambria Math" panose="02040503050406030204" pitchFamily="18" charset="0"/>
                      </a:rPr>
                      <m:t>𝑳</m:t>
                    </m:r>
                    <m:r>
                      <a:rPr lang="en-US" b="1" i="1" smtClean="0">
                        <a:solidFill>
                          <a:srgbClr val="4A4A48"/>
                        </a:solidFill>
                        <a:latin typeface="Cambria Math" panose="02040503050406030204" pitchFamily="18" charset="0"/>
                      </a:rPr>
                      <m:t>=</m:t>
                    </m:r>
                    <m:f>
                      <m:fPr>
                        <m:ctrlPr>
                          <a:rPr lang="en-US" altLang="en-US" b="1" i="1" smtClean="0">
                            <a:solidFill>
                              <a:srgbClr val="4A4A48"/>
                            </a:solidFill>
                            <a:latin typeface="Cambria Math" panose="02040503050406030204" pitchFamily="18" charset="0"/>
                          </a:rPr>
                        </m:ctrlPr>
                      </m:fPr>
                      <m:num>
                        <m:r>
                          <a:rPr lang="en-US" altLang="en-US" b="1" i="1">
                            <a:solidFill>
                              <a:srgbClr val="4A4A48"/>
                            </a:solidFill>
                            <a:latin typeface="Cambria Math" panose="02040503050406030204" pitchFamily="18" charset="0"/>
                          </a:rPr>
                          <m:t>𝟏</m:t>
                        </m:r>
                      </m:num>
                      <m:den>
                        <m:r>
                          <a:rPr lang="en-US" altLang="en-US" b="1" i="1">
                            <a:solidFill>
                              <a:srgbClr val="4A4A48"/>
                            </a:solidFill>
                            <a:latin typeface="Cambria Math" panose="02040503050406030204" pitchFamily="18" charset="0"/>
                          </a:rPr>
                          <m:t>𝑻</m:t>
                        </m:r>
                      </m:den>
                    </m:f>
                    <m:nary>
                      <m:naryPr>
                        <m:chr m:val="∑"/>
                        <m:ctrlPr>
                          <a:rPr lang="en-US" altLang="en-US" b="1" i="1">
                            <a:solidFill>
                              <a:srgbClr val="4A4A48"/>
                            </a:solidFill>
                            <a:latin typeface="Cambria Math" panose="02040503050406030204" pitchFamily="18" charset="0"/>
                          </a:rPr>
                        </m:ctrlPr>
                      </m:naryPr>
                      <m:sub>
                        <m:r>
                          <m:rPr>
                            <m:brk m:alnAt="23"/>
                          </m:rPr>
                          <a:rPr lang="en-US" altLang="en-US" b="1" i="1">
                            <a:solidFill>
                              <a:srgbClr val="4A4A48"/>
                            </a:solidFill>
                            <a:latin typeface="Cambria Math" panose="02040503050406030204" pitchFamily="18" charset="0"/>
                          </a:rPr>
                          <m:t>𝒕</m:t>
                        </m:r>
                        <m:r>
                          <a:rPr lang="en-US" altLang="en-US" b="1" i="1">
                            <a:solidFill>
                              <a:srgbClr val="4A4A48"/>
                            </a:solidFill>
                            <a:latin typeface="Cambria Math" panose="02040503050406030204" pitchFamily="18" charset="0"/>
                          </a:rPr>
                          <m:t>=</m:t>
                        </m:r>
                        <m:r>
                          <a:rPr lang="en-US" altLang="en-US" b="1" i="1">
                            <a:solidFill>
                              <a:srgbClr val="4A4A48"/>
                            </a:solidFill>
                            <a:latin typeface="Cambria Math" panose="02040503050406030204" pitchFamily="18" charset="0"/>
                          </a:rPr>
                          <m:t>𝟏</m:t>
                        </m:r>
                      </m:sub>
                      <m:sup>
                        <m:r>
                          <a:rPr lang="en-US" altLang="en-US" b="1" i="1">
                            <a:solidFill>
                              <a:srgbClr val="4A4A48"/>
                            </a:solidFill>
                            <a:latin typeface="Cambria Math" panose="02040503050406030204" pitchFamily="18" charset="0"/>
                          </a:rPr>
                          <m:t>𝑻</m:t>
                        </m:r>
                      </m:sup>
                      <m:e>
                        <m:r>
                          <a:rPr lang="en-US" altLang="en-US" b="1" i="1">
                            <a:solidFill>
                              <a:srgbClr val="4A4A48"/>
                            </a:solidFill>
                            <a:latin typeface="Cambria Math" panose="02040503050406030204" pitchFamily="18" charset="0"/>
                          </a:rPr>
                          <m:t>𝒍</m:t>
                        </m:r>
                        <m:r>
                          <a:rPr lang="en-US" altLang="en-US" b="1" i="1">
                            <a:solidFill>
                              <a:srgbClr val="4A4A48"/>
                            </a:solidFill>
                            <a:latin typeface="Cambria Math" panose="02040503050406030204" pitchFamily="18" charset="0"/>
                          </a:rPr>
                          <m:t>(</m:t>
                        </m:r>
                        <m:sSub>
                          <m:sSubPr>
                            <m:ctrlPr>
                              <a:rPr lang="en-US" altLang="en-US" b="1" i="1">
                                <a:solidFill>
                                  <a:srgbClr val="4A4A48"/>
                                </a:solidFill>
                                <a:latin typeface="Cambria Math" panose="02040503050406030204" pitchFamily="18" charset="0"/>
                              </a:rPr>
                            </m:ctrlPr>
                          </m:sSubPr>
                          <m:e>
                            <m:r>
                              <a:rPr lang="en-US" altLang="en-US" b="1" i="1">
                                <a:solidFill>
                                  <a:srgbClr val="4A4A48"/>
                                </a:solidFill>
                                <a:latin typeface="Cambria Math" panose="02040503050406030204" pitchFamily="18" charset="0"/>
                              </a:rPr>
                              <m:t>𝒚</m:t>
                            </m:r>
                          </m:e>
                          <m:sub>
                            <m:r>
                              <a:rPr lang="en-US" altLang="en-US" b="1" i="1">
                                <a:solidFill>
                                  <a:srgbClr val="4A4A48"/>
                                </a:solidFill>
                                <a:latin typeface="Cambria Math" panose="02040503050406030204" pitchFamily="18" charset="0"/>
                              </a:rPr>
                              <m:t>𝒕</m:t>
                            </m:r>
                          </m:sub>
                        </m:sSub>
                        <m:r>
                          <a:rPr lang="en-US" altLang="en-US" b="1" i="1">
                            <a:solidFill>
                              <a:srgbClr val="4A4A48"/>
                            </a:solidFill>
                            <a:latin typeface="Cambria Math" panose="02040503050406030204" pitchFamily="18" charset="0"/>
                          </a:rPr>
                          <m:t>,</m:t>
                        </m:r>
                        <m:sSub>
                          <m:sSubPr>
                            <m:ctrlPr>
                              <a:rPr lang="en-US" altLang="en-US" b="1" i="1">
                                <a:solidFill>
                                  <a:srgbClr val="4A4A48"/>
                                </a:solidFill>
                                <a:latin typeface="Cambria Math" panose="02040503050406030204" pitchFamily="18" charset="0"/>
                              </a:rPr>
                            </m:ctrlPr>
                          </m:sSubPr>
                          <m:e>
                            <m:r>
                              <a:rPr lang="en-US" altLang="en-US" b="1" i="1">
                                <a:solidFill>
                                  <a:srgbClr val="4A4A48"/>
                                </a:solidFill>
                                <a:latin typeface="Cambria Math" panose="02040503050406030204" pitchFamily="18" charset="0"/>
                              </a:rPr>
                              <m:t>𝟎</m:t>
                            </m:r>
                          </m:e>
                          <m:sub>
                            <m:r>
                              <a:rPr lang="en-US" altLang="en-US" b="1" i="1">
                                <a:solidFill>
                                  <a:srgbClr val="4A4A48"/>
                                </a:solidFill>
                                <a:latin typeface="Cambria Math" panose="02040503050406030204" pitchFamily="18" charset="0"/>
                              </a:rPr>
                              <m:t>𝒕</m:t>
                            </m:r>
                          </m:sub>
                        </m:sSub>
                        <m:r>
                          <a:rPr lang="en-US" altLang="en-US" b="1" i="1">
                            <a:solidFill>
                              <a:srgbClr val="4A4A48"/>
                            </a:solidFill>
                            <a:latin typeface="Cambria Math" panose="02040503050406030204" pitchFamily="18" charset="0"/>
                          </a:rPr>
                          <m:t>)</m:t>
                        </m:r>
                      </m:e>
                    </m:nary>
                  </m:oMath>
                </a14:m>
                <a:r>
                  <a:rPr lang="en-US" b="1" i="1" dirty="0">
                    <a:solidFill>
                      <a:srgbClr val="4A4A48"/>
                    </a:solidFill>
                    <a:latin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E3F197B3-5C17-4F79-9F99-389A8B231581}"/>
                  </a:ext>
                </a:extLst>
              </p:cNvPr>
              <p:cNvSpPr txBox="1">
                <a:spLocks noRot="1" noChangeAspect="1" noMove="1" noResize="1" noEditPoints="1" noAdjustHandles="1" noChangeArrowheads="1" noChangeShapeType="1" noTextEdit="1"/>
              </p:cNvSpPr>
              <p:nvPr/>
            </p:nvSpPr>
            <p:spPr>
              <a:xfrm>
                <a:off x="508000" y="1147200"/>
                <a:ext cx="3292474" cy="1624099"/>
              </a:xfrm>
              <a:prstGeom prst="rect">
                <a:avLst/>
              </a:prstGeom>
              <a:blipFill>
                <a:blip r:embed="rId4"/>
                <a:stretch>
                  <a:fillRect b="-378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1E74A4-7E1B-40BD-AEC7-74170F137382}"/>
                  </a:ext>
                </a:extLst>
              </p:cNvPr>
              <p:cNvSpPr txBox="1"/>
              <p:nvPr/>
            </p:nvSpPr>
            <p:spPr>
              <a:xfrm>
                <a:off x="1371600" y="2923867"/>
                <a:ext cx="506984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𝑻</m:t>
                              </m:r>
                            </m:sub>
                          </m:sSub>
                        </m:den>
                      </m:f>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𝒑𝒓𝒐𝒅</m:t>
                      </m:r>
                      <m:d>
                        <m:dPr>
                          <m:ctrlPr>
                            <a:rPr lang="en-US" altLang="en-US" sz="1800" b="1" i="1" smtClean="0">
                              <a:latin typeface="Cambria Math" panose="02040503050406030204" pitchFamily="18" charset="0"/>
                            </a:rPr>
                          </m:ctrlPr>
                        </m:dPr>
                        <m:e>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a:latin typeface="Cambria Math" panose="02040503050406030204" pitchFamily="18" charset="0"/>
                                    </a:rPr>
                                  </m:ctrlPr>
                                </m:sSubPr>
                                <m:e>
                                  <m:r>
                                    <a:rPr lang="en-US" altLang="en-US" sz="1800" b="1" i="1" smtClean="0">
                                      <a:latin typeface="Cambria Math" panose="02040503050406030204" pitchFamily="18" charset="0"/>
                                    </a:rPr>
                                    <m:t>𝒐</m:t>
                                  </m:r>
                                </m:e>
                                <m:sub>
                                  <m:r>
                                    <a:rPr lang="en-US" altLang="en-US" sz="1800" b="1" i="1" smtClean="0">
                                      <a:latin typeface="Cambria Math" panose="02040503050406030204" pitchFamily="18" charset="0"/>
                                    </a:rPr>
                                    <m:t>𝒕</m:t>
                                  </m:r>
                                </m:sub>
                              </m:sSub>
                            </m:den>
                          </m:f>
                          <m:r>
                            <a:rPr lang="en-US" altLang="en-US" sz="1800" b="1" i="1" smtClean="0">
                              <a:latin typeface="Cambria Math" panose="02040503050406030204" pitchFamily="18" charset="0"/>
                            </a:rPr>
                            <m:t>,</m:t>
                          </m:r>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𝒐</m:t>
                                  </m:r>
                                </m:e>
                                <m:sub>
                                  <m:r>
                                    <a:rPr lang="en-US" altLang="en-US" sz="1800" b="1" i="1" smtClean="0">
                                      <a:latin typeface="Cambria Math" panose="02040503050406030204" pitchFamily="18" charset="0"/>
                                    </a:rPr>
                                    <m:t>𝒕</m:t>
                                  </m:r>
                                </m:sub>
                              </m:sSub>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𝑻</m:t>
                                  </m:r>
                                </m:sub>
                              </m:sSub>
                            </m:den>
                          </m:f>
                        </m:e>
                      </m:d>
                    </m:oMath>
                  </m:oMathPara>
                </a14:m>
                <a:endParaRPr lang="en-US" dirty="0"/>
              </a:p>
            </p:txBody>
          </p:sp>
        </mc:Choice>
        <mc:Fallback xmlns="">
          <p:sp>
            <p:nvSpPr>
              <p:cNvPr id="7" name="TextBox 6">
                <a:extLst>
                  <a:ext uri="{FF2B5EF4-FFF2-40B4-BE49-F238E27FC236}">
                    <a16:creationId xmlns:a16="http://schemas.microsoft.com/office/drawing/2014/main" id="{F01E74A4-7E1B-40BD-AEC7-74170F137382}"/>
                  </a:ext>
                </a:extLst>
              </p:cNvPr>
              <p:cNvSpPr txBox="1">
                <a:spLocks noRot="1" noChangeAspect="1" noMove="1" noResize="1" noEditPoints="1" noAdjustHandles="1" noChangeArrowheads="1" noChangeShapeType="1" noTextEdit="1"/>
              </p:cNvSpPr>
              <p:nvPr/>
            </p:nvSpPr>
            <p:spPr>
              <a:xfrm>
                <a:off x="1371600" y="2923867"/>
                <a:ext cx="5069840" cy="71468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1510648-665D-4331-9A08-BE54A2F993DE}"/>
                  </a:ext>
                </a:extLst>
              </p:cNvPr>
              <p:cNvSpPr txBox="1"/>
              <p:nvPr/>
            </p:nvSpPr>
            <p:spPr>
              <a:xfrm>
                <a:off x="523240" y="3774468"/>
                <a:ext cx="740156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𝒕</m:t>
                              </m:r>
                            </m:sub>
                          </m:sSub>
                        </m:den>
                      </m:f>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𝒑𝒓𝒐𝒅</m:t>
                      </m:r>
                      <m:d>
                        <m:dPr>
                          <m:ctrlPr>
                            <a:rPr lang="en-US" altLang="en-US" sz="1800" b="1" i="1" smtClean="0">
                              <a:latin typeface="Cambria Math" panose="02040503050406030204" pitchFamily="18" charset="0"/>
                            </a:rPr>
                          </m:ctrlPr>
                        </m:dPr>
                        <m:e>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𝒕</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𝟏</m:t>
                                  </m:r>
                                </m:sub>
                              </m:sSub>
                            </m:den>
                          </m:f>
                          <m:r>
                            <a:rPr lang="en-US" altLang="en-US" sz="1800" b="1" i="1" smtClean="0">
                              <a:latin typeface="Cambria Math" panose="02040503050406030204" pitchFamily="18" charset="0"/>
                            </a:rPr>
                            <m:t>,</m:t>
                          </m:r>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𝒕</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𝟏</m:t>
                                  </m:r>
                                </m:sub>
                              </m:sSub>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𝑻</m:t>
                                  </m:r>
                                </m:sub>
                              </m:sSub>
                            </m:den>
                          </m:f>
                        </m:e>
                      </m:d>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𝒑𝒓𝒐𝒅</m:t>
                      </m:r>
                      <m:d>
                        <m:dPr>
                          <m:ctrlPr>
                            <a:rPr lang="en-US" altLang="en-US" sz="1800" b="1" i="1" smtClean="0">
                              <a:latin typeface="Cambria Math" panose="02040503050406030204" pitchFamily="18" charset="0"/>
                            </a:rPr>
                          </m:ctrlPr>
                        </m:dPr>
                        <m:e>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a:latin typeface="Cambria Math" panose="02040503050406030204" pitchFamily="18" charset="0"/>
                                    </a:rPr>
                                  </m:ctrlPr>
                                </m:sSubPr>
                                <m:e>
                                  <m:r>
                                    <a:rPr lang="en-US" altLang="en-US" sz="1800" b="1" i="1" smtClean="0">
                                      <a:latin typeface="Cambria Math" panose="02040503050406030204" pitchFamily="18" charset="0"/>
                                    </a:rPr>
                                    <m:t>𝒐</m:t>
                                  </m:r>
                                </m:e>
                                <m:sub>
                                  <m:r>
                                    <a:rPr lang="en-US" altLang="en-US" sz="1800" b="1" i="1" smtClean="0">
                                      <a:latin typeface="Cambria Math" panose="02040503050406030204" pitchFamily="18" charset="0"/>
                                    </a:rPr>
                                    <m:t>𝒕</m:t>
                                  </m:r>
                                </m:sub>
                              </m:sSub>
                            </m:den>
                          </m:f>
                          <m:r>
                            <a:rPr lang="en-US" altLang="en-US" sz="1800" b="1" i="1" smtClean="0">
                              <a:latin typeface="Cambria Math" panose="02040503050406030204" pitchFamily="18" charset="0"/>
                            </a:rPr>
                            <m:t>,</m:t>
                          </m:r>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𝒐</m:t>
                                  </m:r>
                                </m:e>
                                <m:sub>
                                  <m:r>
                                    <a:rPr lang="en-US" altLang="en-US" sz="1800" b="1" i="1" smtClean="0">
                                      <a:latin typeface="Cambria Math" panose="02040503050406030204" pitchFamily="18" charset="0"/>
                                    </a:rPr>
                                    <m:t>𝒕</m:t>
                                  </m:r>
                                </m:sub>
                              </m:sSub>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𝑻</m:t>
                                  </m:r>
                                </m:sub>
                              </m:sSub>
                            </m:den>
                          </m:f>
                        </m:e>
                      </m:d>
                    </m:oMath>
                  </m:oMathPara>
                </a14:m>
                <a:endParaRPr lang="en-US" dirty="0"/>
              </a:p>
            </p:txBody>
          </p:sp>
        </mc:Choice>
        <mc:Fallback xmlns="">
          <p:sp>
            <p:nvSpPr>
              <p:cNvPr id="12" name="TextBox 11">
                <a:extLst>
                  <a:ext uri="{FF2B5EF4-FFF2-40B4-BE49-F238E27FC236}">
                    <a16:creationId xmlns:a16="http://schemas.microsoft.com/office/drawing/2014/main" id="{C1510648-665D-4331-9A08-BE54A2F993DE}"/>
                  </a:ext>
                </a:extLst>
              </p:cNvPr>
              <p:cNvSpPr txBox="1">
                <a:spLocks noRot="1" noChangeAspect="1" noMove="1" noResize="1" noEditPoints="1" noAdjustHandles="1" noChangeArrowheads="1" noChangeShapeType="1" noTextEdit="1"/>
              </p:cNvSpPr>
              <p:nvPr/>
            </p:nvSpPr>
            <p:spPr>
              <a:xfrm>
                <a:off x="523240" y="3774468"/>
                <a:ext cx="7401560" cy="71468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6AB2FAE-0441-46D2-9317-45B53B0DAC50}"/>
                  </a:ext>
                </a:extLst>
              </p:cNvPr>
              <p:cNvSpPr txBox="1"/>
              <p:nvPr/>
            </p:nvSpPr>
            <p:spPr>
              <a:xfrm>
                <a:off x="722789" y="4318399"/>
                <a:ext cx="7401560" cy="8766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𝒕</m:t>
                              </m:r>
                            </m:sub>
                          </m:sSub>
                        </m:den>
                      </m:f>
                      <m:r>
                        <a:rPr lang="en-US" altLang="en-US" sz="1800" b="1" i="1" smtClean="0">
                          <a:latin typeface="Cambria Math" panose="02040503050406030204" pitchFamily="18" charset="0"/>
                        </a:rPr>
                        <m:t>=</m:t>
                      </m:r>
                      <m:nary>
                        <m:naryPr>
                          <m:chr m:val="∑"/>
                          <m:ctrlPr>
                            <a:rPr lang="en-US" altLang="en-US" sz="1800" b="1" i="1" smtClean="0">
                              <a:latin typeface="Cambria Math" panose="02040503050406030204" pitchFamily="18" charset="0"/>
                            </a:rPr>
                          </m:ctrlPr>
                        </m:naryPr>
                        <m:sub>
                          <m:r>
                            <m:rPr>
                              <m:brk m:alnAt="23"/>
                            </m:rPr>
                            <a:rPr lang="en-US" altLang="en-US" sz="1800" b="1" i="1" smtClean="0">
                              <a:latin typeface="Cambria Math" panose="02040503050406030204" pitchFamily="18" charset="0"/>
                            </a:rPr>
                            <m:t>𝒊</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𝒕</m:t>
                          </m:r>
                        </m:sub>
                        <m:sup>
                          <m:r>
                            <a:rPr lang="en-US" altLang="en-US" sz="1800" b="1" i="1" smtClean="0">
                              <a:latin typeface="Cambria Math" panose="02040503050406030204" pitchFamily="18" charset="0"/>
                            </a:rPr>
                            <m:t>𝑻</m:t>
                          </m:r>
                        </m:sup>
                        <m:e>
                          <m:sSup>
                            <m:sSupPr>
                              <m:ctrlPr>
                                <a:rPr lang="en-US" altLang="en-US" sz="1800" b="1" i="1" smtClean="0">
                                  <a:latin typeface="Cambria Math" panose="02040503050406030204" pitchFamily="18" charset="0"/>
                                </a:rPr>
                              </m:ctrlPr>
                            </m:sSupPr>
                            <m:e>
                              <m:d>
                                <m:dPr>
                                  <m:ctrlPr>
                                    <a:rPr lang="en-US" altLang="en-US" sz="1800" b="1" i="1" smtClean="0">
                                      <a:latin typeface="Cambria Math" panose="02040503050406030204" pitchFamily="18" charset="0"/>
                                    </a:rPr>
                                  </m:ctrlPr>
                                </m:dPr>
                                <m:e>
                                  <m:sSubSup>
                                    <m:sSubSupPr>
                                      <m:ctrlPr>
                                        <a:rPr lang="en-US" altLang="en-US" sz="1800" b="1" i="1" smtClean="0">
                                          <a:latin typeface="Cambria Math" panose="02040503050406030204" pitchFamily="18" charset="0"/>
                                        </a:rPr>
                                      </m:ctrlPr>
                                    </m:sSubSupPr>
                                    <m:e>
                                      <m:r>
                                        <a:rPr lang="en-US" altLang="en-US" sz="1800" b="1" i="1" smtClean="0">
                                          <a:latin typeface="Cambria Math" panose="02040503050406030204" pitchFamily="18" charset="0"/>
                                        </a:rPr>
                                        <m:t>𝑾</m:t>
                                      </m:r>
                                    </m:e>
                                    <m:sub>
                                      <m:r>
                                        <a:rPr lang="en-US" altLang="en-US" sz="1800" b="1" i="1" smtClean="0">
                                          <a:latin typeface="Cambria Math" panose="02040503050406030204" pitchFamily="18" charset="0"/>
                                        </a:rPr>
                                        <m:t>𝒉𝒉</m:t>
                                      </m:r>
                                    </m:sub>
                                    <m:sup>
                                      <m:r>
                                        <a:rPr lang="en-US" altLang="en-US" sz="1800" b="1" i="1" smtClean="0">
                                          <a:latin typeface="Cambria Math" panose="02040503050406030204" pitchFamily="18" charset="0"/>
                                        </a:rPr>
                                        <m:t>𝑻</m:t>
                                      </m:r>
                                    </m:sup>
                                  </m:sSubSup>
                                </m:e>
                              </m:d>
                            </m:e>
                            <m:sup>
                              <m:r>
                                <a:rPr lang="en-US" altLang="en-US" sz="1800" b="1" i="1" smtClean="0">
                                  <a:latin typeface="Cambria Math" panose="02040503050406030204" pitchFamily="18" charset="0"/>
                                </a:rPr>
                                <m:t>𝑻</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𝒊</m:t>
                              </m:r>
                            </m:sup>
                          </m:sSup>
                        </m:e>
                      </m:nary>
                      <m:sSubSup>
                        <m:sSubSupPr>
                          <m:ctrlPr>
                            <a:rPr lang="en-US" altLang="en-US" sz="1800" b="1" i="1" smtClean="0">
                              <a:latin typeface="Cambria Math" panose="02040503050406030204" pitchFamily="18" charset="0"/>
                            </a:rPr>
                          </m:ctrlPr>
                        </m:sSubSupPr>
                        <m:e>
                          <m:r>
                            <a:rPr lang="en-US" altLang="en-US" sz="1800" b="1" i="1" smtClean="0">
                              <a:latin typeface="Cambria Math" panose="02040503050406030204" pitchFamily="18" charset="0"/>
                            </a:rPr>
                            <m:t>𝑾</m:t>
                          </m:r>
                        </m:e>
                        <m:sub>
                          <m:r>
                            <a:rPr lang="en-US" altLang="en-US" sz="1800" b="1" i="1" smtClean="0">
                              <a:latin typeface="Cambria Math" panose="02040503050406030204" pitchFamily="18" charset="0"/>
                            </a:rPr>
                            <m:t>𝒒𝒉</m:t>
                          </m:r>
                        </m:sub>
                        <m:sup>
                          <m:r>
                            <a:rPr lang="en-US" altLang="en-US" sz="1800" b="1" i="1" smtClean="0">
                              <a:latin typeface="Cambria Math" panose="02040503050406030204" pitchFamily="18" charset="0"/>
                            </a:rPr>
                            <m:t>𝑻</m:t>
                          </m:r>
                        </m:sup>
                      </m:sSubSup>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a:latin typeface="Cambria Math" panose="02040503050406030204" pitchFamily="18" charset="0"/>
                                </a:rPr>
                              </m:ctrlPr>
                            </m:sSubPr>
                            <m:e>
                              <m:r>
                                <a:rPr lang="en-US" altLang="en-US" sz="1800" b="1" i="1" smtClean="0">
                                  <a:latin typeface="Cambria Math" panose="02040503050406030204" pitchFamily="18" charset="0"/>
                                </a:rPr>
                                <m:t>𝒐</m:t>
                              </m:r>
                            </m:e>
                            <m:sub>
                              <m:r>
                                <a:rPr lang="en-US" altLang="en-US" sz="1800" b="1" i="1" smtClean="0">
                                  <a:latin typeface="Cambria Math" panose="02040503050406030204" pitchFamily="18" charset="0"/>
                                </a:rPr>
                                <m:t>𝑻</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𝒕</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𝒊</m:t>
                              </m:r>
                            </m:sub>
                          </m:sSub>
                        </m:den>
                      </m:f>
                      <m:r>
                        <a:rPr lang="en-US" altLang="en-US" sz="1800" b="1" i="1" smtClean="0">
                          <a:latin typeface="Cambria Math" panose="02040503050406030204" pitchFamily="18" charset="0"/>
                        </a:rPr>
                        <m:t>          </m:t>
                      </m:r>
                      <m:r>
                        <a:rPr lang="en-US" altLang="en-US" sz="1800" b="1" i="1" smtClean="0">
                          <a:latin typeface="Cambria Math" panose="02040503050406030204" pitchFamily="18" charset="0"/>
                        </a:rPr>
                        <m:t>𝟏</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𝒕</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𝑻</m:t>
                      </m:r>
                    </m:oMath>
                  </m:oMathPara>
                </a14:m>
                <a:endParaRPr lang="en-US" dirty="0"/>
              </a:p>
            </p:txBody>
          </p:sp>
        </mc:Choice>
        <mc:Fallback xmlns="">
          <p:sp>
            <p:nvSpPr>
              <p:cNvPr id="15" name="TextBox 14">
                <a:extLst>
                  <a:ext uri="{FF2B5EF4-FFF2-40B4-BE49-F238E27FC236}">
                    <a16:creationId xmlns:a16="http://schemas.microsoft.com/office/drawing/2014/main" id="{16AB2FAE-0441-46D2-9317-45B53B0DAC50}"/>
                  </a:ext>
                </a:extLst>
              </p:cNvPr>
              <p:cNvSpPr txBox="1">
                <a:spLocks noRot="1" noChangeAspect="1" noMove="1" noResize="1" noEditPoints="1" noAdjustHandles="1" noChangeArrowheads="1" noChangeShapeType="1" noTextEdit="1"/>
              </p:cNvSpPr>
              <p:nvPr/>
            </p:nvSpPr>
            <p:spPr>
              <a:xfrm>
                <a:off x="722789" y="4318399"/>
                <a:ext cx="7401560" cy="87665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431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4C09-0396-43F6-A2B5-9D5C60C26CF4}"/>
              </a:ext>
            </a:extLst>
          </p:cNvPr>
          <p:cNvSpPr>
            <a:spLocks noGrp="1"/>
          </p:cNvSpPr>
          <p:nvPr>
            <p:ph type="title"/>
          </p:nvPr>
        </p:nvSpPr>
        <p:spPr/>
        <p:txBody>
          <a:bodyPr/>
          <a:lstStyle/>
          <a:p>
            <a:pPr algn="ctr"/>
            <a:r>
              <a:rPr lang="en-US" altLang="en-US" sz="3200" b="0" dirty="0">
                <a:latin typeface="LM Roman 10" panose="00000500000000000000" pitchFamily="50" charset="0"/>
              </a:rPr>
              <a:t>Toy Model</a:t>
            </a:r>
            <a:endParaRPr lang="en-US" sz="3200" b="0" dirty="0">
              <a:latin typeface="LM Roman 10" panose="00000500000000000000" pitchFamily="50" charset="0"/>
            </a:endParaRPr>
          </a:p>
        </p:txBody>
      </p:sp>
      <p:pic>
        <p:nvPicPr>
          <p:cNvPr id="4" name="Picture 2">
            <a:extLst>
              <a:ext uri="{FF2B5EF4-FFF2-40B4-BE49-F238E27FC236}">
                <a16:creationId xmlns:a16="http://schemas.microsoft.com/office/drawing/2014/main" id="{3196A7B2-96BE-460A-B13B-EFFA005113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19493"/>
            <a:ext cx="4268787" cy="1857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F197B3-5C17-4F79-9F99-389A8B231581}"/>
                  </a:ext>
                </a:extLst>
              </p:cNvPr>
              <p:cNvSpPr txBox="1"/>
              <p:nvPr/>
            </p:nvSpPr>
            <p:spPr>
              <a:xfrm>
                <a:off x="508000" y="1147200"/>
                <a:ext cx="3292474" cy="1624099"/>
              </a:xfrm>
              <a:prstGeom prst="rect">
                <a:avLst/>
              </a:prstGeom>
              <a:noFill/>
            </p:spPr>
            <p:txBody>
              <a:bodyPr wrap="square">
                <a:spAutoFit/>
              </a:bodyPr>
              <a:lstStyle/>
              <a:p>
                <a14:m>
                  <m:oMath xmlns:m="http://schemas.openxmlformats.org/officeDocument/2006/math">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𝒉</m:t>
                        </m:r>
                      </m:e>
                      <m:sub>
                        <m:r>
                          <a:rPr lang="en-US" b="1" i="1" smtClean="0">
                            <a:solidFill>
                              <a:srgbClr val="4A4A48"/>
                            </a:solidFill>
                            <a:latin typeface="Cambria Math" panose="02040503050406030204" pitchFamily="18" charset="0"/>
                          </a:rPr>
                          <m:t>𝒕</m:t>
                        </m:r>
                      </m:sub>
                    </m:sSub>
                    <m:r>
                      <a:rPr lang="en-US" b="1" i="1" smtClean="0">
                        <a:solidFill>
                          <a:srgbClr val="4A4A48"/>
                        </a:solidFill>
                        <a:latin typeface="Cambria Math" panose="02040503050406030204" pitchFamily="18" charset="0"/>
                      </a:rPr>
                      <m:t>=</m:t>
                    </m:r>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𝑾</m:t>
                        </m:r>
                      </m:e>
                      <m:sub>
                        <m:r>
                          <a:rPr lang="en-US" b="1" i="1" smtClean="0">
                            <a:solidFill>
                              <a:srgbClr val="4A4A48"/>
                            </a:solidFill>
                            <a:latin typeface="Cambria Math" panose="02040503050406030204" pitchFamily="18" charset="0"/>
                          </a:rPr>
                          <m:t>𝒉𝒙</m:t>
                        </m:r>
                      </m:sub>
                    </m:sSub>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𝒙</m:t>
                        </m:r>
                      </m:e>
                      <m:sub>
                        <m:r>
                          <a:rPr lang="en-US" b="1" i="1" smtClean="0">
                            <a:solidFill>
                              <a:srgbClr val="4A4A48"/>
                            </a:solidFill>
                            <a:latin typeface="Cambria Math" panose="02040503050406030204" pitchFamily="18" charset="0"/>
                          </a:rPr>
                          <m:t>𝒕</m:t>
                        </m:r>
                      </m:sub>
                    </m:sSub>
                    <m:r>
                      <a:rPr lang="en-US" b="1" i="1" smtClean="0">
                        <a:solidFill>
                          <a:srgbClr val="4A4A48"/>
                        </a:solidFill>
                        <a:latin typeface="Cambria Math" panose="02040503050406030204" pitchFamily="18" charset="0"/>
                      </a:rPr>
                      <m:t>+</m:t>
                    </m:r>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𝑾</m:t>
                        </m:r>
                      </m:e>
                      <m:sub>
                        <m:r>
                          <a:rPr lang="en-US" b="1" i="1" smtClean="0">
                            <a:solidFill>
                              <a:srgbClr val="4A4A48"/>
                            </a:solidFill>
                            <a:latin typeface="Cambria Math" panose="02040503050406030204" pitchFamily="18" charset="0"/>
                          </a:rPr>
                          <m:t>𝒉𝒉</m:t>
                        </m:r>
                      </m:sub>
                    </m:sSub>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𝒉</m:t>
                        </m:r>
                      </m:e>
                      <m:sub>
                        <m:r>
                          <a:rPr lang="en-US" b="1" i="1" smtClean="0">
                            <a:solidFill>
                              <a:srgbClr val="4A4A48"/>
                            </a:solidFill>
                            <a:latin typeface="Cambria Math" panose="02040503050406030204" pitchFamily="18" charset="0"/>
                          </a:rPr>
                          <m:t>𝒕</m:t>
                        </m:r>
                        <m:r>
                          <a:rPr lang="en-US" b="1" i="1" smtClean="0">
                            <a:solidFill>
                              <a:srgbClr val="4A4A48"/>
                            </a:solidFill>
                            <a:latin typeface="Cambria Math" panose="02040503050406030204" pitchFamily="18" charset="0"/>
                          </a:rPr>
                          <m:t>−</m:t>
                        </m:r>
                        <m:r>
                          <a:rPr lang="en-US" b="1" i="1" smtClean="0">
                            <a:solidFill>
                              <a:srgbClr val="4A4A48"/>
                            </a:solidFill>
                            <a:latin typeface="Cambria Math" panose="02040503050406030204" pitchFamily="18" charset="0"/>
                          </a:rPr>
                          <m:t>𝟏</m:t>
                        </m:r>
                      </m:sub>
                    </m:sSub>
                    <m:r>
                      <a:rPr lang="en-US" b="1" i="1" smtClean="0">
                        <a:solidFill>
                          <a:srgbClr val="4A4A48"/>
                        </a:solidFill>
                        <a:latin typeface="Cambria Math" panose="02040503050406030204" pitchFamily="18" charset="0"/>
                      </a:rPr>
                      <m:t>     </m:t>
                    </m:r>
                  </m:oMath>
                </a14:m>
                <a:r>
                  <a:rPr lang="en-US" b="1" i="1" dirty="0">
                    <a:solidFill>
                      <a:srgbClr val="4A4A48"/>
                    </a:solidFill>
                    <a:latin typeface="Cambria Math" panose="02040503050406030204" pitchFamily="18" charset="0"/>
                  </a:rPr>
                  <a:t> </a:t>
                </a:r>
              </a:p>
              <a:p>
                <a:endParaRPr lang="en-US" b="1" i="1" dirty="0">
                  <a:solidFill>
                    <a:srgbClr val="4A4A48"/>
                  </a:solidFill>
                  <a:latin typeface="Cambria Math" panose="02040503050406030204" pitchFamily="18" charset="0"/>
                </a:endParaRPr>
              </a:p>
              <a:p>
                <a14:m>
                  <m:oMath xmlns:m="http://schemas.openxmlformats.org/officeDocument/2006/math">
                    <m:sSub>
                      <m:sSubPr>
                        <m:ctrlPr>
                          <a:rPr lang="en-US" b="1" i="1">
                            <a:solidFill>
                              <a:srgbClr val="4A4A48"/>
                            </a:solidFill>
                            <a:latin typeface="Cambria Math" panose="02040503050406030204" pitchFamily="18" charset="0"/>
                          </a:rPr>
                        </m:ctrlPr>
                      </m:sSubPr>
                      <m:e>
                        <m:r>
                          <a:rPr lang="en-US" b="1" i="1">
                            <a:solidFill>
                              <a:srgbClr val="4A4A48"/>
                            </a:solidFill>
                            <a:latin typeface="Cambria Math" panose="02040503050406030204" pitchFamily="18" charset="0"/>
                          </a:rPr>
                          <m:t>𝒐</m:t>
                        </m:r>
                      </m:e>
                      <m:sub>
                        <m:r>
                          <a:rPr lang="en-US" b="1" i="1">
                            <a:solidFill>
                              <a:srgbClr val="4A4A48"/>
                            </a:solidFill>
                            <a:latin typeface="Cambria Math" panose="02040503050406030204" pitchFamily="18" charset="0"/>
                          </a:rPr>
                          <m:t>𝒕</m:t>
                        </m:r>
                      </m:sub>
                    </m:sSub>
                    <m:r>
                      <a:rPr lang="en-US" b="1" i="1">
                        <a:solidFill>
                          <a:srgbClr val="4A4A48"/>
                        </a:solidFill>
                        <a:latin typeface="Cambria Math" panose="02040503050406030204" pitchFamily="18" charset="0"/>
                      </a:rPr>
                      <m:t>=</m:t>
                    </m:r>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𝑾</m:t>
                        </m:r>
                      </m:e>
                      <m:sub>
                        <m:r>
                          <a:rPr lang="en-US" b="1" i="1" smtClean="0">
                            <a:solidFill>
                              <a:srgbClr val="4A4A48"/>
                            </a:solidFill>
                            <a:latin typeface="Cambria Math" panose="02040503050406030204" pitchFamily="18" charset="0"/>
                          </a:rPr>
                          <m:t>𝒒𝒉</m:t>
                        </m:r>
                      </m:sub>
                    </m:sSub>
                    <m:sSub>
                      <m:sSubPr>
                        <m:ctrlPr>
                          <a:rPr lang="en-US" b="1" i="1" smtClean="0">
                            <a:solidFill>
                              <a:srgbClr val="4A4A48"/>
                            </a:solidFill>
                            <a:latin typeface="Cambria Math" panose="02040503050406030204" pitchFamily="18" charset="0"/>
                          </a:rPr>
                        </m:ctrlPr>
                      </m:sSubPr>
                      <m:e>
                        <m:r>
                          <a:rPr lang="en-US" b="1" i="1" smtClean="0">
                            <a:solidFill>
                              <a:srgbClr val="4A4A48"/>
                            </a:solidFill>
                            <a:latin typeface="Cambria Math" panose="02040503050406030204" pitchFamily="18" charset="0"/>
                          </a:rPr>
                          <m:t>𝒉</m:t>
                        </m:r>
                      </m:e>
                      <m:sub>
                        <m:r>
                          <a:rPr lang="en-US" b="1" i="1" smtClean="0">
                            <a:solidFill>
                              <a:srgbClr val="4A4A48"/>
                            </a:solidFill>
                            <a:latin typeface="Cambria Math" panose="02040503050406030204" pitchFamily="18" charset="0"/>
                          </a:rPr>
                          <m:t>𝒕</m:t>
                        </m:r>
                      </m:sub>
                    </m:sSub>
                  </m:oMath>
                </a14:m>
                <a:r>
                  <a:rPr lang="en-US" b="1" i="1" dirty="0">
                    <a:solidFill>
                      <a:srgbClr val="4A4A48"/>
                    </a:solidFill>
                    <a:latin typeface="Cambria Math" panose="02040503050406030204" pitchFamily="18" charset="0"/>
                  </a:rPr>
                  <a:t> </a:t>
                </a:r>
              </a:p>
              <a:p>
                <a:endParaRPr lang="en-US" b="1" i="1" dirty="0">
                  <a:solidFill>
                    <a:srgbClr val="4A4A48"/>
                  </a:solidFill>
                  <a:latin typeface="Cambria Math" panose="02040503050406030204" pitchFamily="18" charset="0"/>
                </a:endParaRPr>
              </a:p>
              <a:p>
                <a14:m>
                  <m:oMath xmlns:m="http://schemas.openxmlformats.org/officeDocument/2006/math">
                    <m:r>
                      <a:rPr lang="en-US" b="1" i="1" smtClean="0">
                        <a:solidFill>
                          <a:srgbClr val="4A4A48"/>
                        </a:solidFill>
                        <a:latin typeface="Cambria Math" panose="02040503050406030204" pitchFamily="18" charset="0"/>
                      </a:rPr>
                      <m:t> </m:t>
                    </m:r>
                    <m:r>
                      <a:rPr lang="en-US" b="1" i="1" smtClean="0">
                        <a:solidFill>
                          <a:srgbClr val="4A4A48"/>
                        </a:solidFill>
                        <a:latin typeface="Cambria Math" panose="02040503050406030204" pitchFamily="18" charset="0"/>
                      </a:rPr>
                      <m:t>𝑳</m:t>
                    </m:r>
                    <m:r>
                      <a:rPr lang="en-US" b="1" i="1" smtClean="0">
                        <a:solidFill>
                          <a:srgbClr val="4A4A48"/>
                        </a:solidFill>
                        <a:latin typeface="Cambria Math" panose="02040503050406030204" pitchFamily="18" charset="0"/>
                      </a:rPr>
                      <m:t>=</m:t>
                    </m:r>
                    <m:f>
                      <m:fPr>
                        <m:ctrlPr>
                          <a:rPr lang="en-US" altLang="en-US" b="1" i="1" smtClean="0">
                            <a:solidFill>
                              <a:srgbClr val="4A4A48"/>
                            </a:solidFill>
                            <a:latin typeface="Cambria Math" panose="02040503050406030204" pitchFamily="18" charset="0"/>
                          </a:rPr>
                        </m:ctrlPr>
                      </m:fPr>
                      <m:num>
                        <m:r>
                          <a:rPr lang="en-US" altLang="en-US" b="1" i="1">
                            <a:solidFill>
                              <a:srgbClr val="4A4A48"/>
                            </a:solidFill>
                            <a:latin typeface="Cambria Math" panose="02040503050406030204" pitchFamily="18" charset="0"/>
                          </a:rPr>
                          <m:t>𝟏</m:t>
                        </m:r>
                      </m:num>
                      <m:den>
                        <m:r>
                          <a:rPr lang="en-US" altLang="en-US" b="1" i="1">
                            <a:solidFill>
                              <a:srgbClr val="4A4A48"/>
                            </a:solidFill>
                            <a:latin typeface="Cambria Math" panose="02040503050406030204" pitchFamily="18" charset="0"/>
                          </a:rPr>
                          <m:t>𝑻</m:t>
                        </m:r>
                      </m:den>
                    </m:f>
                    <m:nary>
                      <m:naryPr>
                        <m:chr m:val="∑"/>
                        <m:ctrlPr>
                          <a:rPr lang="en-US" altLang="en-US" b="1" i="1">
                            <a:solidFill>
                              <a:srgbClr val="4A4A48"/>
                            </a:solidFill>
                            <a:latin typeface="Cambria Math" panose="02040503050406030204" pitchFamily="18" charset="0"/>
                          </a:rPr>
                        </m:ctrlPr>
                      </m:naryPr>
                      <m:sub>
                        <m:r>
                          <m:rPr>
                            <m:brk m:alnAt="23"/>
                          </m:rPr>
                          <a:rPr lang="en-US" altLang="en-US" b="1" i="1">
                            <a:solidFill>
                              <a:srgbClr val="4A4A48"/>
                            </a:solidFill>
                            <a:latin typeface="Cambria Math" panose="02040503050406030204" pitchFamily="18" charset="0"/>
                          </a:rPr>
                          <m:t>𝒕</m:t>
                        </m:r>
                        <m:r>
                          <a:rPr lang="en-US" altLang="en-US" b="1" i="1">
                            <a:solidFill>
                              <a:srgbClr val="4A4A48"/>
                            </a:solidFill>
                            <a:latin typeface="Cambria Math" panose="02040503050406030204" pitchFamily="18" charset="0"/>
                          </a:rPr>
                          <m:t>=</m:t>
                        </m:r>
                        <m:r>
                          <a:rPr lang="en-US" altLang="en-US" b="1" i="1">
                            <a:solidFill>
                              <a:srgbClr val="4A4A48"/>
                            </a:solidFill>
                            <a:latin typeface="Cambria Math" panose="02040503050406030204" pitchFamily="18" charset="0"/>
                          </a:rPr>
                          <m:t>𝟏</m:t>
                        </m:r>
                      </m:sub>
                      <m:sup>
                        <m:r>
                          <a:rPr lang="en-US" altLang="en-US" b="1" i="1">
                            <a:solidFill>
                              <a:srgbClr val="4A4A48"/>
                            </a:solidFill>
                            <a:latin typeface="Cambria Math" panose="02040503050406030204" pitchFamily="18" charset="0"/>
                          </a:rPr>
                          <m:t>𝑻</m:t>
                        </m:r>
                      </m:sup>
                      <m:e>
                        <m:r>
                          <a:rPr lang="en-US" altLang="en-US" b="1" i="1">
                            <a:solidFill>
                              <a:srgbClr val="4A4A48"/>
                            </a:solidFill>
                            <a:latin typeface="Cambria Math" panose="02040503050406030204" pitchFamily="18" charset="0"/>
                          </a:rPr>
                          <m:t>𝒍</m:t>
                        </m:r>
                        <m:r>
                          <a:rPr lang="en-US" altLang="en-US" b="1" i="1">
                            <a:solidFill>
                              <a:srgbClr val="4A4A48"/>
                            </a:solidFill>
                            <a:latin typeface="Cambria Math" panose="02040503050406030204" pitchFamily="18" charset="0"/>
                          </a:rPr>
                          <m:t>(</m:t>
                        </m:r>
                        <m:sSub>
                          <m:sSubPr>
                            <m:ctrlPr>
                              <a:rPr lang="en-US" altLang="en-US" b="1" i="1">
                                <a:solidFill>
                                  <a:srgbClr val="4A4A48"/>
                                </a:solidFill>
                                <a:latin typeface="Cambria Math" panose="02040503050406030204" pitchFamily="18" charset="0"/>
                              </a:rPr>
                            </m:ctrlPr>
                          </m:sSubPr>
                          <m:e>
                            <m:r>
                              <a:rPr lang="en-US" altLang="en-US" b="1" i="1">
                                <a:solidFill>
                                  <a:srgbClr val="4A4A48"/>
                                </a:solidFill>
                                <a:latin typeface="Cambria Math" panose="02040503050406030204" pitchFamily="18" charset="0"/>
                              </a:rPr>
                              <m:t>𝒚</m:t>
                            </m:r>
                          </m:e>
                          <m:sub>
                            <m:r>
                              <a:rPr lang="en-US" altLang="en-US" b="1" i="1">
                                <a:solidFill>
                                  <a:srgbClr val="4A4A48"/>
                                </a:solidFill>
                                <a:latin typeface="Cambria Math" panose="02040503050406030204" pitchFamily="18" charset="0"/>
                              </a:rPr>
                              <m:t>𝒕</m:t>
                            </m:r>
                          </m:sub>
                        </m:sSub>
                        <m:r>
                          <a:rPr lang="en-US" altLang="en-US" b="1" i="1">
                            <a:solidFill>
                              <a:srgbClr val="4A4A48"/>
                            </a:solidFill>
                            <a:latin typeface="Cambria Math" panose="02040503050406030204" pitchFamily="18" charset="0"/>
                          </a:rPr>
                          <m:t>,</m:t>
                        </m:r>
                        <m:sSub>
                          <m:sSubPr>
                            <m:ctrlPr>
                              <a:rPr lang="en-US" altLang="en-US" b="1" i="1">
                                <a:solidFill>
                                  <a:srgbClr val="4A4A48"/>
                                </a:solidFill>
                                <a:latin typeface="Cambria Math" panose="02040503050406030204" pitchFamily="18" charset="0"/>
                              </a:rPr>
                            </m:ctrlPr>
                          </m:sSubPr>
                          <m:e>
                            <m:r>
                              <a:rPr lang="en-US" altLang="en-US" b="1" i="1">
                                <a:solidFill>
                                  <a:srgbClr val="4A4A48"/>
                                </a:solidFill>
                                <a:latin typeface="Cambria Math" panose="02040503050406030204" pitchFamily="18" charset="0"/>
                              </a:rPr>
                              <m:t>𝟎</m:t>
                            </m:r>
                          </m:e>
                          <m:sub>
                            <m:r>
                              <a:rPr lang="en-US" altLang="en-US" b="1" i="1">
                                <a:solidFill>
                                  <a:srgbClr val="4A4A48"/>
                                </a:solidFill>
                                <a:latin typeface="Cambria Math" panose="02040503050406030204" pitchFamily="18" charset="0"/>
                              </a:rPr>
                              <m:t>𝒕</m:t>
                            </m:r>
                          </m:sub>
                        </m:sSub>
                        <m:r>
                          <a:rPr lang="en-US" altLang="en-US" b="1" i="1">
                            <a:solidFill>
                              <a:srgbClr val="4A4A48"/>
                            </a:solidFill>
                            <a:latin typeface="Cambria Math" panose="02040503050406030204" pitchFamily="18" charset="0"/>
                          </a:rPr>
                          <m:t>)</m:t>
                        </m:r>
                      </m:e>
                    </m:nary>
                  </m:oMath>
                </a14:m>
                <a:r>
                  <a:rPr lang="en-US" b="1" i="1" dirty="0">
                    <a:solidFill>
                      <a:srgbClr val="4A4A48"/>
                    </a:solidFill>
                    <a:latin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E3F197B3-5C17-4F79-9F99-389A8B231581}"/>
                  </a:ext>
                </a:extLst>
              </p:cNvPr>
              <p:cNvSpPr txBox="1">
                <a:spLocks noRot="1" noChangeAspect="1" noMove="1" noResize="1" noEditPoints="1" noAdjustHandles="1" noChangeArrowheads="1" noChangeShapeType="1" noTextEdit="1"/>
              </p:cNvSpPr>
              <p:nvPr/>
            </p:nvSpPr>
            <p:spPr>
              <a:xfrm>
                <a:off x="508000" y="1147200"/>
                <a:ext cx="3292474" cy="1624099"/>
              </a:xfrm>
              <a:prstGeom prst="rect">
                <a:avLst/>
              </a:prstGeom>
              <a:blipFill>
                <a:blip r:embed="rId4"/>
                <a:stretch>
                  <a:fillRect b="-378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6AB2FAE-0441-46D2-9317-45B53B0DAC50}"/>
                  </a:ext>
                </a:extLst>
              </p:cNvPr>
              <p:cNvSpPr txBox="1"/>
              <p:nvPr/>
            </p:nvSpPr>
            <p:spPr>
              <a:xfrm>
                <a:off x="99694" y="3031794"/>
                <a:ext cx="7401560" cy="8766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𝑾</m:t>
                              </m:r>
                            </m:e>
                            <m:sub>
                              <m:r>
                                <a:rPr lang="en-US" altLang="en-US" sz="1800" b="1" i="1" smtClean="0">
                                  <a:latin typeface="Cambria Math" panose="02040503050406030204" pitchFamily="18" charset="0"/>
                                </a:rPr>
                                <m:t>𝒉𝒙</m:t>
                              </m:r>
                            </m:sub>
                          </m:sSub>
                        </m:den>
                      </m:f>
                      <m:r>
                        <a:rPr lang="en-US" altLang="en-US" sz="1800" b="1" i="1" smtClean="0">
                          <a:latin typeface="Cambria Math" panose="02040503050406030204" pitchFamily="18" charset="0"/>
                        </a:rPr>
                        <m:t>=</m:t>
                      </m:r>
                      <m:nary>
                        <m:naryPr>
                          <m:chr m:val="∑"/>
                          <m:ctrlPr>
                            <a:rPr lang="en-US" altLang="en-US" sz="1800" b="1" i="1" smtClean="0">
                              <a:latin typeface="Cambria Math" panose="02040503050406030204" pitchFamily="18" charset="0"/>
                            </a:rPr>
                          </m:ctrlPr>
                        </m:naryPr>
                        <m:sub>
                          <m:r>
                            <m:rPr>
                              <m:brk m:alnAt="23"/>
                            </m:rPr>
                            <a:rPr lang="en-US" altLang="en-US" sz="1800" b="1" i="1" smtClean="0">
                              <a:latin typeface="Cambria Math" panose="02040503050406030204" pitchFamily="18" charset="0"/>
                            </a:rPr>
                            <m:t>𝒊</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𝒕</m:t>
                          </m:r>
                        </m:sub>
                        <m:sup>
                          <m:r>
                            <a:rPr lang="en-US" altLang="en-US" sz="1800" b="1" i="1" smtClean="0">
                              <a:latin typeface="Cambria Math" panose="02040503050406030204" pitchFamily="18" charset="0"/>
                            </a:rPr>
                            <m:t>𝑻</m:t>
                          </m:r>
                        </m:sup>
                        <m:e>
                          <m:r>
                            <a:rPr lang="en-US" altLang="en-US" sz="1800" b="1" i="1" smtClean="0">
                              <a:latin typeface="Cambria Math" panose="02040503050406030204" pitchFamily="18" charset="0"/>
                            </a:rPr>
                            <m:t>𝒑𝒓𝒐𝒅</m:t>
                          </m:r>
                          <m:d>
                            <m:dPr>
                              <m:ctrlPr>
                                <a:rPr lang="en-US" altLang="en-US" sz="1800" b="1" i="1" smtClean="0">
                                  <a:latin typeface="Cambria Math" panose="02040503050406030204" pitchFamily="18" charset="0"/>
                                </a:rPr>
                              </m:ctrlPr>
                            </m:dPr>
                            <m:e>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𝒕</m:t>
                                      </m:r>
                                    </m:sub>
                                  </m:sSub>
                                </m:den>
                              </m:f>
                              <m:r>
                                <a:rPr lang="en-US" altLang="en-US" sz="1800" b="1" i="1" smtClean="0">
                                  <a:latin typeface="Cambria Math" panose="02040503050406030204" pitchFamily="18" charset="0"/>
                                </a:rPr>
                                <m:t>,</m:t>
                              </m:r>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𝒕</m:t>
                                      </m:r>
                                    </m:sub>
                                  </m:sSub>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𝑾</m:t>
                                      </m:r>
                                    </m:e>
                                    <m:sub>
                                      <m:r>
                                        <a:rPr lang="en-US" altLang="en-US" sz="1800" b="1" i="1" smtClean="0">
                                          <a:latin typeface="Cambria Math" panose="02040503050406030204" pitchFamily="18" charset="0"/>
                                        </a:rPr>
                                        <m:t>𝒉𝒙</m:t>
                                      </m:r>
                                    </m:sub>
                                  </m:sSub>
                                </m:den>
                              </m:f>
                            </m:e>
                          </m:d>
                        </m:e>
                      </m:nary>
                    </m:oMath>
                  </m:oMathPara>
                </a14:m>
                <a:endParaRPr lang="en-US" dirty="0"/>
              </a:p>
            </p:txBody>
          </p:sp>
        </mc:Choice>
        <mc:Fallback xmlns="">
          <p:sp>
            <p:nvSpPr>
              <p:cNvPr id="15" name="TextBox 14">
                <a:extLst>
                  <a:ext uri="{FF2B5EF4-FFF2-40B4-BE49-F238E27FC236}">
                    <a16:creationId xmlns:a16="http://schemas.microsoft.com/office/drawing/2014/main" id="{16AB2FAE-0441-46D2-9317-45B53B0DAC50}"/>
                  </a:ext>
                </a:extLst>
              </p:cNvPr>
              <p:cNvSpPr txBox="1">
                <a:spLocks noRot="1" noChangeAspect="1" noMove="1" noResize="1" noEditPoints="1" noAdjustHandles="1" noChangeArrowheads="1" noChangeShapeType="1" noTextEdit="1"/>
              </p:cNvSpPr>
              <p:nvPr/>
            </p:nvSpPr>
            <p:spPr>
              <a:xfrm>
                <a:off x="99694" y="3031794"/>
                <a:ext cx="7401560" cy="87665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840C5BC-9ACA-4CE6-95C6-D20DCCEB4EAC}"/>
                  </a:ext>
                </a:extLst>
              </p:cNvPr>
              <p:cNvSpPr txBox="1"/>
              <p:nvPr/>
            </p:nvSpPr>
            <p:spPr>
              <a:xfrm>
                <a:off x="228600" y="3802434"/>
                <a:ext cx="7401560" cy="8766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𝑾</m:t>
                              </m:r>
                            </m:e>
                            <m:sub>
                              <m:r>
                                <a:rPr lang="en-US" altLang="en-US" sz="1800" b="1" i="1" smtClean="0">
                                  <a:latin typeface="Cambria Math" panose="02040503050406030204" pitchFamily="18" charset="0"/>
                                </a:rPr>
                                <m:t>𝒉𝒉</m:t>
                              </m:r>
                            </m:sub>
                          </m:sSub>
                        </m:den>
                      </m:f>
                      <m:r>
                        <a:rPr lang="en-US" altLang="en-US" sz="1800" b="1" i="1" smtClean="0">
                          <a:latin typeface="Cambria Math" panose="02040503050406030204" pitchFamily="18" charset="0"/>
                        </a:rPr>
                        <m:t>=</m:t>
                      </m:r>
                      <m:nary>
                        <m:naryPr>
                          <m:chr m:val="∑"/>
                          <m:ctrlPr>
                            <a:rPr lang="en-US" altLang="en-US" sz="1800" b="1" i="1" smtClean="0">
                              <a:latin typeface="Cambria Math" panose="02040503050406030204" pitchFamily="18" charset="0"/>
                            </a:rPr>
                          </m:ctrlPr>
                        </m:naryPr>
                        <m:sub>
                          <m:r>
                            <m:rPr>
                              <m:brk m:alnAt="23"/>
                            </m:rPr>
                            <a:rPr lang="en-US" altLang="en-US" sz="1800" b="1" i="1" smtClean="0">
                              <a:latin typeface="Cambria Math" panose="02040503050406030204" pitchFamily="18" charset="0"/>
                            </a:rPr>
                            <m:t>𝒊</m:t>
                          </m:r>
                          <m:r>
                            <a:rPr lang="en-US" altLang="en-US" sz="1800" b="1" i="1" smtClean="0">
                              <a:latin typeface="Cambria Math" panose="02040503050406030204" pitchFamily="18" charset="0"/>
                            </a:rPr>
                            <m:t>=</m:t>
                          </m:r>
                          <m:r>
                            <a:rPr lang="en-US" altLang="en-US" sz="1800" b="1" i="1" smtClean="0">
                              <a:latin typeface="Cambria Math" panose="02040503050406030204" pitchFamily="18" charset="0"/>
                            </a:rPr>
                            <m:t>𝒕</m:t>
                          </m:r>
                        </m:sub>
                        <m:sup>
                          <m:r>
                            <a:rPr lang="en-US" altLang="en-US" sz="1800" b="1" i="1" smtClean="0">
                              <a:latin typeface="Cambria Math" panose="02040503050406030204" pitchFamily="18" charset="0"/>
                            </a:rPr>
                            <m:t>𝑻</m:t>
                          </m:r>
                        </m:sup>
                        <m:e>
                          <m:r>
                            <a:rPr lang="en-US" altLang="en-US" sz="1800" b="1" i="1" smtClean="0">
                              <a:latin typeface="Cambria Math" panose="02040503050406030204" pitchFamily="18" charset="0"/>
                            </a:rPr>
                            <m:t>𝒑𝒓𝒐𝒅</m:t>
                          </m:r>
                          <m:d>
                            <m:dPr>
                              <m:ctrlPr>
                                <a:rPr lang="en-US" altLang="en-US" sz="1800" b="1" i="1" smtClean="0">
                                  <a:latin typeface="Cambria Math" panose="02040503050406030204" pitchFamily="18" charset="0"/>
                                </a:rPr>
                              </m:ctrlPr>
                            </m:dPr>
                            <m:e>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r>
                                    <a:rPr lang="en-US" altLang="en-US" sz="1800" b="1" i="1" smtClean="0">
                                      <a:latin typeface="Cambria Math" panose="02040503050406030204" pitchFamily="18" charset="0"/>
                                    </a:rPr>
                                    <m:t>𝑳</m:t>
                                  </m:r>
                                </m:num>
                                <m:den>
                                  <m:r>
                                    <a:rPr lang="en-US" altLang="en-US" sz="1800" b="1" i="1">
                                      <a:latin typeface="Cambria Math" panose="02040503050406030204" pitchFamily="18" charset="0"/>
                                    </a:rPr>
                                    <m:t>𝝏</m:t>
                                  </m:r>
                                  <m:sSub>
                                    <m:sSubPr>
                                      <m:ctrlPr>
                                        <a:rPr lang="en-US" altLang="en-US" sz="1800" b="1" i="1">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𝒕</m:t>
                                      </m:r>
                                    </m:sub>
                                  </m:sSub>
                                </m:den>
                              </m:f>
                              <m:r>
                                <a:rPr lang="en-US" altLang="en-US" sz="1800" b="1" i="1" smtClean="0">
                                  <a:latin typeface="Cambria Math" panose="02040503050406030204" pitchFamily="18" charset="0"/>
                                </a:rPr>
                                <m:t>,</m:t>
                              </m:r>
                              <m:f>
                                <m:fPr>
                                  <m:ctrlPr>
                                    <a:rPr lang="en-US" altLang="en-US" sz="1800" b="1" i="1" smtClean="0">
                                      <a:latin typeface="Cambria Math" panose="02040503050406030204" pitchFamily="18" charset="0"/>
                                    </a:rPr>
                                  </m:ctrlPr>
                                </m:fPr>
                                <m:num>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𝒉</m:t>
                                      </m:r>
                                    </m:e>
                                    <m:sub>
                                      <m:r>
                                        <a:rPr lang="en-US" altLang="en-US" sz="1800" b="1" i="1" smtClean="0">
                                          <a:latin typeface="Cambria Math" panose="02040503050406030204" pitchFamily="18" charset="0"/>
                                        </a:rPr>
                                        <m:t>𝒕</m:t>
                                      </m:r>
                                    </m:sub>
                                  </m:sSub>
                                </m:num>
                                <m:den>
                                  <m:r>
                                    <a:rPr lang="en-US" altLang="en-US" sz="1800" b="1" i="1">
                                      <a:latin typeface="Cambria Math" panose="02040503050406030204" pitchFamily="18" charset="0"/>
                                    </a:rPr>
                                    <m:t>𝝏</m:t>
                                  </m:r>
                                  <m:sSub>
                                    <m:sSubPr>
                                      <m:ctrlPr>
                                        <a:rPr lang="en-US" altLang="en-US" sz="1800" b="1" i="1" smtClean="0">
                                          <a:latin typeface="Cambria Math" panose="02040503050406030204" pitchFamily="18" charset="0"/>
                                        </a:rPr>
                                      </m:ctrlPr>
                                    </m:sSubPr>
                                    <m:e>
                                      <m:r>
                                        <a:rPr lang="en-US" altLang="en-US" sz="1800" b="1" i="1" smtClean="0">
                                          <a:latin typeface="Cambria Math" panose="02040503050406030204" pitchFamily="18" charset="0"/>
                                        </a:rPr>
                                        <m:t>𝑾</m:t>
                                      </m:r>
                                    </m:e>
                                    <m:sub>
                                      <m:r>
                                        <a:rPr lang="en-US" altLang="en-US" sz="1800" b="1" i="1" smtClean="0">
                                          <a:latin typeface="Cambria Math" panose="02040503050406030204" pitchFamily="18" charset="0"/>
                                        </a:rPr>
                                        <m:t>𝒉𝒉</m:t>
                                      </m:r>
                                    </m:sub>
                                  </m:sSub>
                                </m:den>
                              </m:f>
                            </m:e>
                          </m:d>
                        </m:e>
                      </m:nary>
                    </m:oMath>
                  </m:oMathPara>
                </a14:m>
                <a:endParaRPr lang="en-US" dirty="0"/>
              </a:p>
            </p:txBody>
          </p:sp>
        </mc:Choice>
        <mc:Fallback xmlns="">
          <p:sp>
            <p:nvSpPr>
              <p:cNvPr id="10" name="TextBox 9">
                <a:extLst>
                  <a:ext uri="{FF2B5EF4-FFF2-40B4-BE49-F238E27FC236}">
                    <a16:creationId xmlns:a16="http://schemas.microsoft.com/office/drawing/2014/main" id="{8840C5BC-9ACA-4CE6-95C6-D20DCCEB4EAC}"/>
                  </a:ext>
                </a:extLst>
              </p:cNvPr>
              <p:cNvSpPr txBox="1">
                <a:spLocks noRot="1" noChangeAspect="1" noMove="1" noResize="1" noEditPoints="1" noAdjustHandles="1" noChangeArrowheads="1" noChangeShapeType="1" noTextEdit="1"/>
              </p:cNvSpPr>
              <p:nvPr/>
            </p:nvSpPr>
            <p:spPr>
              <a:xfrm>
                <a:off x="228600" y="3802434"/>
                <a:ext cx="7401560" cy="87665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785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FDA4E545-031E-4FBD-9CD2-0EDB0732383D}"/>
              </a:ext>
            </a:extLst>
          </p:cNvPr>
          <p:cNvSpPr>
            <a:spLocks noGrp="1"/>
          </p:cNvSpPr>
          <p:nvPr>
            <p:ph type="title"/>
          </p:nvPr>
        </p:nvSpPr>
        <p:spPr/>
        <p:txBody>
          <a:bodyPr/>
          <a:lstStyle/>
          <a:p>
            <a:pPr algn="ctr" eaLnBrk="1"/>
            <a:r>
              <a:rPr lang="en-US" altLang="en-US" sz="3200" b="0" dirty="0">
                <a:latin typeface="LM Roman 10" panose="00000500000000000000" pitchFamily="50" charset="0"/>
              </a:rPr>
              <a:t>Truncated BPTT</a:t>
            </a:r>
          </a:p>
        </p:txBody>
      </p:sp>
      <p:sp>
        <p:nvSpPr>
          <p:cNvPr id="40963" name="Rectangle 2">
            <a:extLst>
              <a:ext uri="{FF2B5EF4-FFF2-40B4-BE49-F238E27FC236}">
                <a16:creationId xmlns:a16="http://schemas.microsoft.com/office/drawing/2014/main" id="{1FF98DB5-FD0E-46D0-91CE-4990AEBFE4AF}"/>
              </a:ext>
            </a:extLst>
          </p:cNvPr>
          <p:cNvSpPr>
            <a:spLocks noGrp="1"/>
          </p:cNvSpPr>
          <p:nvPr>
            <p:ph type="body" idx="1"/>
          </p:nvPr>
        </p:nvSpPr>
        <p:spPr/>
        <p:txBody>
          <a:bodyPr/>
          <a:lstStyle/>
          <a:p>
            <a:pPr marL="239713" indent="-239713" eaLnBrk="1">
              <a:buFontTx/>
              <a:buChar char="•"/>
            </a:pPr>
            <a:r>
              <a:rPr lang="en-US" altLang="en-US" sz="2000" dirty="0">
                <a:latin typeface="LM Roman 10" panose="00000500000000000000" pitchFamily="50" charset="0"/>
              </a:rPr>
              <a:t>Don’t truncate (naive strategy, costly and divergent)</a:t>
            </a:r>
          </a:p>
          <a:p>
            <a:pPr marL="239713" indent="-239713" eaLnBrk="1">
              <a:buFontTx/>
              <a:buChar char="•"/>
            </a:pPr>
            <a:r>
              <a:rPr lang="en-US" altLang="en-US" sz="2000" dirty="0">
                <a:latin typeface="LM Roman 10" panose="00000500000000000000" pitchFamily="50" charset="0"/>
              </a:rPr>
              <a:t>Truncate at fixed intervals</a:t>
            </a:r>
            <a:br>
              <a:rPr lang="en-US" altLang="en-US" sz="2000" dirty="0">
                <a:latin typeface="LM Roman 10" panose="00000500000000000000" pitchFamily="50" charset="0"/>
              </a:rPr>
            </a:br>
            <a:r>
              <a:rPr lang="en-US" altLang="en-US" sz="2000" dirty="0">
                <a:latin typeface="LM Roman 10" panose="00000500000000000000" pitchFamily="50" charset="0"/>
              </a:rPr>
              <a:t>(standard approach, is approximation but works well)</a:t>
            </a:r>
          </a:p>
          <a:p>
            <a:pPr marL="239713" indent="-239713" eaLnBrk="1">
              <a:buFontTx/>
              <a:buChar char="•"/>
            </a:pPr>
            <a:r>
              <a:rPr lang="en-US" altLang="en-US" sz="2000" dirty="0">
                <a:latin typeface="LM Roman 10" panose="00000500000000000000" pitchFamily="50" charset="0"/>
              </a:rPr>
              <a:t>Variable length (</a:t>
            </a:r>
            <a:r>
              <a:rPr lang="en-US" altLang="en-US" sz="2000" dirty="0" err="1">
                <a:latin typeface="LM Roman 10" panose="00000500000000000000" pitchFamily="50" charset="0"/>
              </a:rPr>
              <a:t>Tallec</a:t>
            </a:r>
            <a:r>
              <a:rPr lang="en-US" altLang="en-US" sz="2000" dirty="0">
                <a:latin typeface="LM Roman 10" panose="00000500000000000000" pitchFamily="50" charset="0"/>
              </a:rPr>
              <a:t> and Olivier, 2015)</a:t>
            </a:r>
            <a:br>
              <a:rPr lang="en-US" altLang="en-US" sz="2000" dirty="0">
                <a:latin typeface="LM Roman 10" panose="00000500000000000000" pitchFamily="50" charset="0"/>
              </a:rPr>
            </a:br>
            <a:endParaRPr lang="en-US" altLang="en-US" sz="2000" dirty="0">
              <a:latin typeface="LM Roman 10" panose="00000500000000000000" pitchFamily="50" charset="0"/>
            </a:endParaRPr>
          </a:p>
        </p:txBody>
      </p:sp>
      <p:pic>
        <p:nvPicPr>
          <p:cNvPr id="40964" name="Picture 3">
            <a:extLst>
              <a:ext uri="{FF2B5EF4-FFF2-40B4-BE49-F238E27FC236}">
                <a16:creationId xmlns:a16="http://schemas.microsoft.com/office/drawing/2014/main" id="{0CAB8FBF-75FD-4671-AD73-6CA36F53BF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450" y="3009900"/>
            <a:ext cx="8037513" cy="142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780942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6064B505-A4BB-4067-98C6-F04E2EF5243F}"/>
              </a:ext>
            </a:extLst>
          </p:cNvPr>
          <p:cNvSpPr>
            <a:spLocks noGrp="1"/>
          </p:cNvSpPr>
          <p:nvPr>
            <p:ph type="title"/>
          </p:nvPr>
        </p:nvSpPr>
        <p:spPr/>
        <p:txBody>
          <a:bodyPr/>
          <a:lstStyle/>
          <a:p>
            <a:pPr algn="ctr" eaLnBrk="1"/>
            <a:r>
              <a:rPr lang="en-US" altLang="en-US" sz="3200" b="0" dirty="0">
                <a:latin typeface="LM Roman 10" panose="00000500000000000000" pitchFamily="50" charset="0"/>
              </a:rPr>
              <a:t>Paying attention to a sequence</a:t>
            </a:r>
          </a:p>
        </p:txBody>
      </p:sp>
      <p:sp>
        <p:nvSpPr>
          <p:cNvPr id="46083" name="Rectangle 2">
            <a:extLst>
              <a:ext uri="{FF2B5EF4-FFF2-40B4-BE49-F238E27FC236}">
                <a16:creationId xmlns:a16="http://schemas.microsoft.com/office/drawing/2014/main" id="{9B656940-2630-472A-8445-907BAB58270F}"/>
              </a:ext>
            </a:extLst>
          </p:cNvPr>
          <p:cNvSpPr>
            <a:spLocks noGrp="1"/>
          </p:cNvSpPr>
          <p:nvPr>
            <p:ph type="body" idx="1"/>
          </p:nvPr>
        </p:nvSpPr>
        <p:spPr>
          <a:xfrm>
            <a:off x="339725" y="1008063"/>
            <a:ext cx="8205788" cy="3735387"/>
          </a:xfrm>
        </p:spPr>
        <p:txBody>
          <a:bodyPr/>
          <a:lstStyle/>
          <a:p>
            <a:pPr marL="239713" indent="-239713" eaLnBrk="1">
              <a:buFontTx/>
              <a:buChar char="•"/>
            </a:pPr>
            <a:r>
              <a:rPr lang="en-US" altLang="en-US" sz="2000" dirty="0">
                <a:latin typeface="LM Roman 10" panose="00000500000000000000" pitchFamily="50" charset="0"/>
              </a:rPr>
              <a:t>Not all observations are equally relevant</a:t>
            </a: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r>
              <a:rPr lang="en-US" altLang="en-US" sz="2000" dirty="0">
                <a:latin typeface="LM Roman 10" panose="00000500000000000000" pitchFamily="50" charset="0"/>
              </a:rPr>
              <a:t>Only remember the relevant ones </a:t>
            </a:r>
          </a:p>
          <a:p>
            <a:pPr marL="620713" lvl="1" indent="-239713" eaLnBrk="1"/>
            <a:r>
              <a:rPr lang="en-US" altLang="en-US" sz="2000" dirty="0">
                <a:latin typeface="LM Roman 10" panose="00000500000000000000" pitchFamily="50" charset="0"/>
              </a:rPr>
              <a:t>Need mechanism to pay attention (update gate)</a:t>
            </a:r>
          </a:p>
          <a:p>
            <a:pPr marL="620713" lvl="1" indent="-239713" eaLnBrk="1"/>
            <a:r>
              <a:rPr lang="en-US" altLang="en-US" sz="2000" dirty="0">
                <a:latin typeface="LM Roman 10" panose="00000500000000000000" pitchFamily="50" charset="0"/>
              </a:rPr>
              <a:t>Need mechanism to forget (reset gate)</a:t>
            </a:r>
          </a:p>
        </p:txBody>
      </p:sp>
      <p:grpSp>
        <p:nvGrpSpPr>
          <p:cNvPr id="46084" name="Group 3">
            <a:extLst>
              <a:ext uri="{FF2B5EF4-FFF2-40B4-BE49-F238E27FC236}">
                <a16:creationId xmlns:a16="http://schemas.microsoft.com/office/drawing/2014/main" id="{75A21039-DB77-46F6-9599-17548EBCD86B}"/>
              </a:ext>
            </a:extLst>
          </p:cNvPr>
          <p:cNvGrpSpPr>
            <a:grpSpLocks/>
          </p:cNvGrpSpPr>
          <p:nvPr/>
        </p:nvGrpSpPr>
        <p:grpSpPr bwMode="auto">
          <a:xfrm>
            <a:off x="673100" y="1625600"/>
            <a:ext cx="8186738" cy="1123950"/>
            <a:chOff x="0" y="0"/>
            <a:chExt cx="8187108" cy="1123325"/>
          </a:xfrm>
        </p:grpSpPr>
        <p:pic>
          <p:nvPicPr>
            <p:cNvPr id="46085" name="Picture 4">
              <a:extLst>
                <a:ext uri="{FF2B5EF4-FFF2-40B4-BE49-F238E27FC236}">
                  <a16:creationId xmlns:a16="http://schemas.microsoft.com/office/drawing/2014/main" id="{867FB45D-D44A-461E-B6AE-DCF6159542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03562" cy="112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6086" name="Picture 5">
              <a:extLst>
                <a:ext uri="{FF2B5EF4-FFF2-40B4-BE49-F238E27FC236}">
                  <a16:creationId xmlns:a16="http://schemas.microsoft.com/office/drawing/2014/main" id="{B60E1B65-8853-4812-85A5-677BD104AF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0"/>
              <a:ext cx="1203562" cy="112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6087" name="Picture 6">
              <a:extLst>
                <a:ext uri="{FF2B5EF4-FFF2-40B4-BE49-F238E27FC236}">
                  <a16:creationId xmlns:a16="http://schemas.microsoft.com/office/drawing/2014/main" id="{90BBBF51-BA4B-45CB-BB40-97DDBD6EBA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2600" y="0"/>
              <a:ext cx="1203562" cy="112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6088" name="Picture 7">
              <a:extLst>
                <a:ext uri="{FF2B5EF4-FFF2-40B4-BE49-F238E27FC236}">
                  <a16:creationId xmlns:a16="http://schemas.microsoft.com/office/drawing/2014/main" id="{DC17384F-3808-4455-B0AA-9A77E6346B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79900" y="0"/>
              <a:ext cx="1138608" cy="112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6089" name="Picture 8">
              <a:extLst>
                <a:ext uri="{FF2B5EF4-FFF2-40B4-BE49-F238E27FC236}">
                  <a16:creationId xmlns:a16="http://schemas.microsoft.com/office/drawing/2014/main" id="{826A46C8-DD5D-48D3-AFEB-188262DCA6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5300" y="0"/>
              <a:ext cx="1203562" cy="112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6090" name="Picture 9">
              <a:extLst>
                <a:ext uri="{FF2B5EF4-FFF2-40B4-BE49-F238E27FC236}">
                  <a16:creationId xmlns:a16="http://schemas.microsoft.com/office/drawing/2014/main" id="{84C2CA00-3F25-413B-B728-59304AA758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3545" y="0"/>
              <a:ext cx="1203563" cy="112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
            <a:extLst>
              <a:ext uri="{FF2B5EF4-FFF2-40B4-BE49-F238E27FC236}">
                <a16:creationId xmlns:a16="http://schemas.microsoft.com/office/drawing/2014/main" id="{F4B11D9C-DD45-49AD-8554-02A677AB9A81}"/>
              </a:ext>
            </a:extLst>
          </p:cNvPr>
          <p:cNvSpPr>
            <a:spLocks noGrp="1"/>
          </p:cNvSpPr>
          <p:nvPr>
            <p:ph type="title"/>
          </p:nvPr>
        </p:nvSpPr>
        <p:spPr/>
        <p:txBody>
          <a:bodyPr/>
          <a:lstStyle/>
          <a:p>
            <a:pPr eaLnBrk="1"/>
            <a:r>
              <a:rPr lang="en-US" altLang="en-US" sz="3200" b="0" dirty="0">
                <a:latin typeface="LM Roman 10" panose="00000500000000000000" pitchFamily="50" charset="0"/>
              </a:rPr>
              <a:t>Gating</a:t>
            </a:r>
          </a:p>
        </p:txBody>
      </p:sp>
      <p:pic>
        <p:nvPicPr>
          <p:cNvPr id="47107" name="Picture 2">
            <a:extLst>
              <a:ext uri="{FF2B5EF4-FFF2-40B4-BE49-F238E27FC236}">
                <a16:creationId xmlns:a16="http://schemas.microsoft.com/office/drawing/2014/main" id="{9BE158E0-F503-47F3-81A1-963E2CAB25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282700"/>
            <a:ext cx="657860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7108" name="Picture 3">
            <a:extLst>
              <a:ext uri="{FF2B5EF4-FFF2-40B4-BE49-F238E27FC236}">
                <a16:creationId xmlns:a16="http://schemas.microsoft.com/office/drawing/2014/main" id="{7889C8FE-BCF1-443A-8E06-9C4B2153470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2488" y="269875"/>
            <a:ext cx="3754437"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F3802AA1-7682-4390-B5F6-B4684C92F271}"/>
              </a:ext>
            </a:extLst>
          </p:cNvPr>
          <p:cNvSpPr>
            <a:spLocks noGrp="1"/>
          </p:cNvSpPr>
          <p:nvPr>
            <p:ph type="title"/>
          </p:nvPr>
        </p:nvSpPr>
        <p:spPr/>
        <p:txBody>
          <a:bodyPr/>
          <a:lstStyle/>
          <a:p>
            <a:pPr algn="ctr" eaLnBrk="1"/>
            <a:r>
              <a:rPr lang="en-US" altLang="en-US" sz="3200" b="0" dirty="0">
                <a:latin typeface="LM Roman 10" panose="00000500000000000000" pitchFamily="50" charset="0"/>
              </a:rPr>
              <a:t>Candidate Hidden State</a:t>
            </a:r>
          </a:p>
        </p:txBody>
      </p:sp>
      <p:pic>
        <p:nvPicPr>
          <p:cNvPr id="48131" name="Picture 2">
            <a:extLst>
              <a:ext uri="{FF2B5EF4-FFF2-40B4-BE49-F238E27FC236}">
                <a16:creationId xmlns:a16="http://schemas.microsoft.com/office/drawing/2014/main" id="{4E6715E6-0713-47B9-85D9-F5FD51A573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0888" y="757238"/>
            <a:ext cx="5100637"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8132" name="Picture 3">
            <a:extLst>
              <a:ext uri="{FF2B5EF4-FFF2-40B4-BE49-F238E27FC236}">
                <a16:creationId xmlns:a16="http://schemas.microsoft.com/office/drawing/2014/main" id="{CC5E5FA5-1819-4048-9960-E5217A2230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320800"/>
            <a:ext cx="657860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5D547972-0934-48CC-8BFB-BCC6BC029298}"/>
              </a:ext>
            </a:extLst>
          </p:cNvPr>
          <p:cNvSpPr>
            <a:spLocks noGrp="1"/>
          </p:cNvSpPr>
          <p:nvPr>
            <p:ph type="title"/>
          </p:nvPr>
        </p:nvSpPr>
        <p:spPr>
          <a:xfrm>
            <a:off x="320675" y="85271"/>
            <a:ext cx="8205788" cy="546100"/>
          </a:xfrm>
        </p:spPr>
        <p:txBody>
          <a:bodyPr/>
          <a:lstStyle/>
          <a:p>
            <a:pPr algn="ctr" eaLnBrk="1"/>
            <a:r>
              <a:rPr lang="en-US" altLang="en-US" sz="3200" b="0" dirty="0">
                <a:latin typeface="LM Roman 10" panose="00000500000000000000" pitchFamily="50" charset="0"/>
              </a:rPr>
              <a:t>GRU-Hidden State</a:t>
            </a:r>
          </a:p>
        </p:txBody>
      </p:sp>
      <p:pic>
        <p:nvPicPr>
          <p:cNvPr id="49155" name="Picture 2">
            <a:extLst>
              <a:ext uri="{FF2B5EF4-FFF2-40B4-BE49-F238E27FC236}">
                <a16:creationId xmlns:a16="http://schemas.microsoft.com/office/drawing/2014/main" id="{A2137BF3-032B-4AEE-B3A1-70404F7E94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792163"/>
            <a:ext cx="3779837"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56" name="Picture 3">
            <a:extLst>
              <a:ext uri="{FF2B5EF4-FFF2-40B4-BE49-F238E27FC236}">
                <a16:creationId xmlns:a16="http://schemas.microsoft.com/office/drawing/2014/main" id="{30ED0AAA-183C-475B-ABEA-8C7804E00E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352550"/>
            <a:ext cx="65786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E0673139-F9A9-4195-B58C-1633F1F6ED77}"/>
              </a:ext>
            </a:extLst>
          </p:cNvPr>
          <p:cNvSpPr>
            <a:spLocks noGrp="1"/>
          </p:cNvSpPr>
          <p:nvPr>
            <p:ph type="title"/>
          </p:nvPr>
        </p:nvSpPr>
        <p:spPr/>
        <p:txBody>
          <a:bodyPr/>
          <a:lstStyle/>
          <a:p>
            <a:pPr algn="ctr" eaLnBrk="1"/>
            <a:r>
              <a:rPr lang="en-US" altLang="en-US" sz="3200" b="0" dirty="0">
                <a:latin typeface="LM Roman 10" panose="00000500000000000000" pitchFamily="50" charset="0"/>
              </a:rPr>
              <a:t>Gradients</a:t>
            </a:r>
          </a:p>
        </p:txBody>
      </p:sp>
      <p:sp>
        <p:nvSpPr>
          <p:cNvPr id="31747" name="Rectangle 2">
            <a:extLst>
              <a:ext uri="{FF2B5EF4-FFF2-40B4-BE49-F238E27FC236}">
                <a16:creationId xmlns:a16="http://schemas.microsoft.com/office/drawing/2014/main" id="{A0984C7C-AD0A-4647-BCC0-1C516A46C64F}"/>
              </a:ext>
            </a:extLst>
          </p:cNvPr>
          <p:cNvSpPr>
            <a:spLocks noGrp="1"/>
          </p:cNvSpPr>
          <p:nvPr>
            <p:ph type="body" idx="1"/>
          </p:nvPr>
        </p:nvSpPr>
        <p:spPr>
          <a:xfrm>
            <a:off x="339725" y="1008063"/>
            <a:ext cx="8205788" cy="3941762"/>
          </a:xfrm>
        </p:spPr>
        <p:txBody>
          <a:bodyPr/>
          <a:lstStyle/>
          <a:p>
            <a:pPr marL="239713" indent="-239713" eaLnBrk="1">
              <a:buFontTx/>
              <a:buChar char="•"/>
            </a:pPr>
            <a:r>
              <a:rPr lang="en-US" altLang="en-US" sz="2000" dirty="0">
                <a:latin typeface="LM Roman 10" panose="00000500000000000000" pitchFamily="50" charset="0"/>
              </a:rPr>
              <a:t>Long chain of dependencies for backprop</a:t>
            </a:r>
          </a:p>
          <a:p>
            <a:pPr marL="620713" lvl="1" indent="-239713" eaLnBrk="1"/>
            <a:r>
              <a:rPr lang="en-US" altLang="en-US" sz="2000" dirty="0">
                <a:latin typeface="LM Roman 10" panose="00000500000000000000" pitchFamily="50" charset="0"/>
              </a:rPr>
              <a:t>Need to keep a lot of intermediate values in memory</a:t>
            </a:r>
          </a:p>
          <a:p>
            <a:pPr marL="620713" lvl="1" indent="-239713" eaLnBrk="1"/>
            <a:r>
              <a:rPr lang="en-US" altLang="en-US" sz="2000" dirty="0">
                <a:latin typeface="LM Roman 10" panose="00000500000000000000" pitchFamily="50" charset="0"/>
              </a:rPr>
              <a:t>Butterfly effect style dependencies</a:t>
            </a:r>
          </a:p>
          <a:p>
            <a:pPr marL="620713" lvl="1" indent="-239713" eaLnBrk="1"/>
            <a:r>
              <a:rPr lang="en-US" altLang="en-US" sz="2000" dirty="0">
                <a:latin typeface="LM Roman 10" panose="00000500000000000000" pitchFamily="50" charset="0"/>
              </a:rPr>
              <a:t>Gradients can vanish or diverge (more on this later)</a:t>
            </a:r>
          </a:p>
          <a:p>
            <a:pPr marL="239713" indent="-239713" eaLnBrk="1">
              <a:buFontTx/>
              <a:buChar char="•"/>
            </a:pPr>
            <a:r>
              <a:rPr lang="en-US" altLang="en-US" sz="2000" dirty="0">
                <a:latin typeface="LM Roman 10" panose="00000500000000000000" pitchFamily="50" charset="0"/>
              </a:rPr>
              <a:t>Clipping to prevent divergence</a:t>
            </a:r>
            <a:br>
              <a:rPr lang="en-US" altLang="en-US" sz="2000" dirty="0">
                <a:latin typeface="LM Roman 10" panose="00000500000000000000" pitchFamily="50" charset="0"/>
              </a:rPr>
            </a:br>
            <a:br>
              <a:rPr lang="en-US" altLang="en-US" sz="2000" dirty="0">
                <a:latin typeface="LM Roman 10" panose="00000500000000000000" pitchFamily="50" charset="0"/>
              </a:rPr>
            </a:br>
            <a:br>
              <a:rPr lang="en-US" altLang="en-US" sz="2000" dirty="0">
                <a:latin typeface="LM Roman 10" panose="00000500000000000000" pitchFamily="50" charset="0"/>
              </a:rPr>
            </a:br>
            <a:br>
              <a:rPr lang="en-US" altLang="en-US" sz="2000" dirty="0">
                <a:latin typeface="LM Roman 10" panose="00000500000000000000" pitchFamily="50" charset="0"/>
              </a:rPr>
            </a:br>
            <a:r>
              <a:rPr lang="en-US" altLang="en-US" sz="2000" dirty="0">
                <a:latin typeface="LM Roman 10" panose="00000500000000000000" pitchFamily="50" charset="0"/>
              </a:rPr>
              <a:t>rescales to gradient of size at most </a:t>
            </a:r>
          </a:p>
        </p:txBody>
      </p:sp>
      <p:pic>
        <p:nvPicPr>
          <p:cNvPr id="31748" name="Picture 3">
            <a:extLst>
              <a:ext uri="{FF2B5EF4-FFF2-40B4-BE49-F238E27FC236}">
                <a16:creationId xmlns:a16="http://schemas.microsoft.com/office/drawing/2014/main" id="{91017D2C-19DA-4EFE-BE14-A2BD12BF16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2779" y="2876550"/>
            <a:ext cx="2566987"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4">
            <a:extLst>
              <a:ext uri="{FF2B5EF4-FFF2-40B4-BE49-F238E27FC236}">
                <a16:creationId xmlns:a16="http://schemas.microsoft.com/office/drawing/2014/main" id="{1BCE0069-86D6-4AF2-A9E8-F3BF5F27E5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4931" y="3799813"/>
            <a:ext cx="142875"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4DEA49DB-815B-4229-A2D4-73B1B3BCE5CC}"/>
              </a:ext>
            </a:extLst>
          </p:cNvPr>
          <p:cNvSpPr>
            <a:spLocks noGrp="1"/>
          </p:cNvSpPr>
          <p:nvPr>
            <p:ph type="title"/>
          </p:nvPr>
        </p:nvSpPr>
        <p:spPr>
          <a:xfrm>
            <a:off x="23812" y="114300"/>
            <a:ext cx="8205788" cy="546100"/>
          </a:xfrm>
        </p:spPr>
        <p:txBody>
          <a:bodyPr/>
          <a:lstStyle/>
          <a:p>
            <a:pPr eaLnBrk="1"/>
            <a:r>
              <a:rPr lang="en-US" altLang="en-US" sz="3200" b="0" dirty="0">
                <a:latin typeface="LM Roman 10" panose="00000500000000000000" pitchFamily="50" charset="0"/>
              </a:rPr>
              <a:t>GRU-Summary</a:t>
            </a:r>
          </a:p>
        </p:txBody>
      </p:sp>
      <p:pic>
        <p:nvPicPr>
          <p:cNvPr id="50179" name="Picture 2">
            <a:extLst>
              <a:ext uri="{FF2B5EF4-FFF2-40B4-BE49-F238E27FC236}">
                <a16:creationId xmlns:a16="http://schemas.microsoft.com/office/drawing/2014/main" id="{5EC561FD-CE08-4150-AC7F-B022632496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6388" y="296863"/>
            <a:ext cx="5113337"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0180" name="Picture 3">
            <a:extLst>
              <a:ext uri="{FF2B5EF4-FFF2-40B4-BE49-F238E27FC236}">
                <a16:creationId xmlns:a16="http://schemas.microsoft.com/office/drawing/2014/main" id="{1EF78EB9-8B19-4DCE-9503-B5C69275D97E}"/>
              </a:ext>
            </a:extLst>
          </p:cNvPr>
          <p:cNvPicPr>
            <a:picLocks noChangeAspect="1"/>
          </p:cNvPicPr>
          <p:nvPr/>
        </p:nvPicPr>
        <p:blipFill>
          <a:blip r:embed="rId4">
            <a:extLst>
              <a:ext uri="{28A0092B-C50C-407E-A947-70E740481C1C}">
                <a14:useLocalDpi xmlns:a14="http://schemas.microsoft.com/office/drawing/2010/main" val="0"/>
              </a:ext>
            </a:extLst>
          </a:blip>
          <a:srcRect l="11934" r="6099" b="15799"/>
          <a:stretch>
            <a:fillRect/>
          </a:stretch>
        </p:blipFill>
        <p:spPr bwMode="auto">
          <a:xfrm>
            <a:off x="1727200" y="2381250"/>
            <a:ext cx="5392738" cy="277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A742544E-ECEE-4860-A3CB-BB26869B5953}"/>
              </a:ext>
            </a:extLst>
          </p:cNvPr>
          <p:cNvSpPr>
            <a:spLocks noGrp="1"/>
          </p:cNvSpPr>
          <p:nvPr>
            <p:ph type="title"/>
          </p:nvPr>
        </p:nvSpPr>
        <p:spPr/>
        <p:txBody>
          <a:bodyPr/>
          <a:lstStyle/>
          <a:p>
            <a:pPr algn="ctr" eaLnBrk="1"/>
            <a:r>
              <a:rPr lang="en-US" altLang="en-US" sz="3200" b="0" dirty="0">
                <a:latin typeface="LM Roman 10" panose="00000500000000000000" pitchFamily="50" charset="0"/>
              </a:rPr>
              <a:t>Long Short Term Memory-LSTM</a:t>
            </a:r>
          </a:p>
        </p:txBody>
      </p:sp>
      <p:sp>
        <p:nvSpPr>
          <p:cNvPr id="52227" name="Rectangle 2">
            <a:extLst>
              <a:ext uri="{FF2B5EF4-FFF2-40B4-BE49-F238E27FC236}">
                <a16:creationId xmlns:a16="http://schemas.microsoft.com/office/drawing/2014/main" id="{6C85BBBA-7C05-4729-8CB9-A761F6B27B3F}"/>
              </a:ext>
            </a:extLst>
          </p:cNvPr>
          <p:cNvSpPr>
            <a:spLocks noGrp="1"/>
          </p:cNvSpPr>
          <p:nvPr>
            <p:ph type="body" idx="1"/>
          </p:nvPr>
        </p:nvSpPr>
        <p:spPr/>
        <p:txBody>
          <a:bodyPr/>
          <a:lstStyle/>
          <a:p>
            <a:pPr marL="239713" indent="-239713" eaLnBrk="1">
              <a:buFontTx/>
              <a:buChar char="•"/>
            </a:pPr>
            <a:r>
              <a:rPr lang="en-US" altLang="en-US" sz="2000" b="1" dirty="0">
                <a:latin typeface="LM Roman 10" panose="00000500000000000000" pitchFamily="50" charset="0"/>
              </a:rPr>
              <a:t>Forget gate</a:t>
            </a:r>
            <a:br>
              <a:rPr lang="en-US" altLang="en-US" sz="2000" b="1" dirty="0">
                <a:latin typeface="LM Roman 10" panose="00000500000000000000" pitchFamily="50" charset="0"/>
              </a:rPr>
            </a:br>
            <a:r>
              <a:rPr lang="en-US" altLang="en-US" sz="2000" dirty="0">
                <a:latin typeface="LM Roman 10" panose="00000500000000000000" pitchFamily="50" charset="0"/>
              </a:rPr>
              <a:t>Shrink values towards zero</a:t>
            </a:r>
          </a:p>
          <a:p>
            <a:pPr marL="239713" indent="-239713" eaLnBrk="1">
              <a:buFontTx/>
              <a:buChar char="•"/>
            </a:pPr>
            <a:r>
              <a:rPr lang="en-US" altLang="en-US" sz="2000" b="1" dirty="0">
                <a:latin typeface="LM Roman 10" panose="00000500000000000000" pitchFamily="50" charset="0"/>
              </a:rPr>
              <a:t>Input gate</a:t>
            </a:r>
            <a:br>
              <a:rPr lang="en-US" altLang="en-US" sz="2000" b="1" dirty="0">
                <a:latin typeface="LM Roman 10" panose="00000500000000000000" pitchFamily="50" charset="0"/>
              </a:rPr>
            </a:br>
            <a:r>
              <a:rPr lang="en-US" altLang="en-US" sz="2000" dirty="0">
                <a:latin typeface="LM Roman 10" panose="00000500000000000000" pitchFamily="50" charset="0"/>
              </a:rPr>
              <a:t>Decide whether we should ignore the input data </a:t>
            </a:r>
            <a:endParaRPr lang="en-US" altLang="en-US" sz="2000" b="1" dirty="0">
              <a:latin typeface="LM Roman 10" panose="00000500000000000000" pitchFamily="50" charset="0"/>
            </a:endParaRPr>
          </a:p>
          <a:p>
            <a:pPr marL="239713" indent="-239713" eaLnBrk="1">
              <a:buFontTx/>
              <a:buChar char="•"/>
            </a:pPr>
            <a:r>
              <a:rPr lang="en-US" altLang="en-US" sz="2000" b="1" dirty="0">
                <a:latin typeface="LM Roman 10" panose="00000500000000000000" pitchFamily="50" charset="0"/>
              </a:rPr>
              <a:t>Output gate</a:t>
            </a:r>
            <a:br>
              <a:rPr lang="en-US" altLang="en-US" sz="2000" b="1" dirty="0">
                <a:latin typeface="LM Roman 10" panose="00000500000000000000" pitchFamily="50" charset="0"/>
              </a:rPr>
            </a:br>
            <a:r>
              <a:rPr lang="en-US" altLang="en-US" sz="2000" dirty="0">
                <a:latin typeface="LM Roman 10" panose="00000500000000000000" pitchFamily="50" charset="0"/>
              </a:rPr>
              <a:t>Decide whether the hidden state is used for the output generated by the LSTM</a:t>
            </a:r>
            <a:br>
              <a:rPr lang="en-US" altLang="en-US" sz="2000" dirty="0">
                <a:latin typeface="LM Roman 10" panose="00000500000000000000" pitchFamily="50" charset="0"/>
              </a:rPr>
            </a:br>
            <a:endParaRPr lang="en-US" altLang="en-US" sz="2000" dirty="0">
              <a:latin typeface="LM Roman 10" panose="00000500000000000000" pitchFamily="50" charset="0"/>
            </a:endParaRPr>
          </a:p>
          <a:p>
            <a:pPr marL="239713" indent="-239713" eaLnBrk="1">
              <a:buFontTx/>
              <a:buChar char="•"/>
            </a:pPr>
            <a:r>
              <a:rPr lang="en-US" altLang="en-US" sz="2000" b="1" dirty="0">
                <a:latin typeface="LM Roman 10" panose="00000500000000000000" pitchFamily="50" charset="0"/>
              </a:rPr>
              <a:t>Hidden state</a:t>
            </a:r>
            <a:r>
              <a:rPr lang="en-US" altLang="en-US" sz="2000" dirty="0">
                <a:latin typeface="LM Roman 10" panose="00000500000000000000" pitchFamily="50" charset="0"/>
              </a:rPr>
              <a:t> and </a:t>
            </a:r>
            <a:r>
              <a:rPr lang="en-US" altLang="en-US" sz="2000" b="1" dirty="0">
                <a:latin typeface="LM Roman 10" panose="00000500000000000000" pitchFamily="50" charset="0"/>
              </a:rPr>
              <a:t>Memory cell</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id="{DAAA35DF-A01D-4E79-9F0B-0499D5220940}"/>
              </a:ext>
            </a:extLst>
          </p:cNvPr>
          <p:cNvSpPr>
            <a:spLocks noGrp="1"/>
          </p:cNvSpPr>
          <p:nvPr>
            <p:ph type="title"/>
          </p:nvPr>
        </p:nvSpPr>
        <p:spPr>
          <a:xfrm>
            <a:off x="336550" y="114300"/>
            <a:ext cx="8204200" cy="544513"/>
          </a:xfrm>
        </p:spPr>
        <p:txBody>
          <a:bodyPr/>
          <a:lstStyle/>
          <a:p>
            <a:pPr eaLnBrk="1"/>
            <a:r>
              <a:rPr lang="en-US" altLang="en-US" sz="3200" b="0" dirty="0">
                <a:solidFill>
                  <a:schemeClr val="bg2">
                    <a:lumMod val="50000"/>
                  </a:schemeClr>
                </a:solidFill>
                <a:latin typeface="LM Roman 10" panose="00000500000000000000" pitchFamily="50" charset="0"/>
              </a:rPr>
              <a:t>Gates</a:t>
            </a:r>
          </a:p>
        </p:txBody>
      </p:sp>
      <p:pic>
        <p:nvPicPr>
          <p:cNvPr id="53251" name="Picture 2">
            <a:extLst>
              <a:ext uri="{FF2B5EF4-FFF2-40B4-BE49-F238E27FC236}">
                <a16:creationId xmlns:a16="http://schemas.microsoft.com/office/drawing/2014/main" id="{662EEEE6-3C85-4C83-874D-11E996B56B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1739900"/>
            <a:ext cx="6578600" cy="323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252" name="Picture 3">
            <a:extLst>
              <a:ext uri="{FF2B5EF4-FFF2-40B4-BE49-F238E27FC236}">
                <a16:creationId xmlns:a16="http://schemas.microsoft.com/office/drawing/2014/main" id="{18D09909-5770-4E9A-8F19-5A0CD895E9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296863"/>
            <a:ext cx="3694113"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5E92C689-DB8D-459D-A0CD-38A8D9C7CF64}"/>
              </a:ext>
            </a:extLst>
          </p:cNvPr>
          <p:cNvSpPr>
            <a:spLocks noGrp="1"/>
          </p:cNvSpPr>
          <p:nvPr>
            <p:ph type="title"/>
          </p:nvPr>
        </p:nvSpPr>
        <p:spPr>
          <a:xfrm>
            <a:off x="336550" y="114300"/>
            <a:ext cx="8204200" cy="544513"/>
          </a:xfrm>
        </p:spPr>
        <p:txBody>
          <a:bodyPr/>
          <a:lstStyle/>
          <a:p>
            <a:pPr algn="ctr" eaLnBrk="1"/>
            <a:r>
              <a:rPr lang="en-US" altLang="en-US" sz="3200" b="0" dirty="0">
                <a:solidFill>
                  <a:schemeClr val="tx1">
                    <a:lumMod val="50000"/>
                  </a:schemeClr>
                </a:solidFill>
                <a:latin typeface="LM Roman 10" panose="00000500000000000000" pitchFamily="50" charset="0"/>
              </a:rPr>
              <a:t>Candidate Memory Cell</a:t>
            </a:r>
          </a:p>
        </p:txBody>
      </p:sp>
      <p:pic>
        <p:nvPicPr>
          <p:cNvPr id="54275" name="Picture 2">
            <a:extLst>
              <a:ext uri="{FF2B5EF4-FFF2-40B4-BE49-F238E27FC236}">
                <a16:creationId xmlns:a16="http://schemas.microsoft.com/office/drawing/2014/main" id="{2441D02E-5EC5-4BEF-94EE-86712142F4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1612900"/>
            <a:ext cx="6578600" cy="331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4276" name="Picture 3">
            <a:extLst>
              <a:ext uri="{FF2B5EF4-FFF2-40B4-BE49-F238E27FC236}">
                <a16:creationId xmlns:a16="http://schemas.microsoft.com/office/drawing/2014/main" id="{8130CFD2-C128-4424-8B24-AAB4EEE26A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4163" y="963613"/>
            <a:ext cx="4065587"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id="{7A41E1BB-9745-4ABF-9883-CE3D1241D2B2}"/>
              </a:ext>
            </a:extLst>
          </p:cNvPr>
          <p:cNvSpPr>
            <a:spLocks noGrp="1"/>
          </p:cNvSpPr>
          <p:nvPr>
            <p:ph type="title"/>
          </p:nvPr>
        </p:nvSpPr>
        <p:spPr>
          <a:xfrm>
            <a:off x="336550" y="114300"/>
            <a:ext cx="8204200" cy="544513"/>
          </a:xfrm>
        </p:spPr>
        <p:txBody>
          <a:bodyPr/>
          <a:lstStyle/>
          <a:p>
            <a:pPr algn="ctr" eaLnBrk="1"/>
            <a:r>
              <a:rPr lang="en-US" altLang="en-US" sz="3200" b="0" dirty="0">
                <a:solidFill>
                  <a:schemeClr val="tx1">
                    <a:lumMod val="50000"/>
                  </a:schemeClr>
                </a:solidFill>
                <a:latin typeface="LM Roman 10" panose="00000500000000000000" pitchFamily="50" charset="0"/>
              </a:rPr>
              <a:t>Memory Cell</a:t>
            </a:r>
          </a:p>
        </p:txBody>
      </p:sp>
      <p:pic>
        <p:nvPicPr>
          <p:cNvPr id="55299" name="Picture 2">
            <a:extLst>
              <a:ext uri="{FF2B5EF4-FFF2-40B4-BE49-F238E27FC236}">
                <a16:creationId xmlns:a16="http://schemas.microsoft.com/office/drawing/2014/main" id="{8D2E000A-233C-4B8D-82F7-5193C412EA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612900"/>
            <a:ext cx="6578600" cy="331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300" name="Picture 3">
            <a:extLst>
              <a:ext uri="{FF2B5EF4-FFF2-40B4-BE49-F238E27FC236}">
                <a16:creationId xmlns:a16="http://schemas.microsoft.com/office/drawing/2014/main" id="{EBF8068D-CA44-46E0-BF3C-24D85630DA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08363" y="963613"/>
            <a:ext cx="2905125"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DD550F4B-31B9-4DFA-8778-099F18069518}"/>
              </a:ext>
            </a:extLst>
          </p:cNvPr>
          <p:cNvSpPr>
            <a:spLocks noGrp="1"/>
          </p:cNvSpPr>
          <p:nvPr>
            <p:ph type="title"/>
          </p:nvPr>
        </p:nvSpPr>
        <p:spPr>
          <a:xfrm>
            <a:off x="336550" y="114300"/>
            <a:ext cx="8204200" cy="544513"/>
          </a:xfrm>
        </p:spPr>
        <p:txBody>
          <a:bodyPr/>
          <a:lstStyle/>
          <a:p>
            <a:pPr algn="ctr" eaLnBrk="1"/>
            <a:r>
              <a:rPr lang="en-US" altLang="en-US" sz="3200" b="0" dirty="0">
                <a:solidFill>
                  <a:schemeClr val="accent4">
                    <a:lumMod val="50000"/>
                  </a:schemeClr>
                </a:solidFill>
                <a:latin typeface="LM Roman 10" panose="00000500000000000000" pitchFamily="50" charset="0"/>
              </a:rPr>
              <a:t>Hidden State / Output</a:t>
            </a:r>
          </a:p>
        </p:txBody>
      </p:sp>
      <p:pic>
        <p:nvPicPr>
          <p:cNvPr id="56323" name="Picture 2">
            <a:extLst>
              <a:ext uri="{FF2B5EF4-FFF2-40B4-BE49-F238E27FC236}">
                <a16:creationId xmlns:a16="http://schemas.microsoft.com/office/drawing/2014/main" id="{B4E65726-6D2A-49FC-9E33-0DF13FDDD2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9350" y="1651000"/>
            <a:ext cx="6578600" cy="331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4" name="Picture 3">
            <a:extLst>
              <a:ext uri="{FF2B5EF4-FFF2-40B4-BE49-F238E27FC236}">
                <a16:creationId xmlns:a16="http://schemas.microsoft.com/office/drawing/2014/main" id="{819B0394-00B5-43CB-B0EF-2765EF37BB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1006475"/>
            <a:ext cx="2354263"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id="{31CCE8C2-44AD-41AA-93A9-916C2271331D}"/>
              </a:ext>
            </a:extLst>
          </p:cNvPr>
          <p:cNvSpPr>
            <a:spLocks noGrp="1"/>
          </p:cNvSpPr>
          <p:nvPr>
            <p:ph type="title"/>
          </p:nvPr>
        </p:nvSpPr>
        <p:spPr>
          <a:xfrm>
            <a:off x="336550" y="114300"/>
            <a:ext cx="8204200" cy="544513"/>
          </a:xfrm>
        </p:spPr>
        <p:txBody>
          <a:bodyPr/>
          <a:lstStyle/>
          <a:p>
            <a:pPr algn="ctr" eaLnBrk="1"/>
            <a:r>
              <a:rPr lang="en-US" altLang="en-US" b="0" dirty="0">
                <a:solidFill>
                  <a:schemeClr val="bg2">
                    <a:lumMod val="50000"/>
                  </a:schemeClr>
                </a:solidFill>
                <a:latin typeface="LM Roman 10" panose="00000500000000000000" pitchFamily="50" charset="0"/>
              </a:rPr>
              <a:t>Hidden State / Output</a:t>
            </a:r>
          </a:p>
        </p:txBody>
      </p:sp>
      <p:pic>
        <p:nvPicPr>
          <p:cNvPr id="57347" name="Picture 2">
            <a:extLst>
              <a:ext uri="{FF2B5EF4-FFF2-40B4-BE49-F238E27FC236}">
                <a16:creationId xmlns:a16="http://schemas.microsoft.com/office/drawing/2014/main" id="{7EEB27D4-002A-4E17-B4B8-9F051EE45224}"/>
              </a:ext>
            </a:extLst>
          </p:cNvPr>
          <p:cNvPicPr>
            <a:picLocks noChangeAspect="1"/>
          </p:cNvPicPr>
          <p:nvPr/>
        </p:nvPicPr>
        <p:blipFill>
          <a:blip r:embed="rId3">
            <a:extLst>
              <a:ext uri="{28A0092B-C50C-407E-A947-70E740481C1C}">
                <a14:useLocalDpi xmlns:a14="http://schemas.microsoft.com/office/drawing/2010/main" val="0"/>
              </a:ext>
            </a:extLst>
          </a:blip>
          <a:srcRect l="7256" r="5608" b="16840"/>
          <a:stretch>
            <a:fillRect/>
          </a:stretch>
        </p:blipFill>
        <p:spPr bwMode="auto">
          <a:xfrm>
            <a:off x="115888" y="1647825"/>
            <a:ext cx="4648200"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48" name="Picture 3">
            <a:extLst>
              <a:ext uri="{FF2B5EF4-FFF2-40B4-BE49-F238E27FC236}">
                <a16:creationId xmlns:a16="http://schemas.microsoft.com/office/drawing/2014/main" id="{B28137BF-F28D-47C7-AAA1-3AE8C86D08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54575" y="1238250"/>
            <a:ext cx="4106863" cy="266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41DCD81B-3886-4A0D-8809-98FD7AB54699}"/>
              </a:ext>
            </a:extLst>
          </p:cNvPr>
          <p:cNvSpPr>
            <a:spLocks noGrp="1"/>
          </p:cNvSpPr>
          <p:nvPr>
            <p:ph type="title"/>
          </p:nvPr>
        </p:nvSpPr>
        <p:spPr/>
        <p:txBody>
          <a:bodyPr/>
          <a:lstStyle/>
          <a:p>
            <a:pPr algn="ctr" eaLnBrk="1"/>
            <a:r>
              <a:rPr lang="en-US" altLang="en-US" sz="3200" b="0" dirty="0">
                <a:latin typeface="LM Roman 10" panose="00000500000000000000" pitchFamily="50" charset="0"/>
              </a:rPr>
              <a:t>Recurrent Neural Networks (with hidden state)</a:t>
            </a:r>
          </a:p>
        </p:txBody>
      </p:sp>
      <p:sp>
        <p:nvSpPr>
          <p:cNvPr id="33795" name="Rectangle 2">
            <a:extLst>
              <a:ext uri="{FF2B5EF4-FFF2-40B4-BE49-F238E27FC236}">
                <a16:creationId xmlns:a16="http://schemas.microsoft.com/office/drawing/2014/main" id="{D4A92A4B-7AF7-4E31-B677-5A655F8613F4}"/>
              </a:ext>
            </a:extLst>
          </p:cNvPr>
          <p:cNvSpPr>
            <a:spLocks noGrp="1"/>
          </p:cNvSpPr>
          <p:nvPr>
            <p:ph type="body" sz="half" idx="1"/>
          </p:nvPr>
        </p:nvSpPr>
        <p:spPr>
          <a:xfrm>
            <a:off x="709613" y="1428750"/>
            <a:ext cx="8205787" cy="1766888"/>
          </a:xfrm>
        </p:spPr>
        <p:txBody>
          <a:bodyPr/>
          <a:lstStyle/>
          <a:p>
            <a:pPr marL="239713" indent="-239713" eaLnBrk="1">
              <a:buFontTx/>
              <a:buChar char="•"/>
            </a:pPr>
            <a:r>
              <a:rPr lang="en-US" altLang="en-US" sz="2000" dirty="0">
                <a:latin typeface="LM Roman 10" panose="00000500000000000000" pitchFamily="50" charset="0"/>
              </a:rPr>
              <a:t>Hidden State update </a:t>
            </a: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r>
              <a:rPr lang="en-US" altLang="en-US" sz="2000" dirty="0">
                <a:latin typeface="LM Roman 10" panose="00000500000000000000" pitchFamily="50" charset="0"/>
              </a:rPr>
              <a:t>Observation update</a:t>
            </a:r>
          </a:p>
        </p:txBody>
      </p:sp>
      <p:pic>
        <p:nvPicPr>
          <p:cNvPr id="33796" name="Picture 3">
            <a:extLst>
              <a:ext uri="{FF2B5EF4-FFF2-40B4-BE49-F238E27FC236}">
                <a16:creationId xmlns:a16="http://schemas.microsoft.com/office/drawing/2014/main" id="{822D2D74-53B0-43EF-9D6A-5D9F1699FD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0688" y="1855788"/>
            <a:ext cx="2238375"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7" name="Picture 4">
            <a:extLst>
              <a:ext uri="{FF2B5EF4-FFF2-40B4-BE49-F238E27FC236}">
                <a16:creationId xmlns:a16="http://schemas.microsoft.com/office/drawing/2014/main" id="{893528C5-91E8-4B13-9609-85A80637F7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7531" y="2624138"/>
            <a:ext cx="144780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095F-93D5-47F0-BD88-CAC7D8CB4F8A}"/>
              </a:ext>
            </a:extLst>
          </p:cNvPr>
          <p:cNvSpPr>
            <a:spLocks noGrp="1"/>
          </p:cNvSpPr>
          <p:nvPr>
            <p:ph type="title"/>
          </p:nvPr>
        </p:nvSpPr>
        <p:spPr/>
        <p:txBody>
          <a:bodyPr/>
          <a:lstStyle/>
          <a:p>
            <a:pPr algn="ctr"/>
            <a:r>
              <a:rPr lang="en-US" altLang="en-US" sz="3200" b="0" dirty="0">
                <a:latin typeface="LM Roman 10" panose="00000500000000000000" pitchFamily="50" charset="0"/>
              </a:rPr>
              <a:t>Analysis of gradient in RNN</a:t>
            </a:r>
            <a:endParaRPr lang="en-US" sz="3200" b="0" dirty="0">
              <a:latin typeface="LM Roman 10" panose="00000500000000000000" pitchFamily="50"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BE3C4C-465B-42BF-A54C-A64F9853A173}"/>
                  </a:ext>
                </a:extLst>
              </p:cNvPr>
              <p:cNvSpPr>
                <a:spLocks noGrp="1"/>
              </p:cNvSpPr>
              <p:nvPr>
                <p:ph idx="1"/>
              </p:nvPr>
            </p:nvSpPr>
            <p:spPr/>
            <p:txBody>
              <a:bodyPr/>
              <a:lstStyle/>
              <a:p>
                <a:r>
                  <a:rPr lang="en-US" altLang="en-US" sz="2000" dirty="0">
                    <a:latin typeface="LM Roman 10" panose="00000500000000000000" pitchFamily="50" charset="0"/>
                  </a:rPr>
                  <a:t>Consider a simple RNN</a:t>
                </a:r>
              </a:p>
              <a:p>
                <a:pPr/>
                <a14:m>
                  <m:oMathPara xmlns:m="http://schemas.openxmlformats.org/officeDocument/2006/math">
                    <m:oMathParaPr>
                      <m:jc m:val="centerGroup"/>
                    </m:oMathParaPr>
                    <m:oMath xmlns:m="http://schemas.openxmlformats.org/officeDocument/2006/math">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h</m:t>
                          </m:r>
                        </m:e>
                        <m:sub>
                          <m:r>
                            <a:rPr lang="en-US" sz="2000" b="0" i="1" smtClean="0">
                              <a:solidFill>
                                <a:srgbClr val="4A4A48"/>
                              </a:solidFill>
                              <a:latin typeface="Cambria Math" panose="02040503050406030204" pitchFamily="18" charset="0"/>
                            </a:rPr>
                            <m:t>𝑡</m:t>
                          </m:r>
                        </m:sub>
                      </m:sSub>
                      <m:r>
                        <a:rPr lang="en-US" sz="2000" b="0" i="1" smtClean="0">
                          <a:solidFill>
                            <a:srgbClr val="4A4A48"/>
                          </a:solidFill>
                          <a:latin typeface="Cambria Math" panose="02040503050406030204" pitchFamily="18" charset="0"/>
                        </a:rPr>
                        <m:t>=</m:t>
                      </m:r>
                      <m:r>
                        <a:rPr lang="en-US" sz="2000" b="0" i="1" smtClean="0">
                          <a:solidFill>
                            <a:srgbClr val="4A4A48"/>
                          </a:solidFill>
                          <a:latin typeface="Cambria Math" panose="02040503050406030204" pitchFamily="18" charset="0"/>
                        </a:rPr>
                        <m:t>𝑓</m:t>
                      </m:r>
                      <m:d>
                        <m:dPr>
                          <m:ctrlPr>
                            <a:rPr lang="en-US" sz="2000" i="1" smtClean="0">
                              <a:solidFill>
                                <a:srgbClr val="4A4A48"/>
                              </a:solidFill>
                              <a:latin typeface="Cambria Math" panose="02040503050406030204" pitchFamily="18" charset="0"/>
                            </a:rPr>
                          </m:ctrlPr>
                        </m:dPr>
                        <m:e>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𝑥</m:t>
                              </m:r>
                            </m:e>
                            <m:sub>
                              <m:r>
                                <a:rPr lang="en-US" sz="2000" b="0" i="1" smtClean="0">
                                  <a:solidFill>
                                    <a:srgbClr val="4A4A48"/>
                                  </a:solidFill>
                                  <a:latin typeface="Cambria Math" panose="02040503050406030204" pitchFamily="18" charset="0"/>
                                </a:rPr>
                                <m:t>𝑡</m:t>
                              </m:r>
                            </m:sub>
                          </m:sSub>
                          <m:r>
                            <a:rPr lang="en-US" sz="2000" b="0" i="1" smtClean="0">
                              <a:solidFill>
                                <a:srgbClr val="4A4A48"/>
                              </a:solidFill>
                              <a:latin typeface="Cambria Math" panose="02040503050406030204" pitchFamily="18" charset="0"/>
                            </a:rPr>
                            <m:t>,</m:t>
                          </m:r>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h</m:t>
                              </m:r>
                            </m:e>
                            <m:sub>
                              <m:r>
                                <a:rPr lang="en-US" sz="2000" b="0" i="1" smtClean="0">
                                  <a:solidFill>
                                    <a:srgbClr val="4A4A48"/>
                                  </a:solidFill>
                                  <a:latin typeface="Cambria Math" panose="02040503050406030204" pitchFamily="18" charset="0"/>
                                </a:rPr>
                                <m:t>𝑡</m:t>
                              </m:r>
                              <m:r>
                                <a:rPr lang="en-US" sz="2000" b="0" i="1" smtClean="0">
                                  <a:solidFill>
                                    <a:srgbClr val="4A4A48"/>
                                  </a:solidFill>
                                  <a:latin typeface="Cambria Math" panose="02040503050406030204" pitchFamily="18" charset="0"/>
                                </a:rPr>
                                <m:t>−1</m:t>
                              </m:r>
                            </m:sub>
                          </m:sSub>
                          <m:r>
                            <a:rPr lang="en-US" sz="2000" b="0" i="1" smtClean="0">
                              <a:solidFill>
                                <a:srgbClr val="4A4A48"/>
                              </a:solidFill>
                              <a:latin typeface="Cambria Math" panose="02040503050406030204" pitchFamily="18" charset="0"/>
                            </a:rPr>
                            <m:t>,</m:t>
                          </m:r>
                          <m:sSub>
                            <m:sSubPr>
                              <m:ctrlPr>
                                <a:rPr lang="en-US" sz="2000" i="1" smtClean="0">
                                  <a:solidFill>
                                    <a:srgbClr val="4A4A48"/>
                                  </a:solidFill>
                                  <a:latin typeface="Cambria Math" panose="02040503050406030204" pitchFamily="18" charset="0"/>
                                </a:rPr>
                              </m:ctrlPr>
                            </m:sSubPr>
                            <m:e>
                              <m:r>
                                <a:rPr lang="en-US" sz="2000" b="0" i="1" smtClean="0">
                                  <a:solidFill>
                                    <a:srgbClr val="4A4A48"/>
                                  </a:solidFill>
                                  <a:latin typeface="Cambria Math" panose="02040503050406030204" pitchFamily="18" charset="0"/>
                                </a:rPr>
                                <m:t>𝑤</m:t>
                              </m:r>
                            </m:e>
                            <m:sub>
                              <m:r>
                                <a:rPr lang="en-US" sz="2000" b="0" i="1" smtClean="0">
                                  <a:solidFill>
                                    <a:srgbClr val="4A4A48"/>
                                  </a:solidFill>
                                  <a:latin typeface="Cambria Math" panose="02040503050406030204" pitchFamily="18" charset="0"/>
                                </a:rPr>
                                <m:t>h</m:t>
                              </m:r>
                            </m:sub>
                          </m:sSub>
                        </m:e>
                      </m:d>
                    </m:oMath>
                  </m:oMathPara>
                </a14:m>
                <a:endParaRPr lang="en-US" sz="2000" dirty="0">
                  <a:solidFill>
                    <a:srgbClr val="A4A4A3"/>
                  </a:solidFill>
                  <a:latin typeface="LM Roman 10" panose="00000500000000000000" pitchFamily="50" charset="0"/>
                </a:endParaRPr>
              </a:p>
              <a:p>
                <a:pPr/>
                <a14:m>
                  <m:oMathPara xmlns:m="http://schemas.openxmlformats.org/officeDocument/2006/math">
                    <m:oMathParaPr>
                      <m:jc m:val="centerGroup"/>
                    </m:oMathParaPr>
                    <m:oMath xmlns:m="http://schemas.openxmlformats.org/officeDocument/2006/math">
                      <m:sSub>
                        <m:sSubPr>
                          <m:ctrlPr>
                            <a:rPr lang="en-US" sz="2000" i="1">
                              <a:solidFill>
                                <a:srgbClr val="4A4A48"/>
                              </a:solidFill>
                              <a:latin typeface="Cambria Math" panose="02040503050406030204" pitchFamily="18" charset="0"/>
                            </a:rPr>
                          </m:ctrlPr>
                        </m:sSubPr>
                        <m:e>
                          <m:r>
                            <a:rPr lang="en-US" sz="2000" i="1">
                              <a:solidFill>
                                <a:srgbClr val="4A4A48"/>
                              </a:solidFill>
                              <a:latin typeface="Cambria Math" panose="02040503050406030204" pitchFamily="18" charset="0"/>
                            </a:rPr>
                            <m:t>𝑜</m:t>
                          </m:r>
                        </m:e>
                        <m:sub>
                          <m:r>
                            <a:rPr lang="en-US" sz="2000" i="1">
                              <a:solidFill>
                                <a:srgbClr val="4A4A48"/>
                              </a:solidFill>
                              <a:latin typeface="Cambria Math" panose="02040503050406030204" pitchFamily="18" charset="0"/>
                            </a:rPr>
                            <m:t>𝑡</m:t>
                          </m:r>
                        </m:sub>
                      </m:sSub>
                      <m:r>
                        <a:rPr lang="en-US" sz="2000" i="1">
                          <a:solidFill>
                            <a:srgbClr val="4A4A48"/>
                          </a:solidFill>
                          <a:latin typeface="Cambria Math" panose="02040503050406030204" pitchFamily="18" charset="0"/>
                        </a:rPr>
                        <m:t>=</m:t>
                      </m:r>
                      <m:r>
                        <a:rPr lang="en-US" sz="2000" i="1">
                          <a:solidFill>
                            <a:srgbClr val="4A4A48"/>
                          </a:solidFill>
                          <a:latin typeface="Cambria Math" panose="02040503050406030204" pitchFamily="18" charset="0"/>
                        </a:rPr>
                        <m:t>𝑔</m:t>
                      </m:r>
                      <m:d>
                        <m:dPr>
                          <m:ctrlPr>
                            <a:rPr lang="en-US" sz="2000" i="1">
                              <a:solidFill>
                                <a:srgbClr val="4A4A48"/>
                              </a:solidFill>
                              <a:latin typeface="Cambria Math" panose="02040503050406030204" pitchFamily="18" charset="0"/>
                            </a:rPr>
                          </m:ctrlPr>
                        </m:dPr>
                        <m:e>
                          <m:sSub>
                            <m:sSubPr>
                              <m:ctrlPr>
                                <a:rPr lang="en-US" sz="2000" i="1">
                                  <a:solidFill>
                                    <a:srgbClr val="4A4A48"/>
                                  </a:solidFill>
                                  <a:latin typeface="Cambria Math" panose="02040503050406030204" pitchFamily="18" charset="0"/>
                                </a:rPr>
                              </m:ctrlPr>
                            </m:sSubPr>
                            <m:e>
                              <m:r>
                                <a:rPr lang="en-US" sz="2000" i="1">
                                  <a:solidFill>
                                    <a:srgbClr val="4A4A48"/>
                                  </a:solidFill>
                                  <a:latin typeface="Cambria Math" panose="02040503050406030204" pitchFamily="18" charset="0"/>
                                </a:rPr>
                                <m:t>h</m:t>
                              </m:r>
                            </m:e>
                            <m:sub>
                              <m:r>
                                <a:rPr lang="en-US" sz="2000" i="1">
                                  <a:solidFill>
                                    <a:srgbClr val="4A4A48"/>
                                  </a:solidFill>
                                  <a:latin typeface="Cambria Math" panose="02040503050406030204" pitchFamily="18" charset="0"/>
                                </a:rPr>
                                <m:t>𝑡</m:t>
                              </m:r>
                            </m:sub>
                          </m:sSub>
                          <m:r>
                            <a:rPr lang="en-US" sz="2000" i="1">
                              <a:solidFill>
                                <a:srgbClr val="4A4A48"/>
                              </a:solidFill>
                              <a:latin typeface="Cambria Math" panose="02040503050406030204" pitchFamily="18" charset="0"/>
                            </a:rPr>
                            <m:t>,</m:t>
                          </m:r>
                          <m:sSub>
                            <m:sSubPr>
                              <m:ctrlPr>
                                <a:rPr lang="en-US" sz="2000" i="1">
                                  <a:solidFill>
                                    <a:srgbClr val="4A4A48"/>
                                  </a:solidFill>
                                  <a:latin typeface="Cambria Math" panose="02040503050406030204" pitchFamily="18" charset="0"/>
                                </a:rPr>
                              </m:ctrlPr>
                            </m:sSubPr>
                            <m:e>
                              <m:r>
                                <a:rPr lang="en-US" sz="2000" i="1">
                                  <a:solidFill>
                                    <a:srgbClr val="4A4A48"/>
                                  </a:solidFill>
                                  <a:latin typeface="Cambria Math" panose="02040503050406030204" pitchFamily="18" charset="0"/>
                                </a:rPr>
                                <m:t>𝑤</m:t>
                              </m:r>
                            </m:e>
                            <m:sub>
                              <m:r>
                                <a:rPr lang="en-US" sz="2000" i="1">
                                  <a:solidFill>
                                    <a:srgbClr val="4A4A48"/>
                                  </a:solidFill>
                                  <a:latin typeface="Cambria Math" panose="02040503050406030204" pitchFamily="18" charset="0"/>
                                </a:rPr>
                                <m:t>0</m:t>
                              </m:r>
                            </m:sub>
                          </m:sSub>
                        </m:e>
                      </m:d>
                      <m:r>
                        <a:rPr lang="en-US" sz="2000" i="1">
                          <a:solidFill>
                            <a:srgbClr val="4A4A48"/>
                          </a:solidFill>
                          <a:latin typeface="Cambria Math" panose="02040503050406030204" pitchFamily="18" charset="0"/>
                        </a:rPr>
                        <m:t>           </m:t>
                      </m:r>
                    </m:oMath>
                  </m:oMathPara>
                </a14:m>
                <a:endParaRPr lang="en-US" sz="2000" i="1" dirty="0">
                  <a:solidFill>
                    <a:srgbClr val="4A4A48"/>
                  </a:solidFill>
                  <a:latin typeface="LM Roman 10" panose="00000500000000000000" pitchFamily="50" charset="0"/>
                </a:endParaRPr>
              </a:p>
              <a:p>
                <a:r>
                  <a:rPr lang="en-US" altLang="en-US" sz="2000" dirty="0">
                    <a:latin typeface="LM Roman 10" panose="00000500000000000000" pitchFamily="50" charset="0"/>
                  </a:rPr>
                  <a:t>Loss is calculated as </a:t>
                </a:r>
              </a:p>
              <a:p>
                <a:pPr/>
                <a14:m>
                  <m:oMathPara xmlns:m="http://schemas.openxmlformats.org/officeDocument/2006/math">
                    <m:oMathParaPr>
                      <m:jc m:val="centerGroup"/>
                    </m:oMathParaPr>
                    <m:oMath xmlns:m="http://schemas.openxmlformats.org/officeDocument/2006/math">
                      <m:r>
                        <a:rPr lang="en-US" altLang="en-US" sz="2000" b="0" i="1">
                          <a:solidFill>
                            <a:srgbClr val="4A4A48"/>
                          </a:solidFill>
                          <a:latin typeface="Cambria Math" panose="02040503050406030204" pitchFamily="18" charset="0"/>
                        </a:rPr>
                        <m:t>𝐿</m:t>
                      </m:r>
                      <m:d>
                        <m:dPr>
                          <m:ctrlPr>
                            <a:rPr lang="en-US" altLang="en-US" sz="2000" i="1">
                              <a:solidFill>
                                <a:srgbClr val="4A4A48"/>
                              </a:solidFill>
                              <a:latin typeface="Cambria Math" panose="02040503050406030204" pitchFamily="18" charset="0"/>
                            </a:rPr>
                          </m:ctrlPr>
                        </m:dPr>
                        <m:e>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𝑥</m:t>
                              </m:r>
                            </m:e>
                            <m:sub>
                              <m:r>
                                <a:rPr lang="en-US" altLang="en-US" sz="2000" b="0" i="1">
                                  <a:solidFill>
                                    <a:srgbClr val="4A4A48"/>
                                  </a:solidFill>
                                  <a:latin typeface="Cambria Math" panose="02040503050406030204" pitchFamily="18" charset="0"/>
                                </a:rPr>
                                <m:t>1</m:t>
                              </m:r>
                            </m:sub>
                          </m:sSub>
                          <m:r>
                            <a:rPr lang="en-US" altLang="en-US" sz="2000" b="0" i="1">
                              <a:solidFill>
                                <a:srgbClr val="4A4A48"/>
                              </a:solidFill>
                              <a:latin typeface="Cambria Math" panose="02040503050406030204" pitchFamily="18" charset="0"/>
                            </a:rPr>
                            <m:t>,…,</m:t>
                          </m:r>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𝑥</m:t>
                              </m:r>
                            </m:e>
                            <m:sub>
                              <m:r>
                                <a:rPr lang="en-US" altLang="en-US" sz="2000" b="0" i="1">
                                  <a:solidFill>
                                    <a:srgbClr val="4A4A48"/>
                                  </a:solidFill>
                                  <a:latin typeface="Cambria Math" panose="02040503050406030204" pitchFamily="18" charset="0"/>
                                </a:rPr>
                                <m:t>𝑇</m:t>
                              </m:r>
                            </m:sub>
                          </m:sSub>
                          <m:r>
                            <a:rPr lang="en-US" altLang="en-US" sz="2000" b="0" i="1">
                              <a:solidFill>
                                <a:srgbClr val="4A4A48"/>
                              </a:solidFill>
                              <a:latin typeface="Cambria Math" panose="02040503050406030204" pitchFamily="18" charset="0"/>
                            </a:rPr>
                            <m:t>,</m:t>
                          </m:r>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𝑦</m:t>
                              </m:r>
                            </m:e>
                            <m:sub>
                              <m:r>
                                <a:rPr lang="en-US" altLang="en-US" sz="2000" b="0" i="1">
                                  <a:solidFill>
                                    <a:srgbClr val="4A4A48"/>
                                  </a:solidFill>
                                  <a:latin typeface="Cambria Math" panose="02040503050406030204" pitchFamily="18" charset="0"/>
                                </a:rPr>
                                <m:t>1</m:t>
                              </m:r>
                            </m:sub>
                          </m:sSub>
                          <m:r>
                            <a:rPr lang="en-US" altLang="en-US" sz="2000" b="0" i="1">
                              <a:solidFill>
                                <a:srgbClr val="4A4A48"/>
                              </a:solidFill>
                              <a:latin typeface="Cambria Math" panose="02040503050406030204" pitchFamily="18" charset="0"/>
                            </a:rPr>
                            <m:t>,…,</m:t>
                          </m:r>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𝑦</m:t>
                              </m:r>
                            </m:e>
                            <m:sub>
                              <m:r>
                                <a:rPr lang="en-US" altLang="en-US" sz="2000" b="0" i="1">
                                  <a:solidFill>
                                    <a:srgbClr val="4A4A48"/>
                                  </a:solidFill>
                                  <a:latin typeface="Cambria Math" panose="02040503050406030204" pitchFamily="18" charset="0"/>
                                </a:rPr>
                                <m:t>𝑇</m:t>
                              </m:r>
                            </m:sub>
                          </m:sSub>
                          <m:r>
                            <a:rPr lang="en-US" altLang="en-US" sz="2000" b="0" i="1">
                              <a:solidFill>
                                <a:srgbClr val="4A4A48"/>
                              </a:solidFill>
                              <a:latin typeface="Cambria Math" panose="02040503050406030204" pitchFamily="18" charset="0"/>
                            </a:rPr>
                            <m:t>,</m:t>
                          </m:r>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𝑤</m:t>
                              </m:r>
                            </m:e>
                            <m:sub>
                              <m:r>
                                <a:rPr lang="en-US" altLang="en-US" sz="2000" b="0" i="1">
                                  <a:solidFill>
                                    <a:srgbClr val="4A4A48"/>
                                  </a:solidFill>
                                  <a:latin typeface="Cambria Math" panose="02040503050406030204" pitchFamily="18" charset="0"/>
                                </a:rPr>
                                <m:t>h</m:t>
                              </m:r>
                            </m:sub>
                          </m:sSub>
                          <m:r>
                            <a:rPr lang="en-US" altLang="en-US" sz="2000" b="0" i="1">
                              <a:solidFill>
                                <a:srgbClr val="4A4A48"/>
                              </a:solidFill>
                              <a:latin typeface="Cambria Math" panose="02040503050406030204" pitchFamily="18" charset="0"/>
                            </a:rPr>
                            <m:t>,</m:t>
                          </m:r>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𝑤</m:t>
                              </m:r>
                            </m:e>
                            <m:sub>
                              <m:r>
                                <a:rPr lang="en-US" altLang="en-US" sz="2000" b="0" i="1">
                                  <a:solidFill>
                                    <a:srgbClr val="4A4A48"/>
                                  </a:solidFill>
                                  <a:latin typeface="Cambria Math" panose="02040503050406030204" pitchFamily="18" charset="0"/>
                                </a:rPr>
                                <m:t>0</m:t>
                              </m:r>
                            </m:sub>
                          </m:sSub>
                        </m:e>
                      </m:d>
                      <m:r>
                        <a:rPr lang="en-US" altLang="en-US" sz="2000" b="0" i="1">
                          <a:solidFill>
                            <a:srgbClr val="4A4A48"/>
                          </a:solidFill>
                          <a:latin typeface="Cambria Math" panose="02040503050406030204" pitchFamily="18" charset="0"/>
                        </a:rPr>
                        <m:t>=</m:t>
                      </m:r>
                      <m:f>
                        <m:fPr>
                          <m:ctrlPr>
                            <a:rPr lang="en-US" altLang="en-US" sz="2000" i="1">
                              <a:solidFill>
                                <a:srgbClr val="4A4A48"/>
                              </a:solidFill>
                              <a:latin typeface="Cambria Math" panose="02040503050406030204" pitchFamily="18" charset="0"/>
                            </a:rPr>
                          </m:ctrlPr>
                        </m:fPr>
                        <m:num>
                          <m:r>
                            <a:rPr lang="en-US" altLang="en-US" sz="2000" b="0" i="1">
                              <a:solidFill>
                                <a:srgbClr val="4A4A48"/>
                              </a:solidFill>
                              <a:latin typeface="Cambria Math" panose="02040503050406030204" pitchFamily="18" charset="0"/>
                            </a:rPr>
                            <m:t>1</m:t>
                          </m:r>
                        </m:num>
                        <m:den>
                          <m:r>
                            <a:rPr lang="en-US" altLang="en-US" sz="2000" b="0" i="1">
                              <a:solidFill>
                                <a:srgbClr val="4A4A48"/>
                              </a:solidFill>
                              <a:latin typeface="Cambria Math" panose="02040503050406030204" pitchFamily="18" charset="0"/>
                            </a:rPr>
                            <m:t>𝑇</m:t>
                          </m:r>
                        </m:den>
                      </m:f>
                      <m:nary>
                        <m:naryPr>
                          <m:chr m:val="∑"/>
                          <m:ctrlPr>
                            <a:rPr lang="en-US" altLang="en-US" sz="2000" i="1">
                              <a:solidFill>
                                <a:srgbClr val="4A4A48"/>
                              </a:solidFill>
                              <a:latin typeface="Cambria Math" panose="02040503050406030204" pitchFamily="18" charset="0"/>
                            </a:rPr>
                          </m:ctrlPr>
                        </m:naryPr>
                        <m:sub>
                          <m:r>
                            <m:rPr>
                              <m:brk m:alnAt="23"/>
                            </m:rPr>
                            <a:rPr lang="en-US" altLang="en-US" sz="2000" b="0" i="1">
                              <a:solidFill>
                                <a:srgbClr val="4A4A48"/>
                              </a:solidFill>
                              <a:latin typeface="Cambria Math" panose="02040503050406030204" pitchFamily="18" charset="0"/>
                            </a:rPr>
                            <m:t>𝑡</m:t>
                          </m:r>
                          <m:r>
                            <a:rPr lang="en-US" altLang="en-US" sz="2000" b="0" i="1">
                              <a:solidFill>
                                <a:srgbClr val="4A4A48"/>
                              </a:solidFill>
                              <a:latin typeface="Cambria Math" panose="02040503050406030204" pitchFamily="18" charset="0"/>
                            </a:rPr>
                            <m:t>=1</m:t>
                          </m:r>
                        </m:sub>
                        <m:sup>
                          <m:r>
                            <a:rPr lang="en-US" altLang="en-US" sz="2000" b="0" i="1">
                              <a:solidFill>
                                <a:srgbClr val="4A4A48"/>
                              </a:solidFill>
                              <a:latin typeface="Cambria Math" panose="02040503050406030204" pitchFamily="18" charset="0"/>
                            </a:rPr>
                            <m:t>𝑇</m:t>
                          </m:r>
                        </m:sup>
                        <m:e>
                          <m:r>
                            <a:rPr lang="en-US" altLang="en-US" sz="2000" b="0" i="1">
                              <a:solidFill>
                                <a:srgbClr val="4A4A48"/>
                              </a:solidFill>
                              <a:latin typeface="Cambria Math" panose="02040503050406030204" pitchFamily="18" charset="0"/>
                            </a:rPr>
                            <m:t>𝑙</m:t>
                          </m:r>
                          <m:r>
                            <a:rPr lang="en-US" altLang="en-US" sz="2000" b="0" i="1">
                              <a:solidFill>
                                <a:srgbClr val="4A4A48"/>
                              </a:solidFill>
                              <a:latin typeface="Cambria Math" panose="02040503050406030204" pitchFamily="18" charset="0"/>
                            </a:rPr>
                            <m:t>(</m:t>
                          </m:r>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𝑦</m:t>
                              </m:r>
                            </m:e>
                            <m:sub>
                              <m:r>
                                <a:rPr lang="en-US" altLang="en-US" sz="2000" b="0" i="1">
                                  <a:solidFill>
                                    <a:srgbClr val="4A4A48"/>
                                  </a:solidFill>
                                  <a:latin typeface="Cambria Math" panose="02040503050406030204" pitchFamily="18" charset="0"/>
                                </a:rPr>
                                <m:t>𝑡</m:t>
                              </m:r>
                            </m:sub>
                          </m:sSub>
                          <m:r>
                            <a:rPr lang="en-US" altLang="en-US" sz="2000" b="0" i="1">
                              <a:solidFill>
                                <a:srgbClr val="4A4A48"/>
                              </a:solidFill>
                              <a:latin typeface="Cambria Math" panose="02040503050406030204" pitchFamily="18" charset="0"/>
                            </a:rPr>
                            <m:t>,</m:t>
                          </m:r>
                          <m:sSub>
                            <m:sSubPr>
                              <m:ctrlPr>
                                <a:rPr lang="en-US" altLang="en-US" sz="2000" i="1">
                                  <a:solidFill>
                                    <a:srgbClr val="4A4A48"/>
                                  </a:solidFill>
                                  <a:latin typeface="Cambria Math" panose="02040503050406030204" pitchFamily="18" charset="0"/>
                                </a:rPr>
                              </m:ctrlPr>
                            </m:sSubPr>
                            <m:e>
                              <m:r>
                                <a:rPr lang="en-US" altLang="en-US" sz="2000" b="0" i="1">
                                  <a:solidFill>
                                    <a:srgbClr val="4A4A48"/>
                                  </a:solidFill>
                                  <a:latin typeface="Cambria Math" panose="02040503050406030204" pitchFamily="18" charset="0"/>
                                </a:rPr>
                                <m:t>0</m:t>
                              </m:r>
                            </m:e>
                            <m:sub>
                              <m:r>
                                <a:rPr lang="en-US" altLang="en-US" sz="2000" b="0" i="1">
                                  <a:solidFill>
                                    <a:srgbClr val="4A4A48"/>
                                  </a:solidFill>
                                  <a:latin typeface="Cambria Math" panose="02040503050406030204" pitchFamily="18" charset="0"/>
                                </a:rPr>
                                <m:t>𝑡</m:t>
                              </m:r>
                            </m:sub>
                          </m:sSub>
                          <m:r>
                            <a:rPr lang="en-US" altLang="en-US" sz="2000" b="0" i="1">
                              <a:solidFill>
                                <a:srgbClr val="4A4A48"/>
                              </a:solidFill>
                              <a:latin typeface="Cambria Math" panose="02040503050406030204" pitchFamily="18" charset="0"/>
                            </a:rPr>
                            <m:t>)</m:t>
                          </m:r>
                        </m:e>
                      </m:nary>
                    </m:oMath>
                  </m:oMathPara>
                </a14:m>
                <a:endParaRPr lang="en-US" altLang="en-US" sz="2000" i="1" dirty="0">
                  <a:solidFill>
                    <a:srgbClr val="4A4A48"/>
                  </a:solidFill>
                  <a:latin typeface="LM Roman 10" panose="00000500000000000000" pitchFamily="50" charset="0"/>
                </a:endParaRPr>
              </a:p>
              <a:p>
                <a:endParaRPr lang="en-US" sz="2000" dirty="0">
                  <a:latin typeface="LM Roman 10" panose="00000500000000000000" pitchFamily="50" charset="0"/>
                </a:endParaRPr>
              </a:p>
            </p:txBody>
          </p:sp>
        </mc:Choice>
        <mc:Fallback>
          <p:sp>
            <p:nvSpPr>
              <p:cNvPr id="3" name="Content Placeholder 2">
                <a:extLst>
                  <a:ext uri="{FF2B5EF4-FFF2-40B4-BE49-F238E27FC236}">
                    <a16:creationId xmlns:a16="http://schemas.microsoft.com/office/drawing/2014/main" id="{4BBE3C4C-465B-42BF-A54C-A64F9853A173}"/>
                  </a:ext>
                </a:extLst>
              </p:cNvPr>
              <p:cNvSpPr>
                <a:spLocks noGrp="1" noRot="1" noChangeAspect="1" noMove="1" noResize="1" noEditPoints="1" noAdjustHandles="1" noChangeArrowheads="1" noChangeShapeType="1" noTextEdit="1"/>
              </p:cNvSpPr>
              <p:nvPr>
                <p:ph idx="1"/>
              </p:nvPr>
            </p:nvSpPr>
            <p:spPr>
              <a:blipFill>
                <a:blip r:embed="rId2"/>
                <a:stretch>
                  <a:fillRect l="-1337" t="-858"/>
                </a:stretch>
              </a:blipFill>
            </p:spPr>
            <p:txBody>
              <a:bodyPr/>
              <a:lstStyle/>
              <a:p>
                <a:r>
                  <a:rPr lang="en-US">
                    <a:noFill/>
                  </a:rPr>
                  <a:t> </a:t>
                </a:r>
              </a:p>
            </p:txBody>
          </p:sp>
        </mc:Fallback>
      </mc:AlternateContent>
    </p:spTree>
    <p:extLst>
      <p:ext uri="{BB962C8B-B14F-4D97-AF65-F5344CB8AC3E}">
        <p14:creationId xmlns:p14="http://schemas.microsoft.com/office/powerpoint/2010/main" val="168437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93FC-1630-4FB6-B580-80F7B2211804}"/>
              </a:ext>
            </a:extLst>
          </p:cNvPr>
          <p:cNvSpPr>
            <a:spLocks noGrp="1"/>
          </p:cNvSpPr>
          <p:nvPr>
            <p:ph type="title"/>
          </p:nvPr>
        </p:nvSpPr>
        <p:spPr/>
        <p:txBody>
          <a:bodyPr/>
          <a:lstStyle/>
          <a:p>
            <a:pPr algn="ctr"/>
            <a:r>
              <a:rPr lang="en-US" altLang="en-US" sz="3200" b="0" dirty="0">
                <a:latin typeface="LM Roman 10" panose="00000500000000000000" pitchFamily="50" charset="0"/>
              </a:rPr>
              <a:t>Analysis of gradient in RNN</a:t>
            </a:r>
            <a:endParaRPr lang="en-US" sz="3200" b="0" dirty="0">
              <a:latin typeface="LM Roman 10" panose="00000500000000000000" pitchFamily="50"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9E7479-66DD-4F33-80EE-A2E28523721E}"/>
                  </a:ext>
                </a:extLst>
              </p:cNvPr>
              <p:cNvSpPr>
                <a:spLocks noGrp="1"/>
              </p:cNvSpPr>
              <p:nvPr>
                <p:ph idx="1"/>
              </p:nvPr>
            </p:nvSpPr>
            <p:spPr/>
            <p: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m:t>
                          </m:r>
                          <m:r>
                            <a:rPr lang="en-US" sz="2000" b="0" i="1" smtClean="0">
                              <a:latin typeface="Cambria Math" panose="02040503050406030204" pitchFamily="18" charset="0"/>
                            </a:rPr>
                            <m:t>𝐿</m:t>
                          </m:r>
                        </m:num>
                        <m:den>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h</m:t>
                              </m:r>
                            </m:sub>
                          </m:sSub>
                        </m:den>
                      </m:f>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𝑇</m:t>
                          </m:r>
                        </m:den>
                      </m:f>
                      <m:nary>
                        <m:naryPr>
                          <m:chr m:val="∑"/>
                          <m:ctrlPr>
                            <a:rPr lang="en-US" altLang="en-US" sz="200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=1</m:t>
                          </m:r>
                        </m:sub>
                        <m:sup>
                          <m:r>
                            <a:rPr lang="en-US" altLang="en-US" sz="2000" b="0" i="1" smtClean="0">
                              <a:latin typeface="Cambria Math" panose="02040503050406030204" pitchFamily="18" charset="0"/>
                            </a:rPr>
                            <m:t>𝑇</m:t>
                          </m:r>
                        </m:sup>
                        <m:e>
                          <m:f>
                            <m:fPr>
                              <m:ctrlPr>
                                <a:rPr lang="en-US" altLang="en-US" sz="2000" i="1" smtClean="0">
                                  <a:latin typeface="Cambria Math" panose="02040503050406030204" pitchFamily="18" charset="0"/>
                                </a:rPr>
                              </m:ctrlPr>
                            </m:fPr>
                            <m:num>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𝑙</m:t>
                              </m:r>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𝑦</m:t>
                                  </m:r>
                                </m:e>
                                <m:sub>
                                  <m:r>
                                    <a:rPr lang="en-US" altLang="en-US" sz="2000" b="0" i="1" smtClean="0">
                                      <a:latin typeface="Cambria Math" panose="02040503050406030204" pitchFamily="18" charset="0"/>
                                    </a:rPr>
                                    <m:t>𝑡</m:t>
                                  </m:r>
                                </m:sub>
                              </m:sSub>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0</m:t>
                                  </m:r>
                                </m:e>
                                <m:sub>
                                  <m:r>
                                    <a:rPr lang="en-US" altLang="en-US" sz="2000" b="0" i="1" smtClean="0">
                                      <a:latin typeface="Cambria Math" panose="02040503050406030204" pitchFamily="18" charset="0"/>
                                    </a:rPr>
                                    <m:t>𝑡</m:t>
                                  </m:r>
                                </m:sub>
                              </m:sSub>
                              <m:r>
                                <a:rPr lang="en-US" altLang="en-US" sz="2000" b="0" i="1" smtClean="0">
                                  <a:latin typeface="Cambria Math" panose="02040503050406030204" pitchFamily="18" charset="0"/>
                                </a:rPr>
                                <m:t>)</m:t>
                              </m:r>
                            </m:num>
                            <m:den>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𝑤</m:t>
                                  </m:r>
                                </m:e>
                                <m:sub>
                                  <m:r>
                                    <a:rPr lang="en-US" altLang="en-US" sz="2000" b="0" i="1" smtClean="0">
                                      <a:latin typeface="Cambria Math" panose="02040503050406030204" pitchFamily="18" charset="0"/>
                                    </a:rPr>
                                    <m:t>h</m:t>
                                  </m:r>
                                </m:sub>
                              </m:sSub>
                            </m:den>
                          </m:f>
                        </m:e>
                      </m:nary>
                      <m:r>
                        <a:rPr lang="en-US" altLang="en-US" sz="2000" b="0" i="1" smtClean="0">
                          <a:latin typeface="Cambria Math" panose="02040503050406030204" pitchFamily="18" charset="0"/>
                        </a:rPr>
                        <m:t>                                          </m:t>
                      </m:r>
                    </m:oMath>
                  </m:oMathPara>
                </a14:m>
                <a:endParaRPr lang="en-US" sz="2000" dirty="0">
                  <a:latin typeface="LM Roman 10" panose="00000500000000000000" pitchFamily="50"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𝑇</m:t>
                          </m:r>
                        </m:den>
                      </m:f>
                      <m:nary>
                        <m:naryPr>
                          <m:chr m:val="∑"/>
                          <m:ctrlPr>
                            <a:rPr lang="en-US" altLang="en-US" sz="2000" i="1" smtClean="0">
                              <a:latin typeface="Cambria Math" panose="02040503050406030204" pitchFamily="18" charset="0"/>
                            </a:rPr>
                          </m:ctrlPr>
                        </m:naryPr>
                        <m:sub>
                          <m:r>
                            <m:rPr>
                              <m:brk m:alnAt="23"/>
                            </m:rP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=1</m:t>
                          </m:r>
                        </m:sub>
                        <m:sup>
                          <m:r>
                            <a:rPr lang="en-US" altLang="en-US" sz="2000" b="0" i="1" smtClean="0">
                              <a:latin typeface="Cambria Math" panose="02040503050406030204" pitchFamily="18" charset="0"/>
                            </a:rPr>
                            <m:t>𝑇</m:t>
                          </m:r>
                        </m:sup>
                        <m:e>
                          <m:f>
                            <m:fPr>
                              <m:ctrlPr>
                                <a:rPr lang="en-US" altLang="en-US" sz="2000" i="1" smtClean="0">
                                  <a:latin typeface="Cambria Math" panose="02040503050406030204" pitchFamily="18" charset="0"/>
                                </a:rPr>
                              </m:ctrlPr>
                            </m:fPr>
                            <m:num>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𝑙</m:t>
                              </m:r>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𝑦</m:t>
                                  </m:r>
                                </m:e>
                                <m:sub>
                                  <m:r>
                                    <a:rPr lang="en-US" altLang="en-US" sz="2000" b="0" i="1" smtClean="0">
                                      <a:latin typeface="Cambria Math" panose="02040503050406030204" pitchFamily="18" charset="0"/>
                                    </a:rPr>
                                    <m:t>𝑡</m:t>
                                  </m:r>
                                </m:sub>
                              </m:sSub>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0</m:t>
                                  </m:r>
                                </m:e>
                                <m:sub>
                                  <m:r>
                                    <a:rPr lang="en-US" altLang="en-US" sz="2000" b="0" i="1" smtClean="0">
                                      <a:latin typeface="Cambria Math" panose="02040503050406030204" pitchFamily="18" charset="0"/>
                                    </a:rPr>
                                    <m:t>𝑡</m:t>
                                  </m:r>
                                </m:sub>
                              </m:sSub>
                              <m:r>
                                <a:rPr lang="en-US" altLang="en-US" sz="2000" b="0" i="1" smtClean="0">
                                  <a:latin typeface="Cambria Math" panose="02040503050406030204" pitchFamily="18" charset="0"/>
                                </a:rPr>
                                <m:t>)</m:t>
                              </m:r>
                            </m:num>
                            <m:den>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𝑜</m:t>
                                  </m:r>
                                </m:e>
                                <m:sub>
                                  <m:r>
                                    <a:rPr lang="en-US" altLang="en-US" sz="2000" b="0" i="1" smtClean="0">
                                      <a:latin typeface="Cambria Math" panose="02040503050406030204" pitchFamily="18" charset="0"/>
                                    </a:rPr>
                                    <m:t>𝑡</m:t>
                                  </m:r>
                                </m:sub>
                              </m:sSub>
                            </m:den>
                          </m:f>
                        </m:e>
                      </m:nary>
                      <m:f>
                        <m:fPr>
                          <m:ctrlPr>
                            <a:rPr lang="en-US" altLang="en-US" sz="2000" i="1" smtClean="0">
                              <a:latin typeface="Cambria Math" panose="02040503050406030204" pitchFamily="18" charset="0"/>
                            </a:rPr>
                          </m:ctrlPr>
                        </m:fPr>
                        <m:num>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𝑔</m:t>
                          </m:r>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h</m:t>
                              </m:r>
                            </m:e>
                            <m:sub>
                              <m:r>
                                <a:rPr lang="en-US" altLang="en-US" sz="2000" b="0" i="1" smtClean="0">
                                  <a:latin typeface="Cambria Math" panose="02040503050406030204" pitchFamily="18" charset="0"/>
                                </a:rPr>
                                <m:t>𝑡</m:t>
                              </m:r>
                            </m:sub>
                          </m:sSub>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𝑤</m:t>
                              </m:r>
                            </m:e>
                            <m:sub>
                              <m:r>
                                <a:rPr lang="en-US" altLang="en-US" sz="2000" b="0" i="1" smtClean="0">
                                  <a:latin typeface="Cambria Math" panose="02040503050406030204" pitchFamily="18" charset="0"/>
                                </a:rPr>
                                <m:t>0</m:t>
                              </m:r>
                            </m:sub>
                          </m:sSub>
                          <m:r>
                            <a:rPr lang="en-US" altLang="en-US" sz="2000" b="0" i="1" smtClean="0">
                              <a:latin typeface="Cambria Math" panose="02040503050406030204" pitchFamily="18" charset="0"/>
                            </a:rPr>
                            <m:t>)</m:t>
                          </m:r>
                        </m:num>
                        <m:den>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h</m:t>
                              </m:r>
                            </m:e>
                            <m:sub>
                              <m:r>
                                <a:rPr lang="en-US" altLang="en-US" sz="2000" b="0" i="1" smtClean="0">
                                  <a:latin typeface="Cambria Math" panose="02040503050406030204" pitchFamily="18" charset="0"/>
                                </a:rPr>
                                <m:t>𝑡</m:t>
                              </m:r>
                            </m:sub>
                          </m:sSub>
                        </m:den>
                      </m:f>
                      <m:f>
                        <m:fPr>
                          <m:ctrlPr>
                            <a:rPr lang="en-US" altLang="en-US" sz="2000" i="1" smtClean="0">
                              <a:latin typeface="Cambria Math" panose="02040503050406030204" pitchFamily="18" charset="0"/>
                            </a:rPr>
                          </m:ctrlPr>
                        </m:fPr>
                        <m:num>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h</m:t>
                              </m:r>
                            </m:e>
                            <m:sub>
                              <m:r>
                                <a:rPr lang="en-US" altLang="en-US" sz="2000" b="0" i="1" smtClean="0">
                                  <a:latin typeface="Cambria Math" panose="02040503050406030204" pitchFamily="18" charset="0"/>
                                </a:rPr>
                                <m:t>𝑡</m:t>
                              </m:r>
                            </m:sub>
                          </m:sSub>
                        </m:num>
                        <m:den>
                          <m:r>
                            <a:rPr lang="en-US" altLang="en-US" sz="2000" b="0" i="1" smtClean="0">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𝑤</m:t>
                              </m:r>
                            </m:e>
                            <m:sub>
                              <m:r>
                                <a:rPr lang="en-US" altLang="en-US" sz="2000" b="0" i="1" smtClean="0">
                                  <a:latin typeface="Cambria Math" panose="02040503050406030204" pitchFamily="18" charset="0"/>
                                </a:rPr>
                                <m:t>h</m:t>
                              </m:r>
                            </m:sub>
                          </m:sSub>
                        </m:den>
                      </m:f>
                    </m:oMath>
                  </m:oMathPara>
                </a14:m>
                <a:endParaRPr lang="en-US" sz="2000" dirty="0">
                  <a:latin typeface="LM Roman 10" panose="00000500000000000000" pitchFamily="50" charset="0"/>
                </a:endParaRPr>
              </a:p>
            </p:txBody>
          </p:sp>
        </mc:Choice>
        <mc:Fallback>
          <p:sp>
            <p:nvSpPr>
              <p:cNvPr id="3" name="Content Placeholder 2">
                <a:extLst>
                  <a:ext uri="{FF2B5EF4-FFF2-40B4-BE49-F238E27FC236}">
                    <a16:creationId xmlns:a16="http://schemas.microsoft.com/office/drawing/2014/main" id="{C29E7479-66DD-4F33-80EE-A2E28523721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89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86249E0-863A-41B6-A188-7ED1BA3DDECA}"/>
              </a:ext>
            </a:extLst>
          </p:cNvPr>
          <p:cNvSpPr>
            <a:spLocks noGrp="1"/>
          </p:cNvSpPr>
          <p:nvPr>
            <p:ph type="title"/>
          </p:nvPr>
        </p:nvSpPr>
        <p:spPr/>
        <p:txBody>
          <a:bodyPr/>
          <a:lstStyle/>
          <a:p>
            <a:pPr algn="ctr"/>
            <a:r>
              <a:rPr lang="en-US" altLang="en-US" sz="3200" b="0" dirty="0">
                <a:latin typeface="LM Roman 10" panose="00000500000000000000" pitchFamily="50" charset="0"/>
              </a:rPr>
              <a:t>Analysis of gradient in RNN</a:t>
            </a:r>
          </a:p>
        </p:txBody>
      </p:sp>
      <mc:AlternateContent xmlns:mc="http://schemas.openxmlformats.org/markup-compatibility/2006">
        <mc:Choice xmlns:a14="http://schemas.microsoft.com/office/drawing/2010/main" Requires="a14">
          <p:sp>
            <p:nvSpPr>
              <p:cNvPr id="36867" name="Content Placeholder 2">
                <a:extLst>
                  <a:ext uri="{FF2B5EF4-FFF2-40B4-BE49-F238E27FC236}">
                    <a16:creationId xmlns:a16="http://schemas.microsoft.com/office/drawing/2014/main" id="{79059D7A-0162-4A7A-85A3-94203B37DCF1}"/>
                  </a:ext>
                </a:extLst>
              </p:cNvPr>
              <p:cNvSpPr>
                <a:spLocks noGrp="1"/>
              </p:cNvSpPr>
              <p:nvPr>
                <p:ph idx="1"/>
              </p:nvPr>
            </p:nvSpPr>
            <p:spPr/>
            <p:txBody>
              <a:bodyPr/>
              <a:lstStyle/>
              <a:p>
                <a:pPr/>
                <a14:m>
                  <m:oMathPara xmlns:m="http://schemas.openxmlformats.org/officeDocument/2006/math">
                    <m:oMathParaPr>
                      <m:jc m:val="centerGroup"/>
                    </m:oMathParaPr>
                    <m:oMath xmlns:m="http://schemas.openxmlformats.org/officeDocument/2006/math">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sub>
                          </m:sSub>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den>
                      </m:f>
                      <m:r>
                        <a:rPr lang="en-US" altLang="en-US" sz="2000" b="1" i="1" smtClean="0">
                          <a:latin typeface="Cambria Math" panose="02040503050406030204" pitchFamily="18" charset="0"/>
                        </a:rPr>
                        <m:t>=</m:t>
                      </m:r>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𝒇</m:t>
                          </m:r>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𝒙</m:t>
                              </m:r>
                            </m:e>
                            <m:sub>
                              <m:r>
                                <a:rPr lang="en-US" altLang="en-US" sz="2000" b="1" i="1" smtClean="0">
                                  <a:latin typeface="Cambria Math" panose="02040503050406030204" pitchFamily="18" charset="0"/>
                                </a:rPr>
                                <m:t>𝒕</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r>
                            <a:rPr lang="en-US" altLang="en-US" sz="2000" b="1" i="1" smtClean="0">
                              <a:latin typeface="Cambria Math" panose="02040503050406030204" pitchFamily="18" charset="0"/>
                            </a:rPr>
                            <m:t>)</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den>
                      </m:f>
                      <m:r>
                        <a:rPr lang="en-US" altLang="en-US" sz="2000" b="1" i="1" smtClean="0">
                          <a:latin typeface="Cambria Math" panose="02040503050406030204" pitchFamily="18" charset="0"/>
                        </a:rPr>
                        <m:t>+</m:t>
                      </m:r>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𝒇</m:t>
                          </m:r>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𝒙</m:t>
                              </m:r>
                            </m:e>
                            <m:sub>
                              <m:r>
                                <a:rPr lang="en-US" altLang="en-US" sz="2000" b="1" i="1" smtClean="0">
                                  <a:latin typeface="Cambria Math" panose="02040503050406030204" pitchFamily="18" charset="0"/>
                                </a:rPr>
                                <m:t>𝒕</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r>
                            <a:rPr lang="en-US" altLang="en-US" sz="2000" b="1" i="1" smtClean="0">
                              <a:latin typeface="Cambria Math" panose="02040503050406030204" pitchFamily="18" charset="0"/>
                            </a:rPr>
                            <m:t>)</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Sub>
                        </m:den>
                      </m:f>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Sub>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den>
                      </m:f>
                    </m:oMath>
                  </m:oMathPara>
                </a14:m>
                <a:endParaRPr lang="en-US" altLang="en-US" sz="2000" dirty="0">
                  <a:latin typeface="LM Roman 10" panose="00000500000000000000" pitchFamily="50" charset="0"/>
                </a:endParaRPr>
              </a:p>
              <a:p>
                <a:r>
                  <a:rPr lang="en-US" altLang="en-US" sz="2000" dirty="0">
                    <a:latin typeface="LM Roman 10" panose="00000500000000000000" pitchFamily="50" charset="0"/>
                  </a:rPr>
                  <a:t>Assume we have three sequences </a:t>
                </a:r>
                <a14:m>
                  <m:oMath xmlns:m="http://schemas.openxmlformats.org/officeDocument/2006/math">
                    <m:d>
                      <m:dPr>
                        <m:begChr m:val="{"/>
                        <m:endChr m:val="}"/>
                        <m:ctrlPr>
                          <a:rPr lang="en-US" altLang="en-US" sz="2000" b="0" i="1" smtClean="0">
                            <a:latin typeface="Cambria Math" panose="02040503050406030204" pitchFamily="18" charset="0"/>
                          </a:rPr>
                        </m:ctrlPr>
                      </m:dPr>
                      <m:e>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𝑡</m:t>
                            </m:r>
                          </m:sub>
                        </m:sSub>
                      </m:e>
                    </m:d>
                    <m:r>
                      <a:rPr lang="en-US" altLang="en-US" sz="2000" b="0" i="1" smtClean="0">
                        <a:latin typeface="Cambria Math" panose="02040503050406030204" pitchFamily="18" charset="0"/>
                      </a:rPr>
                      <m:t>,</m:t>
                    </m:r>
                    <m:d>
                      <m:dPr>
                        <m:begChr m:val="{"/>
                        <m:endChr m:val="}"/>
                        <m:ctrlPr>
                          <a:rPr lang="en-US" altLang="en-US" sz="2000" b="0" i="1" smtClean="0">
                            <a:latin typeface="Cambria Math" panose="02040503050406030204" pitchFamily="18" charset="0"/>
                          </a:rPr>
                        </m:ctrlPr>
                      </m:dPr>
                      <m:e>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𝑏</m:t>
                            </m:r>
                          </m:e>
                          <m:sub>
                            <m:r>
                              <a:rPr lang="en-US" altLang="en-US" sz="2000" b="0" i="1" smtClean="0">
                                <a:latin typeface="Cambria Math" panose="02040503050406030204" pitchFamily="18" charset="0"/>
                              </a:rPr>
                              <m:t>𝑡</m:t>
                            </m:r>
                          </m:sub>
                        </m:sSub>
                      </m:e>
                    </m:d>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𝑐</m:t>
                        </m:r>
                      </m:e>
                      <m:sub>
                        <m:r>
                          <a:rPr lang="en-US" altLang="en-US" sz="2000" b="0" i="1" smtClean="0">
                            <a:latin typeface="Cambria Math" panose="02040503050406030204" pitchFamily="18" charset="0"/>
                          </a:rPr>
                          <m:t>𝑡</m:t>
                        </m:r>
                      </m:sub>
                    </m:sSub>
                    <m:r>
                      <a:rPr lang="en-US" altLang="en-US" sz="2000" b="0" i="1" smtClean="0">
                        <a:latin typeface="Cambria Math" panose="02040503050406030204" pitchFamily="18" charset="0"/>
                      </a:rPr>
                      <m:t>}</m:t>
                    </m:r>
                  </m:oMath>
                </a14:m>
                <a:r>
                  <a:rPr lang="en-US" altLang="en-US" sz="2000" dirty="0">
                    <a:latin typeface="LM Roman 10" panose="00000500000000000000" pitchFamily="50" charset="0"/>
                  </a:rPr>
                  <a:t> satisfying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0</m:t>
                        </m:r>
                      </m:sub>
                    </m:sSub>
                    <m:r>
                      <a:rPr lang="en-US" altLang="en-US" sz="2000" b="0" i="1" smtClean="0">
                        <a:latin typeface="Cambria Math" panose="02040503050406030204" pitchFamily="18" charset="0"/>
                      </a:rPr>
                      <m:t>=0</m:t>
                    </m:r>
                  </m:oMath>
                </a14:m>
                <a:r>
                  <a:rPr lang="en-US" altLang="en-US" sz="2000" dirty="0">
                    <a:latin typeface="LM Roman 10" panose="00000500000000000000" pitchFamily="50" charset="0"/>
                  </a:rPr>
                  <a:t> and</a:t>
                </a:r>
              </a:p>
              <a:p>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𝑡</m:t>
                        </m:r>
                      </m:sub>
                    </m:sSub>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𝑏</m:t>
                        </m:r>
                      </m:e>
                      <m:sub>
                        <m:r>
                          <a:rPr lang="en-US" altLang="en-US" sz="2000" b="0" i="1" smtClean="0">
                            <a:latin typeface="Cambria Math" panose="02040503050406030204" pitchFamily="18" charset="0"/>
                          </a:rPr>
                          <m:t>𝑡</m:t>
                        </m:r>
                      </m:sub>
                    </m:sSub>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𝑐</m:t>
                        </m:r>
                      </m:e>
                      <m:sub>
                        <m:r>
                          <a:rPr lang="en-US" altLang="en-US" sz="2000" b="0" i="1" smtClean="0">
                            <a:latin typeface="Cambria Math" panose="02040503050406030204" pitchFamily="18" charset="0"/>
                          </a:rPr>
                          <m:t>𝑡</m:t>
                        </m:r>
                      </m:sub>
                    </m:sSub>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𝑎</m:t>
                        </m:r>
                      </m:e>
                      <m:sub>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−1</m:t>
                        </m:r>
                      </m:sub>
                    </m:sSub>
                  </m:oMath>
                </a14:m>
                <a:r>
                  <a:rPr lang="en-US" altLang="en-US" sz="2000" dirty="0">
                    <a:latin typeface="LM Roman 10" panose="00000500000000000000" pitchFamily="50" charset="0"/>
                  </a:rPr>
                  <a:t> for </a:t>
                </a:r>
                <a14:m>
                  <m:oMath xmlns:m="http://schemas.openxmlformats.org/officeDocument/2006/math">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=1,2,…</m:t>
                    </m:r>
                  </m:oMath>
                </a14:m>
                <a:endParaRPr lang="en-US" altLang="en-US" sz="2000" dirty="0">
                  <a:latin typeface="LM Roman 10" panose="00000500000000000000" pitchFamily="50" charset="0"/>
                </a:endParaRPr>
              </a:p>
              <a:p>
                <a:pPr/>
                <a14:m>
                  <m:oMathPara xmlns:m="http://schemas.openxmlformats.org/officeDocument/2006/math">
                    <m:oMathParaPr>
                      <m:jc m:val="centerGroup"/>
                    </m:oMathParaPr>
                    <m:oMath xmlns:m="http://schemas.openxmlformats.org/officeDocument/2006/math">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𝒂</m:t>
                          </m:r>
                        </m:e>
                        <m:sub>
                          <m:r>
                            <a:rPr lang="en-US" altLang="en-US" sz="2000" b="1" i="1" smtClean="0">
                              <a:latin typeface="Cambria Math" panose="02040503050406030204" pitchFamily="18" charset="0"/>
                            </a:rPr>
                            <m:t>𝒕</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𝒃</m:t>
                          </m:r>
                        </m:e>
                        <m:sub>
                          <m:r>
                            <a:rPr lang="en-US" altLang="en-US" sz="2000" b="1" i="1" smtClean="0">
                              <a:latin typeface="Cambria Math" panose="02040503050406030204" pitchFamily="18" charset="0"/>
                            </a:rPr>
                            <m:t>𝒕</m:t>
                          </m:r>
                        </m:sub>
                      </m:sSub>
                      <m:r>
                        <a:rPr lang="en-US" altLang="en-US" sz="2000" b="1" i="1" smtClean="0">
                          <a:latin typeface="Cambria Math" panose="02040503050406030204" pitchFamily="18" charset="0"/>
                        </a:rPr>
                        <m:t>+</m:t>
                      </m:r>
                      <m:nary>
                        <m:naryPr>
                          <m:chr m:val="∑"/>
                          <m:ctrlPr>
                            <a:rPr lang="en-US" altLang="en-US" sz="2000" b="1" i="1" smtClean="0">
                              <a:latin typeface="Cambria Math" panose="02040503050406030204" pitchFamily="18" charset="0"/>
                            </a:rPr>
                          </m:ctrlPr>
                        </m:naryPr>
                        <m:sub>
                          <m:r>
                            <m:rPr>
                              <m:brk m:alnAt="23"/>
                            </m:rPr>
                            <a:rPr lang="en-US" altLang="en-US" sz="2000" b="1" i="1" smtClean="0">
                              <a:latin typeface="Cambria Math" panose="02040503050406030204" pitchFamily="18" charset="0"/>
                            </a:rPr>
                            <m:t>𝒊</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up>
                          <m:r>
                            <a:rPr lang="en-US" altLang="en-US" sz="2000" b="1" i="1" smtClean="0">
                              <a:latin typeface="Cambria Math" panose="02040503050406030204" pitchFamily="18" charset="0"/>
                            </a:rPr>
                            <m:t>𝒕</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p>
                        <m:e>
                          <m:d>
                            <m:dPr>
                              <m:ctrlPr>
                                <a:rPr lang="en-US" altLang="en-US" sz="2000" b="1" i="1" smtClean="0">
                                  <a:latin typeface="Cambria Math" panose="02040503050406030204" pitchFamily="18" charset="0"/>
                                </a:rPr>
                              </m:ctrlPr>
                            </m:dPr>
                            <m:e>
                              <m:nary>
                                <m:naryPr>
                                  <m:chr m:val="∏"/>
                                  <m:ctrlPr>
                                    <a:rPr lang="en-US" altLang="en-US" sz="2000" b="1" i="1" smtClean="0">
                                      <a:latin typeface="Cambria Math" panose="02040503050406030204" pitchFamily="18" charset="0"/>
                                    </a:rPr>
                                  </m:ctrlPr>
                                </m:naryPr>
                                <m:sub>
                                  <m:r>
                                    <m:rPr>
                                      <m:brk m:alnAt="23"/>
                                    </m:rPr>
                                    <a:rPr lang="en-US" altLang="en-US" sz="2000" b="1" i="1" smtClean="0">
                                      <a:latin typeface="Cambria Math" panose="02040503050406030204" pitchFamily="18" charset="0"/>
                                    </a:rPr>
                                    <m:t>𝒋</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𝒊</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up>
                                  <m:r>
                                    <a:rPr lang="en-US" altLang="en-US" sz="2000" b="1" i="1" smtClean="0">
                                      <a:latin typeface="Cambria Math" panose="02040503050406030204" pitchFamily="18" charset="0"/>
                                    </a:rPr>
                                    <m:t>𝒕</m:t>
                                  </m:r>
                                </m:sup>
                                <m:e>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𝒄</m:t>
                                      </m:r>
                                    </m:e>
                                    <m:sub>
                                      <m:r>
                                        <a:rPr lang="en-US" altLang="en-US" sz="2000" b="1" i="1" smtClean="0">
                                          <a:latin typeface="Cambria Math" panose="02040503050406030204" pitchFamily="18" charset="0"/>
                                        </a:rPr>
                                        <m:t>𝒋</m:t>
                                      </m:r>
                                    </m:sub>
                                  </m:sSub>
                                </m:e>
                              </m:nary>
                            </m:e>
                          </m:d>
                        </m:e>
                      </m:nary>
                      <m:r>
                        <a:rPr lang="en-US" altLang="en-US" sz="2000" b="1" i="1" smtClean="0">
                          <a:latin typeface="Cambria Math" panose="02040503050406030204" pitchFamily="18" charset="0"/>
                        </a:rPr>
                        <m:t> </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𝒃</m:t>
                          </m:r>
                        </m:e>
                        <m:sub>
                          <m:r>
                            <a:rPr lang="en-US" altLang="en-US" sz="2000" b="1" i="1" smtClean="0">
                              <a:latin typeface="Cambria Math" panose="02040503050406030204" pitchFamily="18" charset="0"/>
                            </a:rPr>
                            <m:t>𝒊</m:t>
                          </m:r>
                        </m:sub>
                      </m:sSub>
                    </m:oMath>
                  </m:oMathPara>
                </a14:m>
                <a:endParaRPr lang="en-US" altLang="en-US" sz="2000" b="1" dirty="0">
                  <a:latin typeface="LM Roman 10" panose="00000500000000000000" pitchFamily="50" charset="0"/>
                </a:endParaRPr>
              </a:p>
              <a:p>
                <a14:m>
                  <m:oMath xmlns:m="http://schemas.openxmlformats.org/officeDocument/2006/math">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𝒂</m:t>
                        </m:r>
                      </m:e>
                      <m:sub>
                        <m:r>
                          <a:rPr lang="en-US" altLang="en-US" sz="2000" b="1" i="1" smtClean="0">
                            <a:latin typeface="Cambria Math" panose="02040503050406030204" pitchFamily="18" charset="0"/>
                          </a:rPr>
                          <m:t>𝒕</m:t>
                        </m:r>
                      </m:sub>
                    </m:sSub>
                    <m:r>
                      <a:rPr lang="en-US" altLang="en-US" sz="2000" b="1" i="1" smtClean="0">
                        <a:latin typeface="Cambria Math" panose="02040503050406030204" pitchFamily="18" charset="0"/>
                      </a:rPr>
                      <m:t>=</m:t>
                    </m:r>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sub>
                        </m:sSub>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den>
                    </m:f>
                  </m:oMath>
                </a14:m>
                <a:r>
                  <a:rPr lang="en-US" altLang="en-US" sz="2000" b="1" dirty="0">
                    <a:latin typeface="LM Roman 10" panose="00000500000000000000" pitchFamily="50" charset="0"/>
                  </a:rPr>
                  <a:t> </a:t>
                </a:r>
              </a:p>
              <a:p>
                <a14:m>
                  <m:oMath xmlns:m="http://schemas.openxmlformats.org/officeDocument/2006/math">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𝒃</m:t>
                        </m:r>
                      </m:e>
                      <m:sub>
                        <m:r>
                          <a:rPr lang="en-US" altLang="en-US" sz="2000" b="1" i="1" smtClean="0">
                            <a:latin typeface="Cambria Math" panose="02040503050406030204" pitchFamily="18" charset="0"/>
                          </a:rPr>
                          <m:t>𝒕</m:t>
                        </m:r>
                      </m:sub>
                    </m:sSub>
                    <m:r>
                      <a:rPr lang="en-US" altLang="en-US" sz="2000" b="1" i="1" smtClean="0">
                        <a:latin typeface="Cambria Math" panose="02040503050406030204" pitchFamily="18" charset="0"/>
                      </a:rPr>
                      <m:t>=</m:t>
                    </m:r>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𝒇</m:t>
                        </m:r>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𝒙</m:t>
                            </m:r>
                          </m:e>
                          <m:sub>
                            <m:r>
                              <a:rPr lang="en-US" altLang="en-US" sz="2000" b="1" i="1" smtClean="0">
                                <a:latin typeface="Cambria Math" panose="02040503050406030204" pitchFamily="18" charset="0"/>
                              </a:rPr>
                              <m:t>𝒕</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r>
                          <a:rPr lang="en-US" altLang="en-US" sz="2000" b="1" i="1" smtClean="0">
                            <a:latin typeface="Cambria Math" panose="02040503050406030204" pitchFamily="18" charset="0"/>
                          </a:rPr>
                          <m:t>)</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den>
                    </m:f>
                  </m:oMath>
                </a14:m>
                <a:r>
                  <a:rPr lang="en-US" altLang="en-US" sz="2000" b="1" dirty="0">
                    <a:latin typeface="LM Roman 10" panose="00000500000000000000" pitchFamily="50" charset="0"/>
                  </a:rPr>
                  <a:t> </a:t>
                </a:r>
              </a:p>
              <a:p>
                <a14:m>
                  <m:oMath xmlns:m="http://schemas.openxmlformats.org/officeDocument/2006/math">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𝒄</m:t>
                        </m:r>
                      </m:e>
                      <m:sub>
                        <m:r>
                          <a:rPr lang="en-US" altLang="en-US" sz="2000" b="1" i="1" smtClean="0">
                            <a:latin typeface="Cambria Math" panose="02040503050406030204" pitchFamily="18" charset="0"/>
                          </a:rPr>
                          <m:t>𝒕</m:t>
                        </m:r>
                      </m:sub>
                    </m:sSub>
                    <m:r>
                      <a:rPr lang="en-US" altLang="en-US" sz="2000" b="1" i="1" smtClean="0">
                        <a:latin typeface="Cambria Math" panose="02040503050406030204" pitchFamily="18" charset="0"/>
                      </a:rPr>
                      <m:t>=</m:t>
                    </m:r>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𝒇</m:t>
                        </m:r>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𝒙</m:t>
                            </m:r>
                          </m:e>
                          <m:sub>
                            <m:r>
                              <a:rPr lang="en-US" altLang="en-US" sz="2000" b="1" i="1" smtClean="0">
                                <a:latin typeface="Cambria Math" panose="02040503050406030204" pitchFamily="18" charset="0"/>
                              </a:rPr>
                              <m:t>𝒕</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r>
                          <a:rPr lang="en-US" altLang="en-US" sz="2000" b="1" i="1" smtClean="0">
                            <a:latin typeface="Cambria Math" panose="02040503050406030204" pitchFamily="18" charset="0"/>
                          </a:rPr>
                          <m:t>)</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Sub>
                      </m:den>
                    </m:f>
                  </m:oMath>
                </a14:m>
                <a:r>
                  <a:rPr lang="en-US" altLang="en-US" sz="2000" b="1" dirty="0">
                    <a:latin typeface="LM Roman 10" panose="00000500000000000000" pitchFamily="50" charset="0"/>
                  </a:rPr>
                  <a:t> </a:t>
                </a:r>
              </a:p>
              <a:p>
                <a:endParaRPr lang="en-US" altLang="en-US" sz="2000" b="1" dirty="0">
                  <a:latin typeface="LM Roman 10" panose="00000500000000000000" pitchFamily="50" charset="0"/>
                </a:endParaRPr>
              </a:p>
              <a:p>
                <a:endParaRPr lang="en-US" altLang="en-US" sz="2000" b="1" dirty="0">
                  <a:latin typeface="LM Roman 10" panose="00000500000000000000" pitchFamily="50" charset="0"/>
                </a:endParaRPr>
              </a:p>
              <a:p>
                <a:endParaRPr lang="en-US" altLang="en-US" sz="2000" b="1" dirty="0">
                  <a:latin typeface="LM Roman 10" panose="00000500000000000000" pitchFamily="50" charset="0"/>
                </a:endParaRPr>
              </a:p>
              <a:p>
                <a:endParaRPr lang="en-US" altLang="en-US" sz="2000" dirty="0">
                  <a:latin typeface="LM Roman 10" panose="00000500000000000000" pitchFamily="50" charset="0"/>
                </a:endParaRPr>
              </a:p>
            </p:txBody>
          </p:sp>
        </mc:Choice>
        <mc:Fallback>
          <p:sp>
            <p:nvSpPr>
              <p:cNvPr id="36867" name="Content Placeholder 2">
                <a:extLst>
                  <a:ext uri="{FF2B5EF4-FFF2-40B4-BE49-F238E27FC236}">
                    <a16:creationId xmlns:a16="http://schemas.microsoft.com/office/drawing/2014/main" id="{79059D7A-0162-4A7A-85A3-94203B37DCF1}"/>
                  </a:ext>
                </a:extLst>
              </p:cNvPr>
              <p:cNvSpPr>
                <a:spLocks noGrp="1" noRot="1" noChangeAspect="1" noMove="1" noResize="1" noEditPoints="1" noAdjustHandles="1" noChangeArrowheads="1" noChangeShapeType="1" noTextEdit="1"/>
              </p:cNvSpPr>
              <p:nvPr>
                <p:ph idx="1"/>
              </p:nvPr>
            </p:nvSpPr>
            <p:spPr>
              <a:blipFill>
                <a:blip r:embed="rId3"/>
                <a:stretch>
                  <a:fillRect l="-1337" b="-13722"/>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4216DD6-9EA4-4791-8CF2-1B8D33041F71}"/>
              </a:ext>
            </a:extLst>
          </p:cNvPr>
          <p:cNvSpPr>
            <a:spLocks noGrp="1"/>
          </p:cNvSpPr>
          <p:nvPr>
            <p:ph type="title"/>
          </p:nvPr>
        </p:nvSpPr>
        <p:spPr/>
        <p:txBody>
          <a:bodyPr/>
          <a:lstStyle/>
          <a:p>
            <a:pPr algn="ctr"/>
            <a:r>
              <a:rPr lang="en-US" altLang="en-US" sz="3200" b="0" dirty="0">
                <a:latin typeface="LM Roman 10" panose="00000500000000000000" pitchFamily="50" charset="0"/>
              </a:rPr>
              <a:t>Analysis of gradient of RNN</a:t>
            </a:r>
          </a:p>
        </p:txBody>
      </p:sp>
      <mc:AlternateContent xmlns:mc="http://schemas.openxmlformats.org/markup-compatibility/2006">
        <mc:Choice xmlns:a14="http://schemas.microsoft.com/office/drawing/2010/main" Requires="a14">
          <p:sp>
            <p:nvSpPr>
              <p:cNvPr id="37891" name="Content Placeholder 2">
                <a:extLst>
                  <a:ext uri="{FF2B5EF4-FFF2-40B4-BE49-F238E27FC236}">
                    <a16:creationId xmlns:a16="http://schemas.microsoft.com/office/drawing/2014/main" id="{48290436-EED9-4105-890F-348F0BC5DFD6}"/>
                  </a:ext>
                </a:extLst>
              </p:cNvPr>
              <p:cNvSpPr>
                <a:spLocks noGrp="1"/>
              </p:cNvSpPr>
              <p:nvPr>
                <p:ph idx="1"/>
              </p:nvPr>
            </p:nvSpPr>
            <p:spPr/>
            <p:txBody>
              <a:bodyPr/>
              <a:lstStyle/>
              <a:p>
                <a:endParaRPr lang="en-US" altLang="en-US" sz="2000" dirty="0">
                  <a:latin typeface="LM Roman 10" panose="00000500000000000000" pitchFamily="50" charset="0"/>
                </a:endParaRPr>
              </a:p>
              <a:p>
                <a:endParaRPr lang="en-US" altLang="en-US" sz="2000" dirty="0">
                  <a:latin typeface="LM Roman 10" panose="00000500000000000000" pitchFamily="50" charset="0"/>
                </a:endParaRPr>
              </a:p>
              <a:p>
                <a:pPr/>
                <a14:m>
                  <m:oMathPara xmlns:m="http://schemas.openxmlformats.org/officeDocument/2006/math">
                    <m:oMathParaPr>
                      <m:jc m:val="centerGroup"/>
                    </m:oMathParaPr>
                    <m:oMath xmlns:m="http://schemas.openxmlformats.org/officeDocument/2006/math">
                      <m:f>
                        <m:fPr>
                          <m:ctrlPr>
                            <a:rPr lang="en-US" altLang="en-US" sz="2000" smtClean="0">
                              <a:latin typeface="Cambria Math" panose="02040503050406030204" pitchFamily="18" charset="0"/>
                            </a:rPr>
                          </m:ctrlPr>
                        </m:fPr>
                        <m:num>
                          <m:r>
                            <a:rPr lang="en-US" altLang="en-US" sz="2000" b="0" i="0" smtClean="0">
                              <a:latin typeface="Cambria Math" panose="02040503050406030204" pitchFamily="18" charset="0"/>
                            </a:rPr>
                            <m:t>𝜕</m:t>
                          </m:r>
                          <m:sSub>
                            <m:sSubPr>
                              <m:ctrlPr>
                                <a:rPr lang="en-US" altLang="en-US" sz="2000" smtClean="0">
                                  <a:latin typeface="Cambria Math" panose="02040503050406030204" pitchFamily="18" charset="0"/>
                                </a:rPr>
                              </m:ctrlPr>
                            </m:sSubPr>
                            <m:e>
                              <m:r>
                                <a:rPr lang="en-US" altLang="en-US" sz="2000" b="0" smtClean="0">
                                  <a:latin typeface="Cambria Math" panose="02040503050406030204" pitchFamily="18" charset="0"/>
                                </a:rPr>
                                <m:t>h</m:t>
                              </m:r>
                            </m:e>
                            <m:sub>
                              <m:r>
                                <a:rPr lang="en-US" altLang="en-US" sz="2000" b="0" smtClean="0">
                                  <a:latin typeface="Cambria Math" panose="02040503050406030204" pitchFamily="18" charset="0"/>
                                </a:rPr>
                                <m:t>𝑡</m:t>
                              </m:r>
                            </m:sub>
                          </m:sSub>
                        </m:num>
                        <m:den>
                          <m:r>
                            <a:rPr lang="en-US" altLang="en-US" sz="2000" b="0" smtClean="0">
                              <a:latin typeface="Cambria Math" panose="02040503050406030204" pitchFamily="18" charset="0"/>
                            </a:rPr>
                            <m:t>𝜕</m:t>
                          </m:r>
                          <m:sSub>
                            <m:sSubPr>
                              <m:ctrlPr>
                                <a:rPr lang="en-US" altLang="en-US" sz="2000" smtClean="0">
                                  <a:latin typeface="Cambria Math" panose="02040503050406030204" pitchFamily="18" charset="0"/>
                                </a:rPr>
                              </m:ctrlPr>
                            </m:sSubPr>
                            <m:e>
                              <m:r>
                                <a:rPr lang="en-US" altLang="en-US" sz="2000" b="0" smtClean="0">
                                  <a:latin typeface="Cambria Math" panose="02040503050406030204" pitchFamily="18" charset="0"/>
                                </a:rPr>
                                <m:t>𝑤</m:t>
                              </m:r>
                            </m:e>
                            <m:sub>
                              <m:r>
                                <a:rPr lang="en-US" altLang="en-US" sz="2000" b="0" smtClean="0">
                                  <a:latin typeface="Cambria Math" panose="02040503050406030204" pitchFamily="18" charset="0"/>
                                </a:rPr>
                                <m:t>h</m:t>
                              </m:r>
                            </m:sub>
                          </m:sSub>
                        </m:den>
                      </m:f>
                      <m:r>
                        <a:rPr lang="en-US" altLang="en-US" sz="2000" b="0" smtClean="0">
                          <a:latin typeface="Cambria Math" panose="02040503050406030204" pitchFamily="18" charset="0"/>
                        </a:rPr>
                        <m:t>=</m:t>
                      </m:r>
                      <m:f>
                        <m:fPr>
                          <m:ctrlPr>
                            <a:rPr lang="en-US" altLang="en-US" sz="2000">
                              <a:latin typeface="Cambria Math" panose="02040503050406030204" pitchFamily="18" charset="0"/>
                            </a:rPr>
                          </m:ctrlPr>
                        </m:fPr>
                        <m:num>
                          <m:r>
                            <a:rPr lang="en-US" altLang="en-US" sz="2000" b="0" smtClean="0">
                              <a:latin typeface="Cambria Math" panose="02040503050406030204" pitchFamily="18" charset="0"/>
                            </a:rPr>
                            <m:t>𝜕</m:t>
                          </m:r>
                          <m:r>
                            <a:rPr lang="en-US" altLang="en-US" sz="2000" b="0" smtClean="0">
                              <a:latin typeface="Cambria Math" panose="02040503050406030204" pitchFamily="18" charset="0"/>
                            </a:rPr>
                            <m:t>𝑓</m:t>
                          </m:r>
                          <m:r>
                            <a:rPr lang="en-US" altLang="en-US" sz="2000" b="0" smtClean="0">
                              <a:latin typeface="Cambria Math" panose="02040503050406030204" pitchFamily="18" charset="0"/>
                            </a:rPr>
                            <m:t>(</m:t>
                          </m:r>
                          <m:sSub>
                            <m:sSubPr>
                              <m:ctrlPr>
                                <a:rPr lang="en-US" altLang="en-US" sz="2000">
                                  <a:latin typeface="Cambria Math" panose="02040503050406030204" pitchFamily="18" charset="0"/>
                                </a:rPr>
                              </m:ctrlPr>
                            </m:sSubPr>
                            <m:e>
                              <m:r>
                                <a:rPr lang="en-US" altLang="en-US" sz="2000" b="0" smtClean="0">
                                  <a:latin typeface="Cambria Math" panose="02040503050406030204" pitchFamily="18" charset="0"/>
                                </a:rPr>
                                <m:t>𝑥</m:t>
                              </m:r>
                            </m:e>
                            <m:sub>
                              <m:r>
                                <a:rPr lang="en-US" altLang="en-US" sz="2000" b="0" smtClean="0">
                                  <a:latin typeface="Cambria Math" panose="02040503050406030204" pitchFamily="18" charset="0"/>
                                </a:rPr>
                                <m:t>𝑡</m:t>
                              </m:r>
                            </m:sub>
                          </m:sSub>
                          <m:r>
                            <a:rPr lang="en-US" altLang="en-US" sz="2000" b="0" smtClean="0">
                              <a:latin typeface="Cambria Math" panose="02040503050406030204" pitchFamily="18" charset="0"/>
                            </a:rPr>
                            <m:t>,</m:t>
                          </m:r>
                          <m:sSub>
                            <m:sSubPr>
                              <m:ctrlPr>
                                <a:rPr lang="en-US" altLang="en-US" sz="2000">
                                  <a:latin typeface="Cambria Math" panose="02040503050406030204" pitchFamily="18" charset="0"/>
                                </a:rPr>
                              </m:ctrlPr>
                            </m:sSubPr>
                            <m:e>
                              <m:r>
                                <a:rPr lang="en-US" altLang="en-US" sz="2000" b="0" smtClean="0">
                                  <a:latin typeface="Cambria Math" panose="02040503050406030204" pitchFamily="18" charset="0"/>
                                </a:rPr>
                                <m:t>h</m:t>
                              </m:r>
                            </m:e>
                            <m:sub>
                              <m:r>
                                <a:rPr lang="en-US" altLang="en-US" sz="2000" b="0" smtClean="0">
                                  <a:latin typeface="Cambria Math" panose="02040503050406030204" pitchFamily="18" charset="0"/>
                                </a:rPr>
                                <m:t>𝑡</m:t>
                              </m:r>
                              <m:r>
                                <a:rPr lang="en-US" altLang="en-US" sz="2000" b="0" smtClean="0">
                                  <a:latin typeface="Cambria Math" panose="02040503050406030204" pitchFamily="18" charset="0"/>
                                </a:rPr>
                                <m:t>−1</m:t>
                              </m:r>
                            </m:sub>
                          </m:sSub>
                          <m:r>
                            <a:rPr lang="en-US" altLang="en-US" sz="2000" b="0" smtClean="0">
                              <a:latin typeface="Cambria Math" panose="02040503050406030204" pitchFamily="18" charset="0"/>
                            </a:rPr>
                            <m:t>,</m:t>
                          </m:r>
                          <m:sSub>
                            <m:sSubPr>
                              <m:ctrlPr>
                                <a:rPr lang="en-US" altLang="en-US" sz="2000">
                                  <a:latin typeface="Cambria Math" panose="02040503050406030204" pitchFamily="18" charset="0"/>
                                </a:rPr>
                              </m:ctrlPr>
                            </m:sSubPr>
                            <m:e>
                              <m:r>
                                <a:rPr lang="en-US" altLang="en-US" sz="2000" b="0" smtClean="0">
                                  <a:latin typeface="Cambria Math" panose="02040503050406030204" pitchFamily="18" charset="0"/>
                                </a:rPr>
                                <m:t>𝑤</m:t>
                              </m:r>
                            </m:e>
                            <m:sub>
                              <m:r>
                                <a:rPr lang="en-US" altLang="en-US" sz="2000" b="0" smtClean="0">
                                  <a:latin typeface="Cambria Math" panose="02040503050406030204" pitchFamily="18" charset="0"/>
                                </a:rPr>
                                <m:t>h</m:t>
                              </m:r>
                            </m:sub>
                          </m:sSub>
                          <m:r>
                            <a:rPr lang="en-US" altLang="en-US" sz="2000" b="0" smtClean="0">
                              <a:latin typeface="Cambria Math" panose="02040503050406030204" pitchFamily="18" charset="0"/>
                            </a:rPr>
                            <m:t>)</m:t>
                          </m:r>
                        </m:num>
                        <m:den>
                          <m:r>
                            <a:rPr lang="en-US" altLang="en-US" sz="2000" b="0" smtClean="0">
                              <a:latin typeface="Cambria Math" panose="02040503050406030204" pitchFamily="18" charset="0"/>
                            </a:rPr>
                            <m:t>𝜕</m:t>
                          </m:r>
                          <m:sSub>
                            <m:sSubPr>
                              <m:ctrlPr>
                                <a:rPr lang="en-US" altLang="en-US" sz="2000">
                                  <a:latin typeface="Cambria Math" panose="02040503050406030204" pitchFamily="18" charset="0"/>
                                </a:rPr>
                              </m:ctrlPr>
                            </m:sSubPr>
                            <m:e>
                              <m:r>
                                <a:rPr lang="en-US" altLang="en-US" sz="2000" b="0" smtClean="0">
                                  <a:latin typeface="Cambria Math" panose="02040503050406030204" pitchFamily="18" charset="0"/>
                                </a:rPr>
                                <m:t>𝑤</m:t>
                              </m:r>
                            </m:e>
                            <m:sub>
                              <m:r>
                                <a:rPr lang="en-US" altLang="en-US" sz="2000" b="0" smtClean="0">
                                  <a:latin typeface="Cambria Math" panose="02040503050406030204" pitchFamily="18" charset="0"/>
                                </a:rPr>
                                <m:t>h</m:t>
                              </m:r>
                            </m:sub>
                          </m:sSub>
                        </m:den>
                      </m:f>
                      <m:r>
                        <a:rPr lang="en-US" altLang="en-US" sz="2000" b="0" smtClean="0">
                          <a:latin typeface="Cambria Math" panose="02040503050406030204" pitchFamily="18" charset="0"/>
                        </a:rPr>
                        <m:t>+</m:t>
                      </m:r>
                      <m:nary>
                        <m:naryPr>
                          <m:chr m:val="∑"/>
                          <m:ctrlPr>
                            <a:rPr lang="en-US" altLang="en-US" sz="2000" smtClean="0">
                              <a:latin typeface="Cambria Math" panose="02040503050406030204" pitchFamily="18" charset="0"/>
                            </a:rPr>
                          </m:ctrlPr>
                        </m:naryPr>
                        <m:sub>
                          <m:r>
                            <m:rPr>
                              <m:brk m:alnAt="23"/>
                            </m:rPr>
                            <a:rPr lang="en-US" altLang="en-US" sz="2000" b="0" smtClean="0">
                              <a:latin typeface="Cambria Math" panose="02040503050406030204" pitchFamily="18" charset="0"/>
                            </a:rPr>
                            <m:t>𝑖</m:t>
                          </m:r>
                          <m:r>
                            <a:rPr lang="en-US" altLang="en-US" sz="2000" b="0" smtClean="0">
                              <a:latin typeface="Cambria Math" panose="02040503050406030204" pitchFamily="18" charset="0"/>
                            </a:rPr>
                            <m:t>=1</m:t>
                          </m:r>
                        </m:sub>
                        <m:sup>
                          <m:r>
                            <a:rPr lang="en-US" altLang="en-US" sz="2000" b="0" smtClean="0">
                              <a:latin typeface="Cambria Math" panose="02040503050406030204" pitchFamily="18" charset="0"/>
                            </a:rPr>
                            <m:t>𝑡</m:t>
                          </m:r>
                          <m:r>
                            <a:rPr lang="en-US" altLang="en-US" sz="2000" b="0" smtClean="0">
                              <a:latin typeface="Cambria Math" panose="02040503050406030204" pitchFamily="18" charset="0"/>
                            </a:rPr>
                            <m:t>−1</m:t>
                          </m:r>
                        </m:sup>
                        <m:e>
                          <m:d>
                            <m:dPr>
                              <m:ctrlPr>
                                <a:rPr lang="en-US" altLang="en-US" sz="2000" smtClean="0">
                                  <a:latin typeface="Cambria Math" panose="02040503050406030204" pitchFamily="18" charset="0"/>
                                </a:rPr>
                              </m:ctrlPr>
                            </m:dPr>
                            <m:e>
                              <m:nary>
                                <m:naryPr>
                                  <m:chr m:val="∏"/>
                                  <m:ctrlPr>
                                    <a:rPr lang="en-US" altLang="en-US" sz="2000" smtClean="0">
                                      <a:latin typeface="Cambria Math" panose="02040503050406030204" pitchFamily="18" charset="0"/>
                                    </a:rPr>
                                  </m:ctrlPr>
                                </m:naryPr>
                                <m:sub>
                                  <m:r>
                                    <m:rPr>
                                      <m:brk m:alnAt="23"/>
                                    </m:rPr>
                                    <a:rPr lang="en-US" altLang="en-US" sz="2000" b="0" smtClean="0">
                                      <a:latin typeface="Cambria Math" panose="02040503050406030204" pitchFamily="18" charset="0"/>
                                    </a:rPr>
                                    <m:t>𝑗</m:t>
                                  </m:r>
                                  <m:r>
                                    <a:rPr lang="en-US" altLang="en-US" sz="2000" b="0" smtClean="0">
                                      <a:latin typeface="Cambria Math" panose="02040503050406030204" pitchFamily="18" charset="0"/>
                                    </a:rPr>
                                    <m:t>=</m:t>
                                  </m:r>
                                  <m:r>
                                    <a:rPr lang="en-US" altLang="en-US" sz="2000" b="0" smtClean="0">
                                      <a:latin typeface="Cambria Math" panose="02040503050406030204" pitchFamily="18" charset="0"/>
                                    </a:rPr>
                                    <m:t>𝑖</m:t>
                                  </m:r>
                                  <m:r>
                                    <a:rPr lang="en-US" altLang="en-US" sz="2000" b="0" smtClean="0">
                                      <a:latin typeface="Cambria Math" panose="02040503050406030204" pitchFamily="18" charset="0"/>
                                    </a:rPr>
                                    <m:t>+1</m:t>
                                  </m:r>
                                </m:sub>
                                <m:sup>
                                  <m:r>
                                    <a:rPr lang="en-US" altLang="en-US" sz="2000" b="0" smtClean="0">
                                      <a:latin typeface="Cambria Math" panose="02040503050406030204" pitchFamily="18" charset="0"/>
                                    </a:rPr>
                                    <m:t>𝑡</m:t>
                                  </m:r>
                                </m:sup>
                                <m:e>
                                  <m:f>
                                    <m:fPr>
                                      <m:ctrlPr>
                                        <a:rPr lang="en-US" altLang="en-US" sz="2000" smtClean="0">
                                          <a:latin typeface="Cambria Math" panose="02040503050406030204" pitchFamily="18" charset="0"/>
                                        </a:rPr>
                                      </m:ctrlPr>
                                    </m:fPr>
                                    <m:num>
                                      <m:r>
                                        <a:rPr lang="en-US" altLang="en-US" sz="2000" b="0" smtClean="0">
                                          <a:latin typeface="Cambria Math" panose="02040503050406030204" pitchFamily="18" charset="0"/>
                                        </a:rPr>
                                        <m:t>𝜕</m:t>
                                      </m:r>
                                      <m:r>
                                        <a:rPr lang="en-US" altLang="en-US" sz="2000" b="0" smtClean="0">
                                          <a:latin typeface="Cambria Math" panose="02040503050406030204" pitchFamily="18" charset="0"/>
                                        </a:rPr>
                                        <m:t>𝑓</m:t>
                                      </m:r>
                                      <m:r>
                                        <a:rPr lang="en-US" altLang="en-US" sz="2000" b="0" smtClean="0">
                                          <a:latin typeface="Cambria Math" panose="02040503050406030204" pitchFamily="18" charset="0"/>
                                        </a:rPr>
                                        <m:t>(</m:t>
                                      </m:r>
                                      <m:sSub>
                                        <m:sSubPr>
                                          <m:ctrlPr>
                                            <a:rPr lang="en-US" altLang="en-US" sz="2000" smtClean="0">
                                              <a:latin typeface="Cambria Math" panose="02040503050406030204" pitchFamily="18" charset="0"/>
                                            </a:rPr>
                                          </m:ctrlPr>
                                        </m:sSubPr>
                                        <m:e>
                                          <m:r>
                                            <a:rPr lang="en-US" altLang="en-US" sz="2000" b="0" smtClean="0">
                                              <a:latin typeface="Cambria Math" panose="02040503050406030204" pitchFamily="18" charset="0"/>
                                            </a:rPr>
                                            <m:t>𝑥</m:t>
                                          </m:r>
                                        </m:e>
                                        <m:sub>
                                          <m:r>
                                            <a:rPr lang="en-US" altLang="en-US" sz="2000" b="0" smtClean="0">
                                              <a:latin typeface="Cambria Math" panose="02040503050406030204" pitchFamily="18" charset="0"/>
                                            </a:rPr>
                                            <m:t>𝑗</m:t>
                                          </m:r>
                                        </m:sub>
                                      </m:sSub>
                                      <m:r>
                                        <a:rPr lang="en-US" altLang="en-US" sz="2000" b="0" smtClean="0">
                                          <a:latin typeface="Cambria Math" panose="02040503050406030204" pitchFamily="18" charset="0"/>
                                        </a:rPr>
                                        <m:t>,</m:t>
                                      </m:r>
                                      <m:sSub>
                                        <m:sSubPr>
                                          <m:ctrlPr>
                                            <a:rPr lang="en-US" altLang="en-US" sz="2000" smtClean="0">
                                              <a:latin typeface="Cambria Math" panose="02040503050406030204" pitchFamily="18" charset="0"/>
                                            </a:rPr>
                                          </m:ctrlPr>
                                        </m:sSubPr>
                                        <m:e>
                                          <m:r>
                                            <a:rPr lang="en-US" altLang="en-US" sz="2000" b="0" smtClean="0">
                                              <a:latin typeface="Cambria Math" panose="02040503050406030204" pitchFamily="18" charset="0"/>
                                            </a:rPr>
                                            <m:t>h</m:t>
                                          </m:r>
                                        </m:e>
                                        <m:sub>
                                          <m:r>
                                            <a:rPr lang="en-US" altLang="en-US" sz="2000" b="0" smtClean="0">
                                              <a:latin typeface="Cambria Math" panose="02040503050406030204" pitchFamily="18" charset="0"/>
                                            </a:rPr>
                                            <m:t>𝑗</m:t>
                                          </m:r>
                                          <m:r>
                                            <a:rPr lang="en-US" altLang="en-US" sz="2000" b="0" smtClean="0">
                                              <a:latin typeface="Cambria Math" panose="02040503050406030204" pitchFamily="18" charset="0"/>
                                            </a:rPr>
                                            <m:t>−1</m:t>
                                          </m:r>
                                        </m:sub>
                                      </m:sSub>
                                      <m:r>
                                        <a:rPr lang="en-US" altLang="en-US" sz="2000" b="0" smtClean="0">
                                          <a:latin typeface="Cambria Math" panose="02040503050406030204" pitchFamily="18" charset="0"/>
                                        </a:rPr>
                                        <m:t>,</m:t>
                                      </m:r>
                                      <m:sSub>
                                        <m:sSubPr>
                                          <m:ctrlPr>
                                            <a:rPr lang="en-US" altLang="en-US" sz="2000" smtClean="0">
                                              <a:latin typeface="Cambria Math" panose="02040503050406030204" pitchFamily="18" charset="0"/>
                                            </a:rPr>
                                          </m:ctrlPr>
                                        </m:sSubPr>
                                        <m:e>
                                          <m:r>
                                            <a:rPr lang="en-US" altLang="en-US" sz="2000" b="0" smtClean="0">
                                              <a:latin typeface="Cambria Math" panose="02040503050406030204" pitchFamily="18" charset="0"/>
                                            </a:rPr>
                                            <m:t>𝑤</m:t>
                                          </m:r>
                                        </m:e>
                                        <m:sub>
                                          <m:r>
                                            <a:rPr lang="en-US" altLang="en-US" sz="2000" b="0" smtClean="0">
                                              <a:latin typeface="Cambria Math" panose="02040503050406030204" pitchFamily="18" charset="0"/>
                                            </a:rPr>
                                            <m:t>h</m:t>
                                          </m:r>
                                        </m:sub>
                                      </m:sSub>
                                      <m:r>
                                        <a:rPr lang="en-US" altLang="en-US" sz="2000" b="0" smtClean="0">
                                          <a:latin typeface="Cambria Math" panose="02040503050406030204" pitchFamily="18" charset="0"/>
                                        </a:rPr>
                                        <m:t>)</m:t>
                                      </m:r>
                                    </m:num>
                                    <m:den>
                                      <m:r>
                                        <a:rPr lang="en-US" altLang="en-US" sz="2000" b="0" smtClean="0">
                                          <a:latin typeface="Cambria Math" panose="02040503050406030204" pitchFamily="18" charset="0"/>
                                        </a:rPr>
                                        <m:t>𝜕</m:t>
                                      </m:r>
                                      <m:sSub>
                                        <m:sSubPr>
                                          <m:ctrlPr>
                                            <a:rPr lang="en-US" altLang="en-US" sz="2000" smtClean="0">
                                              <a:latin typeface="Cambria Math" panose="02040503050406030204" pitchFamily="18" charset="0"/>
                                            </a:rPr>
                                          </m:ctrlPr>
                                        </m:sSubPr>
                                        <m:e>
                                          <m:r>
                                            <a:rPr lang="en-US" altLang="en-US" sz="2000" b="0" smtClean="0">
                                              <a:latin typeface="Cambria Math" panose="02040503050406030204" pitchFamily="18" charset="0"/>
                                            </a:rPr>
                                            <m:t>h</m:t>
                                          </m:r>
                                        </m:e>
                                        <m:sub>
                                          <m:r>
                                            <a:rPr lang="en-US" altLang="en-US" sz="2000" b="0" smtClean="0">
                                              <a:latin typeface="Cambria Math" panose="02040503050406030204" pitchFamily="18" charset="0"/>
                                            </a:rPr>
                                            <m:t>𝑗</m:t>
                                          </m:r>
                                          <m:r>
                                            <a:rPr lang="en-US" altLang="en-US" sz="2000" b="0" smtClean="0">
                                              <a:latin typeface="Cambria Math" panose="02040503050406030204" pitchFamily="18" charset="0"/>
                                            </a:rPr>
                                            <m:t>−1</m:t>
                                          </m:r>
                                        </m:sub>
                                      </m:sSub>
                                    </m:den>
                                  </m:f>
                                </m:e>
                              </m:nary>
                            </m:e>
                          </m:d>
                        </m:e>
                      </m:nary>
                      <m:f>
                        <m:fPr>
                          <m:ctrlPr>
                            <a:rPr lang="en-US" altLang="en-US" sz="2000" smtClean="0">
                              <a:latin typeface="Cambria Math" panose="02040503050406030204" pitchFamily="18" charset="0"/>
                            </a:rPr>
                          </m:ctrlPr>
                        </m:fPr>
                        <m:num>
                          <m:r>
                            <a:rPr lang="en-US" altLang="en-US" sz="2000" b="0" smtClean="0">
                              <a:latin typeface="Cambria Math" panose="02040503050406030204" pitchFamily="18" charset="0"/>
                            </a:rPr>
                            <m:t>𝜕</m:t>
                          </m:r>
                          <m:r>
                            <a:rPr lang="en-US" altLang="en-US" sz="2000" b="0" smtClean="0">
                              <a:latin typeface="Cambria Math" panose="02040503050406030204" pitchFamily="18" charset="0"/>
                            </a:rPr>
                            <m:t>𝑓</m:t>
                          </m:r>
                          <m:r>
                            <a:rPr lang="en-US" altLang="en-US" sz="2000" b="0" smtClean="0">
                              <a:latin typeface="Cambria Math" panose="02040503050406030204" pitchFamily="18" charset="0"/>
                            </a:rPr>
                            <m:t>(</m:t>
                          </m:r>
                          <m:sSub>
                            <m:sSubPr>
                              <m:ctrlPr>
                                <a:rPr lang="en-US" altLang="en-US" sz="2000">
                                  <a:latin typeface="Cambria Math" panose="02040503050406030204" pitchFamily="18" charset="0"/>
                                </a:rPr>
                              </m:ctrlPr>
                            </m:sSubPr>
                            <m:e>
                              <m:r>
                                <a:rPr lang="en-US" altLang="en-US" sz="2000" b="0" smtClean="0">
                                  <a:latin typeface="Cambria Math" panose="02040503050406030204" pitchFamily="18" charset="0"/>
                                </a:rPr>
                                <m:t>𝑥</m:t>
                              </m:r>
                            </m:e>
                            <m:sub>
                              <m:r>
                                <a:rPr lang="en-US" altLang="en-US" sz="2000" b="0" smtClean="0">
                                  <a:latin typeface="Cambria Math" panose="02040503050406030204" pitchFamily="18" charset="0"/>
                                </a:rPr>
                                <m:t>𝑖</m:t>
                              </m:r>
                            </m:sub>
                          </m:sSub>
                          <m:r>
                            <a:rPr lang="en-US" altLang="en-US" sz="2000" b="0" smtClean="0">
                              <a:latin typeface="Cambria Math" panose="02040503050406030204" pitchFamily="18" charset="0"/>
                            </a:rPr>
                            <m:t>,</m:t>
                          </m:r>
                          <m:sSub>
                            <m:sSubPr>
                              <m:ctrlPr>
                                <a:rPr lang="en-US" altLang="en-US" sz="2000">
                                  <a:latin typeface="Cambria Math" panose="02040503050406030204" pitchFamily="18" charset="0"/>
                                </a:rPr>
                              </m:ctrlPr>
                            </m:sSubPr>
                            <m:e>
                              <m:r>
                                <a:rPr lang="en-US" altLang="en-US" sz="2000" b="0" smtClean="0">
                                  <a:latin typeface="Cambria Math" panose="02040503050406030204" pitchFamily="18" charset="0"/>
                                </a:rPr>
                                <m:t>h</m:t>
                              </m:r>
                            </m:e>
                            <m:sub>
                              <m:r>
                                <a:rPr lang="en-US" altLang="en-US" sz="2000" b="0" smtClean="0">
                                  <a:latin typeface="Cambria Math" panose="02040503050406030204" pitchFamily="18" charset="0"/>
                                </a:rPr>
                                <m:t>𝑖</m:t>
                              </m:r>
                              <m:r>
                                <a:rPr lang="en-US" altLang="en-US" sz="2000" b="0" smtClean="0">
                                  <a:latin typeface="Cambria Math" panose="02040503050406030204" pitchFamily="18" charset="0"/>
                                </a:rPr>
                                <m:t>−1</m:t>
                              </m:r>
                            </m:sub>
                          </m:sSub>
                          <m:r>
                            <a:rPr lang="en-US" altLang="en-US" sz="2000" b="0" smtClean="0">
                              <a:latin typeface="Cambria Math" panose="02040503050406030204" pitchFamily="18" charset="0"/>
                            </a:rPr>
                            <m:t>,</m:t>
                          </m:r>
                          <m:sSub>
                            <m:sSubPr>
                              <m:ctrlPr>
                                <a:rPr lang="en-US" altLang="en-US" sz="2000">
                                  <a:latin typeface="Cambria Math" panose="02040503050406030204" pitchFamily="18" charset="0"/>
                                </a:rPr>
                              </m:ctrlPr>
                            </m:sSubPr>
                            <m:e>
                              <m:r>
                                <a:rPr lang="en-US" altLang="en-US" sz="2000" b="0" smtClean="0">
                                  <a:latin typeface="Cambria Math" panose="02040503050406030204" pitchFamily="18" charset="0"/>
                                </a:rPr>
                                <m:t>𝑤</m:t>
                              </m:r>
                            </m:e>
                            <m:sub>
                              <m:r>
                                <a:rPr lang="en-US" altLang="en-US" sz="2000" b="0" smtClean="0">
                                  <a:latin typeface="Cambria Math" panose="02040503050406030204" pitchFamily="18" charset="0"/>
                                </a:rPr>
                                <m:t>h</m:t>
                              </m:r>
                            </m:sub>
                          </m:sSub>
                          <m:r>
                            <a:rPr lang="en-US" altLang="en-US" sz="2000" b="0" smtClean="0">
                              <a:latin typeface="Cambria Math" panose="02040503050406030204" pitchFamily="18" charset="0"/>
                            </a:rPr>
                            <m:t>)</m:t>
                          </m:r>
                        </m:num>
                        <m:den>
                          <m:r>
                            <a:rPr lang="en-US" altLang="en-US" sz="2000" b="0" smtClean="0">
                              <a:latin typeface="Cambria Math" panose="02040503050406030204" pitchFamily="18" charset="0"/>
                            </a:rPr>
                            <m:t>𝜕</m:t>
                          </m:r>
                          <m:sSub>
                            <m:sSubPr>
                              <m:ctrlPr>
                                <a:rPr lang="en-US" altLang="en-US" sz="2000">
                                  <a:latin typeface="Cambria Math" panose="02040503050406030204" pitchFamily="18" charset="0"/>
                                </a:rPr>
                              </m:ctrlPr>
                            </m:sSubPr>
                            <m:e>
                              <m:r>
                                <a:rPr lang="en-US" altLang="en-US" sz="2000" b="0" smtClean="0">
                                  <a:latin typeface="Cambria Math" panose="02040503050406030204" pitchFamily="18" charset="0"/>
                                </a:rPr>
                                <m:t>𝑤</m:t>
                              </m:r>
                            </m:e>
                            <m:sub>
                              <m:r>
                                <a:rPr lang="en-US" altLang="en-US" sz="2000" b="0" smtClean="0">
                                  <a:latin typeface="Cambria Math" panose="02040503050406030204" pitchFamily="18" charset="0"/>
                                </a:rPr>
                                <m:t>h</m:t>
                              </m:r>
                            </m:sub>
                          </m:sSub>
                        </m:den>
                      </m:f>
                    </m:oMath>
                  </m:oMathPara>
                </a14:m>
                <a:endParaRPr lang="en-US" altLang="en-US" sz="2000" dirty="0">
                  <a:latin typeface="LM Roman 10" panose="00000500000000000000" pitchFamily="50" charset="0"/>
                </a:endParaRPr>
              </a:p>
            </p:txBody>
          </p:sp>
        </mc:Choice>
        <mc:Fallback>
          <p:sp>
            <p:nvSpPr>
              <p:cNvPr id="37891" name="Content Placeholder 2">
                <a:extLst>
                  <a:ext uri="{FF2B5EF4-FFF2-40B4-BE49-F238E27FC236}">
                    <a16:creationId xmlns:a16="http://schemas.microsoft.com/office/drawing/2014/main" id="{48290436-EED9-4105-890F-348F0BC5DFD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19AB6400-EDE7-4A0B-8D4A-311996F356AD}"/>
              </a:ext>
            </a:extLst>
          </p:cNvPr>
          <p:cNvSpPr>
            <a:spLocks noGrp="1"/>
          </p:cNvSpPr>
          <p:nvPr>
            <p:ph type="title"/>
          </p:nvPr>
        </p:nvSpPr>
        <p:spPr/>
        <p:txBody>
          <a:bodyPr/>
          <a:lstStyle/>
          <a:p>
            <a:pPr eaLnBrk="1"/>
            <a:r>
              <a:rPr lang="en-US" altLang="en-US" sz="3200" b="0" dirty="0">
                <a:latin typeface="LM Roman 10" panose="00000500000000000000" pitchFamily="50" charset="0"/>
              </a:rPr>
              <a:t>Latent State Gradient</a:t>
            </a:r>
          </a:p>
        </p:txBody>
      </p:sp>
      <p:sp>
        <p:nvSpPr>
          <p:cNvPr id="38916" name="Rectangle 3">
            <a:extLst>
              <a:ext uri="{FF2B5EF4-FFF2-40B4-BE49-F238E27FC236}">
                <a16:creationId xmlns:a16="http://schemas.microsoft.com/office/drawing/2014/main" id="{6DB511CA-6270-406C-82CA-699E0140593E}"/>
              </a:ext>
            </a:extLst>
          </p:cNvPr>
          <p:cNvSpPr>
            <a:spLocks noGrp="1"/>
          </p:cNvSpPr>
          <p:nvPr>
            <p:ph type="body" sz="half" idx="1"/>
          </p:nvPr>
        </p:nvSpPr>
        <p:spPr>
          <a:xfrm>
            <a:off x="339725" y="1008063"/>
            <a:ext cx="8205788" cy="1166812"/>
          </a:xfrm>
        </p:spPr>
        <p:txBody>
          <a:bodyPr/>
          <a:lstStyle/>
          <a:p>
            <a:pPr marL="239713" indent="-239713" eaLnBrk="1">
              <a:buFontTx/>
              <a:buChar char="•"/>
            </a:pPr>
            <a:r>
              <a:rPr lang="en-US" altLang="en-US" sz="2000" dirty="0">
                <a:latin typeface="LM Roman 10" panose="00000500000000000000" pitchFamily="50" charset="0"/>
              </a:rPr>
              <a:t>Gradient Recursion</a:t>
            </a:r>
          </a:p>
        </p:txBody>
      </p:sp>
      <p:pic>
        <p:nvPicPr>
          <p:cNvPr id="38917" name="Picture 4">
            <a:extLst>
              <a:ext uri="{FF2B5EF4-FFF2-40B4-BE49-F238E27FC236}">
                <a16:creationId xmlns:a16="http://schemas.microsoft.com/office/drawing/2014/main" id="{48510A9E-6011-491B-947B-A73B633D40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2619" y="219075"/>
            <a:ext cx="5635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9" name="Oval 6">
            <a:extLst>
              <a:ext uri="{FF2B5EF4-FFF2-40B4-BE49-F238E27FC236}">
                <a16:creationId xmlns:a16="http://schemas.microsoft.com/office/drawing/2014/main" id="{5BFCC459-13F7-4D84-BA22-D0E6F9B0B36D}"/>
              </a:ext>
            </a:extLst>
          </p:cNvPr>
          <p:cNvSpPr>
            <a:spLocks/>
          </p:cNvSpPr>
          <p:nvPr/>
        </p:nvSpPr>
        <p:spPr bwMode="auto">
          <a:xfrm>
            <a:off x="2598738" y="4295775"/>
            <a:ext cx="381000" cy="381000"/>
          </a:xfrm>
          <a:prstGeom prst="ellipse">
            <a:avLst/>
          </a:prstGeom>
          <a:solidFill>
            <a:srgbClr val="49A8F2"/>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n-US" altLang="en-US" sz="1700">
                <a:solidFill>
                  <a:srgbClr val="FFFFFF"/>
                </a:solidFill>
              </a:rPr>
              <a:t>x</a:t>
            </a:r>
          </a:p>
        </p:txBody>
      </p:sp>
      <p:sp>
        <p:nvSpPr>
          <p:cNvPr id="38920" name="Oval 7">
            <a:extLst>
              <a:ext uri="{FF2B5EF4-FFF2-40B4-BE49-F238E27FC236}">
                <a16:creationId xmlns:a16="http://schemas.microsoft.com/office/drawing/2014/main" id="{FB59DAAB-298F-4654-BD1E-EDFBDE10F5FC}"/>
              </a:ext>
            </a:extLst>
          </p:cNvPr>
          <p:cNvSpPr>
            <a:spLocks/>
          </p:cNvSpPr>
          <p:nvPr/>
        </p:nvSpPr>
        <p:spPr bwMode="auto">
          <a:xfrm>
            <a:off x="3360738" y="4295775"/>
            <a:ext cx="381000" cy="381000"/>
          </a:xfrm>
          <a:prstGeom prst="ellipse">
            <a:avLst/>
          </a:prstGeom>
          <a:solidFill>
            <a:srgbClr val="49A8F2"/>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21" name="Oval 8">
            <a:extLst>
              <a:ext uri="{FF2B5EF4-FFF2-40B4-BE49-F238E27FC236}">
                <a16:creationId xmlns:a16="http://schemas.microsoft.com/office/drawing/2014/main" id="{31708F41-FD6B-413E-BB03-1B642BC6AAAF}"/>
              </a:ext>
            </a:extLst>
          </p:cNvPr>
          <p:cNvSpPr>
            <a:spLocks/>
          </p:cNvSpPr>
          <p:nvPr/>
        </p:nvSpPr>
        <p:spPr bwMode="auto">
          <a:xfrm>
            <a:off x="4129088" y="4295775"/>
            <a:ext cx="381000" cy="381000"/>
          </a:xfrm>
          <a:prstGeom prst="ellipse">
            <a:avLst/>
          </a:prstGeom>
          <a:solidFill>
            <a:srgbClr val="49A8F2"/>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22" name="Oval 9">
            <a:extLst>
              <a:ext uri="{FF2B5EF4-FFF2-40B4-BE49-F238E27FC236}">
                <a16:creationId xmlns:a16="http://schemas.microsoft.com/office/drawing/2014/main" id="{86A73A33-E049-4DCE-985D-A2037B808E6F}"/>
              </a:ext>
            </a:extLst>
          </p:cNvPr>
          <p:cNvSpPr>
            <a:spLocks/>
          </p:cNvSpPr>
          <p:nvPr/>
        </p:nvSpPr>
        <p:spPr bwMode="auto">
          <a:xfrm>
            <a:off x="4891088" y="4295775"/>
            <a:ext cx="381000" cy="381000"/>
          </a:xfrm>
          <a:prstGeom prst="ellipse">
            <a:avLst/>
          </a:prstGeom>
          <a:solidFill>
            <a:srgbClr val="49A8F2"/>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23" name="Oval 10">
            <a:extLst>
              <a:ext uri="{FF2B5EF4-FFF2-40B4-BE49-F238E27FC236}">
                <a16:creationId xmlns:a16="http://schemas.microsoft.com/office/drawing/2014/main" id="{A9011DD7-6290-4E11-B54C-445904E28089}"/>
              </a:ext>
            </a:extLst>
          </p:cNvPr>
          <p:cNvSpPr>
            <a:spLocks/>
          </p:cNvSpPr>
          <p:nvPr/>
        </p:nvSpPr>
        <p:spPr bwMode="auto">
          <a:xfrm>
            <a:off x="2598738" y="3571875"/>
            <a:ext cx="381000" cy="381000"/>
          </a:xfrm>
          <a:prstGeom prst="ellipse">
            <a:avLst/>
          </a:prstGeom>
          <a:solidFill>
            <a:srgbClr val="FF4C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n-US" altLang="en-US" sz="1700">
                <a:solidFill>
                  <a:srgbClr val="FFFFFF"/>
                </a:solidFill>
              </a:rPr>
              <a:t>h</a:t>
            </a:r>
          </a:p>
        </p:txBody>
      </p:sp>
      <p:sp>
        <p:nvSpPr>
          <p:cNvPr id="38924" name="Oval 11">
            <a:extLst>
              <a:ext uri="{FF2B5EF4-FFF2-40B4-BE49-F238E27FC236}">
                <a16:creationId xmlns:a16="http://schemas.microsoft.com/office/drawing/2014/main" id="{9E3AF429-789C-45D7-8E47-84CACB2AC20A}"/>
              </a:ext>
            </a:extLst>
          </p:cNvPr>
          <p:cNvSpPr>
            <a:spLocks/>
          </p:cNvSpPr>
          <p:nvPr/>
        </p:nvSpPr>
        <p:spPr bwMode="auto">
          <a:xfrm>
            <a:off x="3360738" y="3571875"/>
            <a:ext cx="381000" cy="381000"/>
          </a:xfrm>
          <a:prstGeom prst="ellipse">
            <a:avLst/>
          </a:prstGeom>
          <a:solidFill>
            <a:srgbClr val="FF4C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25" name="Oval 12">
            <a:extLst>
              <a:ext uri="{FF2B5EF4-FFF2-40B4-BE49-F238E27FC236}">
                <a16:creationId xmlns:a16="http://schemas.microsoft.com/office/drawing/2014/main" id="{86C7C6B1-0967-4556-8961-6BC57736B689}"/>
              </a:ext>
            </a:extLst>
          </p:cNvPr>
          <p:cNvSpPr>
            <a:spLocks/>
          </p:cNvSpPr>
          <p:nvPr/>
        </p:nvSpPr>
        <p:spPr bwMode="auto">
          <a:xfrm>
            <a:off x="4122738" y="3571875"/>
            <a:ext cx="381000" cy="381000"/>
          </a:xfrm>
          <a:prstGeom prst="ellipse">
            <a:avLst/>
          </a:prstGeom>
          <a:solidFill>
            <a:srgbClr val="FF4C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26" name="Oval 13">
            <a:extLst>
              <a:ext uri="{FF2B5EF4-FFF2-40B4-BE49-F238E27FC236}">
                <a16:creationId xmlns:a16="http://schemas.microsoft.com/office/drawing/2014/main" id="{A87EED8E-BB18-49FC-896B-1DEF2EC662EA}"/>
              </a:ext>
            </a:extLst>
          </p:cNvPr>
          <p:cNvSpPr>
            <a:spLocks/>
          </p:cNvSpPr>
          <p:nvPr/>
        </p:nvSpPr>
        <p:spPr bwMode="auto">
          <a:xfrm>
            <a:off x="4884738" y="3571875"/>
            <a:ext cx="381000" cy="381000"/>
          </a:xfrm>
          <a:prstGeom prst="ellipse">
            <a:avLst/>
          </a:prstGeom>
          <a:solidFill>
            <a:srgbClr val="FF4C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23566" name="Line 14">
            <a:extLst>
              <a:ext uri="{FF2B5EF4-FFF2-40B4-BE49-F238E27FC236}">
                <a16:creationId xmlns:a16="http://schemas.microsoft.com/office/drawing/2014/main" id="{CF1943DC-0D38-4A14-B228-D2D5E8484A2D}"/>
              </a:ext>
            </a:extLst>
          </p:cNvPr>
          <p:cNvSpPr>
            <a:spLocks noChangeShapeType="1"/>
          </p:cNvSpPr>
          <p:nvPr/>
        </p:nvSpPr>
        <p:spPr bwMode="auto">
          <a:xfrm>
            <a:off x="3000375" y="3763963"/>
            <a:ext cx="339725" cy="0"/>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67" name="Line 15">
            <a:extLst>
              <a:ext uri="{FF2B5EF4-FFF2-40B4-BE49-F238E27FC236}">
                <a16:creationId xmlns:a16="http://schemas.microsoft.com/office/drawing/2014/main" id="{04CFB709-0102-48B1-A255-371706ACFFAA}"/>
              </a:ext>
            </a:extLst>
          </p:cNvPr>
          <p:cNvSpPr>
            <a:spLocks noChangeShapeType="1"/>
          </p:cNvSpPr>
          <p:nvPr/>
        </p:nvSpPr>
        <p:spPr bwMode="auto">
          <a:xfrm>
            <a:off x="3762375" y="3757613"/>
            <a:ext cx="339725" cy="0"/>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68" name="Line 16">
            <a:extLst>
              <a:ext uri="{FF2B5EF4-FFF2-40B4-BE49-F238E27FC236}">
                <a16:creationId xmlns:a16="http://schemas.microsoft.com/office/drawing/2014/main" id="{59A80258-63FB-408C-9D9B-0476AF79A9E3}"/>
              </a:ext>
            </a:extLst>
          </p:cNvPr>
          <p:cNvSpPr>
            <a:spLocks noChangeShapeType="1"/>
          </p:cNvSpPr>
          <p:nvPr/>
        </p:nvSpPr>
        <p:spPr bwMode="auto">
          <a:xfrm>
            <a:off x="4524375" y="3763963"/>
            <a:ext cx="339725" cy="0"/>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69" name="Line 17">
            <a:extLst>
              <a:ext uri="{FF2B5EF4-FFF2-40B4-BE49-F238E27FC236}">
                <a16:creationId xmlns:a16="http://schemas.microsoft.com/office/drawing/2014/main" id="{B60EA3AC-D14E-40A4-AD71-9398D33C3603}"/>
              </a:ext>
            </a:extLst>
          </p:cNvPr>
          <p:cNvSpPr>
            <a:spLocks noChangeShapeType="1"/>
          </p:cNvSpPr>
          <p:nvPr/>
        </p:nvSpPr>
        <p:spPr bwMode="auto">
          <a:xfrm>
            <a:off x="5286375" y="3763963"/>
            <a:ext cx="339725" cy="0"/>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70" name="Line 18">
            <a:extLst>
              <a:ext uri="{FF2B5EF4-FFF2-40B4-BE49-F238E27FC236}">
                <a16:creationId xmlns:a16="http://schemas.microsoft.com/office/drawing/2014/main" id="{5968F059-8F7E-476B-99EC-2A6DC6F693FE}"/>
              </a:ext>
            </a:extLst>
          </p:cNvPr>
          <p:cNvSpPr>
            <a:spLocks noChangeShapeType="1"/>
          </p:cNvSpPr>
          <p:nvPr/>
        </p:nvSpPr>
        <p:spPr bwMode="auto">
          <a:xfrm flipV="1">
            <a:off x="2963863" y="3914775"/>
            <a:ext cx="422275" cy="422275"/>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71" name="Line 19">
            <a:extLst>
              <a:ext uri="{FF2B5EF4-FFF2-40B4-BE49-F238E27FC236}">
                <a16:creationId xmlns:a16="http://schemas.microsoft.com/office/drawing/2014/main" id="{6F78D75B-AA57-4EC2-9119-287F70DA5400}"/>
              </a:ext>
            </a:extLst>
          </p:cNvPr>
          <p:cNvSpPr>
            <a:spLocks noChangeShapeType="1"/>
          </p:cNvSpPr>
          <p:nvPr/>
        </p:nvSpPr>
        <p:spPr bwMode="auto">
          <a:xfrm flipV="1">
            <a:off x="3773488" y="3914775"/>
            <a:ext cx="422275" cy="422275"/>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72" name="Line 20">
            <a:extLst>
              <a:ext uri="{FF2B5EF4-FFF2-40B4-BE49-F238E27FC236}">
                <a16:creationId xmlns:a16="http://schemas.microsoft.com/office/drawing/2014/main" id="{727FA307-8A3E-4D00-A89E-A6B37838E5AE}"/>
              </a:ext>
            </a:extLst>
          </p:cNvPr>
          <p:cNvSpPr>
            <a:spLocks noChangeShapeType="1"/>
          </p:cNvSpPr>
          <p:nvPr/>
        </p:nvSpPr>
        <p:spPr bwMode="auto">
          <a:xfrm flipV="1">
            <a:off x="4494213" y="3914775"/>
            <a:ext cx="422275" cy="422275"/>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73" name="Line 21">
            <a:extLst>
              <a:ext uri="{FF2B5EF4-FFF2-40B4-BE49-F238E27FC236}">
                <a16:creationId xmlns:a16="http://schemas.microsoft.com/office/drawing/2014/main" id="{FC39133A-3D4A-46FE-A6C7-5C204485BBDC}"/>
              </a:ext>
            </a:extLst>
          </p:cNvPr>
          <p:cNvSpPr>
            <a:spLocks noChangeShapeType="1"/>
          </p:cNvSpPr>
          <p:nvPr/>
        </p:nvSpPr>
        <p:spPr bwMode="auto">
          <a:xfrm flipV="1">
            <a:off x="5302250" y="3914775"/>
            <a:ext cx="422275" cy="422275"/>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38935" name="Oval 22">
            <a:extLst>
              <a:ext uri="{FF2B5EF4-FFF2-40B4-BE49-F238E27FC236}">
                <a16:creationId xmlns:a16="http://schemas.microsoft.com/office/drawing/2014/main" id="{8BBEBA04-83B2-4E9D-AEBC-7CA89D4E97BA}"/>
              </a:ext>
            </a:extLst>
          </p:cNvPr>
          <p:cNvSpPr>
            <a:spLocks/>
          </p:cNvSpPr>
          <p:nvPr/>
        </p:nvSpPr>
        <p:spPr bwMode="auto">
          <a:xfrm>
            <a:off x="5659438" y="4298950"/>
            <a:ext cx="381000" cy="381000"/>
          </a:xfrm>
          <a:prstGeom prst="ellipse">
            <a:avLst/>
          </a:prstGeom>
          <a:solidFill>
            <a:srgbClr val="49A8F2"/>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36" name="Oval 23">
            <a:extLst>
              <a:ext uri="{FF2B5EF4-FFF2-40B4-BE49-F238E27FC236}">
                <a16:creationId xmlns:a16="http://schemas.microsoft.com/office/drawing/2014/main" id="{E2126FFF-6567-4DB7-A3B8-BBC752831987}"/>
              </a:ext>
            </a:extLst>
          </p:cNvPr>
          <p:cNvSpPr>
            <a:spLocks/>
          </p:cNvSpPr>
          <p:nvPr/>
        </p:nvSpPr>
        <p:spPr bwMode="auto">
          <a:xfrm>
            <a:off x="6421438" y="4298950"/>
            <a:ext cx="381000" cy="381000"/>
          </a:xfrm>
          <a:prstGeom prst="ellipse">
            <a:avLst/>
          </a:prstGeom>
          <a:solidFill>
            <a:srgbClr val="49A8F2"/>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37" name="Oval 24">
            <a:extLst>
              <a:ext uri="{FF2B5EF4-FFF2-40B4-BE49-F238E27FC236}">
                <a16:creationId xmlns:a16="http://schemas.microsoft.com/office/drawing/2014/main" id="{ACE95132-29CC-4E7E-A362-63AAB3C50F5F}"/>
              </a:ext>
            </a:extLst>
          </p:cNvPr>
          <p:cNvSpPr>
            <a:spLocks/>
          </p:cNvSpPr>
          <p:nvPr/>
        </p:nvSpPr>
        <p:spPr bwMode="auto">
          <a:xfrm>
            <a:off x="7189788" y="4298950"/>
            <a:ext cx="381000" cy="381000"/>
          </a:xfrm>
          <a:prstGeom prst="ellipse">
            <a:avLst/>
          </a:prstGeom>
          <a:solidFill>
            <a:srgbClr val="49A8F2"/>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38" name="Oval 25">
            <a:extLst>
              <a:ext uri="{FF2B5EF4-FFF2-40B4-BE49-F238E27FC236}">
                <a16:creationId xmlns:a16="http://schemas.microsoft.com/office/drawing/2014/main" id="{C623A2C7-10D3-47A4-B477-087B46A23048}"/>
              </a:ext>
            </a:extLst>
          </p:cNvPr>
          <p:cNvSpPr>
            <a:spLocks/>
          </p:cNvSpPr>
          <p:nvPr/>
        </p:nvSpPr>
        <p:spPr bwMode="auto">
          <a:xfrm>
            <a:off x="5659438" y="3575050"/>
            <a:ext cx="381000" cy="381000"/>
          </a:xfrm>
          <a:prstGeom prst="ellipse">
            <a:avLst/>
          </a:prstGeom>
          <a:solidFill>
            <a:srgbClr val="FF4C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39" name="Oval 26">
            <a:extLst>
              <a:ext uri="{FF2B5EF4-FFF2-40B4-BE49-F238E27FC236}">
                <a16:creationId xmlns:a16="http://schemas.microsoft.com/office/drawing/2014/main" id="{7CFEF3AD-2183-4E04-A1F9-06E36D9CCF3E}"/>
              </a:ext>
            </a:extLst>
          </p:cNvPr>
          <p:cNvSpPr>
            <a:spLocks/>
          </p:cNvSpPr>
          <p:nvPr/>
        </p:nvSpPr>
        <p:spPr bwMode="auto">
          <a:xfrm>
            <a:off x="6421438" y="3575050"/>
            <a:ext cx="381000" cy="381000"/>
          </a:xfrm>
          <a:prstGeom prst="ellipse">
            <a:avLst/>
          </a:prstGeom>
          <a:solidFill>
            <a:srgbClr val="FF4C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40" name="Oval 27">
            <a:extLst>
              <a:ext uri="{FF2B5EF4-FFF2-40B4-BE49-F238E27FC236}">
                <a16:creationId xmlns:a16="http://schemas.microsoft.com/office/drawing/2014/main" id="{286D0107-CB54-4453-93DA-781DD25D91A0}"/>
              </a:ext>
            </a:extLst>
          </p:cNvPr>
          <p:cNvSpPr>
            <a:spLocks/>
          </p:cNvSpPr>
          <p:nvPr/>
        </p:nvSpPr>
        <p:spPr bwMode="auto">
          <a:xfrm>
            <a:off x="7183438" y="3575050"/>
            <a:ext cx="381000" cy="381000"/>
          </a:xfrm>
          <a:prstGeom prst="ellipse">
            <a:avLst/>
          </a:prstGeom>
          <a:solidFill>
            <a:srgbClr val="7BC233"/>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23580" name="Line 28">
            <a:extLst>
              <a:ext uri="{FF2B5EF4-FFF2-40B4-BE49-F238E27FC236}">
                <a16:creationId xmlns:a16="http://schemas.microsoft.com/office/drawing/2014/main" id="{0A6666A9-F1CB-4004-9BD6-33F544D29410}"/>
              </a:ext>
            </a:extLst>
          </p:cNvPr>
          <p:cNvSpPr>
            <a:spLocks noChangeShapeType="1"/>
          </p:cNvSpPr>
          <p:nvPr/>
        </p:nvSpPr>
        <p:spPr bwMode="auto">
          <a:xfrm>
            <a:off x="6061075" y="3768725"/>
            <a:ext cx="339725" cy="0"/>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81" name="Line 29">
            <a:extLst>
              <a:ext uri="{FF2B5EF4-FFF2-40B4-BE49-F238E27FC236}">
                <a16:creationId xmlns:a16="http://schemas.microsoft.com/office/drawing/2014/main" id="{68E87242-B981-42FF-B39D-0156B153470D}"/>
              </a:ext>
            </a:extLst>
          </p:cNvPr>
          <p:cNvSpPr>
            <a:spLocks noChangeShapeType="1"/>
          </p:cNvSpPr>
          <p:nvPr/>
        </p:nvSpPr>
        <p:spPr bwMode="auto">
          <a:xfrm>
            <a:off x="6823075" y="3760788"/>
            <a:ext cx="339725" cy="0"/>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82" name="Line 30">
            <a:extLst>
              <a:ext uri="{FF2B5EF4-FFF2-40B4-BE49-F238E27FC236}">
                <a16:creationId xmlns:a16="http://schemas.microsoft.com/office/drawing/2014/main" id="{11BC148D-02C6-415A-9383-E4D39AF9977A}"/>
              </a:ext>
            </a:extLst>
          </p:cNvPr>
          <p:cNvSpPr>
            <a:spLocks noChangeShapeType="1"/>
          </p:cNvSpPr>
          <p:nvPr/>
        </p:nvSpPr>
        <p:spPr bwMode="auto">
          <a:xfrm>
            <a:off x="7585075" y="3768725"/>
            <a:ext cx="339725" cy="0"/>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83" name="Line 31">
            <a:extLst>
              <a:ext uri="{FF2B5EF4-FFF2-40B4-BE49-F238E27FC236}">
                <a16:creationId xmlns:a16="http://schemas.microsoft.com/office/drawing/2014/main" id="{0D89C6E7-3CF8-4D58-AA53-52622901F54C}"/>
              </a:ext>
            </a:extLst>
          </p:cNvPr>
          <p:cNvSpPr>
            <a:spLocks noChangeShapeType="1"/>
          </p:cNvSpPr>
          <p:nvPr/>
        </p:nvSpPr>
        <p:spPr bwMode="auto">
          <a:xfrm flipV="1">
            <a:off x="6024563" y="3917950"/>
            <a:ext cx="422275" cy="422275"/>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84" name="Line 32">
            <a:extLst>
              <a:ext uri="{FF2B5EF4-FFF2-40B4-BE49-F238E27FC236}">
                <a16:creationId xmlns:a16="http://schemas.microsoft.com/office/drawing/2014/main" id="{3E817F5A-6AB7-4FBB-854D-3BFB5F539A3C}"/>
              </a:ext>
            </a:extLst>
          </p:cNvPr>
          <p:cNvSpPr>
            <a:spLocks noChangeShapeType="1"/>
          </p:cNvSpPr>
          <p:nvPr/>
        </p:nvSpPr>
        <p:spPr bwMode="auto">
          <a:xfrm flipV="1">
            <a:off x="6834188" y="3917950"/>
            <a:ext cx="422275" cy="422275"/>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85" name="Line 33">
            <a:extLst>
              <a:ext uri="{FF2B5EF4-FFF2-40B4-BE49-F238E27FC236}">
                <a16:creationId xmlns:a16="http://schemas.microsoft.com/office/drawing/2014/main" id="{1FDD9EB8-5CF1-4160-921E-B24947FDF036}"/>
              </a:ext>
            </a:extLst>
          </p:cNvPr>
          <p:cNvSpPr>
            <a:spLocks noChangeShapeType="1"/>
          </p:cNvSpPr>
          <p:nvPr/>
        </p:nvSpPr>
        <p:spPr bwMode="auto">
          <a:xfrm flipV="1">
            <a:off x="7554913" y="3917950"/>
            <a:ext cx="422275" cy="422275"/>
          </a:xfrm>
          <a:prstGeom prst="line">
            <a:avLst/>
          </a:prstGeom>
          <a:noFill/>
          <a:ln w="25400" cap="flat" cmpd="sng">
            <a:solidFill>
              <a:schemeClr val="accent2"/>
            </a:solidFill>
            <a:prstDash val="solid"/>
            <a:round/>
            <a:headEnd type="none" w="med" len="med"/>
            <a:tailEnd type="triangl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38947" name="Text Box 34">
            <a:extLst>
              <a:ext uri="{FF2B5EF4-FFF2-40B4-BE49-F238E27FC236}">
                <a16:creationId xmlns:a16="http://schemas.microsoft.com/office/drawing/2014/main" id="{786DEE2C-194E-410E-8BDC-CE6F92F199A2}"/>
              </a:ext>
            </a:extLst>
          </p:cNvPr>
          <p:cNvSpPr txBox="1">
            <a:spLocks/>
          </p:cNvSpPr>
          <p:nvPr/>
        </p:nvSpPr>
        <p:spPr bwMode="auto">
          <a:xfrm>
            <a:off x="1165225" y="4313238"/>
            <a:ext cx="147412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r>
              <a:rPr lang="en-US" altLang="en-US" sz="2000" dirty="0">
                <a:latin typeface="LM Roman 10" panose="00000500000000000000" pitchFamily="50" charset="0"/>
              </a:rPr>
              <a:t>Observation</a:t>
            </a:r>
            <a:endParaRPr lang="en-US" altLang="en-US" dirty="0">
              <a:latin typeface="LM Roman 10" panose="00000500000000000000" pitchFamily="50" charset="0"/>
            </a:endParaRPr>
          </a:p>
        </p:txBody>
      </p:sp>
      <p:sp>
        <p:nvSpPr>
          <p:cNvPr id="38948" name="Text Box 35">
            <a:extLst>
              <a:ext uri="{FF2B5EF4-FFF2-40B4-BE49-F238E27FC236}">
                <a16:creationId xmlns:a16="http://schemas.microsoft.com/office/drawing/2014/main" id="{78E230C1-2CEC-45E1-898D-C1CC079B9BB3}"/>
              </a:ext>
            </a:extLst>
          </p:cNvPr>
          <p:cNvSpPr txBox="1">
            <a:spLocks/>
          </p:cNvSpPr>
          <p:nvPr/>
        </p:nvSpPr>
        <p:spPr bwMode="auto">
          <a:xfrm>
            <a:off x="1165225" y="3589338"/>
            <a:ext cx="145488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r>
              <a:rPr lang="en-US" altLang="en-US" sz="2000" dirty="0">
                <a:latin typeface="LM Roman 10" panose="00000500000000000000" pitchFamily="50" charset="0"/>
              </a:rPr>
              <a:t>Explanation</a:t>
            </a:r>
          </a:p>
        </p:txBody>
      </p:sp>
      <p:sp>
        <p:nvSpPr>
          <p:cNvPr id="38949" name="Oval 36">
            <a:extLst>
              <a:ext uri="{FF2B5EF4-FFF2-40B4-BE49-F238E27FC236}">
                <a16:creationId xmlns:a16="http://schemas.microsoft.com/office/drawing/2014/main" id="{C1418090-578E-4BDF-A46D-0800668E4FB7}"/>
              </a:ext>
            </a:extLst>
          </p:cNvPr>
          <p:cNvSpPr>
            <a:spLocks/>
          </p:cNvSpPr>
          <p:nvPr/>
        </p:nvSpPr>
        <p:spPr bwMode="auto">
          <a:xfrm>
            <a:off x="2598738" y="2835275"/>
            <a:ext cx="381000" cy="381000"/>
          </a:xfrm>
          <a:prstGeom prst="ellipse">
            <a:avLst/>
          </a:prstGeom>
          <a:solidFill>
            <a:srgbClr val="999A98"/>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n-US" altLang="en-US" sz="1700">
                <a:solidFill>
                  <a:srgbClr val="FFFFFF"/>
                </a:solidFill>
              </a:rPr>
              <a:t>o</a:t>
            </a:r>
          </a:p>
        </p:txBody>
      </p:sp>
      <p:sp>
        <p:nvSpPr>
          <p:cNvPr id="38950" name="Oval 37">
            <a:extLst>
              <a:ext uri="{FF2B5EF4-FFF2-40B4-BE49-F238E27FC236}">
                <a16:creationId xmlns:a16="http://schemas.microsoft.com/office/drawing/2014/main" id="{8A27A0DB-8051-4106-A958-388647C82C5A}"/>
              </a:ext>
            </a:extLst>
          </p:cNvPr>
          <p:cNvSpPr>
            <a:spLocks/>
          </p:cNvSpPr>
          <p:nvPr/>
        </p:nvSpPr>
        <p:spPr bwMode="auto">
          <a:xfrm>
            <a:off x="3360738" y="2835275"/>
            <a:ext cx="381000" cy="381000"/>
          </a:xfrm>
          <a:prstGeom prst="ellipse">
            <a:avLst/>
          </a:prstGeom>
          <a:solidFill>
            <a:srgbClr val="999A98"/>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51" name="Oval 38">
            <a:extLst>
              <a:ext uri="{FF2B5EF4-FFF2-40B4-BE49-F238E27FC236}">
                <a16:creationId xmlns:a16="http://schemas.microsoft.com/office/drawing/2014/main" id="{0711E414-C840-43B0-A1A6-54E74ED0A4B2}"/>
              </a:ext>
            </a:extLst>
          </p:cNvPr>
          <p:cNvSpPr>
            <a:spLocks/>
          </p:cNvSpPr>
          <p:nvPr/>
        </p:nvSpPr>
        <p:spPr bwMode="auto">
          <a:xfrm>
            <a:off x="4122738" y="2835275"/>
            <a:ext cx="381000" cy="381000"/>
          </a:xfrm>
          <a:prstGeom prst="ellipse">
            <a:avLst/>
          </a:prstGeom>
          <a:solidFill>
            <a:srgbClr val="999A98"/>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52" name="Oval 39">
            <a:extLst>
              <a:ext uri="{FF2B5EF4-FFF2-40B4-BE49-F238E27FC236}">
                <a16:creationId xmlns:a16="http://schemas.microsoft.com/office/drawing/2014/main" id="{7EC3AC63-BF49-4103-9EAD-212D4BB5FB9E}"/>
              </a:ext>
            </a:extLst>
          </p:cNvPr>
          <p:cNvSpPr>
            <a:spLocks/>
          </p:cNvSpPr>
          <p:nvPr/>
        </p:nvSpPr>
        <p:spPr bwMode="auto">
          <a:xfrm>
            <a:off x="4884738" y="2835275"/>
            <a:ext cx="381000" cy="381000"/>
          </a:xfrm>
          <a:prstGeom prst="ellipse">
            <a:avLst/>
          </a:prstGeom>
          <a:solidFill>
            <a:srgbClr val="999A98"/>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23592" name="Line 40">
            <a:extLst>
              <a:ext uri="{FF2B5EF4-FFF2-40B4-BE49-F238E27FC236}">
                <a16:creationId xmlns:a16="http://schemas.microsoft.com/office/drawing/2014/main" id="{E93C612C-6904-4C1E-94D2-1E198207F7D9}"/>
              </a:ext>
            </a:extLst>
          </p:cNvPr>
          <p:cNvSpPr>
            <a:spLocks noChangeShapeType="1"/>
          </p:cNvSpPr>
          <p:nvPr/>
        </p:nvSpPr>
        <p:spPr bwMode="auto">
          <a:xfrm>
            <a:off x="2789238" y="3225800"/>
            <a:ext cx="0" cy="338138"/>
          </a:xfrm>
          <a:prstGeom prst="line">
            <a:avLst/>
          </a:prstGeom>
          <a:noFill/>
          <a:ln w="25400" cap="flat" cmpd="sng">
            <a:solidFill>
              <a:schemeClr val="accent2"/>
            </a:solidFill>
            <a:prstDash val="solid"/>
            <a:round/>
            <a:headEnd type="triangle" w="med" len="med"/>
            <a:tailEnd type="non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93" name="Line 41">
            <a:extLst>
              <a:ext uri="{FF2B5EF4-FFF2-40B4-BE49-F238E27FC236}">
                <a16:creationId xmlns:a16="http://schemas.microsoft.com/office/drawing/2014/main" id="{DC1FA2DE-F72B-40E9-8FF2-447E9D90B738}"/>
              </a:ext>
            </a:extLst>
          </p:cNvPr>
          <p:cNvSpPr>
            <a:spLocks noChangeShapeType="1"/>
          </p:cNvSpPr>
          <p:nvPr/>
        </p:nvSpPr>
        <p:spPr bwMode="auto">
          <a:xfrm>
            <a:off x="3551238" y="3217863"/>
            <a:ext cx="0" cy="339725"/>
          </a:xfrm>
          <a:prstGeom prst="line">
            <a:avLst/>
          </a:prstGeom>
          <a:noFill/>
          <a:ln w="25400" cap="flat" cmpd="sng">
            <a:solidFill>
              <a:schemeClr val="accent2"/>
            </a:solidFill>
            <a:prstDash val="solid"/>
            <a:round/>
            <a:headEnd type="triangle" w="med" len="med"/>
            <a:tailEnd type="non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94" name="Line 42">
            <a:extLst>
              <a:ext uri="{FF2B5EF4-FFF2-40B4-BE49-F238E27FC236}">
                <a16:creationId xmlns:a16="http://schemas.microsoft.com/office/drawing/2014/main" id="{78FA71E8-1521-4CE1-BF78-A31F9E789F64}"/>
              </a:ext>
            </a:extLst>
          </p:cNvPr>
          <p:cNvSpPr>
            <a:spLocks noChangeShapeType="1"/>
          </p:cNvSpPr>
          <p:nvPr/>
        </p:nvSpPr>
        <p:spPr bwMode="auto">
          <a:xfrm>
            <a:off x="4313238" y="3225800"/>
            <a:ext cx="0" cy="338138"/>
          </a:xfrm>
          <a:prstGeom prst="line">
            <a:avLst/>
          </a:prstGeom>
          <a:noFill/>
          <a:ln w="25400" cap="flat" cmpd="sng">
            <a:solidFill>
              <a:schemeClr val="accent2"/>
            </a:solidFill>
            <a:prstDash val="solid"/>
            <a:round/>
            <a:headEnd type="triangle" w="med" len="med"/>
            <a:tailEnd type="non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595" name="Line 43">
            <a:extLst>
              <a:ext uri="{FF2B5EF4-FFF2-40B4-BE49-F238E27FC236}">
                <a16:creationId xmlns:a16="http://schemas.microsoft.com/office/drawing/2014/main" id="{F4A71A2D-CE30-4C03-A924-2AC801EE2761}"/>
              </a:ext>
            </a:extLst>
          </p:cNvPr>
          <p:cNvSpPr>
            <a:spLocks noChangeShapeType="1"/>
          </p:cNvSpPr>
          <p:nvPr/>
        </p:nvSpPr>
        <p:spPr bwMode="auto">
          <a:xfrm>
            <a:off x="5075238" y="3225800"/>
            <a:ext cx="0" cy="338138"/>
          </a:xfrm>
          <a:prstGeom prst="line">
            <a:avLst/>
          </a:prstGeom>
          <a:noFill/>
          <a:ln w="25400" cap="flat" cmpd="sng">
            <a:solidFill>
              <a:schemeClr val="accent2"/>
            </a:solidFill>
            <a:prstDash val="solid"/>
            <a:round/>
            <a:headEnd type="triangle" w="med" len="med"/>
            <a:tailEnd type="non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38957" name="Oval 44">
            <a:extLst>
              <a:ext uri="{FF2B5EF4-FFF2-40B4-BE49-F238E27FC236}">
                <a16:creationId xmlns:a16="http://schemas.microsoft.com/office/drawing/2014/main" id="{D3802B90-EF72-430A-A1F2-01BE5736228F}"/>
              </a:ext>
            </a:extLst>
          </p:cNvPr>
          <p:cNvSpPr>
            <a:spLocks/>
          </p:cNvSpPr>
          <p:nvPr/>
        </p:nvSpPr>
        <p:spPr bwMode="auto">
          <a:xfrm>
            <a:off x="5659438" y="2840038"/>
            <a:ext cx="381000" cy="381000"/>
          </a:xfrm>
          <a:prstGeom prst="ellipse">
            <a:avLst/>
          </a:prstGeom>
          <a:solidFill>
            <a:srgbClr val="999A98"/>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58" name="Oval 45">
            <a:extLst>
              <a:ext uri="{FF2B5EF4-FFF2-40B4-BE49-F238E27FC236}">
                <a16:creationId xmlns:a16="http://schemas.microsoft.com/office/drawing/2014/main" id="{D924AFC0-F144-4EC8-92B6-132F247C1167}"/>
              </a:ext>
            </a:extLst>
          </p:cNvPr>
          <p:cNvSpPr>
            <a:spLocks/>
          </p:cNvSpPr>
          <p:nvPr/>
        </p:nvSpPr>
        <p:spPr bwMode="auto">
          <a:xfrm>
            <a:off x="6421438" y="2840038"/>
            <a:ext cx="381000" cy="381000"/>
          </a:xfrm>
          <a:prstGeom prst="ellipse">
            <a:avLst/>
          </a:prstGeom>
          <a:solidFill>
            <a:srgbClr val="FF4C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38959" name="Oval 46">
            <a:extLst>
              <a:ext uri="{FF2B5EF4-FFF2-40B4-BE49-F238E27FC236}">
                <a16:creationId xmlns:a16="http://schemas.microsoft.com/office/drawing/2014/main" id="{7B61ECE0-0538-4A07-ADAB-D0D53165D674}"/>
              </a:ext>
            </a:extLst>
          </p:cNvPr>
          <p:cNvSpPr>
            <a:spLocks/>
          </p:cNvSpPr>
          <p:nvPr/>
        </p:nvSpPr>
        <p:spPr bwMode="auto">
          <a:xfrm>
            <a:off x="7183438" y="2840038"/>
            <a:ext cx="381000" cy="381000"/>
          </a:xfrm>
          <a:prstGeom prst="ellipse">
            <a:avLst/>
          </a:prstGeom>
          <a:solidFill>
            <a:srgbClr val="999A98"/>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23599" name="Line 47">
            <a:extLst>
              <a:ext uri="{FF2B5EF4-FFF2-40B4-BE49-F238E27FC236}">
                <a16:creationId xmlns:a16="http://schemas.microsoft.com/office/drawing/2014/main" id="{CC6051C1-6FD5-4AEB-888E-EFCC3B43CA98}"/>
              </a:ext>
            </a:extLst>
          </p:cNvPr>
          <p:cNvSpPr>
            <a:spLocks noChangeShapeType="1"/>
          </p:cNvSpPr>
          <p:nvPr/>
        </p:nvSpPr>
        <p:spPr bwMode="auto">
          <a:xfrm>
            <a:off x="5849938" y="3228975"/>
            <a:ext cx="0" cy="339725"/>
          </a:xfrm>
          <a:prstGeom prst="line">
            <a:avLst/>
          </a:prstGeom>
          <a:noFill/>
          <a:ln w="25400" cap="flat" cmpd="sng">
            <a:solidFill>
              <a:schemeClr val="accent2"/>
            </a:solidFill>
            <a:prstDash val="solid"/>
            <a:round/>
            <a:headEnd type="triangle" w="med" len="med"/>
            <a:tailEnd type="non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600" name="Line 48">
            <a:extLst>
              <a:ext uri="{FF2B5EF4-FFF2-40B4-BE49-F238E27FC236}">
                <a16:creationId xmlns:a16="http://schemas.microsoft.com/office/drawing/2014/main" id="{98098C64-AC86-4945-B971-A9BFEE2DB5FF}"/>
              </a:ext>
            </a:extLst>
          </p:cNvPr>
          <p:cNvSpPr>
            <a:spLocks noChangeShapeType="1"/>
          </p:cNvSpPr>
          <p:nvPr/>
        </p:nvSpPr>
        <p:spPr bwMode="auto">
          <a:xfrm>
            <a:off x="6611938" y="3221038"/>
            <a:ext cx="0" cy="339725"/>
          </a:xfrm>
          <a:prstGeom prst="line">
            <a:avLst/>
          </a:prstGeom>
          <a:noFill/>
          <a:ln w="25400" cap="flat" cmpd="sng">
            <a:solidFill>
              <a:schemeClr val="accent2"/>
            </a:solidFill>
            <a:prstDash val="solid"/>
            <a:round/>
            <a:headEnd type="triangle" w="med" len="med"/>
            <a:tailEnd type="non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23601" name="Line 49">
            <a:extLst>
              <a:ext uri="{FF2B5EF4-FFF2-40B4-BE49-F238E27FC236}">
                <a16:creationId xmlns:a16="http://schemas.microsoft.com/office/drawing/2014/main" id="{ACF7F82F-D2F4-4750-AA70-632C76177256}"/>
              </a:ext>
            </a:extLst>
          </p:cNvPr>
          <p:cNvSpPr>
            <a:spLocks noChangeShapeType="1"/>
          </p:cNvSpPr>
          <p:nvPr/>
        </p:nvSpPr>
        <p:spPr bwMode="auto">
          <a:xfrm>
            <a:off x="7373938" y="3228975"/>
            <a:ext cx="0" cy="339725"/>
          </a:xfrm>
          <a:prstGeom prst="line">
            <a:avLst/>
          </a:prstGeom>
          <a:noFill/>
          <a:ln w="25400" cap="flat" cmpd="sng">
            <a:solidFill>
              <a:schemeClr val="accent2"/>
            </a:solidFill>
            <a:prstDash val="solid"/>
            <a:round/>
            <a:headEnd type="triangle" w="med" len="med"/>
            <a:tailEnd type="none" w="med" len="med"/>
          </a:ln>
          <a:effectLst>
            <a:outerShdw blurRad="38100" dist="20000" dir="5400000" algn="ctr" rotWithShape="0">
              <a:srgbClr val="000000">
                <a:alpha val="37999"/>
              </a:srgbClr>
            </a:outerShdw>
          </a:effectLst>
        </p:spPr>
        <p:txBody>
          <a:bodyPr lIns="45720" rIns="45720"/>
          <a:lstStyle/>
          <a:p>
            <a:pPr eaLnBrk="1">
              <a:defRPr/>
            </a:pPr>
            <a:endParaRPr lang="en-US" altLang="en-US"/>
          </a:p>
        </p:txBody>
      </p:sp>
      <p:sp>
        <p:nvSpPr>
          <p:cNvPr id="38963" name="Text Box 50">
            <a:extLst>
              <a:ext uri="{FF2B5EF4-FFF2-40B4-BE49-F238E27FC236}">
                <a16:creationId xmlns:a16="http://schemas.microsoft.com/office/drawing/2014/main" id="{8182AAB6-0A9C-4FD1-98C6-DF64AB6AC8FE}"/>
              </a:ext>
            </a:extLst>
          </p:cNvPr>
          <p:cNvSpPr txBox="1">
            <a:spLocks/>
          </p:cNvSpPr>
          <p:nvPr/>
        </p:nvSpPr>
        <p:spPr bwMode="auto">
          <a:xfrm>
            <a:off x="1165225" y="2854325"/>
            <a:ext cx="91788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r>
              <a:rPr lang="en-US" altLang="en-US" sz="2000" dirty="0">
                <a:latin typeface="LM Roman 10" panose="00000500000000000000" pitchFamily="50" charset="0"/>
              </a:rPr>
              <a:t>Output</a:t>
            </a:r>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3216BEA5-D9C2-418A-AF0D-CB528102D65C}"/>
                  </a:ext>
                </a:extLst>
              </p:cNvPr>
              <p:cNvSpPr txBox="1"/>
              <p:nvPr/>
            </p:nvSpPr>
            <p:spPr>
              <a:xfrm>
                <a:off x="493713" y="1392535"/>
                <a:ext cx="8001000" cy="10831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𝒕</m:t>
                              </m:r>
                            </m:sub>
                          </m:sSub>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den>
                      </m:f>
                      <m:r>
                        <a:rPr lang="en-US" altLang="en-US" sz="2000" b="1" i="1" smtClean="0">
                          <a:latin typeface="Cambria Math" panose="02040503050406030204" pitchFamily="18" charset="0"/>
                        </a:rPr>
                        <m:t>=</m:t>
                      </m:r>
                      <m:f>
                        <m:fPr>
                          <m:ctrlPr>
                            <a:rPr lang="en-US" altLang="en-US" sz="2000" b="1" i="1">
                              <a:latin typeface="Cambria Math" panose="02040503050406030204" pitchFamily="18" charset="0"/>
                            </a:rPr>
                          </m:ctrlPr>
                        </m:fPr>
                        <m:num>
                          <m:r>
                            <a:rPr lang="en-US" altLang="en-US" sz="2000" b="1" i="1">
                              <a:latin typeface="Cambria Math" panose="02040503050406030204" pitchFamily="18" charset="0"/>
                            </a:rPr>
                            <m:t>𝝏</m:t>
                          </m:r>
                          <m:r>
                            <a:rPr lang="en-US" altLang="en-US" sz="2000" b="1" i="1">
                              <a:latin typeface="Cambria Math" panose="02040503050406030204" pitchFamily="18" charset="0"/>
                            </a:rPr>
                            <m:t>𝒇</m:t>
                          </m:r>
                          <m:r>
                            <a:rPr lang="en-US" altLang="en-US" sz="2000" b="1" i="1">
                              <a:latin typeface="Cambria Math" panose="02040503050406030204" pitchFamily="18" charset="0"/>
                            </a:rPr>
                            <m:t>(</m:t>
                          </m:r>
                          <m:sSub>
                            <m:sSubPr>
                              <m:ctrlPr>
                                <a:rPr lang="en-US" altLang="en-US" sz="2000" b="1" i="1">
                                  <a:latin typeface="Cambria Math" panose="02040503050406030204" pitchFamily="18" charset="0"/>
                                </a:rPr>
                              </m:ctrlPr>
                            </m:sSubPr>
                            <m:e>
                              <m:r>
                                <a:rPr lang="en-US" altLang="en-US" sz="2000" b="1" i="1">
                                  <a:latin typeface="Cambria Math" panose="02040503050406030204" pitchFamily="18" charset="0"/>
                                </a:rPr>
                                <m:t>𝒙</m:t>
                              </m:r>
                            </m:e>
                            <m:sub>
                              <m:r>
                                <a:rPr lang="en-US" altLang="en-US" sz="2000" b="1" i="1">
                                  <a:latin typeface="Cambria Math" panose="02040503050406030204" pitchFamily="18" charset="0"/>
                                </a:rPr>
                                <m:t>𝒕</m:t>
                              </m:r>
                            </m:sub>
                          </m:sSub>
                          <m:r>
                            <a:rPr lang="en-US" altLang="en-US" sz="2000" b="1" i="1">
                              <a:latin typeface="Cambria Math" panose="02040503050406030204" pitchFamily="18" charset="0"/>
                            </a:rPr>
                            <m:t>,</m:t>
                          </m:r>
                          <m:sSub>
                            <m:sSubPr>
                              <m:ctrlPr>
                                <a:rPr lang="en-US" altLang="en-US" sz="2000" b="1" i="1">
                                  <a:latin typeface="Cambria Math" panose="02040503050406030204" pitchFamily="18" charset="0"/>
                                </a:rPr>
                              </m:ctrlPr>
                            </m:sSubPr>
                            <m:e>
                              <m:r>
                                <a:rPr lang="en-US" altLang="en-US" sz="2000" b="1" i="1">
                                  <a:latin typeface="Cambria Math" panose="02040503050406030204" pitchFamily="18" charset="0"/>
                                </a:rPr>
                                <m:t>𝒉</m:t>
                              </m:r>
                            </m:e>
                            <m:sub>
                              <m:r>
                                <a:rPr lang="en-US" altLang="en-US" sz="2000" b="1" i="1">
                                  <a:latin typeface="Cambria Math" panose="02040503050406030204" pitchFamily="18" charset="0"/>
                                </a:rPr>
                                <m:t>𝒕</m:t>
                              </m:r>
                              <m:r>
                                <a:rPr lang="en-US" altLang="en-US" sz="2000" b="1" i="1">
                                  <a:latin typeface="Cambria Math" panose="02040503050406030204" pitchFamily="18" charset="0"/>
                                </a:rPr>
                                <m:t>−</m:t>
                              </m:r>
                              <m:r>
                                <a:rPr lang="en-US" altLang="en-US" sz="2000" b="1" i="1">
                                  <a:latin typeface="Cambria Math" panose="02040503050406030204" pitchFamily="18" charset="0"/>
                                </a:rPr>
                                <m:t>𝟏</m:t>
                              </m:r>
                            </m:sub>
                          </m:sSub>
                          <m:r>
                            <a:rPr lang="en-US" altLang="en-US" sz="2000" b="1" i="1">
                              <a:latin typeface="Cambria Math" panose="02040503050406030204" pitchFamily="18" charset="0"/>
                            </a:rPr>
                            <m:t>,</m:t>
                          </m:r>
                          <m:sSub>
                            <m:sSubPr>
                              <m:ctrlPr>
                                <a:rPr lang="en-US" altLang="en-US" sz="2000" b="1" i="1">
                                  <a:latin typeface="Cambria Math" panose="02040503050406030204" pitchFamily="18" charset="0"/>
                                </a:rPr>
                              </m:ctrlPr>
                            </m:sSubPr>
                            <m:e>
                              <m:r>
                                <a:rPr lang="en-US" altLang="en-US" sz="2000" b="1" i="1">
                                  <a:latin typeface="Cambria Math" panose="02040503050406030204" pitchFamily="18" charset="0"/>
                                </a:rPr>
                                <m:t>𝒘</m:t>
                              </m:r>
                            </m:e>
                            <m:sub>
                              <m:r>
                                <a:rPr lang="en-US" altLang="en-US" sz="2000" b="1" i="1">
                                  <a:latin typeface="Cambria Math" panose="02040503050406030204" pitchFamily="18" charset="0"/>
                                </a:rPr>
                                <m:t>𝒉</m:t>
                              </m:r>
                            </m:sub>
                          </m:sSub>
                          <m:r>
                            <a:rPr lang="en-US" altLang="en-US" sz="2000" b="1" i="1">
                              <a:latin typeface="Cambria Math" panose="02040503050406030204" pitchFamily="18" charset="0"/>
                            </a:rPr>
                            <m:t>)</m:t>
                          </m:r>
                        </m:num>
                        <m:den>
                          <m:r>
                            <a:rPr lang="en-US" altLang="en-US" sz="2000" b="1" i="1">
                              <a:latin typeface="Cambria Math" panose="02040503050406030204" pitchFamily="18" charset="0"/>
                            </a:rPr>
                            <m:t>𝝏</m:t>
                          </m:r>
                          <m:sSub>
                            <m:sSubPr>
                              <m:ctrlPr>
                                <a:rPr lang="en-US" altLang="en-US" sz="2000" b="1" i="1">
                                  <a:latin typeface="Cambria Math" panose="02040503050406030204" pitchFamily="18" charset="0"/>
                                </a:rPr>
                              </m:ctrlPr>
                            </m:sSubPr>
                            <m:e>
                              <m:r>
                                <a:rPr lang="en-US" altLang="en-US" sz="2000" b="1" i="1">
                                  <a:latin typeface="Cambria Math" panose="02040503050406030204" pitchFamily="18" charset="0"/>
                                </a:rPr>
                                <m:t>𝒘</m:t>
                              </m:r>
                            </m:e>
                            <m:sub>
                              <m:r>
                                <a:rPr lang="en-US" altLang="en-US" sz="2000" b="1" i="1">
                                  <a:latin typeface="Cambria Math" panose="02040503050406030204" pitchFamily="18" charset="0"/>
                                </a:rPr>
                                <m:t>𝒉</m:t>
                              </m:r>
                            </m:sub>
                          </m:sSub>
                        </m:den>
                      </m:f>
                      <m:r>
                        <a:rPr lang="en-US" altLang="en-US" sz="2000" b="1" i="1" smtClean="0">
                          <a:latin typeface="Cambria Math" panose="02040503050406030204" pitchFamily="18" charset="0"/>
                        </a:rPr>
                        <m:t>+</m:t>
                      </m:r>
                      <m:nary>
                        <m:naryPr>
                          <m:chr m:val="∑"/>
                          <m:ctrlPr>
                            <a:rPr lang="en-US" altLang="en-US" sz="2000" b="1" i="1" smtClean="0">
                              <a:latin typeface="Cambria Math" panose="02040503050406030204" pitchFamily="18" charset="0"/>
                            </a:rPr>
                          </m:ctrlPr>
                        </m:naryPr>
                        <m:sub>
                          <m:r>
                            <m:rPr>
                              <m:brk m:alnAt="23"/>
                            </m:rPr>
                            <a:rPr lang="en-US" altLang="en-US" sz="2000" b="1" i="1" smtClean="0">
                              <a:latin typeface="Cambria Math" panose="02040503050406030204" pitchFamily="18" charset="0"/>
                            </a:rPr>
                            <m:t>𝒊</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up>
                          <m:r>
                            <a:rPr lang="en-US" altLang="en-US" sz="2000" b="1" i="1" smtClean="0">
                              <a:latin typeface="Cambria Math" panose="02040503050406030204" pitchFamily="18" charset="0"/>
                            </a:rPr>
                            <m:t>𝒕</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p>
                        <m:e>
                          <m:d>
                            <m:dPr>
                              <m:ctrlPr>
                                <a:rPr lang="en-US" altLang="en-US" sz="2000" b="1" i="1" smtClean="0">
                                  <a:latin typeface="Cambria Math" panose="02040503050406030204" pitchFamily="18" charset="0"/>
                                </a:rPr>
                              </m:ctrlPr>
                            </m:dPr>
                            <m:e>
                              <m:nary>
                                <m:naryPr>
                                  <m:chr m:val="∏"/>
                                  <m:ctrlPr>
                                    <a:rPr lang="en-US" altLang="en-US" sz="2000" b="1" i="1" smtClean="0">
                                      <a:latin typeface="Cambria Math" panose="02040503050406030204" pitchFamily="18" charset="0"/>
                                    </a:rPr>
                                  </m:ctrlPr>
                                </m:naryPr>
                                <m:sub>
                                  <m:r>
                                    <m:rPr>
                                      <m:brk m:alnAt="23"/>
                                    </m:rPr>
                                    <a:rPr lang="en-US" altLang="en-US" sz="2000" b="1" i="1" smtClean="0">
                                      <a:latin typeface="Cambria Math" panose="02040503050406030204" pitchFamily="18" charset="0"/>
                                    </a:rPr>
                                    <m:t>𝒋</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𝒊</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up>
                                  <m:r>
                                    <a:rPr lang="en-US" altLang="en-US" sz="2000" b="1" i="1" smtClean="0">
                                      <a:latin typeface="Cambria Math" panose="02040503050406030204" pitchFamily="18" charset="0"/>
                                    </a:rPr>
                                    <m:t>𝒕</m:t>
                                  </m:r>
                                </m:sup>
                                <m:e>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smtClean="0">
                                          <a:latin typeface="Cambria Math" panose="02040503050406030204" pitchFamily="18" charset="0"/>
                                        </a:rPr>
                                        <m:t>𝒇</m:t>
                                      </m:r>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𝒙</m:t>
                                          </m:r>
                                        </m:e>
                                        <m:sub>
                                          <m:r>
                                            <a:rPr lang="en-US" altLang="en-US" sz="2000" b="1" i="1" smtClean="0">
                                              <a:latin typeface="Cambria Math" panose="02040503050406030204" pitchFamily="18" charset="0"/>
                                            </a:rPr>
                                            <m:t>𝒋</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𝒋</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Sub>
                                      <m:r>
                                        <a:rPr lang="en-US" altLang="en-US" sz="2000" b="1" i="1" smtClean="0">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𝒘</m:t>
                                          </m:r>
                                        </m:e>
                                        <m:sub>
                                          <m:r>
                                            <a:rPr lang="en-US" altLang="en-US" sz="2000" b="1" i="1" smtClean="0">
                                              <a:latin typeface="Cambria Math" panose="02040503050406030204" pitchFamily="18" charset="0"/>
                                            </a:rPr>
                                            <m:t>𝒉</m:t>
                                          </m:r>
                                        </m:sub>
                                      </m:sSub>
                                      <m:r>
                                        <a:rPr lang="en-US" altLang="en-US" sz="2000" b="1" i="1" smtClean="0">
                                          <a:latin typeface="Cambria Math" panose="02040503050406030204" pitchFamily="18" charset="0"/>
                                        </a:rPr>
                                        <m:t>)</m:t>
                                      </m:r>
                                    </m:num>
                                    <m:den>
                                      <m:r>
                                        <a:rPr lang="en-US" altLang="en-US" sz="2000" b="1" i="1">
                                          <a:latin typeface="Cambria Math" panose="02040503050406030204" pitchFamily="18" charset="0"/>
                                        </a:rPr>
                                        <m:t>𝝏</m:t>
                                      </m:r>
                                      <m:sSub>
                                        <m:sSubPr>
                                          <m:ctrlPr>
                                            <a:rPr lang="en-US" altLang="en-US" sz="2000" b="1" i="1" smtClean="0">
                                              <a:latin typeface="Cambria Math" panose="02040503050406030204" pitchFamily="18" charset="0"/>
                                            </a:rPr>
                                          </m:ctrlPr>
                                        </m:sSubPr>
                                        <m:e>
                                          <m:r>
                                            <a:rPr lang="en-US" altLang="en-US" sz="2000" b="1" i="1" smtClean="0">
                                              <a:latin typeface="Cambria Math" panose="02040503050406030204" pitchFamily="18" charset="0"/>
                                            </a:rPr>
                                            <m:t>𝒉</m:t>
                                          </m:r>
                                        </m:e>
                                        <m:sub>
                                          <m:r>
                                            <a:rPr lang="en-US" altLang="en-US" sz="2000" b="1" i="1" smtClean="0">
                                              <a:latin typeface="Cambria Math" panose="02040503050406030204" pitchFamily="18" charset="0"/>
                                            </a:rPr>
                                            <m:t>𝒋</m:t>
                                          </m:r>
                                          <m:r>
                                            <a:rPr lang="en-US" altLang="en-US" sz="2000" b="1" i="1" smtClean="0">
                                              <a:latin typeface="Cambria Math" panose="02040503050406030204" pitchFamily="18" charset="0"/>
                                            </a:rPr>
                                            <m:t>−</m:t>
                                          </m:r>
                                          <m:r>
                                            <a:rPr lang="en-US" altLang="en-US" sz="2000" b="1" i="1" smtClean="0">
                                              <a:latin typeface="Cambria Math" panose="02040503050406030204" pitchFamily="18" charset="0"/>
                                            </a:rPr>
                                            <m:t>𝟏</m:t>
                                          </m:r>
                                        </m:sub>
                                      </m:sSub>
                                    </m:den>
                                  </m:f>
                                </m:e>
                              </m:nary>
                            </m:e>
                          </m:d>
                        </m:e>
                      </m:nary>
                      <m:f>
                        <m:fPr>
                          <m:ctrlPr>
                            <a:rPr lang="en-US" altLang="en-US" sz="2000" b="1" i="1" smtClean="0">
                              <a:latin typeface="Cambria Math" panose="02040503050406030204" pitchFamily="18" charset="0"/>
                            </a:rPr>
                          </m:ctrlPr>
                        </m:fPr>
                        <m:num>
                          <m:r>
                            <a:rPr lang="en-US" altLang="en-US" sz="2000" b="1" i="1">
                              <a:latin typeface="Cambria Math" panose="02040503050406030204" pitchFamily="18" charset="0"/>
                            </a:rPr>
                            <m:t>𝝏</m:t>
                          </m:r>
                          <m:r>
                            <a:rPr lang="en-US" altLang="en-US" sz="2000" b="1" i="1">
                              <a:latin typeface="Cambria Math" panose="02040503050406030204" pitchFamily="18" charset="0"/>
                            </a:rPr>
                            <m:t>𝒇</m:t>
                          </m:r>
                          <m:r>
                            <a:rPr lang="en-US" altLang="en-US" sz="2000" b="1" i="1">
                              <a:latin typeface="Cambria Math" panose="02040503050406030204" pitchFamily="18" charset="0"/>
                            </a:rPr>
                            <m:t>(</m:t>
                          </m:r>
                          <m:sSub>
                            <m:sSubPr>
                              <m:ctrlPr>
                                <a:rPr lang="en-US" altLang="en-US" sz="2000" b="1" i="1">
                                  <a:latin typeface="Cambria Math" panose="02040503050406030204" pitchFamily="18" charset="0"/>
                                </a:rPr>
                              </m:ctrlPr>
                            </m:sSubPr>
                            <m:e>
                              <m:r>
                                <a:rPr lang="en-US" altLang="en-US" sz="2000" b="1" i="1">
                                  <a:latin typeface="Cambria Math" panose="02040503050406030204" pitchFamily="18" charset="0"/>
                                </a:rPr>
                                <m:t>𝒙</m:t>
                              </m:r>
                            </m:e>
                            <m:sub>
                              <m:r>
                                <a:rPr lang="en-US" altLang="en-US" sz="2000" b="1" i="1" smtClean="0">
                                  <a:latin typeface="Cambria Math" panose="02040503050406030204" pitchFamily="18" charset="0"/>
                                </a:rPr>
                                <m:t>𝒊</m:t>
                              </m:r>
                            </m:sub>
                          </m:sSub>
                          <m:r>
                            <a:rPr lang="en-US" altLang="en-US" sz="2000" b="1" i="1">
                              <a:latin typeface="Cambria Math" panose="02040503050406030204" pitchFamily="18" charset="0"/>
                            </a:rPr>
                            <m:t>,</m:t>
                          </m:r>
                          <m:sSub>
                            <m:sSubPr>
                              <m:ctrlPr>
                                <a:rPr lang="en-US" altLang="en-US" sz="2000" b="1" i="1">
                                  <a:latin typeface="Cambria Math" panose="02040503050406030204" pitchFamily="18" charset="0"/>
                                </a:rPr>
                              </m:ctrlPr>
                            </m:sSubPr>
                            <m:e>
                              <m:r>
                                <a:rPr lang="en-US" altLang="en-US" sz="2000" b="1" i="1">
                                  <a:latin typeface="Cambria Math" panose="02040503050406030204" pitchFamily="18" charset="0"/>
                                </a:rPr>
                                <m:t>𝒉</m:t>
                              </m:r>
                            </m:e>
                            <m:sub>
                              <m:r>
                                <a:rPr lang="en-US" altLang="en-US" sz="2000" b="1" i="1" smtClean="0">
                                  <a:latin typeface="Cambria Math" panose="02040503050406030204" pitchFamily="18" charset="0"/>
                                </a:rPr>
                                <m:t>𝒊</m:t>
                              </m:r>
                              <m:r>
                                <a:rPr lang="en-US" altLang="en-US" sz="2000" b="1" i="1">
                                  <a:latin typeface="Cambria Math" panose="02040503050406030204" pitchFamily="18" charset="0"/>
                                </a:rPr>
                                <m:t>−</m:t>
                              </m:r>
                              <m:r>
                                <a:rPr lang="en-US" altLang="en-US" sz="2000" b="1" i="1">
                                  <a:latin typeface="Cambria Math" panose="02040503050406030204" pitchFamily="18" charset="0"/>
                                </a:rPr>
                                <m:t>𝟏</m:t>
                              </m:r>
                            </m:sub>
                          </m:sSub>
                          <m:r>
                            <a:rPr lang="en-US" altLang="en-US" sz="2000" b="1" i="1">
                              <a:latin typeface="Cambria Math" panose="02040503050406030204" pitchFamily="18" charset="0"/>
                            </a:rPr>
                            <m:t>,</m:t>
                          </m:r>
                          <m:sSub>
                            <m:sSubPr>
                              <m:ctrlPr>
                                <a:rPr lang="en-US" altLang="en-US" sz="2000" b="1" i="1">
                                  <a:latin typeface="Cambria Math" panose="02040503050406030204" pitchFamily="18" charset="0"/>
                                </a:rPr>
                              </m:ctrlPr>
                            </m:sSubPr>
                            <m:e>
                              <m:r>
                                <a:rPr lang="en-US" altLang="en-US" sz="2000" b="1" i="1">
                                  <a:latin typeface="Cambria Math" panose="02040503050406030204" pitchFamily="18" charset="0"/>
                                </a:rPr>
                                <m:t>𝒘</m:t>
                              </m:r>
                            </m:e>
                            <m:sub>
                              <m:r>
                                <a:rPr lang="en-US" altLang="en-US" sz="2000" b="1" i="1">
                                  <a:latin typeface="Cambria Math" panose="02040503050406030204" pitchFamily="18" charset="0"/>
                                </a:rPr>
                                <m:t>𝒉</m:t>
                              </m:r>
                            </m:sub>
                          </m:sSub>
                          <m:r>
                            <a:rPr lang="en-US" altLang="en-US" sz="2000" b="1" i="1">
                              <a:latin typeface="Cambria Math" panose="02040503050406030204" pitchFamily="18" charset="0"/>
                            </a:rPr>
                            <m:t>)</m:t>
                          </m:r>
                        </m:num>
                        <m:den>
                          <m:r>
                            <a:rPr lang="en-US" altLang="en-US" sz="2000" b="1" i="1">
                              <a:latin typeface="Cambria Math" panose="02040503050406030204" pitchFamily="18" charset="0"/>
                            </a:rPr>
                            <m:t>𝝏</m:t>
                          </m:r>
                          <m:sSub>
                            <m:sSubPr>
                              <m:ctrlPr>
                                <a:rPr lang="en-US" altLang="en-US" sz="2000" b="1" i="1">
                                  <a:latin typeface="Cambria Math" panose="02040503050406030204" pitchFamily="18" charset="0"/>
                                </a:rPr>
                              </m:ctrlPr>
                            </m:sSubPr>
                            <m:e>
                              <m:r>
                                <a:rPr lang="en-US" altLang="en-US" sz="2000" b="1" i="1">
                                  <a:latin typeface="Cambria Math" panose="02040503050406030204" pitchFamily="18" charset="0"/>
                                </a:rPr>
                                <m:t>𝒘</m:t>
                              </m:r>
                            </m:e>
                            <m:sub>
                              <m:r>
                                <a:rPr lang="en-US" altLang="en-US" sz="2000" b="1" i="1">
                                  <a:latin typeface="Cambria Math" panose="02040503050406030204" pitchFamily="18" charset="0"/>
                                </a:rPr>
                                <m:t>𝒉</m:t>
                              </m:r>
                            </m:sub>
                          </m:sSub>
                        </m:den>
                      </m:f>
                    </m:oMath>
                  </m:oMathPara>
                </a14:m>
                <a:endParaRPr lang="en-US" sz="2000" dirty="0"/>
              </a:p>
            </p:txBody>
          </p:sp>
        </mc:Choice>
        <mc:Fallback>
          <p:sp>
            <p:nvSpPr>
              <p:cNvPr id="52" name="TextBox 51">
                <a:extLst>
                  <a:ext uri="{FF2B5EF4-FFF2-40B4-BE49-F238E27FC236}">
                    <a16:creationId xmlns:a16="http://schemas.microsoft.com/office/drawing/2014/main" id="{3216BEA5-D9C2-418A-AF0D-CB528102D65C}"/>
                  </a:ext>
                </a:extLst>
              </p:cNvPr>
              <p:cNvSpPr txBox="1">
                <a:spLocks noRot="1" noChangeAspect="1" noMove="1" noResize="1" noEditPoints="1" noAdjustHandles="1" noChangeArrowheads="1" noChangeShapeType="1" noTextEdit="1"/>
              </p:cNvSpPr>
              <p:nvPr/>
            </p:nvSpPr>
            <p:spPr>
              <a:xfrm>
                <a:off x="493713" y="1392535"/>
                <a:ext cx="8001000" cy="1083182"/>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CBEEF349-2788-493D-8C36-DF842E4F7EC6}"/>
              </a:ext>
            </a:extLst>
          </p:cNvPr>
          <p:cNvSpPr>
            <a:spLocks noGrp="1"/>
          </p:cNvSpPr>
          <p:nvPr>
            <p:ph type="title"/>
          </p:nvPr>
        </p:nvSpPr>
        <p:spPr>
          <a:xfrm>
            <a:off x="336550" y="94203"/>
            <a:ext cx="8204200" cy="544513"/>
          </a:xfrm>
        </p:spPr>
        <p:txBody>
          <a:bodyPr/>
          <a:lstStyle/>
          <a:p>
            <a:pPr algn="ctr" eaLnBrk="1"/>
            <a:r>
              <a:rPr lang="en-US" altLang="en-US" sz="3200" b="0" dirty="0">
                <a:solidFill>
                  <a:srgbClr val="4D4D4C"/>
                </a:solidFill>
                <a:latin typeface="LM Roman 10" panose="00000500000000000000" pitchFamily="50" charset="0"/>
              </a:rPr>
              <a:t>Computational Graph</a:t>
            </a:r>
          </a:p>
        </p:txBody>
      </p:sp>
      <p:pic>
        <p:nvPicPr>
          <p:cNvPr id="43011" name="Picture 2">
            <a:extLst>
              <a:ext uri="{FF2B5EF4-FFF2-40B4-BE49-F238E27FC236}">
                <a16:creationId xmlns:a16="http://schemas.microsoft.com/office/drawing/2014/main" id="{01402E1A-77CB-4500-A17D-EF1F4BA6D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013" y="1041400"/>
            <a:ext cx="7926387" cy="344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theme/theme1.xml><?xml version="1.0" encoding="utf-8"?>
<a:theme xmlns:a="http://schemas.openxmlformats.org/drawingml/2006/main" name="DeckTemplate-AWS">
  <a:themeElements>
    <a:clrScheme name="">
      <a:dk1>
        <a:srgbClr val="474746"/>
      </a:dk1>
      <a:lt1>
        <a:srgbClr val="FFFFFF"/>
      </a:lt1>
      <a:dk2>
        <a:srgbClr val="A7A7A7"/>
      </a:dk2>
      <a:lt2>
        <a:srgbClr val="535353"/>
      </a:lt2>
      <a:accent1>
        <a:srgbClr val="FCB64C"/>
      </a:accent1>
      <a:accent2>
        <a:srgbClr val="F7A028"/>
      </a:accent2>
      <a:accent3>
        <a:srgbClr val="FFFFFF"/>
      </a:accent3>
      <a:accent4>
        <a:srgbClr val="3B3B3A"/>
      </a:accent4>
      <a:accent5>
        <a:srgbClr val="FDD7B2"/>
      </a:accent5>
      <a:accent6>
        <a:srgbClr val="E09123"/>
      </a:accent6>
      <a:hlink>
        <a:srgbClr val="0000FF"/>
      </a:hlink>
      <a:folHlink>
        <a:srgbClr val="FF00FF"/>
      </a:folHlink>
    </a:clrScheme>
    <a:fontScheme name="DeckTemplate-AW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ckTemplate-AWS - Title Slide">
  <a:themeElements>
    <a:clrScheme name="">
      <a:dk1>
        <a:srgbClr val="474746"/>
      </a:dk1>
      <a:lt1>
        <a:srgbClr val="FFFFFF"/>
      </a:lt1>
      <a:dk2>
        <a:srgbClr val="A7A7A7"/>
      </a:dk2>
      <a:lt2>
        <a:srgbClr val="535353"/>
      </a:lt2>
      <a:accent1>
        <a:srgbClr val="FCB64C"/>
      </a:accent1>
      <a:accent2>
        <a:srgbClr val="F7A028"/>
      </a:accent2>
      <a:accent3>
        <a:srgbClr val="FFFFFF"/>
      </a:accent3>
      <a:accent4>
        <a:srgbClr val="3B3B3A"/>
      </a:accent4>
      <a:accent5>
        <a:srgbClr val="FDD7B2"/>
      </a:accent5>
      <a:accent6>
        <a:srgbClr val="E09123"/>
      </a:accent6>
      <a:hlink>
        <a:srgbClr val="0000FF"/>
      </a:hlink>
      <a:folHlink>
        <a:srgbClr val="FF00FF"/>
      </a:folHlink>
    </a:clrScheme>
    <a:fontScheme name="DeckTemplate-AWS - Title Slid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FCB64C"/>
      </a:accent1>
      <a:accent2>
        <a:srgbClr val="F7A028"/>
      </a:accent2>
      <a:accent3>
        <a:srgbClr val="FFFFFF"/>
      </a:accent3>
      <a:accent4>
        <a:srgbClr val="000000"/>
      </a:accent4>
      <a:accent5>
        <a:srgbClr val="FDD7B2"/>
      </a:accent5>
      <a:accent6>
        <a:srgbClr val="E09123"/>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1500</Words>
  <Application>Microsoft Office PowerPoint</Application>
  <PresentationFormat>On-screen Show (16:9)</PresentationFormat>
  <Paragraphs>139</Paragraphs>
  <Slides>26</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Cambria Math</vt:lpstr>
      <vt:lpstr>LM Roman 10</vt:lpstr>
      <vt:lpstr>MathJax_AMS</vt:lpstr>
      <vt:lpstr>MathJax_Main</vt:lpstr>
      <vt:lpstr>MathJax_Main-bold</vt:lpstr>
      <vt:lpstr>MathJax_Math-italic</vt:lpstr>
      <vt:lpstr>Roboto</vt:lpstr>
      <vt:lpstr>DeckTemplate-AWS</vt:lpstr>
      <vt:lpstr>DeckTemplate-AWS - Title Slide</vt:lpstr>
      <vt:lpstr>CS 316: Introduction to Deep Learning</vt:lpstr>
      <vt:lpstr>Gradients</vt:lpstr>
      <vt:lpstr>Recurrent Neural Networks (with hidden state)</vt:lpstr>
      <vt:lpstr>Analysis of gradient in RNN</vt:lpstr>
      <vt:lpstr>Analysis of gradient in RNN</vt:lpstr>
      <vt:lpstr>Analysis of gradient in RNN</vt:lpstr>
      <vt:lpstr>Analysis of gradient of RNN</vt:lpstr>
      <vt:lpstr>Latent State Gradient</vt:lpstr>
      <vt:lpstr>Computational Graph</vt:lpstr>
      <vt:lpstr>Class Activity</vt:lpstr>
      <vt:lpstr>Toy Model</vt:lpstr>
      <vt:lpstr>Toy Model</vt:lpstr>
      <vt:lpstr>Toy Model</vt:lpstr>
      <vt:lpstr>Toy Model</vt:lpstr>
      <vt:lpstr>Truncated BPTT</vt:lpstr>
      <vt:lpstr>Paying attention to a sequence</vt:lpstr>
      <vt:lpstr>Gating</vt:lpstr>
      <vt:lpstr>Candidate Hidden State</vt:lpstr>
      <vt:lpstr>GRU-Hidden State</vt:lpstr>
      <vt:lpstr>GRU-Summary</vt:lpstr>
      <vt:lpstr>Long Short Term Memory-LSTM</vt:lpstr>
      <vt:lpstr>Gates</vt:lpstr>
      <vt:lpstr>Candidate Memory Cell</vt:lpstr>
      <vt:lpstr>Memory Cell</vt:lpstr>
      <vt:lpstr>Hidden State / Output</vt:lpstr>
      <vt:lpstr>Hidden State /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Samad</dc:creator>
  <cp:lastModifiedBy>Muhammad Munawwar Anwar</cp:lastModifiedBy>
  <cp:revision>23</cp:revision>
  <cp:lastPrinted>2022-11-16T04:47:53Z</cp:lastPrinted>
  <dcterms:modified xsi:type="dcterms:W3CDTF">2022-11-21T07:35:03Z</dcterms:modified>
</cp:coreProperties>
</file>