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63" d="100"/>
          <a:sy n="63" d="100"/>
        </p:scale>
        <p:origin x="1018" y="53"/>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10/18/2022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week-2.tr.md_slide.pdf" TargetMode="External"/><Relationship Id="rId2" Type="http://schemas.openxmlformats.org/officeDocument/2006/relationships/hyperlink" Target="week-2.tr.md_doc.pdf" TargetMode="External"/><Relationship Id="rId1" Type="http://schemas.openxmlformats.org/officeDocument/2006/relationships/slideLayout" Target="../slideLayouts/slideLayout2.xml"/><Relationship Id="rId4" Type="http://schemas.openxmlformats.org/officeDocument/2006/relationships/hyperlink" Target="week-2.tr.md_slide.ppt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914650"/>
            <a:ext cx="6400800" cy="1314450"/>
          </a:xfrm>
        </p:spPr>
        <p:txBody>
          <a:bodyPr/>
          <a:lstStyle/>
          <a:p>
            <a:pPr marL="0" lvl="0" indent="0">
              <a:buNone/>
            </a:pPr>
            <a:r>
              <a:t>Örnek Ders Modülü Adı</a:t>
            </a:r>
            <a:br/>
            <a:br/>
            <a:r>
              <a:t>Yazar: Dr. Öğr. Üyesi Uğur CORUH</a:t>
            </a:r>
          </a:p>
        </p:txBody>
      </p:sp>
      <p:sp>
        <p:nvSpPr>
          <p:cNvPr id="4" name="Date Placeholder 3"/>
          <p:cNvSpPr>
            <a:spLocks noGrp="1"/>
          </p:cNvSpPr>
          <p:nvPr>
            <p:ph type="dt" sz="half" idx="10"/>
          </p:nvPr>
        </p:nvSpPr>
        <p:spPr/>
        <p:txBody>
          <a:bodyPr/>
          <a:lstStyle/>
          <a:p>
            <a:pPr marL="0" lvl="0" indent="0">
              <a:buNone/>
            </a:pPr>
            <a:endParaRPr/>
          </a:p>
        </p:txBody>
      </p:sp>
      <p:sp>
        <p:nvSpPr>
          <p:cNvPr id="8" name="Title 1">
            <a:extLst>
              <a:ext uri="{FF2B5EF4-FFF2-40B4-BE49-F238E27FC236}">
                <a16:creationId xmlns:a16="http://schemas.microsoft.com/office/drawing/2014/main" id="{940B8CA1-3D62-8AB8-A89E-F4FBE71968BF}"/>
              </a:ext>
            </a:extLst>
          </p:cNvPr>
          <p:cNvSpPr>
            <a:spLocks noGrp="1"/>
          </p:cNvSpPr>
          <p:nvPr>
            <p:ph type="ctrTitle"/>
          </p:nvPr>
        </p:nvSpPr>
        <p:spPr>
          <a:xfrm>
            <a:off x="685800" y="1598613"/>
            <a:ext cx="7772400" cy="1101725"/>
          </a:xfrm>
        </p:spPr>
        <p:txBody>
          <a:bodyPr/>
          <a:lstStyle/>
          <a:p>
            <a:pPr marL="0" lvl="0" indent="0">
              <a:buNone/>
            </a:pPr>
            <a:r>
              <a:rPr lang="en-GB" dirty="0"/>
              <a:t>CE103 - Algorithms And Programming I</a:t>
            </a:r>
            <a:endParaRPr dirty="0"/>
          </a:p>
        </p:txBody>
      </p:sp>
      <p:sp>
        <p:nvSpPr>
          <p:cNvPr id="9" name="Title 1">
            <a:extLst>
              <a:ext uri="{FF2B5EF4-FFF2-40B4-BE49-F238E27FC236}">
                <a16:creationId xmlns:a16="http://schemas.microsoft.com/office/drawing/2014/main" id="{256BF7B5-3191-FBE3-F455-9939524BED6C}"/>
              </a:ext>
            </a:extLst>
          </p:cNvPr>
          <p:cNvSpPr txBox="1">
            <a:spLocks/>
          </p:cNvSpPr>
          <p:nvPr/>
        </p:nvSpPr>
        <p:spPr>
          <a:xfrm>
            <a:off x="685800" y="1597819"/>
            <a:ext cx="7772400" cy="1102519"/>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Referanslar</a:t>
            </a:r>
          </a:p>
        </p:txBody>
      </p:sp>
      <p:sp>
        <p:nvSpPr>
          <p:cNvPr id="3" name="Content Placeholder 2"/>
          <p:cNvSpPr>
            <a:spLocks noGrp="1"/>
          </p:cNvSpPr>
          <p:nvPr>
            <p:ph idx="1"/>
          </p:nvPr>
        </p:nvSpPr>
        <p:spPr/>
        <p:txBody>
          <a:bodyPr/>
          <a:lstStyle/>
          <a:p>
            <a:pPr lvl="0"/>
            <a:r>
              <a:t>https://app.patika.dev/courses/veri-yapilari-ve-algoritmalar/algoritma-nedir</a:t>
            </a:r>
          </a:p>
          <a:p>
            <a:pPr lvl="0"/>
            <a:r>
              <a:t>https://app.patika.dev/courses/veri-yapilari-ve-algoritmalar/bilgi-ifade</a:t>
            </a:r>
          </a:p>
          <a:p>
            <a:pPr lvl="0"/>
            <a:r>
              <a:t>https://app.patika.dev/courses/veri-yapilari-ve-algoritmalar/sayi-sistem</a:t>
            </a:r>
          </a:p>
          <a:p>
            <a:pPr lvl="0"/>
            <a:r>
              <a:t>https://app.patika.dev/courses/veri-yapilari-ve-algoritmalar/linked-list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𝐻𝑎𝑓𝑡𝑎</m:t>
                  </m:r>
                  <m:r>
                    <a:rPr>
                      <a:latin typeface="Cambria Math" panose="02040503050406030204" pitchFamily="18" charset="0"/>
                    </a:rPr>
                    <m:t>−2−</m:t>
                  </m:r>
                  <m:r>
                    <a:rPr>
                      <a:latin typeface="Cambria Math" panose="02040503050406030204" pitchFamily="18" charset="0"/>
                    </a:rPr>
                    <m:t>𝑆𝑜𝑛</m:t>
                  </m:r>
                </m:oMath>
              </m:oMathPara>
            </a14: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Örnek Ders Adı</a:t>
            </a:r>
          </a:p>
        </p:txBody>
      </p:sp>
      <p:sp>
        <p:nvSpPr>
          <p:cNvPr id="3" name="Content Placeholder 2"/>
          <p:cNvSpPr>
            <a:spLocks noGrp="1"/>
          </p:cNvSpPr>
          <p:nvPr>
            <p:ph idx="1"/>
          </p:nvPr>
        </p:nvSpPr>
        <p:spPr/>
        <p:txBody>
          <a:bodyPr/>
          <a:lstStyle/>
          <a:p>
            <a:pPr marL="0" lvl="0" indent="0">
              <a:spcBef>
                <a:spcPts val="3000"/>
              </a:spcBef>
              <a:buNone/>
            </a:pPr>
            <a:r>
              <a:rPr b="1"/>
              <a:t>Hafta-2 (Veri Yapıları ve Algoritmalar)</a:t>
            </a:r>
          </a:p>
          <a:p>
            <a:pPr marL="0" lvl="0" indent="0">
              <a:spcBef>
                <a:spcPts val="3000"/>
              </a:spcBef>
              <a:buNone/>
            </a:pPr>
            <a:r>
              <a:rPr b="1"/>
              <a:t>Bahar Dönemi, 2022-2023</a:t>
            </a:r>
          </a:p>
          <a:p>
            <a:pPr marL="0" lvl="0" indent="0">
              <a:buNone/>
            </a:pPr>
            <a:r>
              <a:t>İndir </a:t>
            </a:r>
            <a:r>
              <a:rPr>
                <a:hlinkClick r:id="rId2"/>
              </a:rPr>
              <a:t>DOC</a:t>
            </a:r>
            <a:r>
              <a:t>, </a:t>
            </a:r>
            <a:r>
              <a:rPr>
                <a:hlinkClick r:id="rId3"/>
              </a:rPr>
              <a:t>SLIDE</a:t>
            </a:r>
            <a:r>
              <a:t>, </a:t>
            </a:r>
            <a:r>
              <a:rPr>
                <a:hlinkClick r:id="rId4"/>
              </a:rPr>
              <a:t>PPTX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Anahat</a:t>
            </a:r>
          </a:p>
          <a:p>
            <a:pPr lvl="0"/>
            <a:r>
              <a:t>Algoritma Nedir?</a:t>
            </a:r>
          </a:p>
          <a:p>
            <a:pPr lvl="0"/>
            <a:r>
              <a:t>Bilgilerin Bilgisayarda İfadesi</a:t>
            </a:r>
          </a:p>
          <a:p>
            <a:pPr lvl="0"/>
            <a:r>
              <a:t>Diziler</a:t>
            </a:r>
          </a:p>
          <a:p>
            <a:pPr lvl="0"/>
            <a:r>
              <a:t>Bağlı listeler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1318"/>
            <a:ext cx="8229600" cy="3012186"/>
          </a:xfrm>
        </p:spPr>
        <p:txBody>
          <a:bodyPr>
            <a:noAutofit/>
          </a:bodyPr>
          <a:lstStyle/>
          <a:p>
            <a:pPr marL="0" lvl="0" indent="0">
              <a:spcBef>
                <a:spcPts val="3000"/>
              </a:spcBef>
              <a:buNone/>
            </a:pPr>
            <a:r>
              <a:rPr lang="tr-TR" sz="2400" b="1" dirty="0"/>
              <a:t>Algoritma</a:t>
            </a:r>
            <a:br>
              <a:rPr lang="tr-TR" sz="2400" b="1" dirty="0"/>
            </a:br>
            <a:br>
              <a:rPr lang="tr-TR" sz="2400" b="1" dirty="0"/>
            </a:br>
            <a:r>
              <a:rPr lang="tr-TR" sz="2400" b="1" dirty="0"/>
              <a:t>Algoritma Nedir?</a:t>
            </a:r>
            <a:br>
              <a:rPr lang="tr-TR" sz="2400" b="1" dirty="0"/>
            </a:br>
            <a:r>
              <a:rPr lang="tr-TR" sz="2400" dirty="0"/>
              <a:t> </a:t>
            </a:r>
            <a:br>
              <a:rPr lang="tr-TR" sz="2400" dirty="0"/>
            </a:br>
            <a:r>
              <a:rPr lang="tr-TR" sz="2400" dirty="0"/>
              <a:t>Algoritma, Cebrin atası ve kurucusu olarak bilinen Harezmî tarafından 9.yüzyılda cebir alanındaki araştırmaları neticesinde ortaya çıkmıştır. Avrupalılar, Harezmî ismini telaffuz edemediklerinden dolayı </a:t>
            </a:r>
            <a:r>
              <a:rPr lang="tr-TR" sz="2400" dirty="0" err="1"/>
              <a:t>algorizm</a:t>
            </a:r>
            <a:r>
              <a:rPr lang="tr-TR" sz="2400" dirty="0"/>
              <a:t> (Arap sayıları kullanarak aritmetik problemler çözme kuralları) olarak kullandılar. </a:t>
            </a:r>
            <a:r>
              <a:rPr lang="tr-TR" sz="2400" dirty="0" err="1"/>
              <a:t>Algorizm</a:t>
            </a:r>
            <a:r>
              <a:rPr lang="tr-TR" sz="2400" dirty="0"/>
              <a:t> daha sonra “algoritma” adını aldı. </a:t>
            </a:r>
            <a:br>
              <a:rPr lang="tr-TR" sz="2400" dirty="0"/>
            </a:br>
            <a:br>
              <a:rPr lang="tr-TR" sz="2400" dirty="0"/>
            </a:br>
            <a:endParaRPr lang="tr-TR"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60387" y="187452"/>
            <a:ext cx="3008313" cy="3393948"/>
          </a:xfrm>
        </p:spPr>
        <p:txBody>
          <a:bodyPr>
            <a:noAutofit/>
          </a:bodyPr>
          <a:lstStyle/>
          <a:p>
            <a:pPr marL="0" lvl="0" indent="0">
              <a:spcBef>
                <a:spcPts val="3000"/>
              </a:spcBef>
              <a:buNone/>
            </a:pPr>
            <a:endParaRPr lang="tr-TR" sz="1200" b="1" dirty="0"/>
          </a:p>
          <a:p>
            <a:pPr marL="0" lvl="0" indent="0">
              <a:spcBef>
                <a:spcPts val="3000"/>
              </a:spcBef>
              <a:buNone/>
            </a:pPr>
            <a:r>
              <a:rPr sz="1200" b="1" dirty="0" err="1"/>
              <a:t>Algoritma</a:t>
            </a:r>
            <a:endParaRPr sz="1200" b="1" dirty="0"/>
          </a:p>
          <a:p>
            <a:pPr lvl="0"/>
            <a:r>
              <a:rPr sz="1200" b="1" dirty="0" err="1"/>
              <a:t>Algoritma</a:t>
            </a:r>
            <a:r>
              <a:rPr sz="1200" b="1" dirty="0"/>
              <a:t> </a:t>
            </a:r>
            <a:r>
              <a:rPr sz="1200" b="1" dirty="0" err="1"/>
              <a:t>Nedir</a:t>
            </a:r>
            <a:r>
              <a:rPr sz="1200" b="1" dirty="0"/>
              <a:t>?</a:t>
            </a:r>
            <a:r>
              <a:rPr sz="1200" dirty="0"/>
              <a:t> </a:t>
            </a:r>
            <a:r>
              <a:rPr sz="1200" dirty="0" err="1"/>
              <a:t>Gördüğünüz</a:t>
            </a:r>
            <a:r>
              <a:rPr sz="1200" dirty="0"/>
              <a:t> </a:t>
            </a:r>
            <a:r>
              <a:rPr sz="1200" dirty="0" err="1"/>
              <a:t>üzere</a:t>
            </a:r>
            <a:r>
              <a:rPr sz="1200" dirty="0"/>
              <a:t> ana </a:t>
            </a:r>
            <a:r>
              <a:rPr sz="1200" dirty="0" err="1"/>
              <a:t>problemimiz</a:t>
            </a:r>
            <a:r>
              <a:rPr sz="1200" dirty="0"/>
              <a:t> </a:t>
            </a:r>
            <a:r>
              <a:rPr sz="1200" dirty="0" err="1"/>
              <a:t>bilgisayarın</a:t>
            </a:r>
            <a:r>
              <a:rPr sz="1200" dirty="0"/>
              <a:t> </a:t>
            </a:r>
            <a:r>
              <a:rPr sz="1200" dirty="0" err="1"/>
              <a:t>çalışmaması</a:t>
            </a:r>
            <a:r>
              <a:rPr sz="1200" dirty="0"/>
              <a:t>. İlk </a:t>
            </a:r>
            <a:r>
              <a:rPr sz="1200" dirty="0" err="1"/>
              <a:t>adım</a:t>
            </a:r>
            <a:r>
              <a:rPr sz="1200" dirty="0"/>
              <a:t> </a:t>
            </a:r>
            <a:r>
              <a:rPr sz="1200" dirty="0" err="1"/>
              <a:t>güç</a:t>
            </a:r>
            <a:r>
              <a:rPr sz="1200" dirty="0"/>
              <a:t> </a:t>
            </a:r>
            <a:r>
              <a:rPr sz="1200" dirty="0" err="1"/>
              <a:t>kablosunun</a:t>
            </a:r>
            <a:r>
              <a:rPr sz="1200" dirty="0"/>
              <a:t> </a:t>
            </a:r>
            <a:r>
              <a:rPr sz="1200" dirty="0" err="1"/>
              <a:t>takılı</a:t>
            </a:r>
            <a:r>
              <a:rPr sz="1200" dirty="0"/>
              <a:t> </a:t>
            </a:r>
            <a:r>
              <a:rPr sz="1200" dirty="0" err="1"/>
              <a:t>olup</a:t>
            </a:r>
            <a:r>
              <a:rPr sz="1200" dirty="0"/>
              <a:t> </a:t>
            </a:r>
            <a:r>
              <a:rPr sz="1200" dirty="0" err="1"/>
              <a:t>olmadığını</a:t>
            </a:r>
            <a:r>
              <a:rPr sz="1200" dirty="0"/>
              <a:t> </a:t>
            </a:r>
            <a:r>
              <a:rPr sz="1200" dirty="0" err="1"/>
              <a:t>kontrol</a:t>
            </a:r>
            <a:r>
              <a:rPr sz="1200" dirty="0"/>
              <a:t> </a:t>
            </a:r>
            <a:r>
              <a:rPr sz="1200" dirty="0" err="1"/>
              <a:t>etmek</a:t>
            </a:r>
            <a:r>
              <a:rPr sz="1200" dirty="0"/>
              <a:t>. Bu </a:t>
            </a:r>
            <a:r>
              <a:rPr sz="1200" dirty="0" err="1"/>
              <a:t>adımın</a:t>
            </a:r>
            <a:r>
              <a:rPr sz="1200" dirty="0"/>
              <a:t> </a:t>
            </a:r>
            <a:r>
              <a:rPr sz="1200" dirty="0" err="1"/>
              <a:t>cevabı</a:t>
            </a:r>
            <a:r>
              <a:rPr sz="1200" dirty="0"/>
              <a:t> </a:t>
            </a:r>
            <a:r>
              <a:rPr sz="1200" dirty="0" err="1"/>
              <a:t>Hayır</a:t>
            </a:r>
            <a:r>
              <a:rPr sz="1200" dirty="0"/>
              <a:t> </a:t>
            </a:r>
            <a:r>
              <a:rPr sz="1200" dirty="0" err="1"/>
              <a:t>ise</a:t>
            </a:r>
            <a:r>
              <a:rPr sz="1200" dirty="0"/>
              <a:t> </a:t>
            </a:r>
            <a:r>
              <a:rPr sz="1200" dirty="0" err="1"/>
              <a:t>yapmamız</a:t>
            </a:r>
            <a:r>
              <a:rPr sz="1200" dirty="0"/>
              <a:t> </a:t>
            </a:r>
            <a:r>
              <a:rPr sz="1200" dirty="0" err="1"/>
              <a:t>gereken</a:t>
            </a:r>
            <a:r>
              <a:rPr sz="1200" dirty="0"/>
              <a:t> </a:t>
            </a:r>
            <a:r>
              <a:rPr sz="1200" dirty="0" err="1"/>
              <a:t>güç</a:t>
            </a:r>
            <a:r>
              <a:rPr sz="1200" dirty="0"/>
              <a:t> </a:t>
            </a:r>
            <a:r>
              <a:rPr sz="1200" dirty="0" err="1"/>
              <a:t>kablosunu</a:t>
            </a:r>
            <a:r>
              <a:rPr sz="1200" dirty="0"/>
              <a:t> </a:t>
            </a:r>
            <a:r>
              <a:rPr sz="1200" dirty="0" err="1"/>
              <a:t>takmaktır</a:t>
            </a:r>
            <a:r>
              <a:rPr sz="1200" dirty="0"/>
              <a:t>, </a:t>
            </a:r>
            <a:r>
              <a:rPr sz="1200" dirty="0" err="1"/>
              <a:t>cevap</a:t>
            </a:r>
            <a:r>
              <a:rPr sz="1200" dirty="0"/>
              <a:t> Evet </a:t>
            </a:r>
            <a:r>
              <a:rPr sz="1200" dirty="0" err="1"/>
              <a:t>ve</a:t>
            </a:r>
            <a:r>
              <a:rPr sz="1200" dirty="0"/>
              <a:t> </a:t>
            </a:r>
            <a:r>
              <a:rPr sz="1200" dirty="0" err="1"/>
              <a:t>hâlâ</a:t>
            </a:r>
            <a:r>
              <a:rPr sz="1200" dirty="0"/>
              <a:t> </a:t>
            </a:r>
            <a:r>
              <a:rPr sz="1200" dirty="0" err="1"/>
              <a:t>bilgisayarımız</a:t>
            </a:r>
            <a:r>
              <a:rPr sz="1200" dirty="0"/>
              <a:t> </a:t>
            </a:r>
            <a:r>
              <a:rPr sz="1200" dirty="0" err="1"/>
              <a:t>çalışmıyor</a:t>
            </a:r>
            <a:r>
              <a:rPr sz="1200" dirty="0"/>
              <a:t> </a:t>
            </a:r>
            <a:r>
              <a:rPr sz="1200" dirty="0" err="1"/>
              <a:t>ise</a:t>
            </a:r>
            <a:r>
              <a:rPr sz="1200" dirty="0"/>
              <a:t> </a:t>
            </a:r>
            <a:r>
              <a:rPr sz="1200" dirty="0" err="1"/>
              <a:t>bir</a:t>
            </a:r>
            <a:r>
              <a:rPr sz="1200" dirty="0"/>
              <a:t> </a:t>
            </a:r>
            <a:r>
              <a:rPr sz="1200" dirty="0" err="1"/>
              <a:t>sonraki</a:t>
            </a:r>
            <a:r>
              <a:rPr sz="1200" dirty="0"/>
              <a:t> </a:t>
            </a:r>
            <a:r>
              <a:rPr sz="1200" dirty="0" err="1"/>
              <a:t>adımı</a:t>
            </a:r>
            <a:r>
              <a:rPr sz="1200" dirty="0"/>
              <a:t> </a:t>
            </a:r>
            <a:r>
              <a:rPr sz="1200" dirty="0" err="1"/>
              <a:t>uygulamamız</a:t>
            </a:r>
            <a:r>
              <a:rPr sz="1200" dirty="0"/>
              <a:t> </a:t>
            </a:r>
            <a:r>
              <a:rPr sz="1200" dirty="0" err="1"/>
              <a:t>gerekiyor</a:t>
            </a:r>
            <a:r>
              <a:rPr sz="1200" dirty="0"/>
              <a:t>. </a:t>
            </a:r>
            <a:r>
              <a:rPr sz="1200" dirty="0" err="1"/>
              <a:t>İkinci</a:t>
            </a:r>
            <a:r>
              <a:rPr sz="1200" dirty="0"/>
              <a:t> </a:t>
            </a:r>
            <a:r>
              <a:rPr sz="1200" dirty="0" err="1"/>
              <a:t>adım</a:t>
            </a:r>
            <a:r>
              <a:rPr sz="1200" dirty="0"/>
              <a:t>, </a:t>
            </a:r>
            <a:r>
              <a:rPr sz="1200" dirty="0" err="1"/>
              <a:t>uzatma</a:t>
            </a:r>
            <a:r>
              <a:rPr sz="1200" dirty="0"/>
              <a:t> </a:t>
            </a:r>
            <a:r>
              <a:rPr sz="1200" dirty="0" err="1"/>
              <a:t>kablosunun</a:t>
            </a:r>
            <a:r>
              <a:rPr sz="1200" dirty="0"/>
              <a:t> </a:t>
            </a:r>
            <a:r>
              <a:rPr sz="1200" dirty="0" err="1"/>
              <a:t>durumunu</a:t>
            </a:r>
            <a:r>
              <a:rPr sz="1200" dirty="0"/>
              <a:t> </a:t>
            </a:r>
            <a:r>
              <a:rPr sz="1200" dirty="0" err="1"/>
              <a:t>inceledikten</a:t>
            </a:r>
            <a:r>
              <a:rPr sz="1200" dirty="0"/>
              <a:t> </a:t>
            </a:r>
            <a:r>
              <a:rPr sz="1200" dirty="0" err="1"/>
              <a:t>sonra</a:t>
            </a:r>
            <a:r>
              <a:rPr sz="1200" dirty="0"/>
              <a:t> </a:t>
            </a:r>
            <a:r>
              <a:rPr sz="1200" dirty="0" err="1"/>
              <a:t>eğer</a:t>
            </a:r>
            <a:r>
              <a:rPr sz="1200" dirty="0"/>
              <a:t> </a:t>
            </a:r>
            <a:r>
              <a:rPr sz="1200" dirty="0" err="1"/>
              <a:t>bilgisayarımız</a:t>
            </a:r>
            <a:r>
              <a:rPr sz="1200" dirty="0"/>
              <a:t> </a:t>
            </a:r>
            <a:r>
              <a:rPr sz="1200" dirty="0" err="1"/>
              <a:t>hâlâ</a:t>
            </a:r>
            <a:r>
              <a:rPr sz="1200" dirty="0"/>
              <a:t> </a:t>
            </a:r>
            <a:r>
              <a:rPr sz="1200" dirty="0" err="1"/>
              <a:t>çalışmıyor</a:t>
            </a:r>
            <a:r>
              <a:rPr sz="1200" dirty="0"/>
              <a:t> </a:t>
            </a:r>
            <a:r>
              <a:rPr sz="1200" dirty="0" err="1"/>
              <a:t>ise</a:t>
            </a:r>
            <a:r>
              <a:rPr sz="1200" dirty="0"/>
              <a:t> </a:t>
            </a:r>
            <a:r>
              <a:rPr sz="1200" dirty="0" err="1"/>
              <a:t>tamire</a:t>
            </a:r>
            <a:r>
              <a:rPr sz="1200" dirty="0"/>
              <a:t> </a:t>
            </a:r>
            <a:r>
              <a:rPr sz="1200" dirty="0" err="1"/>
              <a:t>götürmemiz</a:t>
            </a:r>
            <a:r>
              <a:rPr sz="1200" dirty="0"/>
              <a:t> </a:t>
            </a:r>
            <a:r>
              <a:rPr sz="1200" dirty="0" err="1"/>
              <a:t>gerektiği</a:t>
            </a:r>
            <a:r>
              <a:rPr sz="1200" dirty="0"/>
              <a:t> </a:t>
            </a:r>
            <a:r>
              <a:rPr sz="1200" dirty="0" err="1"/>
              <a:t>sonucunu</a:t>
            </a:r>
            <a:r>
              <a:rPr sz="1200" dirty="0"/>
              <a:t> </a:t>
            </a:r>
            <a:r>
              <a:rPr sz="1200" dirty="0" err="1"/>
              <a:t>veriyor</a:t>
            </a:r>
            <a:r>
              <a:rPr sz="1200" dirty="0"/>
              <a:t>. —</a:t>
            </a:r>
          </a:p>
          <a:p>
            <a:pPr marL="0" lvl="0" indent="0">
              <a:spcBef>
                <a:spcPts val="3000"/>
              </a:spcBef>
              <a:buNone/>
            </a:pPr>
            <a:r>
              <a:rPr sz="1200" b="1" dirty="0" err="1"/>
              <a:t>Bilgilerin</a:t>
            </a:r>
            <a:r>
              <a:rPr sz="1200" b="1" dirty="0"/>
              <a:t> </a:t>
            </a:r>
            <a:r>
              <a:rPr sz="1200" b="1" dirty="0" err="1"/>
              <a:t>Bilgisayarda</a:t>
            </a:r>
            <a:r>
              <a:rPr sz="1200" b="1" dirty="0"/>
              <a:t> </a:t>
            </a:r>
            <a:r>
              <a:rPr sz="1200" b="1" dirty="0" err="1"/>
              <a:t>İfadesi</a:t>
            </a:r>
            <a:endParaRPr sz="1200" b="1" dirty="0"/>
          </a:p>
          <a:p>
            <a:pPr lvl="0"/>
            <a:r>
              <a:rPr sz="1200" dirty="0"/>
              <a:t>Bir </a:t>
            </a:r>
            <a:r>
              <a:rPr sz="1200" dirty="0" err="1"/>
              <a:t>insan</a:t>
            </a:r>
            <a:r>
              <a:rPr sz="1200" dirty="0"/>
              <a:t> </a:t>
            </a:r>
            <a:r>
              <a:rPr sz="1200" dirty="0" err="1"/>
              <a:t>kendini</a:t>
            </a:r>
            <a:r>
              <a:rPr sz="1200" dirty="0"/>
              <a:t> </a:t>
            </a:r>
            <a:r>
              <a:rPr sz="1200" dirty="0" err="1"/>
              <a:t>ifade</a:t>
            </a:r>
            <a:r>
              <a:rPr sz="1200" dirty="0"/>
              <a:t> </a:t>
            </a:r>
            <a:r>
              <a:rPr sz="1200" dirty="0" err="1"/>
              <a:t>etmek</a:t>
            </a:r>
            <a:r>
              <a:rPr sz="1200" dirty="0"/>
              <a:t> </a:t>
            </a:r>
            <a:r>
              <a:rPr sz="1200" dirty="0" err="1"/>
              <a:t>istediğinde</a:t>
            </a:r>
            <a:r>
              <a:rPr sz="1200" dirty="0"/>
              <a:t> native (ana) </a:t>
            </a:r>
            <a:r>
              <a:rPr sz="1200" dirty="0" err="1"/>
              <a:t>bir</a:t>
            </a:r>
            <a:r>
              <a:rPr sz="1200" dirty="0"/>
              <a:t> </a:t>
            </a:r>
            <a:r>
              <a:rPr sz="1200" dirty="0" err="1"/>
              <a:t>dil</a:t>
            </a:r>
            <a:r>
              <a:rPr sz="1200" dirty="0"/>
              <a:t> </a:t>
            </a:r>
            <a:r>
              <a:rPr sz="1200" dirty="0" err="1"/>
              <a:t>kullanıyor</a:t>
            </a:r>
            <a:r>
              <a:rPr sz="1200" dirty="0"/>
              <a:t> </a:t>
            </a:r>
            <a:r>
              <a:rPr sz="1200" dirty="0" err="1"/>
              <a:t>öyle</a:t>
            </a:r>
            <a:r>
              <a:rPr sz="1200" dirty="0"/>
              <a:t> </a:t>
            </a:r>
            <a:r>
              <a:rPr sz="1200" dirty="0" err="1"/>
              <a:t>değil</a:t>
            </a:r>
            <a:r>
              <a:rPr sz="1200" dirty="0"/>
              <a:t> mi? </a:t>
            </a:r>
            <a:r>
              <a:rPr sz="1200" dirty="0" err="1"/>
              <a:t>Bilgisayar</a:t>
            </a:r>
            <a:r>
              <a:rPr sz="1200" dirty="0"/>
              <a:t> da </a:t>
            </a:r>
            <a:r>
              <a:rPr sz="1200" dirty="0" err="1"/>
              <a:t>bilgiyi</a:t>
            </a:r>
            <a:r>
              <a:rPr sz="1200" dirty="0"/>
              <a:t> (</a:t>
            </a:r>
            <a:r>
              <a:rPr sz="1200" dirty="0" err="1"/>
              <a:t>Resim</a:t>
            </a:r>
            <a:r>
              <a:rPr sz="1200" dirty="0"/>
              <a:t>, </a:t>
            </a:r>
            <a:r>
              <a:rPr sz="1200" dirty="0" err="1"/>
              <a:t>ses</a:t>
            </a:r>
            <a:r>
              <a:rPr sz="1200" dirty="0"/>
              <a:t>, </a:t>
            </a:r>
            <a:r>
              <a:rPr sz="1200" dirty="0" err="1"/>
              <a:t>yazı</a:t>
            </a:r>
            <a:r>
              <a:rPr sz="1200" dirty="0"/>
              <a:t> </a:t>
            </a:r>
            <a:r>
              <a:rPr sz="1200" dirty="0" err="1"/>
              <a:t>vb</a:t>
            </a:r>
            <a:r>
              <a:rPr sz="1200" dirty="0"/>
              <a:t>) </a:t>
            </a:r>
            <a:r>
              <a:rPr sz="1200" dirty="0" err="1"/>
              <a:t>ifade</a:t>
            </a:r>
            <a:r>
              <a:rPr sz="1200" dirty="0"/>
              <a:t> </a:t>
            </a:r>
            <a:r>
              <a:rPr sz="1200" dirty="0" err="1"/>
              <a:t>etmek</a:t>
            </a:r>
            <a:r>
              <a:rPr sz="1200" dirty="0"/>
              <a:t> </a:t>
            </a:r>
            <a:r>
              <a:rPr sz="1200" dirty="0" err="1"/>
              <a:t>ve</a:t>
            </a:r>
            <a:r>
              <a:rPr sz="1200" dirty="0"/>
              <a:t> </a:t>
            </a:r>
            <a:r>
              <a:rPr sz="1200" dirty="0" err="1"/>
              <a:t>döngüyü</a:t>
            </a:r>
            <a:r>
              <a:rPr sz="1200" dirty="0"/>
              <a:t> </a:t>
            </a:r>
            <a:r>
              <a:rPr sz="1200" dirty="0" err="1"/>
              <a:t>sağlamak</a:t>
            </a:r>
            <a:r>
              <a:rPr sz="1200" dirty="0"/>
              <a:t> </a:t>
            </a:r>
            <a:r>
              <a:rPr sz="1200" dirty="0" err="1"/>
              <a:t>için</a:t>
            </a:r>
            <a:r>
              <a:rPr sz="1200" dirty="0"/>
              <a:t> bit (0 </a:t>
            </a:r>
            <a:r>
              <a:rPr sz="1200" dirty="0" err="1"/>
              <a:t>ve</a:t>
            </a:r>
            <a:r>
              <a:rPr sz="1200" dirty="0"/>
              <a:t> 1)’ den </a:t>
            </a:r>
            <a:r>
              <a:rPr sz="1200" dirty="0" err="1"/>
              <a:t>oluşan</a:t>
            </a:r>
            <a:r>
              <a:rPr sz="1200" dirty="0"/>
              <a:t> </a:t>
            </a:r>
            <a:r>
              <a:rPr sz="1200" dirty="0" err="1"/>
              <a:t>ikili</a:t>
            </a:r>
            <a:r>
              <a:rPr sz="1200" dirty="0"/>
              <a:t> </a:t>
            </a:r>
            <a:r>
              <a:rPr sz="1200" dirty="0" err="1"/>
              <a:t>sayıları</a:t>
            </a:r>
            <a:r>
              <a:rPr sz="1200" dirty="0"/>
              <a:t> (Binary Numbers) </a:t>
            </a:r>
            <a:r>
              <a:rPr sz="1200" dirty="0" err="1"/>
              <a:t>kullanıyor</a:t>
            </a:r>
            <a:r>
              <a:rPr sz="1200" dirty="0"/>
              <a:t>.</a:t>
            </a:r>
          </a:p>
        </p:txBody>
      </p:sp>
      <p:pic>
        <p:nvPicPr>
          <p:cNvPr id="2" name="Picture 1" descr="fig:  assets/Binary.jpg"/>
          <p:cNvPicPr>
            <a:picLocks noGrp="1" noChangeAspect="1"/>
          </p:cNvPicPr>
          <p:nvPr/>
        </p:nvPicPr>
        <p:blipFill>
          <a:blip r:embed="rId2"/>
          <a:stretch>
            <a:fillRect/>
          </a:stretch>
        </p:blipFill>
        <p:spPr bwMode="auto">
          <a:xfrm>
            <a:off x="3568700" y="711200"/>
            <a:ext cx="5105400" cy="2870200"/>
          </a:xfrm>
          <a:prstGeom prst="rect">
            <a:avLst/>
          </a:prstGeom>
          <a:noFill/>
          <a:ln w="9525">
            <a:noFill/>
            <a:headEnd/>
            <a:tailEnd/>
          </a:ln>
        </p:spPr>
      </p:pic>
      <p:sp>
        <p:nvSpPr>
          <p:cNvPr id="3" name="TextBox 3"/>
          <p:cNvSpPr txBox="1"/>
          <p:nvPr/>
        </p:nvSpPr>
        <p:spPr>
          <a:xfrm>
            <a:off x="3568700" y="4076700"/>
            <a:ext cx="5105400" cy="508000"/>
          </a:xfrm>
          <a:prstGeom prst="rect">
            <a:avLst/>
          </a:prstGeom>
          <a:noFill/>
        </p:spPr>
        <p:txBody>
          <a:bodyPr/>
          <a:lstStyle/>
          <a:p>
            <a:pPr marL="0" lvl="0" indent="0" algn="ctr">
              <a:buNone/>
            </a:pPr>
            <a:r>
              <a:t>bg right:50% h:300px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Bilgilerin Bilgisayarda İfadesi</a:t>
            </a:r>
          </a:p>
          <a:p>
            <a:pPr lvl="0"/>
            <a:r>
              <a:t>İkili sayılarda bulunan 1 ve 0 rakamları (bit), bilgisayarın elektrik iletimi için kullandığı transistörlerin açık veya kapalı olma durumunu gösteriyor. Transistörlerde iki tane komut vardır, 0 (kapat) ve 1 (aç).</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dirty="0"/>
              <a:t> </a:t>
            </a:r>
            <a:r>
              <a:rPr dirty="0" err="1"/>
              <a:t>Diziler</a:t>
            </a:r>
            <a:endParaRPr dirty="0"/>
          </a:p>
        </p:txBody>
      </p:sp>
      <p:sp>
        <p:nvSpPr>
          <p:cNvPr id="3" name="Content Placeholder 2"/>
          <p:cNvSpPr>
            <a:spLocks noGrp="1"/>
          </p:cNvSpPr>
          <p:nvPr>
            <p:ph idx="1"/>
          </p:nvPr>
        </p:nvSpPr>
        <p:spPr/>
        <p:txBody>
          <a:bodyPr>
            <a:normAutofit fontScale="92500" lnSpcReduction="10000"/>
          </a:bodyPr>
          <a:lstStyle/>
          <a:p>
            <a:pPr marL="0" lvl="0" indent="0">
              <a:buNone/>
            </a:pPr>
            <a:r>
              <a:t>Diziler, anlam ifade etmesi için birden fazla nesneye ihtiyaç duyabilir. Mesela, Şu an karşısında olduğunuz bilgisayar örneğini inceleyelim. Masaüstü bilgisayarlar, klavye-mouse-monitör üçlüsünü bir araya getirince anlam ifade eder. Herhangi biri olmadan bir işlem yapmanız olasıdır ama zorludur. Dizi, dezavantajlarından biri olan hafıza problemini inceleyelim. Bilgisayar örneğimizden devam edelim. Hali hazırda bir klavye, bir mouse ve bir monitörümüz var. Yeni bir monitör aldığımızda daha büyük bir masaya ihtiyacımız var. Aynı şekilde yeni bir klavye veya mouse aldığımızda da aynı durum geçerli. Bir yerden bir yere taşırken zaman ve güç kaybına uğruyoruz.</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40209" y="1868806"/>
            <a:ext cx="3008313" cy="3518297"/>
          </a:xfrm>
        </p:spPr>
        <p:txBody>
          <a:bodyPr>
            <a:normAutofit/>
          </a:bodyPr>
          <a:lstStyle/>
          <a:p>
            <a:pPr marL="0" lvl="0" indent="0">
              <a:spcBef>
                <a:spcPts val="3000"/>
              </a:spcBef>
              <a:buNone/>
            </a:pPr>
            <a:r>
              <a:rPr sz="4400" b="1" dirty="0" err="1"/>
              <a:t>Diziler</a:t>
            </a:r>
            <a:endParaRPr sz="4400" b="1" dirty="0"/>
          </a:p>
        </p:txBody>
      </p:sp>
      <p:pic>
        <p:nvPicPr>
          <p:cNvPr id="2" name="Picture 1" descr="fig:  assets/remove-duplicates-from-array-image1.png"/>
          <p:cNvPicPr>
            <a:picLocks noGrp="1" noChangeAspect="1"/>
          </p:cNvPicPr>
          <p:nvPr/>
        </p:nvPicPr>
        <p:blipFill>
          <a:blip r:embed="rId2"/>
          <a:stretch>
            <a:fillRect/>
          </a:stretch>
        </p:blipFill>
        <p:spPr bwMode="auto">
          <a:xfrm>
            <a:off x="3632200" y="203200"/>
            <a:ext cx="4965700" cy="3873500"/>
          </a:xfrm>
          <a:prstGeom prst="rect">
            <a:avLst/>
          </a:prstGeom>
          <a:noFill/>
          <a:ln w="9525">
            <a:noFill/>
            <a:headEnd/>
            <a:tailEnd/>
          </a:ln>
        </p:spPr>
      </p:pic>
      <p:sp>
        <p:nvSpPr>
          <p:cNvPr id="3" name="TextBox 3"/>
          <p:cNvSpPr txBox="1"/>
          <p:nvPr/>
        </p:nvSpPr>
        <p:spPr>
          <a:xfrm>
            <a:off x="3568700" y="4076700"/>
            <a:ext cx="5105400" cy="508000"/>
          </a:xfrm>
          <a:prstGeom prst="rect">
            <a:avLst/>
          </a:prstGeom>
          <a:noFill/>
        </p:spPr>
        <p:txBody>
          <a:bodyPr/>
          <a:lstStyle/>
          <a:p>
            <a:pPr marL="0" lvl="0" indent="0" algn="ctr">
              <a:buNone/>
            </a:pPr>
            <a:r>
              <a:rPr dirty="0"/>
              <a:t>center h:500px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Bağlı listeler</a:t>
            </a:r>
          </a:p>
          <a:p>
            <a:pPr lvl="0"/>
            <a:r>
              <a:t>Bağlı listeler, yan yana zorunluluğu olmadan veri tutmamızı sağlayan yapılardır. Yeni gelen eleman için hafıza’da yeni bir alan açmamız gerekmez. Array’dan farklı olarak evet elemanlar hafıza içerisinde dağılmış olabilir, fakat son gelen eleman kendinden bir önceki elemana adresini bildirmek zorundadır.</a:t>
            </a:r>
          </a:p>
          <a:p>
            <a:pPr marL="342900" lvl="1" indent="0">
              <a:buNone/>
            </a:pPr>
            <a:r>
              <a:t>bg right:50% h:400px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503</Words>
  <Application>Microsoft Office PowerPoint</Application>
  <PresentationFormat>Ekran Gösterisi (16:9)</PresentationFormat>
  <Paragraphs>33</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Calibri</vt:lpstr>
      <vt:lpstr>Cambria Math</vt:lpstr>
      <vt:lpstr>Office Theme</vt:lpstr>
      <vt:lpstr>CE103 - Algorithms And Programming I</vt:lpstr>
      <vt:lpstr>Örnek Ders Adı</vt:lpstr>
      <vt:lpstr>PowerPoint Sunusu</vt:lpstr>
      <vt:lpstr>Algoritma  Algoritma Nedir?   Algoritma, Cebrin atası ve kurucusu olarak bilinen Harezmî tarafından 9.yüzyılda cebir alanındaki araştırmaları neticesinde ortaya çıkmıştır. Avrupalılar, Harezmî ismini telaffuz edemediklerinden dolayı algorizm (Arap sayıları kullanarak aritmetik problemler çözme kuralları) olarak kullandılar. Algorizm daha sonra “algoritma” adını aldı.   </vt:lpstr>
      <vt:lpstr>PowerPoint Sunusu</vt:lpstr>
      <vt:lpstr>PowerPoint Sunusu</vt:lpstr>
      <vt:lpstr> Diziler</vt:lpstr>
      <vt:lpstr>PowerPoint Sunusu</vt:lpstr>
      <vt:lpstr>PowerPoint Sunusu</vt:lpstr>
      <vt:lpstr>Referanslar</vt:lpstr>
      <vt:lpstr>PowerPoint Sunusu</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Yazar: Dr. Öğr. Üyesi Uğur CORUH</dc:creator>
  <cp:keywords/>
  <cp:lastModifiedBy>abdül samed kara</cp:lastModifiedBy>
  <cp:revision>1</cp:revision>
  <dcterms:created xsi:type="dcterms:W3CDTF">2022-10-18T14:02:12Z</dcterms:created>
  <dcterms:modified xsi:type="dcterms:W3CDTF">2022-10-18T14:14:33Z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Hafta-2</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