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4" Type="http://schemas.openxmlformats.org/officeDocument/2006/relationships/viewProps" Target="viewProps.xml" /><Relationship Id="rId13" Type="http://schemas.openxmlformats.org/officeDocument/2006/relationships/presProps" Target="presProps.xml" /><Relationship Id="rId1" Type="http://schemas.openxmlformats.org/officeDocument/2006/relationships/slideMaster" Target="slideMasters/slideMaster1.xml" /><Relationship Id="rId16" Type="http://schemas.openxmlformats.org/officeDocument/2006/relationships/tableStyles" Target="tableStyles.xml" /><Relationship Id="rId1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2.tr.md_doc.pdf" TargetMode="External" /><Relationship Id="rId3" Type="http://schemas.openxmlformats.org/officeDocument/2006/relationships/hyperlink" Target="week-2.tr.md_slide.pdf" TargetMode="External" /><Relationship Id="rId4" Type="http://schemas.openxmlformats.org/officeDocument/2006/relationships/hyperlink" Target="week-2.tr.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Örnek Ders Adı</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Örnek Ders Modülü Adı</a:t>
            </a:r>
            <a:br/>
            <a:br/>
            <a:r>
              <a:rPr/>
              <a:t>Yazar: Dr. Öğr. Üyesi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Referanslar</a:t>
            </a:r>
          </a:p>
        </p:txBody>
      </p:sp>
      <p:sp>
        <p:nvSpPr>
          <p:cNvPr id="3" name="Content Placeholder 2"/>
          <p:cNvSpPr>
            <a:spLocks noGrp="1"/>
          </p:cNvSpPr>
          <p:nvPr>
            <p:ph idx="1"/>
          </p:nvPr>
        </p:nvSpPr>
        <p:spPr/>
        <p:txBody>
          <a:bodyPr/>
          <a:lstStyle/>
          <a:p>
            <a:pPr lvl="0"/>
            <a:r>
              <a:rPr/>
              <a:t>https://app.patika.dev/courses/veri-yapilari-ve-algoritmalar/algoritma-nedir</a:t>
            </a:r>
          </a:p>
          <a:p>
            <a:pPr lvl="0"/>
            <a:r>
              <a:rPr/>
              <a:t>https://app.patika.dev/courses/veri-yapilari-ve-algoritmalar/bilgi-ifade</a:t>
            </a:r>
          </a:p>
          <a:p>
            <a:pPr lvl="0"/>
            <a:r>
              <a:rPr/>
              <a:t>https://app.patika.dev/courses/veri-yapilari-ve-algoritmalar/sayi-sistem</a:t>
            </a:r>
          </a:p>
          <a:p>
            <a:pPr lvl="0"/>
            <a:r>
              <a:rPr/>
              <a:t>https://app.patika.dev/courses/veri-yapilari-ve-algoritmalar/linked-list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H</m:t>
                    </m:r>
                    <m:r>
                      <m:t>a</m:t>
                    </m:r>
                    <m:r>
                      <m:t>f</m:t>
                    </m:r>
                    <m:r>
                      <m:t>t</m:t>
                    </m:r>
                    <m:r>
                      <m:t>a</m:t>
                    </m:r>
                    <m:r>
                      <m:rPr>
                        <m:sty m:val="p"/>
                      </m:rPr>
                      <m:t>−</m:t>
                    </m:r>
                    <m:r>
                      <m:t>2</m:t>
                    </m:r>
                    <m:r>
                      <m:rPr>
                        <m:sty m:val="p"/>
                      </m:rPr>
                      <m:t>−</m:t>
                    </m:r>
                    <m:r>
                      <m:t>S</m:t>
                    </m:r>
                    <m:r>
                      <m:t>o</m:t>
                    </m:r>
                    <m:r>
                      <m:t>n</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Örnek Ders Adı</a:t>
            </a:r>
          </a:p>
        </p:txBody>
      </p:sp>
      <p:sp>
        <p:nvSpPr>
          <p:cNvPr id="3" name="Content Placeholder 2"/>
          <p:cNvSpPr>
            <a:spLocks noGrp="1"/>
          </p:cNvSpPr>
          <p:nvPr>
            <p:ph idx="1"/>
          </p:nvPr>
        </p:nvSpPr>
        <p:spPr/>
        <p:txBody>
          <a:bodyPr/>
          <a:lstStyle/>
          <a:p>
            <a:pPr lvl="0" indent="0" marL="0">
              <a:spcBef>
                <a:spcPts val="3000"/>
              </a:spcBef>
              <a:buNone/>
            </a:pPr>
            <a:r>
              <a:rPr b="1"/>
              <a:t>Hafta-2 (Veri Yapıları ve Algoritmalar)</a:t>
            </a:r>
          </a:p>
          <a:p>
            <a:pPr lvl="0" indent="0" marL="0">
              <a:spcBef>
                <a:spcPts val="3000"/>
              </a:spcBef>
              <a:buNone/>
            </a:pPr>
            <a:r>
              <a:rPr b="1"/>
              <a:t>Bahar Dönemi, 2022-2023</a:t>
            </a:r>
          </a:p>
          <a:p>
            <a:pPr lvl="0" indent="0" marL="0">
              <a:buNone/>
            </a:pPr>
            <a:r>
              <a:rPr/>
              <a:t>İndir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Anahat</a:t>
            </a:r>
          </a:p>
          <a:p>
            <a:pPr lvl="0"/>
            <a:r>
              <a:rPr/>
              <a:t>Algoritma Nedir?</a:t>
            </a:r>
          </a:p>
          <a:p>
            <a:pPr lvl="0"/>
            <a:r>
              <a:rPr/>
              <a:t>Bilgilerin Bilgisayarda İfadesi</a:t>
            </a:r>
          </a:p>
          <a:p>
            <a:pPr lvl="0"/>
            <a:r>
              <a:rPr/>
              <a:t>Diziler</a:t>
            </a:r>
          </a:p>
          <a:p>
            <a:pPr lvl="0"/>
            <a:r>
              <a:rPr/>
              <a:t>Bağlı listeler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Algoritma</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Algoritma</a:t>
            </a:r>
          </a:p>
          <a:p>
            <a:pPr lvl="0"/>
            <a:r>
              <a:rPr b="1"/>
              <a:t>Algoritma Nedir?</a:t>
            </a:r>
            <a:r>
              <a:rPr/>
              <a:t> Algoritma, Cebrin atası ve kurucusu olarak bilinen Harezmî tarafından 9.yüzyılda cebir alanındaki araştırmaları neticesinde ortaya çıkmıştır. Avrupalılar, Harezmî ismini telaffuz edemediklerinden dolayı algorizm (Arap sayıları kullanarak aritmetik problemler çözme kuralları) olarak kullandılar. Algorizm daha sonra “algoritma” adını aldı. center h:300px —</a:t>
            </a:r>
          </a:p>
          <a:p>
            <a:pPr lvl="0" indent="0" marL="0">
              <a:spcBef>
                <a:spcPts val="3000"/>
              </a:spcBef>
              <a:buNone/>
            </a:pPr>
            <a:r>
              <a:rPr b="1"/>
              <a:t>Algoritma</a:t>
            </a:r>
          </a:p>
          <a:p>
            <a:pPr lvl="0"/>
            <a:r>
              <a:rPr b="1"/>
              <a:t>Algoritma Nedir?</a:t>
            </a:r>
            <a:r>
              <a:rPr/>
              <a:t> Gördüğünüz üzere ana problemimiz bilgisayarın çalışmaması. İlk adım güç kablosunun takılı olup olmadığını kontrol etmek. Bu adımın cevabı Hayır ise yapmamız gereken güç kablosunu takmaktır, cevap Evet ve hâlâ bilgisayarımız çalışmıyor ise bir sonraki adımı uygulamamız gerekiyor. İkinci adım, uzatma kablosunun durumunu inceledikten sonra eğer bilgisayarımız hâlâ çalışmıyor ise tamire götürmemiz gerektiği sonucunu veriyor. —</a:t>
            </a:r>
          </a:p>
          <a:p>
            <a:pPr lvl="0" indent="0" marL="0">
              <a:spcBef>
                <a:spcPts val="3000"/>
              </a:spcBef>
              <a:buNone/>
            </a:pPr>
            <a:r>
              <a:rPr b="1"/>
              <a:t>Bilgilerin Bilgisayarda İfadesi</a:t>
            </a:r>
          </a:p>
          <a:p>
            <a:pPr lvl="0"/>
            <a:r>
              <a:rPr/>
              <a:t>Bir insan kendini ifade etmek istediğinde native (ana) bir dil kullanıyor öyle değil mi? Bilgisayar da bilgiyi (Resim, ses, yazı vb) ifade etmek ve döngüyü sağlamak için bit (0 ve 1)’ den oluşan ikili sayıları (Binary Numbers) kullanıyor.</a:t>
            </a:r>
          </a:p>
        </p:txBody>
      </p:sp>
      <p:pic>
        <p:nvPicPr>
          <p:cNvPr descr="fig:  assets/Binary.jpg" id="0" name="Picture 1"/>
          <p:cNvPicPr>
            <a:picLocks noGrp="1" noChangeAspect="1"/>
          </p:cNvPicPr>
          <p:nvPr/>
        </p:nvPicPr>
        <p:blipFill>
          <a:blip r:embed="rId2"/>
          <a:stretch>
            <a:fillRect/>
          </a:stretch>
        </p:blipFill>
        <p:spPr bwMode="auto">
          <a:xfrm>
            <a:off x="3568700" y="711200"/>
            <a:ext cx="5105400" cy="2870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right:50% h:300px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Bilgilerin Bilgisayarda İfadesi</a:t>
            </a:r>
          </a:p>
          <a:p>
            <a:pPr lvl="0"/>
            <a:r>
              <a:rPr/>
              <a:t>İkili sayılarda bulunan 1 ve 0 rakamları (bit), bilgisayarın elektrik iletimi için kullandığı transistörlerin açık veya kapalı olma durumunu gösteriyor. Transistörlerde iki tane komut vardır, 0 (kapat) ve 1 (aç).</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Diziler</a:t>
            </a:r>
          </a:p>
        </p:txBody>
      </p:sp>
      <p:sp>
        <p:nvSpPr>
          <p:cNvPr id="3" name="Content Placeholder 2"/>
          <p:cNvSpPr>
            <a:spLocks noGrp="1"/>
          </p:cNvSpPr>
          <p:nvPr>
            <p:ph idx="1"/>
          </p:nvPr>
        </p:nvSpPr>
        <p:spPr/>
        <p:txBody>
          <a:bodyPr/>
          <a:lstStyle/>
          <a:p>
            <a:pPr lvl="0" indent="0" marL="0">
              <a:buNone/>
            </a:pPr>
            <a:r>
              <a:rPr/>
              <a:t>Diziler, anlam ifade etmesi için birden fazla nesneye ihtiyaç duyabilir. Mesela, Şu an karşısında olduğunuz bilgisayar örneğini inceleyelim. Masaüstü bilgisayarlar, klavye-mouse-monitör üçlüsünü bir araya getirince anlam ifade eder. Herhangi biri olmadan bir işlem yapmanız olasıdır ama zorludur. Dizi, dezavantajlarından biri olan hafıza problemini inceleyelim. Bilgisayar örneğimizden devam edelim. Hali hazırda bir klavye, bir mouse ve bir monitörümüz var. Yeni bir monitör aldığımızda daha büyük bir masaya ihtiyacımız var. Aynı şekilde yeni bir klavye veya mouse aldığımızda da aynı durum geçerli. Bir yerden bir yere taşırken zaman ve güç kaybına uğruyoruz.</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Diziler</a:t>
            </a:r>
          </a:p>
        </p:txBody>
      </p:sp>
      <p:pic>
        <p:nvPicPr>
          <p:cNvPr descr="fig:  assets/remove-duplicates-from-array-image1.png" id="0" name="Picture 1"/>
          <p:cNvPicPr>
            <a:picLocks noGrp="1" noChangeAspect="1"/>
          </p:cNvPicPr>
          <p:nvPr/>
        </p:nvPicPr>
        <p:blipFill>
          <a:blip r:embed="rId2"/>
          <a:stretch>
            <a:fillRect/>
          </a:stretch>
        </p:blipFill>
        <p:spPr bwMode="auto">
          <a:xfrm>
            <a:off x="3632200" y="203200"/>
            <a:ext cx="49657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h:500px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Bağlı listeler</a:t>
            </a:r>
          </a:p>
          <a:p>
            <a:pPr lvl="0"/>
            <a:r>
              <a:rPr/>
              <a:t>Bağlı listeler, yan yana zorunluluğu olmadan veri tutmamızı sağlayan yapılardır. Yeni gelen eleman için hafıza’da yeni bir alan açmamız gerekmez. Array’dan farklı olarak evet elemanlar hafıza içerisinde dağılmış olabilir, fakat son gelen eleman kendinden bir önceki elemana adresini bildirmek zorundadır.</a:t>
            </a:r>
          </a:p>
          <a:p>
            <a:pPr lvl="1" indent="0" marL="342900">
              <a:buNone/>
            </a:pPr>
            <a:r>
              <a:rPr/>
              <a:t>bg right:50% h:400px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Örnek Ders Adı</dc:title>
  <dc:creator>Yazar: Dr. Öğr. Üyesi Uğur CORUH</dc:creator>
  <cp:keywords/>
  <dcterms:created xsi:type="dcterms:W3CDTF">2022-10-19T09:07:42Z</dcterms:created>
  <dcterms:modified xsi:type="dcterms:W3CDTF">2022-10-19T09:07:42Z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Hafta-2</vt:lpwstr>
  </property>
  <property fmtid="{D5CDD505-2E9C-101B-9397-08002B2CF9AE}" pid="8" name="footer-center">
    <vt:lpwstr>License: WTFPL</vt:lpwstr>
  </property>
  <property fmtid="{D5CDD505-2E9C-101B-9397-08002B2CF9AE}" pid="9" name="footer-left">
    <vt:lpwstr>© Dr. Öğr. Üyesi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Örnek Ders Adı</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Örnek Ders Modülü Adı</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