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63" d="100"/>
          <a:sy n="63" d="100"/>
        </p:scale>
        <p:origin x="1018" y="5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week-1.tr.md_slide.pdf" TargetMode="External"/><Relationship Id="rId2" Type="http://schemas.openxmlformats.org/officeDocument/2006/relationships/hyperlink" Target="week-1.tr.md_doc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week-1.tr.md_slide.ppt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CE103 - Algorithms And Programming 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Örnek Ders Modülü Adı</a:t>
            </a:r>
            <a:br/>
            <a:br/>
            <a:r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İlişki ve İlişki Kümeleri</a:t>
            </a:r>
          </a:p>
          <a:p>
            <a:pPr marL="0" lvl="0" indent="0">
              <a:buNone/>
            </a:pPr>
            <a:r>
              <a:t>Varlıklar arasındaki bağlantıya ilişki adı verilir.örneğin “Burak” varlığı ile “Dersler” varlığı arasından ilişki vardır. İlişki kümesi, aynı türdeki ilişkilerin kümesidir,bu ilişki kümesi R ile gösterilir.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https://avesis.erdogan.edu.tr/ugur.coruh</a:t>
            </a:r>
          </a:p>
          <a:p>
            <a:pPr lvl="0"/>
            <a:r>
              <a:t>https://www.linkedin.com/in/ugurcoruh/</a:t>
            </a:r>
          </a:p>
          <a:p>
            <a:pPr lvl="0"/>
            <a:r>
              <a:t>https://csworlds.com/what-is-dbms-database-management-system/</a:t>
            </a:r>
          </a:p>
          <a:p>
            <a:pPr lvl="0"/>
            <a:r>
              <a:t>https://prepinsta.com/dbms/entity-relationship-model-er-model/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14:m xmlns:a14="http://schemas.microsoft.com/office/drawing/2010/main">
              <m:oMathPara xmlns:m="http://schemas.openxmlformats.org/officeDocument/2006/math">
                <m:oMathParaPr>
                  <m:jc m:val="centerGroup"/>
                </m:oMathParaPr>
                <m:oMath xmlns:m="http://schemas.openxmlformats.org/officeDocument/2006/math">
                  <m:r>
                    <a:rPr>
                      <a:latin typeface="Cambria Math" panose="02040503050406030204" pitchFamily="18" charset="0"/>
                    </a:rPr>
                    <m:t>𝐻𝑎𝑓𝑡𝑎</m:t>
                  </m:r>
                  <m:r>
                    <a:rPr>
                      <a:latin typeface="Cambria Math" panose="02040503050406030204" pitchFamily="18" charset="0"/>
                    </a:rPr>
                    <m:t>−2−</m:t>
                  </m:r>
                  <m:r>
                    <a:rPr>
                      <a:latin typeface="Cambria Math" panose="02040503050406030204" pitchFamily="18" charset="0"/>
                    </a:rPr>
                    <m:t>𝑆𝑜𝑛</m:t>
                  </m:r>
                </m:oMath>
              </m:oMathPara>
            </a14:m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CE103 Algoritma ve Programlama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Hafta-1 (Veritabanı Sistemleri)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Bahar Dönemi, 2022-2023</a:t>
            </a:r>
          </a:p>
          <a:p>
            <a:pPr marL="0" lvl="0" indent="0">
              <a:buNone/>
            </a:pPr>
            <a:r>
              <a:t>İndir </a:t>
            </a:r>
            <a:r>
              <a:rPr>
                <a:hlinkClick r:id="rId2"/>
              </a:rPr>
              <a:t>DOC</a:t>
            </a:r>
            <a:r>
              <a:t>, </a:t>
            </a:r>
            <a:r>
              <a:rPr>
                <a:hlinkClick r:id="rId3"/>
              </a:rPr>
              <a:t>SLIDE</a:t>
            </a:r>
            <a:r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/>
            <a:r>
              <a:t>Veritabanı ve İlişkisel Veritabanı Anlamak</a:t>
            </a:r>
          </a:p>
          <a:p>
            <a:pPr lvl="0"/>
            <a:r>
              <a:t>Veritabanı Tasarımı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Veritabanı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9665" y="27814"/>
            <a:ext cx="3008313" cy="3518297"/>
          </a:xfrm>
        </p:spPr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400" b="1" dirty="0" err="1"/>
              <a:t>Veritabanı</a:t>
            </a:r>
            <a:endParaRPr sz="1400" b="1" dirty="0"/>
          </a:p>
          <a:p>
            <a:pPr lvl="0"/>
            <a:r>
              <a:rPr sz="1400" b="1" dirty="0" err="1"/>
              <a:t>Veritabanı</a:t>
            </a:r>
            <a:r>
              <a:rPr sz="1400" b="1" dirty="0"/>
              <a:t> </a:t>
            </a:r>
            <a:r>
              <a:rPr sz="1400" b="1" dirty="0" err="1"/>
              <a:t>nedir</a:t>
            </a:r>
            <a:r>
              <a:rPr sz="1400" b="1" dirty="0"/>
              <a:t>?</a:t>
            </a:r>
            <a:r>
              <a:rPr sz="1400" dirty="0"/>
              <a:t> </a:t>
            </a:r>
            <a:endParaRPr lang="tr-TR" sz="1400" dirty="0"/>
          </a:p>
          <a:p>
            <a:pPr lvl="0"/>
            <a:r>
              <a:rPr sz="1400" dirty="0"/>
              <a:t>1-) </a:t>
            </a:r>
            <a:r>
              <a:rPr sz="1400" dirty="0" err="1"/>
              <a:t>Veritabanı</a:t>
            </a:r>
            <a:r>
              <a:rPr sz="1400" dirty="0"/>
              <a:t> </a:t>
            </a:r>
            <a:r>
              <a:rPr sz="1400" dirty="0" err="1"/>
              <a:t>düzenli</a:t>
            </a:r>
            <a:r>
              <a:rPr sz="1400" dirty="0"/>
              <a:t> </a:t>
            </a:r>
            <a:r>
              <a:rPr sz="1400" dirty="0" err="1"/>
              <a:t>bilgiler</a:t>
            </a:r>
            <a:r>
              <a:rPr sz="1400" dirty="0"/>
              <a:t> </a:t>
            </a:r>
            <a:r>
              <a:rPr sz="1400" dirty="0" err="1"/>
              <a:t>topluluğudur</a:t>
            </a:r>
            <a:r>
              <a:rPr sz="1400" dirty="0"/>
              <a:t>.</a:t>
            </a:r>
            <a:endParaRPr lang="tr-TR" sz="1400" dirty="0"/>
          </a:p>
          <a:p>
            <a:pPr lvl="0"/>
            <a:r>
              <a:rPr sz="1400" dirty="0"/>
              <a:t> 2-) </a:t>
            </a:r>
            <a:r>
              <a:rPr sz="1400" dirty="0" err="1"/>
              <a:t>Bilgisayar</a:t>
            </a:r>
            <a:r>
              <a:rPr sz="1400" dirty="0"/>
              <a:t> </a:t>
            </a:r>
            <a:r>
              <a:rPr sz="1400" dirty="0" err="1"/>
              <a:t>ortamında</a:t>
            </a:r>
            <a:r>
              <a:rPr sz="1400" dirty="0"/>
              <a:t> </a:t>
            </a:r>
            <a:r>
              <a:rPr sz="1400" dirty="0" err="1"/>
              <a:t>saklanan</a:t>
            </a:r>
            <a:r>
              <a:rPr sz="1400" dirty="0"/>
              <a:t> </a:t>
            </a:r>
            <a:r>
              <a:rPr sz="1400" dirty="0" err="1"/>
              <a:t>düzenli</a:t>
            </a:r>
            <a:r>
              <a:rPr sz="1400" dirty="0"/>
              <a:t> </a:t>
            </a:r>
            <a:r>
              <a:rPr sz="1400" dirty="0" err="1"/>
              <a:t>verilerdir</a:t>
            </a:r>
            <a:r>
              <a:rPr sz="1400" dirty="0"/>
              <a:t>. </a:t>
            </a:r>
            <a:endParaRPr lang="tr-TR" sz="1400" dirty="0"/>
          </a:p>
          <a:p>
            <a:pPr lvl="0"/>
            <a:r>
              <a:rPr sz="1400" dirty="0"/>
              <a:t>3-) </a:t>
            </a:r>
            <a:r>
              <a:rPr sz="1400" dirty="0" err="1"/>
              <a:t>Bilgisayar</a:t>
            </a:r>
            <a:r>
              <a:rPr sz="1400" dirty="0"/>
              <a:t> </a:t>
            </a:r>
            <a:r>
              <a:rPr sz="1400" dirty="0" err="1"/>
              <a:t>terminolojisinde</a:t>
            </a:r>
            <a:r>
              <a:rPr sz="1400" dirty="0"/>
              <a:t>, </a:t>
            </a:r>
            <a:r>
              <a:rPr sz="1400" dirty="0" err="1"/>
              <a:t>sistematik</a:t>
            </a:r>
            <a:r>
              <a:rPr sz="1400" dirty="0"/>
              <a:t> </a:t>
            </a:r>
            <a:r>
              <a:rPr sz="1400" dirty="0" err="1"/>
              <a:t>erişim</a:t>
            </a:r>
            <a:r>
              <a:rPr sz="1400" dirty="0"/>
              <a:t> </a:t>
            </a:r>
            <a:r>
              <a:rPr sz="1400" dirty="0" err="1"/>
              <a:t>imkanı</a:t>
            </a:r>
            <a:r>
              <a:rPr sz="1400" dirty="0"/>
              <a:t> </a:t>
            </a:r>
            <a:r>
              <a:rPr sz="1400" dirty="0" err="1"/>
              <a:t>olan</a:t>
            </a:r>
            <a:r>
              <a:rPr sz="1400" dirty="0"/>
              <a:t>, </a:t>
            </a:r>
            <a:r>
              <a:rPr sz="1400" dirty="0" err="1"/>
              <a:t>yönetilebilir</a:t>
            </a:r>
            <a:r>
              <a:rPr sz="1400" dirty="0"/>
              <a:t>, </a:t>
            </a:r>
            <a:r>
              <a:rPr sz="1400" dirty="0" err="1"/>
              <a:t>güncellenebilir</a:t>
            </a:r>
            <a:r>
              <a:rPr sz="1400" dirty="0"/>
              <a:t> , </a:t>
            </a:r>
            <a:r>
              <a:rPr sz="1400" dirty="0" err="1"/>
              <a:t>taşınabilir</a:t>
            </a:r>
            <a:r>
              <a:rPr sz="1400" dirty="0"/>
              <a:t>, </a:t>
            </a:r>
            <a:r>
              <a:rPr sz="1400" dirty="0" err="1"/>
              <a:t>birbirleri</a:t>
            </a:r>
            <a:r>
              <a:rPr sz="1400" dirty="0"/>
              <a:t> </a:t>
            </a:r>
            <a:r>
              <a:rPr sz="1400" dirty="0" err="1"/>
              <a:t>arasında</a:t>
            </a:r>
            <a:r>
              <a:rPr sz="1400" dirty="0"/>
              <a:t> </a:t>
            </a:r>
            <a:r>
              <a:rPr sz="1400" dirty="0" err="1"/>
              <a:t>tanımlı</a:t>
            </a:r>
            <a:r>
              <a:rPr sz="1400" dirty="0"/>
              <a:t> </a:t>
            </a:r>
            <a:r>
              <a:rPr sz="1400" dirty="0" err="1"/>
              <a:t>ilişkiler</a:t>
            </a:r>
            <a:r>
              <a:rPr sz="1400" dirty="0"/>
              <a:t> </a:t>
            </a:r>
            <a:r>
              <a:rPr sz="1400" dirty="0" err="1"/>
              <a:t>bulunabilen</a:t>
            </a:r>
            <a:r>
              <a:rPr sz="1400" dirty="0"/>
              <a:t> </a:t>
            </a:r>
            <a:r>
              <a:rPr sz="1400" dirty="0" err="1"/>
              <a:t>bilgiler</a:t>
            </a:r>
            <a:r>
              <a:rPr sz="1400" dirty="0"/>
              <a:t> </a:t>
            </a:r>
            <a:r>
              <a:rPr sz="1400" dirty="0" err="1"/>
              <a:t>kümesidir</a:t>
            </a:r>
            <a:r>
              <a:rPr sz="1400" dirty="0"/>
              <a:t>. 4-) </a:t>
            </a:r>
            <a:r>
              <a:rPr sz="1400" dirty="0" err="1"/>
              <a:t>Bilgisayarda</a:t>
            </a:r>
            <a:r>
              <a:rPr sz="1400" dirty="0"/>
              <a:t> </a:t>
            </a:r>
            <a:r>
              <a:rPr sz="1400" dirty="0" err="1"/>
              <a:t>sistematik</a:t>
            </a:r>
            <a:r>
              <a:rPr sz="1400" dirty="0"/>
              <a:t> </a:t>
            </a:r>
            <a:r>
              <a:rPr sz="1400" dirty="0" err="1"/>
              <a:t>şekilde</a:t>
            </a:r>
            <a:r>
              <a:rPr sz="1400" dirty="0"/>
              <a:t> </a:t>
            </a:r>
            <a:r>
              <a:rPr sz="1400" dirty="0" err="1"/>
              <a:t>saklanmış</a:t>
            </a:r>
            <a:r>
              <a:rPr sz="1400" dirty="0"/>
              <a:t>, </a:t>
            </a:r>
            <a:r>
              <a:rPr sz="1400" dirty="0" err="1"/>
              <a:t>programlarca</a:t>
            </a:r>
            <a:r>
              <a:rPr sz="1400" dirty="0"/>
              <a:t> </a:t>
            </a:r>
            <a:r>
              <a:rPr sz="1400" dirty="0" err="1"/>
              <a:t>işlenebilecek</a:t>
            </a:r>
            <a:r>
              <a:rPr sz="1400" dirty="0"/>
              <a:t> </a:t>
            </a:r>
            <a:r>
              <a:rPr sz="1400" dirty="0" err="1"/>
              <a:t>veri</a:t>
            </a:r>
            <a:r>
              <a:rPr sz="1400" dirty="0"/>
              <a:t> </a:t>
            </a:r>
            <a:r>
              <a:rPr sz="1400" dirty="0" err="1"/>
              <a:t>yığınıdır</a:t>
            </a:r>
            <a:r>
              <a:rPr sz="1400" dirty="0"/>
              <a:t>. —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400" b="1" dirty="0"/>
              <a:t>VTYS</a:t>
            </a:r>
          </a:p>
          <a:p>
            <a:pPr lvl="0"/>
            <a:r>
              <a:rPr sz="1400" b="1" dirty="0"/>
              <a:t>Veri </a:t>
            </a:r>
            <a:r>
              <a:rPr sz="1400" b="1" dirty="0" err="1"/>
              <a:t>Tabanı</a:t>
            </a:r>
            <a:r>
              <a:rPr sz="1400" b="1" dirty="0"/>
              <a:t> </a:t>
            </a:r>
            <a:r>
              <a:rPr sz="1400" b="1" dirty="0" err="1"/>
              <a:t>Yönetim</a:t>
            </a:r>
            <a:r>
              <a:rPr sz="1400" b="1" dirty="0"/>
              <a:t> </a:t>
            </a:r>
            <a:r>
              <a:rPr sz="1400" b="1" dirty="0" err="1"/>
              <a:t>Sistemi</a:t>
            </a:r>
            <a:r>
              <a:rPr sz="1400" b="1" dirty="0"/>
              <a:t> </a:t>
            </a:r>
            <a:r>
              <a:rPr sz="1400" b="1" dirty="0" err="1"/>
              <a:t>nedir</a:t>
            </a:r>
            <a:r>
              <a:rPr sz="1400" b="1" dirty="0"/>
              <a:t>?</a:t>
            </a:r>
            <a:r>
              <a:rPr sz="1400" dirty="0"/>
              <a:t> Veri </a:t>
            </a:r>
            <a:r>
              <a:rPr sz="1400" dirty="0" err="1"/>
              <a:t>tabanı</a:t>
            </a:r>
            <a:r>
              <a:rPr sz="1400" dirty="0"/>
              <a:t> </a:t>
            </a:r>
            <a:r>
              <a:rPr sz="1400" dirty="0" err="1"/>
              <a:t>tanımlamak</a:t>
            </a:r>
            <a:r>
              <a:rPr sz="1400" dirty="0"/>
              <a:t>, </a:t>
            </a:r>
            <a:r>
              <a:rPr sz="1400" dirty="0" err="1"/>
              <a:t>yaratmak</a:t>
            </a:r>
            <a:r>
              <a:rPr sz="1400" dirty="0"/>
              <a:t>, </a:t>
            </a:r>
            <a:r>
              <a:rPr sz="1400" dirty="0" err="1"/>
              <a:t>yaşatmak</a:t>
            </a:r>
            <a:r>
              <a:rPr sz="1400" dirty="0"/>
              <a:t> </a:t>
            </a:r>
            <a:r>
              <a:rPr sz="1400" dirty="0" err="1"/>
              <a:t>ve</a:t>
            </a:r>
            <a:r>
              <a:rPr sz="1400" dirty="0"/>
              <a:t> </a:t>
            </a:r>
            <a:r>
              <a:rPr sz="1400" dirty="0" err="1"/>
              <a:t>veri</a:t>
            </a:r>
            <a:r>
              <a:rPr sz="1400" dirty="0"/>
              <a:t> </a:t>
            </a:r>
            <a:r>
              <a:rPr sz="1400" dirty="0" err="1"/>
              <a:t>tabanına</a:t>
            </a:r>
            <a:r>
              <a:rPr sz="1400" dirty="0"/>
              <a:t> </a:t>
            </a:r>
            <a:r>
              <a:rPr sz="1400" dirty="0" err="1"/>
              <a:t>denetimli</a:t>
            </a:r>
            <a:r>
              <a:rPr sz="1400" dirty="0"/>
              <a:t> </a:t>
            </a:r>
            <a:r>
              <a:rPr sz="1400" dirty="0" err="1"/>
              <a:t>erişim</a:t>
            </a:r>
            <a:r>
              <a:rPr sz="1400" dirty="0"/>
              <a:t> </a:t>
            </a:r>
            <a:r>
              <a:rPr sz="1400" dirty="0" err="1"/>
              <a:t>sağlamak</a:t>
            </a:r>
            <a:r>
              <a:rPr sz="1400" dirty="0"/>
              <a:t> </a:t>
            </a:r>
            <a:r>
              <a:rPr sz="1400" dirty="0" err="1"/>
              <a:t>için</a:t>
            </a:r>
            <a:r>
              <a:rPr sz="1400" dirty="0"/>
              <a:t> </a:t>
            </a:r>
            <a:r>
              <a:rPr sz="1400" dirty="0" err="1"/>
              <a:t>kullanılan</a:t>
            </a:r>
            <a:r>
              <a:rPr sz="1400" dirty="0"/>
              <a:t> </a:t>
            </a:r>
            <a:r>
              <a:rPr sz="1400" dirty="0" err="1"/>
              <a:t>yazılım</a:t>
            </a:r>
            <a:r>
              <a:rPr sz="1400" dirty="0"/>
              <a:t> </a:t>
            </a:r>
            <a:r>
              <a:rPr sz="1400" dirty="0" err="1"/>
              <a:t>sistemidir</a:t>
            </a:r>
            <a:r>
              <a:rPr sz="1400" dirty="0"/>
              <a:t>.</a:t>
            </a:r>
          </a:p>
        </p:txBody>
      </p:sp>
      <p:pic>
        <p:nvPicPr>
          <p:cNvPr id="2" name="Picture 1" descr="fig:  assets/What-is-DBMS-Database-Management-System.web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lang="tr-TR"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2400" b="1" dirty="0"/>
              <a:t>VTYS</a:t>
            </a:r>
          </a:p>
          <a:p>
            <a:pPr lvl="0"/>
            <a:r>
              <a:rPr sz="2400" b="1" dirty="0" err="1"/>
              <a:t>VTYS’ler</a:t>
            </a:r>
            <a:r>
              <a:rPr sz="2400" b="1" dirty="0"/>
              <a:t> </a:t>
            </a:r>
            <a:r>
              <a:rPr sz="2400" b="1" dirty="0" err="1"/>
              <a:t>aşağıdaki</a:t>
            </a:r>
            <a:r>
              <a:rPr sz="2400" b="1" dirty="0"/>
              <a:t> </a:t>
            </a:r>
            <a:r>
              <a:rPr sz="2400" b="1" dirty="0" err="1"/>
              <a:t>bilgileri</a:t>
            </a:r>
            <a:r>
              <a:rPr sz="2400" b="1" dirty="0"/>
              <a:t> </a:t>
            </a:r>
            <a:r>
              <a:rPr sz="2400" b="1" dirty="0" err="1"/>
              <a:t>barındırmaktadır</a:t>
            </a:r>
            <a:r>
              <a:rPr sz="2400" b="1" dirty="0"/>
              <a:t>;</a:t>
            </a:r>
            <a:r>
              <a:rPr sz="2400" dirty="0"/>
              <a:t> </a:t>
            </a:r>
            <a:r>
              <a:rPr sz="2400" dirty="0" err="1"/>
              <a:t>İlişkili</a:t>
            </a:r>
            <a:r>
              <a:rPr sz="2400" dirty="0"/>
              <a:t> </a:t>
            </a:r>
            <a:r>
              <a:rPr sz="2400" dirty="0" err="1"/>
              <a:t>olan</a:t>
            </a:r>
            <a:r>
              <a:rPr sz="2400" dirty="0"/>
              <a:t> </a:t>
            </a:r>
            <a:r>
              <a:rPr sz="2400" dirty="0" err="1"/>
              <a:t>veriler</a:t>
            </a:r>
            <a:r>
              <a:rPr sz="2400" dirty="0"/>
              <a:t> </a:t>
            </a:r>
            <a:r>
              <a:rPr sz="2400" dirty="0" err="1"/>
              <a:t>ve</a:t>
            </a:r>
            <a:r>
              <a:rPr sz="2400" dirty="0"/>
              <a:t> </a:t>
            </a:r>
            <a:r>
              <a:rPr sz="2400" dirty="0" err="1"/>
              <a:t>veriye</a:t>
            </a:r>
            <a:r>
              <a:rPr sz="2400" dirty="0"/>
              <a:t> </a:t>
            </a:r>
            <a:r>
              <a:rPr sz="2400" dirty="0" err="1"/>
              <a:t>ulaşmak</a:t>
            </a:r>
            <a:r>
              <a:rPr sz="2400" dirty="0"/>
              <a:t> </a:t>
            </a:r>
            <a:r>
              <a:rPr sz="2400" dirty="0" err="1"/>
              <a:t>için</a:t>
            </a:r>
            <a:r>
              <a:rPr sz="2400" dirty="0"/>
              <a:t> </a:t>
            </a:r>
            <a:r>
              <a:rPr sz="2400" dirty="0" err="1"/>
              <a:t>gerekli</a:t>
            </a:r>
            <a:r>
              <a:rPr sz="2400" dirty="0"/>
              <a:t> </a:t>
            </a:r>
            <a:r>
              <a:rPr sz="2400" dirty="0" err="1"/>
              <a:t>olan</a:t>
            </a:r>
            <a:r>
              <a:rPr sz="2400" dirty="0"/>
              <a:t> </a:t>
            </a:r>
            <a:r>
              <a:rPr sz="2400" dirty="0" err="1"/>
              <a:t>yazılımlar</a:t>
            </a:r>
            <a:r>
              <a:rPr sz="2400" dirty="0"/>
              <a:t> </a:t>
            </a:r>
            <a:r>
              <a:rPr sz="2400" dirty="0" err="1"/>
              <a:t>kümesi</a:t>
            </a:r>
            <a:endParaRPr sz="2400" dirty="0"/>
          </a:p>
        </p:txBody>
      </p:sp>
      <p:pic>
        <p:nvPicPr>
          <p:cNvPr id="2" name="Picture 1" descr="fig:  assets/DBMS-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368300"/>
            <a:ext cx="5105400" cy="3543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endParaRPr lang="tr-TR" dirty="0" err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t> Verinin tekrarlanmasını önler.Veritabanı sistemleri alt sistemler arasında ilişki kurulması ve birçok uygulamada verilerin aynı veritabanı içersinde ortak olarak tasarlanmasını öngörür.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VTYS</a:t>
            </a:r>
          </a:p>
          <a:p>
            <a:pPr lvl="0"/>
            <a:r>
              <a:rPr b="1"/>
              <a:t>Veritabanı Sistemlerinin Üstünlükleri</a:t>
            </a:r>
            <a:r>
              <a:t> Verilerin tutarlı olmasını sağlar.Veri bütünlüğü(data integrity), verinin doğruluğunu ve tutarlığını ifade etmektedir. Veri girişlerine kısıtlar konularak sadece istenilen aralıkta değer girişi sağlanabilir.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Varlık-İlişki Modeli</a:t>
            </a:r>
          </a:p>
          <a:p>
            <a:pPr marL="0" lvl="0" indent="0">
              <a:buNone/>
            </a:pPr>
            <a:r>
              <a:t>Veri çözümleme ve modellemede ilişkilerin ortaya konması için kullanılan araçtır.Varlık: Bir alan içersinde diğer nesnelerden ayırt edilebilen bir şey yada “nesne”. Niteliklerin kümesi tarafından tanımlanır. İlişki: Birden fazla varlığın arasındaki bağıntı-ilişki.</a:t>
            </a:r>
          </a:p>
        </p:txBody>
      </p:sp>
      <p:pic>
        <p:nvPicPr>
          <p:cNvPr id="2" name="Picture 1" descr="fig:  assets/Entity-Relationship%20Model.webp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431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bg left:50% h:500px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347</Words>
  <Application>Microsoft Office PowerPoint</Application>
  <PresentationFormat>Ekran Gösterisi (16:9)</PresentationFormat>
  <Paragraphs>34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CE103 - Algorithms And Programming I</vt:lpstr>
      <vt:lpstr>CE103 Algoritma ve Programlama I</vt:lpstr>
      <vt:lpstr>PowerPoint Sunusu</vt:lpstr>
      <vt:lpstr>Veritabanı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Referanslar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cp:lastModifiedBy>abdül samed kara</cp:lastModifiedBy>
  <cp:revision>1</cp:revision>
  <dcterms:created xsi:type="dcterms:W3CDTF">2022-10-18T20:55:12Z</dcterms:created>
  <dcterms:modified xsi:type="dcterms:W3CDTF">2022-10-18T20:57:28Z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