
<file path=[Content_Types].xml><?xml version="1.0" encoding="utf-8"?>
<Types xmlns="http://schemas.openxmlformats.org/package/2006/content-types">
  <Default Extension="bin" ContentType="image/unknown"/>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694" autoAdjust="0"/>
  </p:normalViewPr>
  <p:slideViewPr>
    <p:cSldViewPr snapToGrid="0" snapToObjects="1">
      <p:cViewPr varScale="1">
        <p:scale>
          <a:sx n="63" d="100"/>
          <a:sy n="63" d="100"/>
        </p:scale>
        <p:origin x="1018" y="53"/>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10/18/2022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10/18/2022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10/18/2022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10/18/2022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week-1.en.md_slide.pdf" TargetMode="External"/><Relationship Id="rId2" Type="http://schemas.openxmlformats.org/officeDocument/2006/relationships/hyperlink" Target="week-1.en.md_doc.pdf" TargetMode="External"/><Relationship Id="rId1" Type="http://schemas.openxmlformats.org/officeDocument/2006/relationships/slideLayout" Target="../slideLayouts/slideLayout2.xml"/><Relationship Id="rId4" Type="http://schemas.openxmlformats.org/officeDocument/2006/relationships/hyperlink" Target="week-1.en.md_slide.ppt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bin"/><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rPr lang="en-GB" dirty="0"/>
              <a:t>CE103 - Algorithms And Programming I</a:t>
            </a:r>
            <a:endParaRPr lang="tr-TR" dirty="0"/>
          </a:p>
        </p:txBody>
      </p:sp>
      <p:sp>
        <p:nvSpPr>
          <p:cNvPr id="3" name="Subtitle 2"/>
          <p:cNvSpPr>
            <a:spLocks noGrp="1"/>
          </p:cNvSpPr>
          <p:nvPr>
            <p:ph type="subTitle" idx="1"/>
          </p:nvPr>
        </p:nvSpPr>
        <p:spPr>
          <a:xfrm>
            <a:off x="1371600" y="2914650"/>
            <a:ext cx="6400800" cy="1314450"/>
          </a:xfrm>
        </p:spPr>
        <p:txBody>
          <a:bodyPr/>
          <a:lstStyle/>
          <a:p>
            <a:pPr marL="0" lvl="0" indent="0">
              <a:buNone/>
            </a:pPr>
            <a:r>
              <a:t>Sample Course Module Name</a:t>
            </a:r>
            <a:br/>
            <a:br/>
            <a:r>
              <a:t>Author: Asst. Prof. Dr. Uğur CORUH</a:t>
            </a:r>
          </a:p>
        </p:txBody>
      </p:sp>
      <p:sp>
        <p:nvSpPr>
          <p:cNvPr id="4" name="Date Placeholder 3"/>
          <p:cNvSpPr>
            <a:spLocks noGrp="1"/>
          </p:cNvSpPr>
          <p:nvPr>
            <p:ph type="dt" sz="half" idx="10"/>
          </p:nvPr>
        </p:nvSpPr>
        <p:spPr/>
        <p:txBody>
          <a:bodyPr/>
          <a:lstStyle/>
          <a:p>
            <a:pPr marL="0" lvl="0" indent="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normAutofit/>
          </a:bodyPr>
          <a:lstStyle/>
          <a:p>
            <a:pPr marL="0" lvl="0" indent="0">
              <a:spcBef>
                <a:spcPts val="3000"/>
              </a:spcBef>
              <a:buNone/>
            </a:pPr>
            <a:r>
              <a:rPr sz="1800" b="1" dirty="0"/>
              <a:t>The Entity-Relationship Model</a:t>
            </a:r>
          </a:p>
          <a:p>
            <a:pPr marL="0" lvl="0" indent="0">
              <a:buNone/>
            </a:pPr>
            <a:r>
              <a:rPr sz="1800" dirty="0"/>
              <a:t>Revealing relationships in data analysis and modeling. It is the tool used to put it on. Entity: Distinguish from other objects in a field. “thing” or “object”. By set of attributes is defined. Relationship: The relationship between more than one entity.</a:t>
            </a:r>
          </a:p>
        </p:txBody>
      </p:sp>
      <p:pic>
        <p:nvPicPr>
          <p:cNvPr id="2" name="Picture 1" descr="fig:  assets/Entity-Relationship%20Model.webp"/>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3" name="TextBox 3"/>
          <p:cNvSpPr txBox="1"/>
          <p:nvPr/>
        </p:nvSpPr>
        <p:spPr>
          <a:xfrm>
            <a:off x="3568700" y="4076700"/>
            <a:ext cx="5105400" cy="508000"/>
          </a:xfrm>
          <a:prstGeom prst="rect">
            <a:avLst/>
          </a:prstGeom>
          <a:noFill/>
        </p:spPr>
        <p:txBody>
          <a:bodyPr/>
          <a:lstStyle/>
          <a:p>
            <a:pPr marL="0" lvl="0" indent="0" algn="ctr">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spcBef>
                <a:spcPts val="3000"/>
              </a:spcBef>
              <a:buNone/>
            </a:pPr>
            <a:r>
              <a:rPr b="1"/>
              <a:t>Relationship and Relationship Sets</a:t>
            </a:r>
          </a:p>
          <a:p>
            <a:pPr marL="0" lvl="0" indent="0">
              <a:buNone/>
            </a:pPr>
            <a:r>
              <a:t>The link between entities is called a relationship. For example, with the entity “Burak”, “Lessons” There is a relationship between existence. Relationship set is the set of relationships of the same type, this set of relations is denoted by 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References</a:t>
            </a:r>
          </a:p>
        </p:txBody>
      </p:sp>
      <p:sp>
        <p:nvSpPr>
          <p:cNvPr id="3" name="Content Placeholder 2"/>
          <p:cNvSpPr>
            <a:spLocks noGrp="1"/>
          </p:cNvSpPr>
          <p:nvPr>
            <p:ph idx="1"/>
          </p:nvPr>
        </p:nvSpPr>
        <p:spPr/>
        <p:txBody>
          <a:bodyPr/>
          <a:lstStyle/>
          <a:p>
            <a:pPr lvl="0"/>
            <a:r>
              <a:t>https://avesis.erdogan.edu.tr/ugur.coruh</a:t>
            </a:r>
          </a:p>
          <a:p>
            <a:pPr lvl="0"/>
            <a:r>
              <a:t>https://www.linkedin.com/in/ugurcoruh/</a:t>
            </a:r>
          </a:p>
          <a:p>
            <a:pPr lvl="0"/>
            <a:r>
              <a:t>https://csworlds.com/what-is-dbms-database-management-system/</a:t>
            </a:r>
          </a:p>
          <a:p>
            <a:pPr lvl="0"/>
            <a:r>
              <a:t>https://prepinsta.com/dbms/entity-relationship-model-er-model/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14:m xmlns:a14="http://schemas.microsoft.com/office/drawing/2010/main">
              <m:oMathPara xmlns:m="http://schemas.openxmlformats.org/officeDocument/2006/math">
                <m:oMathParaPr>
                  <m:jc m:val="centerGroup"/>
                </m:oMathParaPr>
                <m:oMath xmlns:m="http://schemas.openxmlformats.org/officeDocument/2006/math">
                  <m:r>
                    <a:rPr>
                      <a:latin typeface="Cambria Math" panose="02040503050406030204" pitchFamily="18" charset="0"/>
                    </a:rPr>
                    <m:t>𝐸𝑛𝑑</m:t>
                  </m:r>
                  <m:r>
                    <a:rPr>
                      <a:latin typeface="Cambria Math" panose="02040503050406030204" pitchFamily="18" charset="0"/>
                    </a:rPr>
                    <m:t>−</m:t>
                  </m:r>
                  <m:r>
                    <a:rPr>
                      <a:latin typeface="Cambria Math" panose="02040503050406030204" pitchFamily="18" charset="0"/>
                    </a:rPr>
                    <m:t>𝑂𝑓</m:t>
                  </m:r>
                  <m:r>
                    <a:rPr>
                      <a:latin typeface="Cambria Math" panose="02040503050406030204" pitchFamily="18" charset="0"/>
                    </a:rPr>
                    <m:t>−</m:t>
                  </m:r>
                  <m:r>
                    <a:rPr>
                      <a:latin typeface="Cambria Math" panose="02040503050406030204" pitchFamily="18" charset="0"/>
                    </a:rPr>
                    <m:t>𝑊𝑒𝑒𝑘</m:t>
                  </m:r>
                  <m:r>
                    <a:rPr>
                      <a:latin typeface="Cambria Math" panose="02040503050406030204" pitchFamily="18" charset="0"/>
                    </a:rPr>
                    <m:t>−1−</m:t>
                  </m:r>
                  <m:r>
                    <a:rPr>
                      <a:latin typeface="Cambria Math" panose="02040503050406030204" pitchFamily="18" charset="0"/>
                    </a:rPr>
                    <m:t>𝑀𝑜𝑑𝑢𝑙𝑒</m:t>
                  </m:r>
                </m:oMath>
              </m:oMathPara>
            </a14: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CE103 Algorithms and Programming I</a:t>
            </a:r>
          </a:p>
        </p:txBody>
      </p:sp>
      <p:sp>
        <p:nvSpPr>
          <p:cNvPr id="3" name="Content Placeholder 2"/>
          <p:cNvSpPr>
            <a:spLocks noGrp="1"/>
          </p:cNvSpPr>
          <p:nvPr>
            <p:ph idx="1"/>
          </p:nvPr>
        </p:nvSpPr>
        <p:spPr/>
        <p:txBody>
          <a:bodyPr/>
          <a:lstStyle/>
          <a:p>
            <a:pPr marL="0" lvl="0" indent="0">
              <a:spcBef>
                <a:spcPts val="3000"/>
              </a:spcBef>
              <a:buNone/>
            </a:pPr>
            <a:r>
              <a:rPr b="1"/>
              <a:t>Week-1 (Database Systems)</a:t>
            </a:r>
          </a:p>
          <a:p>
            <a:pPr marL="0" lvl="0" indent="0">
              <a:spcBef>
                <a:spcPts val="3000"/>
              </a:spcBef>
              <a:buNone/>
            </a:pPr>
            <a:r>
              <a:rPr b="1"/>
              <a:t>Spring Semester, 2022-2023</a:t>
            </a:r>
          </a:p>
          <a:p>
            <a:pPr marL="0" lvl="0" indent="0">
              <a:buNone/>
            </a:pPr>
            <a:r>
              <a:t>Download </a:t>
            </a:r>
            <a:r>
              <a:rPr>
                <a:hlinkClick r:id="rId2"/>
              </a:rPr>
              <a:t>DOC</a:t>
            </a:r>
            <a:r>
              <a:t>, </a:t>
            </a:r>
            <a:r>
              <a:rPr>
                <a:hlinkClick r:id="rId3"/>
              </a:rPr>
              <a:t>SLIDE</a:t>
            </a:r>
            <a:r>
              <a:t>, </a:t>
            </a:r>
            <a:r>
              <a:rPr>
                <a:hlinkClick r:id="rId4"/>
              </a:rPr>
              <a:t>PPTX</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spcBef>
                <a:spcPts val="3000"/>
              </a:spcBef>
              <a:buNone/>
            </a:pPr>
            <a:r>
              <a:rPr b="1"/>
              <a:t>Outline</a:t>
            </a:r>
          </a:p>
          <a:p>
            <a:pPr lvl="0"/>
            <a:r>
              <a:t>Understanding The Concept of Database and Relational Database</a:t>
            </a:r>
          </a:p>
          <a:p>
            <a:pPr lvl="0"/>
            <a:r>
              <a:t>Database Design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Database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lvl="0" indent="0">
              <a:spcBef>
                <a:spcPts val="3000"/>
              </a:spcBef>
              <a:buNone/>
            </a:pPr>
            <a:r>
              <a:rPr b="1" dirty="0"/>
              <a:t>Database</a:t>
            </a:r>
          </a:p>
          <a:p>
            <a:pPr lvl="0"/>
            <a:r>
              <a:rPr b="1" dirty="0"/>
              <a:t>What is Database?</a:t>
            </a:r>
            <a:r>
              <a:rPr dirty="0"/>
              <a:t> </a:t>
            </a:r>
            <a:endParaRPr lang="tr-TR" dirty="0"/>
          </a:p>
          <a:p>
            <a:pPr lvl="0"/>
            <a:r>
              <a:rPr dirty="0"/>
              <a:t>1-) Database is a regular collection of information.</a:t>
            </a:r>
            <a:endParaRPr lang="tr-TR" dirty="0"/>
          </a:p>
          <a:p>
            <a:pPr lvl="0"/>
            <a:r>
              <a:rPr dirty="0"/>
              <a:t> 2-) Database is regular data stored in a computer environment. </a:t>
            </a:r>
            <a:endParaRPr lang="tr-TR" dirty="0"/>
          </a:p>
          <a:p>
            <a:pPr lvl="0"/>
            <a:r>
              <a:rPr dirty="0"/>
              <a:t>3-) Systematic access in computer terminology capable, manageable, updateable, portable, defined relationships between each other is a set of available information. </a:t>
            </a:r>
            <a:endParaRPr lang="tr-TR" dirty="0"/>
          </a:p>
          <a:p>
            <a:pPr lvl="0"/>
            <a:r>
              <a:rPr dirty="0"/>
              <a:t>4-) Systematically stored on the computer, It is a chunk of data that can be processed in programs.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normAutofit/>
          </a:bodyPr>
          <a:lstStyle/>
          <a:p>
            <a:pPr marL="0" lvl="0" indent="0">
              <a:spcBef>
                <a:spcPts val="3000"/>
              </a:spcBef>
              <a:buNone/>
            </a:pPr>
            <a:r>
              <a:rPr sz="2000" b="1" dirty="0"/>
              <a:t>DBMS</a:t>
            </a:r>
          </a:p>
          <a:p>
            <a:pPr lvl="0"/>
            <a:r>
              <a:rPr sz="2000" b="1" dirty="0"/>
              <a:t>What is the Database Management System-DBMS</a:t>
            </a:r>
          </a:p>
          <a:p>
            <a:pPr marL="0" lvl="0" indent="0">
              <a:buNone/>
            </a:pPr>
            <a:r>
              <a:rPr sz="2000" dirty="0"/>
              <a:t>Defining and creating a database, to keep alive and audited to the database used to gain access software system.</a:t>
            </a:r>
          </a:p>
        </p:txBody>
      </p:sp>
      <p:pic>
        <p:nvPicPr>
          <p:cNvPr id="2" name="Picture 1" descr="fig:  assets/What-is-DBMS-Database-Management-System.webp"/>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3" name="TextBox 3"/>
          <p:cNvSpPr txBox="1"/>
          <p:nvPr/>
        </p:nvSpPr>
        <p:spPr>
          <a:xfrm>
            <a:off x="3568700" y="4076700"/>
            <a:ext cx="5105400" cy="508000"/>
          </a:xfrm>
          <a:prstGeom prst="rect">
            <a:avLst/>
          </a:prstGeom>
          <a:noFill/>
        </p:spPr>
        <p:txBody>
          <a:bodyPr/>
          <a:lstStyle/>
          <a:p>
            <a:pPr marL="0" lvl="0" indent="0" algn="ctr">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noAutofit/>
          </a:bodyPr>
          <a:lstStyle/>
          <a:p>
            <a:pPr marL="0" lvl="0" indent="0">
              <a:spcBef>
                <a:spcPts val="3000"/>
              </a:spcBef>
              <a:buNone/>
            </a:pPr>
            <a:r>
              <a:rPr sz="2400" b="1" dirty="0"/>
              <a:t>DBMS</a:t>
            </a:r>
          </a:p>
          <a:p>
            <a:pPr lvl="0"/>
            <a:r>
              <a:rPr sz="2400" b="1" dirty="0"/>
              <a:t>Database systems contain the following information</a:t>
            </a:r>
          </a:p>
          <a:p>
            <a:pPr marL="0" lvl="0" indent="0">
              <a:buNone/>
            </a:pPr>
            <a:r>
              <a:rPr sz="2400" dirty="0"/>
              <a:t>Collection of interrelated data The set of software required to access the data</a:t>
            </a:r>
          </a:p>
        </p:txBody>
      </p:sp>
      <p:pic>
        <p:nvPicPr>
          <p:cNvPr id="2" name="Picture 1" descr="fig:  assets/DBMS-2.png"/>
          <p:cNvPicPr>
            <a:picLocks noGrp="1" noChangeAspect="1"/>
          </p:cNvPicPr>
          <p:nvPr/>
        </p:nvPicPr>
        <p:blipFill>
          <a:blip r:embed="rId2"/>
          <a:stretch>
            <a:fillRect/>
          </a:stretch>
        </p:blipFill>
        <p:spPr bwMode="auto">
          <a:xfrm>
            <a:off x="3568700" y="368300"/>
            <a:ext cx="5105400" cy="3543300"/>
          </a:xfrm>
          <a:prstGeom prst="rect">
            <a:avLst/>
          </a:prstGeom>
          <a:noFill/>
          <a:ln w="9525">
            <a:noFill/>
            <a:headEnd/>
            <a:tailEnd/>
          </a:ln>
        </p:spPr>
      </p:pic>
      <p:sp>
        <p:nvSpPr>
          <p:cNvPr id="3" name="TextBox 3"/>
          <p:cNvSpPr txBox="1"/>
          <p:nvPr/>
        </p:nvSpPr>
        <p:spPr>
          <a:xfrm>
            <a:off x="3568700" y="4076700"/>
            <a:ext cx="5105400" cy="508000"/>
          </a:xfrm>
          <a:prstGeom prst="rect">
            <a:avLst/>
          </a:prstGeom>
          <a:noFill/>
        </p:spPr>
        <p:txBody>
          <a:bodyPr/>
          <a:lstStyle/>
          <a:p>
            <a:pPr marL="0" lvl="0" indent="0" algn="ctr">
              <a:buNone/>
            </a:pPr>
            <a:r>
              <a:t>bg right:50% h:400px</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spcBef>
                <a:spcPts val="3000"/>
              </a:spcBef>
              <a:buNone/>
            </a:pPr>
            <a:r>
              <a:rPr b="1"/>
              <a:t>DBMS</a:t>
            </a:r>
          </a:p>
          <a:p>
            <a:pPr lvl="0"/>
            <a:r>
              <a:rPr b="1"/>
              <a:t>Advantages of Database Systems</a:t>
            </a:r>
            <a:r>
              <a:t> Database Systems prevents duplication of data. Establishing relationships between database systems and subsystems and many In practice, it requires data to be designed jointly within the same database.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spcBef>
                <a:spcPts val="3000"/>
              </a:spcBef>
              <a:buNone/>
            </a:pPr>
            <a:r>
              <a:rPr b="1"/>
              <a:t>DBSM</a:t>
            </a:r>
          </a:p>
          <a:p>
            <a:pPr lvl="0"/>
            <a:r>
              <a:rPr b="1"/>
              <a:t>Advantages of Database Systems</a:t>
            </a:r>
            <a:r>
              <a:t> Database Systems ensures that the data is consistent. Data integrity, the accuracy and consistency of the data means. By placing constraints on data entries, only the desired range can be entered.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424</Words>
  <Application>Microsoft Office PowerPoint</Application>
  <PresentationFormat>Ekran Gösterisi (16:9)</PresentationFormat>
  <Paragraphs>37</Paragraphs>
  <Slides>13</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13</vt:i4>
      </vt:variant>
    </vt:vector>
  </HeadingPairs>
  <TitlesOfParts>
    <vt:vector size="17" baseType="lpstr">
      <vt:lpstr>Arial</vt:lpstr>
      <vt:lpstr>Calibri</vt:lpstr>
      <vt:lpstr>Cambria Math</vt:lpstr>
      <vt:lpstr>Office Theme</vt:lpstr>
      <vt:lpstr>CE103 - Algorithms And Programming I</vt:lpstr>
      <vt:lpstr>CE103 Algorithms and Programming I</vt:lpstr>
      <vt:lpstr>PowerPoint Sunusu</vt:lpstr>
      <vt:lpstr>Database</vt:lpstr>
      <vt:lpstr>PowerPoint Sunusu</vt:lpstr>
      <vt:lpstr>PowerPoint Sunusu</vt:lpstr>
      <vt:lpstr>PowerPoint Sunusu</vt:lpstr>
      <vt:lpstr>PowerPoint Sunusu</vt:lpstr>
      <vt:lpstr>PowerPoint Sunusu</vt:lpstr>
      <vt:lpstr>PowerPoint Sunusu</vt:lpstr>
      <vt:lpstr>PowerPoint Sunusu</vt:lpstr>
      <vt:lpstr>References</vt:lpstr>
      <vt:lpstr>PowerPoint Sunusu</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Course Name</dc:title>
  <dc:creator>Author: Asst. Prof. Dr. Uğur CORUH</dc:creator>
  <cp:keywords/>
  <cp:lastModifiedBy>abdül samed kara</cp:lastModifiedBy>
  <cp:revision>1</cp:revision>
  <dcterms:created xsi:type="dcterms:W3CDTF">2022-10-18T20:55:07Z</dcterms:created>
  <dcterms:modified xsi:type="dcterms:W3CDTF">2022-10-18T20:56:37Z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Week-1</vt:lpwstr>
  </property>
  <property fmtid="{D5CDD505-2E9C-101B-9397-08002B2CF9AE}" pid="8" name="footer-center">
    <vt:lpwstr>License: WTFPL</vt:lpwstr>
  </property>
  <property fmtid="{D5CDD505-2E9C-101B-9397-08002B2CF9AE}" pid="9" name="footer-left">
    <vt:lpwstr>© Asst. Prof.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Sample Course Name</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Sample Course Module Name</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