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267"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3" name="TextBox 2"/>
          <p:cNvSpPr txBox="1"/>
          <p:nvPr/>
        </p:nvSpPr>
        <p:spPr>
          <a:xfrm>
            <a:off x="1243584" y="173736"/>
            <a:ext cx="7315200" cy="914400"/>
          </a:xfrm>
          <a:prstGeom prst="rect">
            <a:avLst/>
          </a:prstGeom>
          <a:noFill/>
        </p:spPr>
        <p:txBody>
          <a:bodyPr wrap="none">
            <a:spAutoFit/>
          </a:bodyPr>
          <a:lstStyle/>
          <a:p>
            <a:pPr>
              <a:defRPr sz="3200" b="1">
                <a:solidFill>
                  <a:srgbClr val="003366"/>
                </a:solidFill>
              </a:defRPr>
            </a:pPr>
            <a:r>
              <a:rPr dirty="0"/>
              <a:t>Task Manager: User Authentication</a:t>
            </a:r>
          </a:p>
        </p:txBody>
      </p:sp>
      <p:sp>
        <p:nvSpPr>
          <p:cNvPr id="4" name="TextBox 3"/>
          <p:cNvSpPr txBox="1"/>
          <p:nvPr/>
        </p:nvSpPr>
        <p:spPr>
          <a:xfrm>
            <a:off x="484632" y="1115568"/>
            <a:ext cx="8311896" cy="3539430"/>
          </a:xfrm>
          <a:prstGeom prst="rect">
            <a:avLst/>
          </a:prstGeom>
          <a:noFill/>
        </p:spPr>
        <p:txBody>
          <a:bodyPr wrap="square">
            <a:spAutoFit/>
          </a:bodyPr>
          <a:lstStyle/>
          <a:p>
            <a:pPr>
              <a:buFont typeface="Arial" panose="020B0604020202020204" pitchFamily="34" charset="0"/>
              <a:buChar char="•"/>
            </a:pPr>
            <a:r>
              <a:rPr lang="en-US" sz="1600" b="1" dirty="0">
                <a:latin typeface="Helvetica" panose="020B0604020202020204" pitchFamily="34" charset="0"/>
                <a:cs typeface="Helvetica" panose="020B0604020202020204" pitchFamily="34" charset="0"/>
              </a:rPr>
              <a:t>Login:</a:t>
            </a:r>
            <a:r>
              <a:rPr lang="en-US" sz="1600" dirty="0">
                <a:latin typeface="Helvetica" panose="020B0604020202020204" pitchFamily="34" charset="0"/>
                <a:cs typeface="Helvetica" panose="020B0604020202020204" pitchFamily="34" charset="0"/>
              </a:rPr>
              <a:t> The login feature provides a secure authentication process that ensures only authorized users can access their personal tasks and data. By entering their unique credentials, users can securely log into the system and continue managing their tasks seamlessly from where they left off. This functionality ensures data privacy and prevents unauthorized access.</a:t>
            </a:r>
            <a:endParaRPr lang="tr-TR" sz="1600" dirty="0">
              <a:latin typeface="Helvetica" panose="020B0604020202020204" pitchFamily="34" charset="0"/>
              <a:cs typeface="Helvetica" panose="020B0604020202020204" pitchFamily="34" charset="0"/>
            </a:endParaRP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Helvetica" panose="020B0604020202020204" pitchFamily="34" charset="0"/>
                <a:cs typeface="Helvetica" panose="020B0604020202020204" pitchFamily="34" charset="0"/>
              </a:rPr>
              <a:t>Register:</a:t>
            </a:r>
            <a:r>
              <a:rPr lang="en-US" sz="1600" dirty="0">
                <a:latin typeface="Helvetica" panose="020B0604020202020204" pitchFamily="34" charset="0"/>
                <a:cs typeface="Helvetica" panose="020B0604020202020204" pitchFamily="34" charset="0"/>
              </a:rPr>
              <a:t> The registration process allows new users to create their personalized accounts, enabling them to access task management features tailored to their needs. During registration, users can set up their credentials and preferences, ensuring a smooth and customized experience from the very beginning. This functionality also supports user-specific task organization and notification settings.</a:t>
            </a:r>
          </a:p>
          <a:p>
            <a:endParaRPr lang="tr-TR" sz="1600" dirty="0">
              <a:latin typeface="Helvetica" panose="020B0604020202020204" pitchFamily="34" charset="0"/>
              <a:cs typeface="Helvetica" panose="020B0604020202020204" pitchFamily="34" charset="0"/>
            </a:endParaRPr>
          </a:p>
          <a:p>
            <a:r>
              <a:rPr lang="en-US" sz="1600" dirty="0">
                <a:latin typeface="Helvetica" panose="020B0604020202020204" pitchFamily="34" charset="0"/>
                <a:cs typeface="Helvetica" panose="020B0604020202020204" pitchFamily="34" charset="0"/>
              </a:rPr>
              <a:t>These features collectively ensure a secure, user-friendly environment where tasks can be managed efficiently while maintaining the confidentiality and integrity of user data.</a:t>
            </a:r>
          </a:p>
        </p:txBody>
      </p:sp>
      <p:pic>
        <p:nvPicPr>
          <p:cNvPr id="5" name="Picture 4" descr="image.png"/>
          <p:cNvPicPr>
            <a:picLocks noChangeAspect="1"/>
          </p:cNvPicPr>
          <p:nvPr/>
        </p:nvPicPr>
        <p:blipFill>
          <a:blip r:embed="rId2"/>
          <a:stretch>
            <a:fillRect/>
          </a:stretch>
        </p:blipFill>
        <p:spPr>
          <a:xfrm>
            <a:off x="2286000" y="4828032"/>
            <a:ext cx="4572000" cy="182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3" name="TextBox 2"/>
          <p:cNvSpPr txBox="1"/>
          <p:nvPr/>
        </p:nvSpPr>
        <p:spPr>
          <a:xfrm>
            <a:off x="1892808" y="202537"/>
            <a:ext cx="7315200" cy="914400"/>
          </a:xfrm>
          <a:prstGeom prst="rect">
            <a:avLst/>
          </a:prstGeom>
          <a:noFill/>
        </p:spPr>
        <p:txBody>
          <a:bodyPr wrap="none">
            <a:spAutoFit/>
          </a:bodyPr>
          <a:lstStyle/>
          <a:p>
            <a:pPr>
              <a:defRPr sz="3200" b="1">
                <a:solidFill>
                  <a:srgbClr val="003366"/>
                </a:solidFill>
              </a:defRPr>
            </a:pPr>
            <a:r>
              <a:rPr dirty="0"/>
              <a:t>Task Manager: Main Menu</a:t>
            </a:r>
          </a:p>
        </p:txBody>
      </p:sp>
      <p:sp>
        <p:nvSpPr>
          <p:cNvPr id="4" name="TextBox 3"/>
          <p:cNvSpPr txBox="1"/>
          <p:nvPr/>
        </p:nvSpPr>
        <p:spPr>
          <a:xfrm>
            <a:off x="914400" y="1116937"/>
            <a:ext cx="7315200" cy="3293209"/>
          </a:xfrm>
          <a:prstGeom prst="rect">
            <a:avLst/>
          </a:prstGeom>
          <a:noFill/>
        </p:spPr>
        <p:txBody>
          <a:bodyPr wrap="square">
            <a:spAutoFit/>
          </a:bodyPr>
          <a:lstStyle/>
          <a:p>
            <a:r>
              <a:rPr sz="1600" dirty="0">
                <a:solidFill>
                  <a:srgbClr val="323232"/>
                </a:solidFill>
                <a:latin typeface="Helvetica" panose="020B0604020202020204" pitchFamily="34" charset="0"/>
                <a:cs typeface="Helvetica" panose="020B0604020202020204" pitchFamily="34" charset="0"/>
              </a:rPr>
              <a:t>- Create Task:</a:t>
            </a:r>
            <a:r>
              <a:rPr lang="tr-TR" sz="1600" dirty="0">
                <a:solidFill>
                  <a:srgbClr val="323232"/>
                </a:solidFill>
                <a:latin typeface="Helvetica" panose="020B0604020202020204" pitchFamily="34" charset="0"/>
                <a:cs typeface="Helvetica" panose="020B0604020202020204" pitchFamily="34" charset="0"/>
              </a:rPr>
              <a:t> </a:t>
            </a:r>
            <a:r>
              <a:rPr sz="1600" dirty="0">
                <a:solidFill>
                  <a:srgbClr val="323232"/>
                </a:solidFill>
                <a:latin typeface="Helvetica" panose="020B0604020202020204" pitchFamily="34" charset="0"/>
                <a:cs typeface="Helvetica" panose="020B0604020202020204" pitchFamily="34" charset="0"/>
              </a:rPr>
              <a:t>Users can add and manage tasks efficiently with categorized details.</a:t>
            </a:r>
          </a:p>
          <a:p>
            <a:endParaRPr lang="tr-TR" sz="1600" dirty="0">
              <a:solidFill>
                <a:srgbClr val="323232"/>
              </a:solidFill>
              <a:latin typeface="Helvetica" panose="020B0604020202020204" pitchFamily="34" charset="0"/>
              <a:cs typeface="Helvetica" panose="020B0604020202020204" pitchFamily="34" charset="0"/>
            </a:endParaRPr>
          </a:p>
          <a:p>
            <a:r>
              <a:rPr sz="1600" dirty="0">
                <a:solidFill>
                  <a:srgbClr val="323232"/>
                </a:solidFill>
                <a:latin typeface="Helvetica" panose="020B0604020202020204" pitchFamily="34" charset="0"/>
                <a:cs typeface="Helvetica" panose="020B0604020202020204" pitchFamily="34" charset="0"/>
              </a:rPr>
              <a:t>- Deadline Settings</a:t>
            </a:r>
            <a:r>
              <a:rPr lang="tr-TR" sz="1600" dirty="0">
                <a:solidFill>
                  <a:srgbClr val="323232"/>
                </a:solidFill>
                <a:latin typeface="Helvetica" panose="020B0604020202020204" pitchFamily="34" charset="0"/>
                <a:cs typeface="Helvetica" panose="020B0604020202020204" pitchFamily="34" charset="0"/>
              </a:rPr>
              <a:t>:</a:t>
            </a:r>
            <a:r>
              <a:rPr sz="1600" dirty="0">
                <a:solidFill>
                  <a:srgbClr val="323232"/>
                </a:solidFill>
                <a:latin typeface="Helvetica" panose="020B0604020202020204" pitchFamily="34" charset="0"/>
                <a:cs typeface="Helvetica" panose="020B0604020202020204" pitchFamily="34" charset="0"/>
              </a:rPr>
              <a:t> Set specific due dates for tasks to ensure timely completion.</a:t>
            </a:r>
          </a:p>
          <a:p>
            <a:endParaRPr lang="tr-TR" sz="1600" dirty="0">
              <a:solidFill>
                <a:srgbClr val="323232"/>
              </a:solidFill>
              <a:latin typeface="Helvetica" panose="020B0604020202020204" pitchFamily="34" charset="0"/>
              <a:cs typeface="Helvetica" panose="020B0604020202020204" pitchFamily="34" charset="0"/>
            </a:endParaRPr>
          </a:p>
          <a:p>
            <a:r>
              <a:rPr sz="1600" dirty="0">
                <a:solidFill>
                  <a:srgbClr val="323232"/>
                </a:solidFill>
                <a:latin typeface="Helvetica" panose="020B0604020202020204" pitchFamily="34" charset="0"/>
                <a:cs typeface="Helvetica" panose="020B0604020202020204" pitchFamily="34" charset="0"/>
              </a:rPr>
              <a:t>- Reminder System: Receive notifications about upcoming deadlines via email, SMS, or in-app alerts.</a:t>
            </a:r>
          </a:p>
          <a:p>
            <a:endParaRPr lang="tr-TR" sz="1600" dirty="0">
              <a:solidFill>
                <a:srgbClr val="323232"/>
              </a:solidFill>
              <a:latin typeface="Helvetica" panose="020B0604020202020204" pitchFamily="34" charset="0"/>
              <a:cs typeface="Helvetica" panose="020B0604020202020204" pitchFamily="34" charset="0"/>
            </a:endParaRPr>
          </a:p>
          <a:p>
            <a:r>
              <a:rPr sz="1600" dirty="0">
                <a:solidFill>
                  <a:srgbClr val="323232"/>
                </a:solidFill>
                <a:latin typeface="Helvetica" panose="020B0604020202020204" pitchFamily="34" charset="0"/>
                <a:cs typeface="Helvetica" panose="020B0604020202020204" pitchFamily="34" charset="0"/>
              </a:rPr>
              <a:t>- Task Prioritization: Organize tasks by priority levels (High, Medium, Low).</a:t>
            </a:r>
          </a:p>
          <a:p>
            <a:endParaRPr lang="tr-TR" sz="1600" dirty="0">
              <a:solidFill>
                <a:srgbClr val="323232"/>
              </a:solidFill>
              <a:latin typeface="Helvetica" panose="020B0604020202020204" pitchFamily="34" charset="0"/>
              <a:cs typeface="Helvetica" panose="020B0604020202020204" pitchFamily="34" charset="0"/>
            </a:endParaRPr>
          </a:p>
          <a:p>
            <a:r>
              <a:rPr sz="1600" dirty="0">
                <a:solidFill>
                  <a:srgbClr val="323232"/>
                </a:solidFill>
                <a:latin typeface="Helvetica" panose="020B0604020202020204" pitchFamily="34" charset="0"/>
                <a:cs typeface="Helvetica" panose="020B0604020202020204" pitchFamily="34" charset="0"/>
              </a:rPr>
              <a:t>- Algorithms: Leverage advanced hashing algorithms to manage users and tasks efficiently.</a:t>
            </a:r>
          </a:p>
        </p:txBody>
      </p:sp>
      <p:pic>
        <p:nvPicPr>
          <p:cNvPr id="5" name="Picture 4" descr="image.png"/>
          <p:cNvPicPr>
            <a:picLocks noChangeAspect="1"/>
          </p:cNvPicPr>
          <p:nvPr/>
        </p:nvPicPr>
        <p:blipFill>
          <a:blip r:embed="rId2"/>
          <a:stretch>
            <a:fillRect/>
          </a:stretch>
        </p:blipFill>
        <p:spPr>
          <a:xfrm>
            <a:off x="2286000" y="4654296"/>
            <a:ext cx="4572000" cy="1828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3" name="TextBox 2"/>
          <p:cNvSpPr txBox="1"/>
          <p:nvPr/>
        </p:nvSpPr>
        <p:spPr>
          <a:xfrm>
            <a:off x="1709928" y="429768"/>
            <a:ext cx="7315200" cy="914400"/>
          </a:xfrm>
          <a:prstGeom prst="rect">
            <a:avLst/>
          </a:prstGeom>
          <a:noFill/>
        </p:spPr>
        <p:txBody>
          <a:bodyPr wrap="none">
            <a:spAutoFit/>
          </a:bodyPr>
          <a:lstStyle/>
          <a:p>
            <a:pPr>
              <a:defRPr sz="3200" b="1">
                <a:solidFill>
                  <a:srgbClr val="003366"/>
                </a:solidFill>
              </a:defRPr>
            </a:pPr>
            <a:r>
              <a:rPr dirty="0"/>
              <a:t>Task Manager: Create Task Menu</a:t>
            </a:r>
          </a:p>
        </p:txBody>
      </p:sp>
      <p:sp>
        <p:nvSpPr>
          <p:cNvPr id="4" name="TextBox 3"/>
          <p:cNvSpPr txBox="1"/>
          <p:nvPr/>
        </p:nvSpPr>
        <p:spPr>
          <a:xfrm>
            <a:off x="512064" y="1435608"/>
            <a:ext cx="8247888" cy="2862322"/>
          </a:xfrm>
          <a:prstGeom prst="rect">
            <a:avLst/>
          </a:prstGeom>
          <a:noFill/>
        </p:spPr>
        <p:txBody>
          <a:bodyPr wrap="square">
            <a:spAutoFit/>
          </a:bodyPr>
          <a:lstStyle/>
          <a:p>
            <a:r>
              <a:rPr lang="en-US" dirty="0">
                <a:solidFill>
                  <a:srgbClr val="323232"/>
                </a:solidFill>
                <a:latin typeface="Helvetica" panose="020B0604020202020204" pitchFamily="34" charset="0"/>
                <a:cs typeface="Helvetica" panose="020B0604020202020204" pitchFamily="34" charset="0"/>
              </a:rPr>
              <a:t>- Add Task: Create new tasks with detailed descriptions and deadlines.</a:t>
            </a:r>
          </a:p>
          <a:p>
            <a:r>
              <a:rPr lang="en-US" dirty="0">
                <a:solidFill>
                  <a:srgbClr val="323232"/>
                </a:solidFill>
                <a:latin typeface="Helvetica" panose="020B0604020202020204" pitchFamily="34" charset="0"/>
                <a:cs typeface="Helvetica" panose="020B0604020202020204" pitchFamily="34" charset="0"/>
              </a:rPr>
              <a:t>- View Tasks: Display all tasks with filtering options.</a:t>
            </a:r>
          </a:p>
          <a:p>
            <a:r>
              <a:rPr lang="en-US" dirty="0">
                <a:solidFill>
                  <a:srgbClr val="323232"/>
                </a:solidFill>
                <a:latin typeface="Helvetica" panose="020B0604020202020204" pitchFamily="34" charset="0"/>
                <a:cs typeface="Helvetica" panose="020B0604020202020204" pitchFamily="34" charset="0"/>
              </a:rPr>
              <a:t>- Categorize Tasks:</a:t>
            </a:r>
            <a:r>
              <a:rPr lang="tr-TR" dirty="0">
                <a:solidFill>
                  <a:srgbClr val="323232"/>
                </a:solidFill>
                <a:latin typeface="Helvetica" panose="020B0604020202020204" pitchFamily="34" charset="0"/>
                <a:cs typeface="Helvetica" panose="020B0604020202020204" pitchFamily="34" charset="0"/>
              </a:rPr>
              <a:t> </a:t>
            </a:r>
            <a:r>
              <a:rPr lang="en-US" dirty="0">
                <a:solidFill>
                  <a:srgbClr val="323232"/>
                </a:solidFill>
                <a:latin typeface="Helvetica" panose="020B0604020202020204" pitchFamily="34" charset="0"/>
                <a:cs typeface="Helvetica" panose="020B0604020202020204" pitchFamily="34" charset="0"/>
              </a:rPr>
              <a:t>Organize tasks into specific categories (e.g., Work, Personal).</a:t>
            </a:r>
          </a:p>
          <a:p>
            <a:r>
              <a:rPr lang="en-US" dirty="0">
                <a:solidFill>
                  <a:srgbClr val="323232"/>
                </a:solidFill>
                <a:latin typeface="Helvetica" panose="020B0604020202020204" pitchFamily="34" charset="0"/>
                <a:cs typeface="Helvetica" panose="020B0604020202020204" pitchFamily="34" charset="0"/>
              </a:rPr>
              <a:t>- Dependencies of Functions: Analyze task dependencies for efficient </a:t>
            </a:r>
            <a:r>
              <a:rPr lang="tr-TR" dirty="0">
                <a:solidFill>
                  <a:srgbClr val="323232"/>
                </a:solidFill>
                <a:latin typeface="Helvetica" panose="020B0604020202020204" pitchFamily="34" charset="0"/>
                <a:cs typeface="Helvetica" panose="020B0604020202020204" pitchFamily="34" charset="0"/>
              </a:rPr>
              <a:t>     </a:t>
            </a:r>
            <a:r>
              <a:rPr lang="en-US" dirty="0">
                <a:solidFill>
                  <a:srgbClr val="323232"/>
                </a:solidFill>
                <a:latin typeface="Helvetica" panose="020B0604020202020204" pitchFamily="34" charset="0"/>
                <a:cs typeface="Helvetica" panose="020B0604020202020204" pitchFamily="34" charset="0"/>
              </a:rPr>
              <a:t>workflow.</a:t>
            </a:r>
          </a:p>
          <a:p>
            <a:r>
              <a:rPr lang="en-US" dirty="0">
                <a:solidFill>
                  <a:srgbClr val="323232"/>
                </a:solidFill>
                <a:latin typeface="Helvetica" panose="020B0604020202020204" pitchFamily="34" charset="0"/>
                <a:cs typeface="Helvetica" panose="020B0604020202020204" pitchFamily="34" charset="0"/>
              </a:rPr>
              <a:t>- Analyze SCC: Identify strongly connected components in task dependencies.</a:t>
            </a:r>
          </a:p>
          <a:p>
            <a:r>
              <a:rPr lang="en-US" dirty="0">
                <a:solidFill>
                  <a:srgbClr val="323232"/>
                </a:solidFill>
                <a:latin typeface="Helvetica" panose="020B0604020202020204" pitchFamily="34" charset="0"/>
                <a:cs typeface="Helvetica" panose="020B0604020202020204" pitchFamily="34" charset="0"/>
              </a:rPr>
              <a:t>- Search By Keyword: Quickly find tasks using keywords.</a:t>
            </a:r>
          </a:p>
          <a:p>
            <a:r>
              <a:rPr lang="en-US" dirty="0">
                <a:solidFill>
                  <a:srgbClr val="323232"/>
                </a:solidFill>
                <a:latin typeface="Helvetica" panose="020B0604020202020204" pitchFamily="34" charset="0"/>
                <a:cs typeface="Helvetica" panose="020B0604020202020204" pitchFamily="34" charset="0"/>
              </a:rPr>
              <a:t>- Double Linked List: Efficiently manage and navigate tasks.</a:t>
            </a:r>
          </a:p>
          <a:p>
            <a:r>
              <a:rPr lang="en-US" dirty="0">
                <a:solidFill>
                  <a:srgbClr val="323232"/>
                </a:solidFill>
                <a:latin typeface="Helvetica" panose="020B0604020202020204" pitchFamily="34" charset="0"/>
                <a:cs typeface="Helvetica" panose="020B0604020202020204" pitchFamily="34" charset="0"/>
              </a:rPr>
              <a:t>- XOR Linked List: Optimize memory usage while handling task pointers.</a:t>
            </a:r>
          </a:p>
        </p:txBody>
      </p:sp>
      <p:pic>
        <p:nvPicPr>
          <p:cNvPr id="5" name="Picture 4" descr="image.png"/>
          <p:cNvPicPr>
            <a:picLocks noChangeAspect="1"/>
          </p:cNvPicPr>
          <p:nvPr/>
        </p:nvPicPr>
        <p:blipFill>
          <a:blip r:embed="rId2"/>
          <a:stretch>
            <a:fillRect/>
          </a:stretch>
        </p:blipFill>
        <p:spPr>
          <a:xfrm>
            <a:off x="2286000" y="4599432"/>
            <a:ext cx="4572000" cy="1828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3" name="TextBox 2"/>
          <p:cNvSpPr txBox="1"/>
          <p:nvPr/>
        </p:nvSpPr>
        <p:spPr>
          <a:xfrm>
            <a:off x="914400" y="457200"/>
            <a:ext cx="7315200" cy="914400"/>
          </a:xfrm>
          <a:prstGeom prst="rect">
            <a:avLst/>
          </a:prstGeom>
          <a:noFill/>
        </p:spPr>
        <p:txBody>
          <a:bodyPr wrap="none">
            <a:spAutoFit/>
          </a:bodyPr>
          <a:lstStyle/>
          <a:p>
            <a:pPr>
              <a:defRPr sz="3200" b="1">
                <a:solidFill>
                  <a:srgbClr val="003366"/>
                </a:solidFill>
              </a:defRPr>
            </a:pPr>
            <a:r>
              <a:t>Task Manager: Deadline Settings Menu</a:t>
            </a:r>
          </a:p>
        </p:txBody>
      </p:sp>
      <p:sp>
        <p:nvSpPr>
          <p:cNvPr id="4" name="TextBox 3"/>
          <p:cNvSpPr txBox="1"/>
          <p:nvPr/>
        </p:nvSpPr>
        <p:spPr>
          <a:xfrm>
            <a:off x="932688" y="1645920"/>
            <a:ext cx="7315200" cy="2031325"/>
          </a:xfrm>
          <a:prstGeom prst="rect">
            <a:avLst/>
          </a:prstGeom>
          <a:noFill/>
        </p:spPr>
        <p:txBody>
          <a:bodyPr wrap="square">
            <a:spAutoFit/>
          </a:bodyPr>
          <a:lstStyle/>
          <a:p>
            <a:r>
              <a:rPr lang="en-US" dirty="0">
                <a:solidFill>
                  <a:srgbClr val="323232"/>
                </a:solidFill>
                <a:latin typeface="Helvetica" panose="020B0604020202020204" pitchFamily="34" charset="0"/>
                <a:cs typeface="Helvetica" panose="020B0604020202020204" pitchFamily="34" charset="0"/>
              </a:rPr>
              <a:t>- Assign Deadline: Set deadlines for specific tasks to ensure timely completion.</a:t>
            </a:r>
          </a:p>
          <a:p>
            <a:endParaRPr lang="en-US" dirty="0">
              <a:solidFill>
                <a:srgbClr val="323232"/>
              </a:solidFill>
              <a:latin typeface="Helvetica" panose="020B0604020202020204" pitchFamily="34" charset="0"/>
              <a:cs typeface="Helvetica" panose="020B0604020202020204" pitchFamily="34" charset="0"/>
            </a:endParaRPr>
          </a:p>
          <a:p>
            <a:r>
              <a:rPr lang="en-US" dirty="0">
                <a:solidFill>
                  <a:srgbClr val="323232"/>
                </a:solidFill>
                <a:latin typeface="Helvetica" panose="020B0604020202020204" pitchFamily="34" charset="0"/>
                <a:cs typeface="Helvetica" panose="020B0604020202020204" pitchFamily="34" charset="0"/>
              </a:rPr>
              <a:t>- View Deadlines: Display a list of all upcoming task deadlines.</a:t>
            </a:r>
          </a:p>
          <a:p>
            <a:endParaRPr lang="en-US" dirty="0">
              <a:solidFill>
                <a:srgbClr val="323232"/>
              </a:solidFill>
              <a:latin typeface="Helvetica" panose="020B0604020202020204" pitchFamily="34" charset="0"/>
              <a:cs typeface="Helvetica" panose="020B0604020202020204" pitchFamily="34" charset="0"/>
            </a:endParaRPr>
          </a:p>
          <a:p>
            <a:r>
              <a:rPr lang="en-US" dirty="0">
                <a:solidFill>
                  <a:srgbClr val="323232"/>
                </a:solidFill>
                <a:latin typeface="Helvetica" panose="020B0604020202020204" pitchFamily="34" charset="0"/>
                <a:cs typeface="Helvetica" panose="020B0604020202020204" pitchFamily="34" charset="0"/>
              </a:rPr>
              <a:t>- View Deadlines In Range: Filter and display deadlines within a specific date range.</a:t>
            </a:r>
          </a:p>
        </p:txBody>
      </p:sp>
      <p:pic>
        <p:nvPicPr>
          <p:cNvPr id="5" name="Picture 4" descr="image.png"/>
          <p:cNvPicPr>
            <a:picLocks noChangeAspect="1"/>
          </p:cNvPicPr>
          <p:nvPr/>
        </p:nvPicPr>
        <p:blipFill>
          <a:blip r:embed="rId2"/>
          <a:stretch>
            <a:fillRect/>
          </a:stretch>
        </p:blipFill>
        <p:spPr>
          <a:xfrm>
            <a:off x="2286000" y="4297680"/>
            <a:ext cx="4572000" cy="1828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3" name="TextBox 2"/>
          <p:cNvSpPr txBox="1"/>
          <p:nvPr/>
        </p:nvSpPr>
        <p:spPr>
          <a:xfrm>
            <a:off x="978408" y="681800"/>
            <a:ext cx="7315200" cy="914400"/>
          </a:xfrm>
          <a:prstGeom prst="rect">
            <a:avLst/>
          </a:prstGeom>
          <a:noFill/>
        </p:spPr>
        <p:txBody>
          <a:bodyPr wrap="none">
            <a:spAutoFit/>
          </a:bodyPr>
          <a:lstStyle/>
          <a:p>
            <a:pPr>
              <a:defRPr sz="3200" b="1">
                <a:solidFill>
                  <a:srgbClr val="003366"/>
                </a:solidFill>
              </a:defRPr>
            </a:pPr>
            <a:r>
              <a:rPr dirty="0"/>
              <a:t>Task Manager: Reminder System Menu</a:t>
            </a:r>
          </a:p>
        </p:txBody>
      </p:sp>
      <p:sp>
        <p:nvSpPr>
          <p:cNvPr id="4" name="TextBox 3"/>
          <p:cNvSpPr txBox="1"/>
          <p:nvPr/>
        </p:nvSpPr>
        <p:spPr>
          <a:xfrm>
            <a:off x="1088136" y="1837944"/>
            <a:ext cx="7315200" cy="1477328"/>
          </a:xfrm>
          <a:prstGeom prst="rect">
            <a:avLst/>
          </a:prstGeom>
          <a:noFill/>
        </p:spPr>
        <p:txBody>
          <a:bodyPr wrap="square">
            <a:spAutoFit/>
          </a:bodyPr>
          <a:lstStyle/>
          <a:p>
            <a:r>
              <a:rPr dirty="0">
                <a:solidFill>
                  <a:srgbClr val="323232"/>
                </a:solidFill>
                <a:latin typeface="Helvetica" panose="020B0604020202020204" pitchFamily="34" charset="0"/>
                <a:cs typeface="Helvetica" panose="020B0604020202020204" pitchFamily="34" charset="0"/>
              </a:rPr>
              <a:t>- Set Reminders: Schedule reminders for tasks to ensure timely notifications.</a:t>
            </a:r>
          </a:p>
          <a:p>
            <a:endParaRPr lang="tr-TR" dirty="0">
              <a:solidFill>
                <a:srgbClr val="323232"/>
              </a:solidFill>
              <a:latin typeface="Helvetica" panose="020B0604020202020204" pitchFamily="34" charset="0"/>
              <a:cs typeface="Helvetica" panose="020B0604020202020204" pitchFamily="34" charset="0"/>
            </a:endParaRPr>
          </a:p>
          <a:p>
            <a:r>
              <a:rPr dirty="0">
                <a:solidFill>
                  <a:srgbClr val="323232"/>
                </a:solidFill>
                <a:latin typeface="Helvetica" panose="020B0604020202020204" pitchFamily="34" charset="0"/>
                <a:cs typeface="Helvetica" panose="020B0604020202020204" pitchFamily="34" charset="0"/>
              </a:rPr>
              <a:t>- Notification Settings: Customize notification preferences (Email, SMS, In-app).</a:t>
            </a:r>
          </a:p>
        </p:txBody>
      </p:sp>
      <p:pic>
        <p:nvPicPr>
          <p:cNvPr id="5" name="Picture 4" descr="image.png"/>
          <p:cNvPicPr>
            <a:picLocks noChangeAspect="1"/>
          </p:cNvPicPr>
          <p:nvPr/>
        </p:nvPicPr>
        <p:blipFill>
          <a:blip r:embed="rId2"/>
          <a:stretch>
            <a:fillRect/>
          </a:stretch>
        </p:blipFill>
        <p:spPr>
          <a:xfrm>
            <a:off x="2286000" y="4014216"/>
            <a:ext cx="4572000" cy="1828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3" name="TextBox 2"/>
          <p:cNvSpPr txBox="1"/>
          <p:nvPr/>
        </p:nvSpPr>
        <p:spPr>
          <a:xfrm>
            <a:off x="914400" y="457200"/>
            <a:ext cx="7315200" cy="914400"/>
          </a:xfrm>
          <a:prstGeom prst="rect">
            <a:avLst/>
          </a:prstGeom>
          <a:noFill/>
        </p:spPr>
        <p:txBody>
          <a:bodyPr wrap="none">
            <a:spAutoFit/>
          </a:bodyPr>
          <a:lstStyle/>
          <a:p>
            <a:pPr>
              <a:defRPr sz="3200" b="1">
                <a:solidFill>
                  <a:srgbClr val="003366"/>
                </a:solidFill>
              </a:defRPr>
            </a:pPr>
            <a:r>
              <a:t>Task Manager: Task Prioritization Menu</a:t>
            </a:r>
          </a:p>
        </p:txBody>
      </p:sp>
      <p:sp>
        <p:nvSpPr>
          <p:cNvPr id="4" name="TextBox 3"/>
          <p:cNvSpPr txBox="1"/>
          <p:nvPr/>
        </p:nvSpPr>
        <p:spPr>
          <a:xfrm>
            <a:off x="914400" y="1913096"/>
            <a:ext cx="7315200" cy="1477328"/>
          </a:xfrm>
          <a:prstGeom prst="rect">
            <a:avLst/>
          </a:prstGeom>
          <a:noFill/>
        </p:spPr>
        <p:txBody>
          <a:bodyPr wrap="square">
            <a:spAutoFit/>
          </a:bodyPr>
          <a:lstStyle/>
          <a:p>
            <a:r>
              <a:rPr dirty="0">
                <a:solidFill>
                  <a:srgbClr val="323232"/>
                </a:solidFill>
                <a:latin typeface="Helvetica" panose="020B0604020202020204" pitchFamily="34" charset="0"/>
                <a:cs typeface="Helvetica" panose="020B0604020202020204" pitchFamily="34" charset="0"/>
              </a:rPr>
              <a:t>- Mark Task Importance: Assign priority levels (High, Medium, Low) to tasks.</a:t>
            </a:r>
          </a:p>
          <a:p>
            <a:endParaRPr lang="tr-TR" dirty="0">
              <a:solidFill>
                <a:srgbClr val="323232"/>
              </a:solidFill>
              <a:latin typeface="Helvetica" panose="020B0604020202020204" pitchFamily="34" charset="0"/>
              <a:cs typeface="Helvetica" panose="020B0604020202020204" pitchFamily="34" charset="0"/>
            </a:endParaRPr>
          </a:p>
          <a:p>
            <a:r>
              <a:rPr dirty="0">
                <a:solidFill>
                  <a:srgbClr val="323232"/>
                </a:solidFill>
                <a:latin typeface="Helvetica" panose="020B0604020202020204" pitchFamily="34" charset="0"/>
                <a:cs typeface="Helvetica" panose="020B0604020202020204" pitchFamily="34" charset="0"/>
              </a:rPr>
              <a:t>- Importance Ordering: Automatically reorder tasks based on their priority levels.</a:t>
            </a:r>
          </a:p>
        </p:txBody>
      </p:sp>
      <p:pic>
        <p:nvPicPr>
          <p:cNvPr id="5" name="Picture 4" descr="image.png"/>
          <p:cNvPicPr>
            <a:picLocks noChangeAspect="1"/>
          </p:cNvPicPr>
          <p:nvPr/>
        </p:nvPicPr>
        <p:blipFill>
          <a:blip r:embed="rId2"/>
          <a:stretch>
            <a:fillRect/>
          </a:stretch>
        </p:blipFill>
        <p:spPr>
          <a:xfrm>
            <a:off x="2286000" y="3931920"/>
            <a:ext cx="4572000" cy="1828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3" name="TextBox 2"/>
          <p:cNvSpPr txBox="1"/>
          <p:nvPr/>
        </p:nvSpPr>
        <p:spPr>
          <a:xfrm>
            <a:off x="1380744" y="566928"/>
            <a:ext cx="7315200" cy="914400"/>
          </a:xfrm>
          <a:prstGeom prst="rect">
            <a:avLst/>
          </a:prstGeom>
          <a:noFill/>
        </p:spPr>
        <p:txBody>
          <a:bodyPr wrap="none">
            <a:spAutoFit/>
          </a:bodyPr>
          <a:lstStyle/>
          <a:p>
            <a:pPr>
              <a:defRPr sz="3200" b="1">
                <a:solidFill>
                  <a:srgbClr val="003366"/>
                </a:solidFill>
              </a:defRPr>
            </a:pPr>
            <a:r>
              <a:rPr dirty="0"/>
              <a:t>Task Manager: Algorithms Menu</a:t>
            </a:r>
          </a:p>
        </p:txBody>
      </p:sp>
      <p:sp>
        <p:nvSpPr>
          <p:cNvPr id="4" name="TextBox 3"/>
          <p:cNvSpPr txBox="1"/>
          <p:nvPr/>
        </p:nvSpPr>
        <p:spPr>
          <a:xfrm>
            <a:off x="457200" y="1695533"/>
            <a:ext cx="8375904" cy="2031325"/>
          </a:xfrm>
          <a:prstGeom prst="rect">
            <a:avLst/>
          </a:prstGeom>
          <a:noFill/>
        </p:spPr>
        <p:txBody>
          <a:bodyPr wrap="square">
            <a:spAutoFit/>
          </a:bodyPr>
          <a:lstStyle/>
          <a:p>
            <a:r>
              <a:rPr dirty="0">
                <a:solidFill>
                  <a:srgbClr val="323232"/>
                </a:solidFill>
                <a:latin typeface="Helvetica" panose="020B0604020202020204" pitchFamily="34" charset="0"/>
                <a:cs typeface="Helvetica" panose="020B0604020202020204" pitchFamily="34" charset="0"/>
              </a:rPr>
              <a:t>- Progressive Overflow:</a:t>
            </a:r>
            <a:r>
              <a:rPr lang="tr-TR" dirty="0">
                <a:solidFill>
                  <a:srgbClr val="323232"/>
                </a:solidFill>
                <a:latin typeface="Helvetica" panose="020B0604020202020204" pitchFamily="34" charset="0"/>
                <a:cs typeface="Helvetica" panose="020B0604020202020204" pitchFamily="34" charset="0"/>
              </a:rPr>
              <a:t> </a:t>
            </a:r>
            <a:r>
              <a:rPr dirty="0">
                <a:solidFill>
                  <a:srgbClr val="323232"/>
                </a:solidFill>
                <a:latin typeface="Helvetica" panose="020B0604020202020204" pitchFamily="34" charset="0"/>
                <a:cs typeface="Helvetica" panose="020B0604020202020204" pitchFamily="34" charset="0"/>
              </a:rPr>
              <a:t>Manage hash collisions with dynamic overflow handling.</a:t>
            </a:r>
          </a:p>
          <a:p>
            <a:r>
              <a:rPr dirty="0">
                <a:solidFill>
                  <a:srgbClr val="323232"/>
                </a:solidFill>
                <a:latin typeface="Helvetica" panose="020B0604020202020204" pitchFamily="34" charset="0"/>
                <a:cs typeface="Helvetica" panose="020B0604020202020204" pitchFamily="34" charset="0"/>
              </a:rPr>
              <a:t>- Linear Probing: Resolve hash collisions using sequential searching.</a:t>
            </a:r>
          </a:p>
          <a:p>
            <a:r>
              <a:rPr dirty="0">
                <a:solidFill>
                  <a:srgbClr val="323232"/>
                </a:solidFill>
                <a:latin typeface="Helvetica" panose="020B0604020202020204" pitchFamily="34" charset="0"/>
                <a:cs typeface="Helvetica" panose="020B0604020202020204" pitchFamily="34" charset="0"/>
              </a:rPr>
              <a:t>- Quadratic Probing: Handle collisions with quadratic intervals.</a:t>
            </a:r>
          </a:p>
          <a:p>
            <a:r>
              <a:rPr dirty="0">
                <a:solidFill>
                  <a:srgbClr val="323232"/>
                </a:solidFill>
                <a:latin typeface="Helvetica" panose="020B0604020202020204" pitchFamily="34" charset="0"/>
                <a:cs typeface="Helvetica" panose="020B0604020202020204" pitchFamily="34" charset="0"/>
              </a:rPr>
              <a:t>- Double Hashing: Use a secondary hash function for collision resolution.</a:t>
            </a:r>
          </a:p>
          <a:p>
            <a:r>
              <a:rPr dirty="0">
                <a:solidFill>
                  <a:srgbClr val="323232"/>
                </a:solidFill>
                <a:latin typeface="Helvetica" panose="020B0604020202020204" pitchFamily="34" charset="0"/>
                <a:cs typeface="Helvetica" panose="020B0604020202020204" pitchFamily="34" charset="0"/>
              </a:rPr>
              <a:t>- Use of Buckets: Group data efficiently into logical divisions.</a:t>
            </a:r>
          </a:p>
          <a:p>
            <a:r>
              <a:rPr dirty="0">
                <a:solidFill>
                  <a:srgbClr val="323232"/>
                </a:solidFill>
                <a:latin typeface="Helvetica" panose="020B0604020202020204" pitchFamily="34" charset="0"/>
                <a:cs typeface="Helvetica" panose="020B0604020202020204" pitchFamily="34" charset="0"/>
              </a:rPr>
              <a:t>- Linear Quotient: Optimize memory usage during collision handling.</a:t>
            </a:r>
          </a:p>
          <a:p>
            <a:r>
              <a:rPr dirty="0">
                <a:solidFill>
                  <a:srgbClr val="323232"/>
                </a:solidFill>
                <a:latin typeface="Helvetica" panose="020B0604020202020204" pitchFamily="34" charset="0"/>
                <a:cs typeface="Helvetica" panose="020B0604020202020204" pitchFamily="34" charset="0"/>
              </a:rPr>
              <a:t>- Brent's Method: Minimize probe sequence length during collisions.</a:t>
            </a:r>
          </a:p>
        </p:txBody>
      </p:sp>
      <p:pic>
        <p:nvPicPr>
          <p:cNvPr id="5" name="Picture 4" descr="image.png"/>
          <p:cNvPicPr>
            <a:picLocks noChangeAspect="1"/>
          </p:cNvPicPr>
          <p:nvPr/>
        </p:nvPicPr>
        <p:blipFill>
          <a:blip r:embed="rId2"/>
          <a:stretch>
            <a:fillRect/>
          </a:stretch>
        </p:blipFill>
        <p:spPr>
          <a:xfrm>
            <a:off x="2286000" y="4248067"/>
            <a:ext cx="4572000" cy="1828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3" name="TextBox 2"/>
          <p:cNvSpPr txBox="1"/>
          <p:nvPr/>
        </p:nvSpPr>
        <p:spPr>
          <a:xfrm>
            <a:off x="1993392" y="890504"/>
            <a:ext cx="7315200" cy="914400"/>
          </a:xfrm>
          <a:prstGeom prst="rect">
            <a:avLst/>
          </a:prstGeom>
          <a:noFill/>
        </p:spPr>
        <p:txBody>
          <a:bodyPr wrap="none">
            <a:spAutoFit/>
          </a:bodyPr>
          <a:lstStyle/>
          <a:p>
            <a:pPr>
              <a:defRPr sz="3200" b="1">
                <a:solidFill>
                  <a:srgbClr val="003366"/>
                </a:solidFill>
              </a:defRPr>
            </a:pPr>
            <a:r>
              <a:rPr dirty="0"/>
              <a:t>Why Choose Task Manager?</a:t>
            </a:r>
          </a:p>
        </p:txBody>
      </p:sp>
      <p:sp>
        <p:nvSpPr>
          <p:cNvPr id="4" name="TextBox 3"/>
          <p:cNvSpPr txBox="1"/>
          <p:nvPr/>
        </p:nvSpPr>
        <p:spPr>
          <a:xfrm>
            <a:off x="420624" y="2093976"/>
            <a:ext cx="8430768" cy="3416320"/>
          </a:xfrm>
          <a:prstGeom prst="rect">
            <a:avLst/>
          </a:prstGeom>
          <a:noFill/>
        </p:spPr>
        <p:txBody>
          <a:bodyPr wrap="square">
            <a:spAutoFit/>
          </a:bodyPr>
          <a:lstStyle/>
          <a:p>
            <a:r>
              <a:rPr dirty="0">
                <a:solidFill>
                  <a:srgbClr val="323232"/>
                </a:solidFill>
                <a:latin typeface="Helvetica" panose="020B0604020202020204" pitchFamily="34" charset="0"/>
                <a:cs typeface="Helvetica" panose="020B0604020202020204" pitchFamily="34" charset="0"/>
              </a:rPr>
              <a:t>- Efficient Task Management: Easily create, organize, and track tasks with intuitive menus.</a:t>
            </a:r>
          </a:p>
          <a:p>
            <a:r>
              <a:rPr dirty="0">
                <a:solidFill>
                  <a:srgbClr val="323232"/>
                </a:solidFill>
                <a:latin typeface="Helvetica" panose="020B0604020202020204" pitchFamily="34" charset="0"/>
                <a:cs typeface="Helvetica" panose="020B0604020202020204" pitchFamily="34" charset="0"/>
              </a:rPr>
              <a:t>- Deadline Control: Stay on top of deadlines with reminders and date range filtering.</a:t>
            </a:r>
          </a:p>
          <a:p>
            <a:r>
              <a:rPr dirty="0">
                <a:solidFill>
                  <a:srgbClr val="323232"/>
                </a:solidFill>
                <a:latin typeface="Helvetica" panose="020B0604020202020204" pitchFamily="34" charset="0"/>
                <a:cs typeface="Helvetica" panose="020B0604020202020204" pitchFamily="34" charset="0"/>
              </a:rPr>
              <a:t>- Customizable Reminders: Get notified through email, SMS, or in-app alerts.</a:t>
            </a:r>
          </a:p>
          <a:p>
            <a:r>
              <a:rPr dirty="0">
                <a:solidFill>
                  <a:srgbClr val="323232"/>
                </a:solidFill>
                <a:latin typeface="Helvetica" panose="020B0604020202020204" pitchFamily="34" charset="0"/>
                <a:cs typeface="Helvetica" panose="020B0604020202020204" pitchFamily="34" charset="0"/>
              </a:rPr>
              <a:t>- Task Prioritization: Focus on what matters most with priority-based task sorting.</a:t>
            </a:r>
          </a:p>
          <a:p>
            <a:r>
              <a:rPr dirty="0">
                <a:solidFill>
                  <a:srgbClr val="323232"/>
                </a:solidFill>
                <a:latin typeface="Helvetica" panose="020B0604020202020204" pitchFamily="34" charset="0"/>
                <a:cs typeface="Helvetica" panose="020B0604020202020204" pitchFamily="34" charset="0"/>
              </a:rPr>
              <a:t>- Algorithm Efficiency: Advanced algorithms ensure optimal performance and resource management.</a:t>
            </a:r>
          </a:p>
          <a:p>
            <a:r>
              <a:rPr dirty="0">
                <a:solidFill>
                  <a:srgbClr val="323232"/>
                </a:solidFill>
                <a:latin typeface="Helvetica" panose="020B0604020202020204" pitchFamily="34" charset="0"/>
                <a:cs typeface="Helvetica" panose="020B0604020202020204" pitchFamily="34" charset="0"/>
              </a:rPr>
              <a:t>- User-Friendly Interface: Simple, clear, and easy-to-navigate interface for all users.</a:t>
            </a:r>
          </a:p>
          <a:p>
            <a:r>
              <a:rPr dirty="0">
                <a:solidFill>
                  <a:srgbClr val="323232"/>
                </a:solidFill>
                <a:latin typeface="Helvetica" panose="020B0604020202020204" pitchFamily="34" charset="0"/>
                <a:cs typeface="Helvetica" panose="020B0604020202020204" pitchFamily="34" charset="0"/>
              </a:rPr>
              <a:t>- Enhanced Productivity:</a:t>
            </a:r>
            <a:r>
              <a:rPr lang="tr-TR" dirty="0">
                <a:solidFill>
                  <a:srgbClr val="323232"/>
                </a:solidFill>
                <a:latin typeface="Helvetica" panose="020B0604020202020204" pitchFamily="34" charset="0"/>
                <a:cs typeface="Helvetica" panose="020B0604020202020204" pitchFamily="34" charset="0"/>
              </a:rPr>
              <a:t> </a:t>
            </a:r>
            <a:r>
              <a:rPr dirty="0">
                <a:solidFill>
                  <a:srgbClr val="323232"/>
                </a:solidFill>
                <a:latin typeface="Helvetica" panose="020B0604020202020204" pitchFamily="34" charset="0"/>
                <a:cs typeface="Helvetica" panose="020B0604020202020204" pitchFamily="34" charset="0"/>
              </a:rPr>
              <a:t>Streamline your workflow and reduce task management stress.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TotalTime>
  <Words>650</Words>
  <Application>Microsoft Office PowerPoint</Application>
  <PresentationFormat>Ekran Gösterisi (4:3)</PresentationFormat>
  <Paragraphs>55</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Calibri</vt:lpstr>
      <vt:lpstr>Helvetica</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samet</dc:creator>
  <cp:keywords/>
  <dc:description>generated using python-pptx</dc:description>
  <cp:lastModifiedBy>abdül samed kara</cp:lastModifiedBy>
  <cp:revision>2</cp:revision>
  <dcterms:created xsi:type="dcterms:W3CDTF">2013-01-27T09:14:16Z</dcterms:created>
  <dcterms:modified xsi:type="dcterms:W3CDTF">2024-12-24T11:13:15Z</dcterms:modified>
  <cp:category/>
</cp:coreProperties>
</file>