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notesMasterIdLst>
    <p:notesMasterId r:id="rId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82880"/>
            <a:ext cx="6858000" cy="0"/>
          </a:xfrm>
          <a:prstGeom prst="rect">
            <a:avLst/>
          </a:prstGeom>
          <a:noFill/>
          <a:ln/>
        </p:spPr>
        <p:txBody>
          <a:bodyPr wrap="square" rtlCol="0" anchor="ctr"/>
          <a:lstStyle/>
          <a:p>
            <a:pPr indent="0" marL="0">
              <a:buNone/>
            </a:pPr>
            <a:r>
              <a:rPr lang="en-US" sz="2400" b="1" dirty="0">
                <a:solidFill>
                  <a:srgbClr val="000000"/>
                </a:solidFill>
              </a:rPr>
              <a:t>Company Overview</a:t>
            </a:r>
            <a:endParaRPr lang="en-US" sz="2400" dirty="0"/>
          </a:p>
        </p:txBody>
      </p:sp>
      <p:sp>
        <p:nvSpPr>
          <p:cNvPr id="3" name="Text 1"/>
          <p:cNvSpPr/>
          <p:nvPr/>
        </p:nvSpPr>
        <p:spPr>
          <a:xfrm>
            <a:off x="457200" y="914400"/>
            <a:ext cx="7772400" cy="2743200"/>
          </a:xfrm>
          <a:prstGeom prst="rect">
            <a:avLst/>
          </a:prstGeom>
          <a:noFill/>
          <a:ln/>
        </p:spPr>
        <p:txBody>
          <a:bodyPr wrap="square" rtlCol="0" anchor="ctr"/>
          <a:lstStyle/>
          <a:p>
            <a:pPr indent="0" marL="0">
              <a:buNone/>
            </a:pPr>
            <a:r>
              <a:rPr lang="en-US" sz="1600" dirty="0">
                <a:solidFill>
                  <a:srgbClr val="000000"/>
                </a:solidFill>
              </a:rPr>
              <a:t>Company Name: GreenTech Innovations</a:t>
            </a:r>
            <a:endParaRPr lang="en-US" sz="1600" dirty="0"/>
          </a:p>
          <a:p>
            <a:pPr indent="0" marL="0">
              <a:buNone/>
            </a:pPr>
            <a:endParaRPr lang="en-US" sz="1600" dirty="0"/>
          </a:p>
          <a:p>
            <a:pPr indent="0" marL="0">
              <a:buNone/>
            </a:pPr>
            <a:r>
              <a:rPr lang="en-US" sz="1600" dirty="0">
                <a:solidFill>
                  <a:srgbClr val="000000"/>
                </a:solidFill>
              </a:rPr>
              <a:t>Sector: Renewable Energy</a:t>
            </a:r>
            <a:endParaRPr lang="en-US" sz="1600" dirty="0"/>
          </a:p>
          <a:p>
            <a:pPr indent="0" marL="0">
              <a:buNone/>
            </a:pPr>
            <a:endParaRPr lang="en-US" sz="1600" dirty="0"/>
          </a:p>
          <a:p>
            <a:pPr indent="0" marL="0">
              <a:buNone/>
            </a:pPr>
            <a:r>
              <a:rPr lang="en-US" sz="1600" dirty="0">
                <a:solidFill>
                  <a:srgbClr val="000000"/>
                </a:solidFill>
              </a:rPr>
              <a:t>GreenTech Innovations is a leading player in the renewable energy sector, specializing in the design, manufacturing, and distribution of high-efficiency solar panels. With a commitment to sustainable energy solutions, the company has developed cutting-edge technology that significantly increases solar panel efficiency, reducing carbon footprint and lowering energy costs for residential and commercial clients. GreenTech Innovations aims to revolutionize the renewable energy market by providing affordable, eco-friendly, and reliable energy solutions, contributing to a greener future.</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182880"/>
            <a:ext cx="6858000" cy="0"/>
          </a:xfrm>
          <a:prstGeom prst="rect">
            <a:avLst/>
          </a:prstGeom>
          <a:noFill/>
          <a:ln/>
        </p:spPr>
        <p:txBody>
          <a:bodyPr wrap="square" rtlCol="0" anchor="ctr"/>
          <a:lstStyle/>
          <a:p>
            <a:pPr indent="0" marL="0">
              <a:buNone/>
            </a:pPr>
            <a:r>
              <a:rPr lang="en-US" sz="2400" b="1" dirty="0">
                <a:solidFill>
                  <a:srgbClr val="000000"/>
                </a:solidFill>
              </a:rPr>
              <a:t>Key Financials</a:t>
            </a:r>
            <a:endParaRPr lang="en-US" sz="2400" dirty="0"/>
          </a:p>
        </p:txBody>
      </p:sp>
      <p:sp>
        <p:nvSpPr>
          <p:cNvPr id="3" name="Text 1"/>
          <p:cNvSpPr/>
          <p:nvPr/>
        </p:nvSpPr>
        <p:spPr>
          <a:xfrm>
            <a:off x="457200" y="914400"/>
            <a:ext cx="7772400" cy="2743200"/>
          </a:xfrm>
          <a:prstGeom prst="rect">
            <a:avLst/>
          </a:prstGeom>
          <a:noFill/>
          <a:ln/>
        </p:spPr>
        <p:txBody>
          <a:bodyPr wrap="square" rtlCol="0" anchor="ctr"/>
          <a:lstStyle/>
          <a:p>
            <a:pPr indent="0" marL="0">
              <a:buNone/>
            </a:pPr>
            <a:r>
              <a:rPr lang="en-US" sz="1600" dirty="0">
                <a:solidFill>
                  <a:srgbClr val="000000"/>
                </a:solidFill>
              </a:rPr>
              <a:t>The financials for Bear, Stearns &amp; Co. Inc. are as follows:</a:t>
            </a:r>
            <a:endParaRPr lang="en-US" sz="1600" dirty="0"/>
          </a:p>
          <a:p>
            <a:pPr indent="0" marL="0">
              <a:buNone/>
            </a:pPr>
            <a:endParaRPr lang="en-US" sz="1600" dirty="0"/>
          </a:p>
          <a:p>
            <a:pPr indent="0" marL="0">
              <a:buNone/>
            </a:pPr>
            <a:r>
              <a:rPr lang="en-US" sz="1600" dirty="0">
                <a:solidFill>
                  <a:srgbClr val="000000"/>
                </a:solidFill>
              </a:rPr>
              <a:t>Revenue:</a:t>
            </a:r>
            <a:endParaRPr lang="en-US" sz="1600" dirty="0"/>
          </a:p>
          <a:p>
            <a:pPr indent="0" marL="0">
              <a:buNone/>
            </a:pPr>
            <a:r>
              <a:rPr lang="en-US" sz="1600" dirty="0">
                <a:solidFill>
                  <a:srgbClr val="000000"/>
                </a:solidFill>
              </a:rPr>
              <a:t>- Casino: $143.1 (2002), $147.9 (2003), $168.0 (2004), $182.9 (2005), $220.8 (2006E), $271.1 (2007E), $287.2 (2008E)</a:t>
            </a:r>
            <a:endParaRPr lang="en-US" sz="1600" dirty="0"/>
          </a:p>
          <a:p>
            <a:pPr indent="0" marL="0">
              <a:buNone/>
            </a:pPr>
            <a:r>
              <a:rPr lang="en-US" sz="1600" dirty="0">
                <a:solidFill>
                  <a:srgbClr val="000000"/>
                </a:solidFill>
              </a:rPr>
              <a:t>- Hotel: $44.3 (2002), $47.3 (2003), $54.7 (2004), $61.9 (2005), $75.6 (2006E), $85.8 (2007E), $90.2 (2008E)</a:t>
            </a:r>
            <a:endParaRPr lang="en-US" sz="1600" dirty="0"/>
          </a:p>
          <a:p>
            <a:pPr indent="0" marL="0">
              <a:buNone/>
            </a:pPr>
            <a:r>
              <a:rPr lang="en-US" sz="1600" dirty="0">
                <a:solidFill>
                  <a:srgbClr val="000000"/>
                </a:solidFill>
              </a:rPr>
              <a:t>- Food and Beverage: $56.3 (2002), $59.6 (2003), $67.0 (2004), $70.1 (2005), $83.7 (2006E), $95.3 (2007E), $97.2 (2008E)</a:t>
            </a:r>
            <a:endParaRPr lang="en-US" sz="1600" dirty="0"/>
          </a:p>
          <a:p>
            <a:pPr indent="0" marL="0">
              <a:buNone/>
            </a:pPr>
            <a:r>
              <a:rPr lang="en-US" sz="1600" dirty="0">
                <a:solidFill>
                  <a:srgbClr val="000000"/>
                </a:solidFill>
              </a:rPr>
              <a:t>- Tower, retail and other income: $28.2 (2002), $30.3 (2003), $33.8 (2004), $35.4 (2005), $35.9 (2006E), $37.3 (2007E), $38.6 (2008E)</a:t>
            </a:r>
            <a:endParaRPr lang="en-US" sz="1600" dirty="0"/>
          </a:p>
          <a:p>
            <a:pPr indent="0" marL="0">
              <a:buNone/>
            </a:pPr>
            <a:r>
              <a:rPr lang="en-US" sz="1600" dirty="0">
                <a:solidFill>
                  <a:srgbClr val="000000"/>
                </a:solidFill>
              </a:rPr>
              <a:t>- Gross Revenues: $271.9 (2002), $285.</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182880"/>
            <a:ext cx="6858000" cy="0"/>
          </a:xfrm>
          <a:prstGeom prst="rect">
            <a:avLst/>
          </a:prstGeom>
          <a:noFill/>
          <a:ln/>
        </p:spPr>
        <p:txBody>
          <a:bodyPr wrap="square" rtlCol="0" anchor="ctr"/>
          <a:lstStyle/>
          <a:p>
            <a:pPr indent="0" marL="0">
              <a:buNone/>
            </a:pPr>
            <a:r>
              <a:rPr lang="en-US" sz="2400" b="1" dirty="0">
                <a:solidFill>
                  <a:srgbClr val="000000"/>
                </a:solidFill>
              </a:rPr>
              <a:t>Investment Rationale</a:t>
            </a:r>
            <a:endParaRPr lang="en-US" sz="2400" dirty="0"/>
          </a:p>
        </p:txBody>
      </p:sp>
      <p:sp>
        <p:nvSpPr>
          <p:cNvPr id="3" name="Text 1"/>
          <p:cNvSpPr/>
          <p:nvPr/>
        </p:nvSpPr>
        <p:spPr>
          <a:xfrm>
            <a:off x="457200" y="914400"/>
            <a:ext cx="7772400" cy="1828800"/>
          </a:xfrm>
          <a:prstGeom prst="rect">
            <a:avLst/>
          </a:prstGeom>
          <a:noFill/>
          <a:ln/>
        </p:spPr>
        <p:txBody>
          <a:bodyPr wrap="square" rtlCol="0" anchor="ctr"/>
          <a:lstStyle/>
          <a:p>
            <a:pPr indent="0" marL="0">
              <a:buNone/>
            </a:pPr>
            <a:r>
              <a:rPr lang="en-US" sz="1600" dirty="0">
                <a:solidFill>
                  <a:srgbClr val="000000"/>
                </a:solidFill>
              </a:rPr>
              <a:t>Investment Highlights:</a:t>
            </a:r>
            <a:endParaRPr lang="en-US" sz="1600" dirty="0"/>
          </a:p>
          <a:p>
            <a:pPr indent="0" marL="0">
              <a:buNone/>
            </a:pPr>
            <a:endParaRPr lang="en-US" sz="1600" dirty="0"/>
          </a:p>
          <a:p>
            <a:pPr indent="0" marL="0">
              <a:buNone/>
            </a:pPr>
            <a:r>
              <a:rPr lang="en-US" sz="1600" dirty="0">
                <a:solidFill>
                  <a:srgbClr val="000000"/>
                </a:solidFill>
              </a:rPr>
              <a:t>1. Strategically located and diversified portfolio of casino assets in the most stable gaming regulatory jurisdiction in the world, in one of the fastest growing gaming markets in the US.</a:t>
            </a:r>
            <a:endParaRPr lang="en-US" sz="1600" dirty="0"/>
          </a:p>
          <a:p>
            <a:pPr indent="0" marL="0">
              <a:buNone/>
            </a:pPr>
            <a:r>
              <a:rPr lang="en-US" sz="1600" dirty="0">
                <a:solidFill>
                  <a:srgbClr val="000000"/>
                </a:solidFill>
              </a:rPr>
              <a:t>2. The properties cater to different segments of the overall gaming market:</a:t>
            </a:r>
            <a:endParaRPr lang="en-US" sz="1600" dirty="0"/>
          </a:p>
          <a:p>
            <a:pPr indent="0" marL="0">
              <a:buNone/>
            </a:pPr>
            <a:r>
              <a:rPr lang="en-US" sz="1600" dirty="0">
                <a:solidFill>
                  <a:srgbClr val="000000"/>
                </a:solidFill>
              </a:rPr>
              <a:t>   - Stratosphere caters to visitors to the Las Vegas Strip.</a:t>
            </a:r>
            <a:endParaRPr lang="en-US" sz="1600" dirty="0"/>
          </a:p>
          <a:p>
            <a:pPr indent="0" marL="0">
              <a:buNone/>
            </a:pPr>
            <a:r>
              <a:rPr lang="en-US" sz="1600" dirty="0">
                <a:solidFill>
                  <a:srgbClr val="000000"/>
                </a:solidFill>
              </a:rPr>
              <a:t>   - Arizona Charlie’s Boulder and Decatur properties cater to local residents/visitors to the Boulder Strip and its respective surrounding communities, and to local residents of North and West Las Vegas and its respective surrounding communities, respectively.</a:t>
            </a:r>
            <a:endParaRPr lang="en-US" sz="1600" dirty="0"/>
          </a:p>
          <a:p>
            <a:pPr indent="0" marL="0">
              <a:buNone/>
            </a:pPr>
            <a:r>
              <a:rPr lang="en-US" sz="1600" dirty="0">
                <a:solidFill>
                  <a:srgbClr val="000000"/>
                </a:solidFill>
              </a:rPr>
              <a:t>   - Aquarius Casino Resort caters to visitors from Southern California and Arizona and locals from Laughlin, Nevada.</a:t>
            </a:r>
            <a:endParaRPr lang="en-US" sz="1600" dirty="0"/>
          </a:p>
          <a:p>
            <a:pPr indent="0" marL="0">
              <a:buNone/>
            </a:pPr>
            <a:r>
              <a:rPr lang="en-US" sz="1600" dirty="0">
                <a:solidFill>
                  <a:srgbClr val="000000"/>
                </a:solidFill>
              </a:rPr>
              <a:t>3. All properties have recently undergone extensive capital improvement programs, positioning them for renewed growth in their respective markets.</a:t>
            </a:r>
            <a:endParaRPr lang="en-US" sz="1600" dirty="0"/>
          </a:p>
          <a:p>
            <a:pPr indent="0" marL="0">
              <a:buNone/>
            </a:pPr>
            <a:r>
              <a:rPr lang="en-US" sz="1600" dirty="0">
                <a:solidFill>
                  <a:srgbClr val="000000"/>
                </a:solidFill>
              </a:rPr>
              <a:t>4. Unique opportunity to exploit the growing Laughlin market, with the recently acquired and repositioned Aquarius Resort &amp; Casino.</a:t>
            </a:r>
            <a:endParaRPr lang="en-US" sz="1600" dirty="0"/>
          </a:p>
          <a:p>
            <a:pPr indent="0" marL="0">
              <a:buNone/>
            </a:pPr>
            <a:r>
              <a:rPr lang="en-US" sz="1600" dirty="0">
                <a:solidFill>
                  <a:srgbClr val="000000"/>
                </a:solidFill>
              </a:rPr>
              <a:t>5. Emphasis on slot play, in conjunction with relatively low maintenance capital expenditures, produces strong, predictable free cash flow.</a:t>
            </a:r>
            <a:endParaRPr lang="en-US" sz="1600" dirty="0"/>
          </a:p>
        </p:txBody>
      </p:sp>
      <p:sp>
        <p:nvSpPr>
          <p:cNvPr id="4" name="Text 2"/>
          <p:cNvSpPr/>
          <p:nvPr/>
        </p:nvSpPr>
        <p:spPr>
          <a:xfrm>
            <a:off x="457200" y="2926080"/>
            <a:ext cx="6858000" cy="0"/>
          </a:xfrm>
          <a:prstGeom prst="rect">
            <a:avLst/>
          </a:prstGeom>
          <a:noFill/>
          <a:ln/>
        </p:spPr>
        <p:txBody>
          <a:bodyPr wrap="square" rtlCol="0" anchor="ctr"/>
          <a:lstStyle/>
          <a:p>
            <a:pPr indent="0" marL="0">
              <a:buNone/>
            </a:pPr>
            <a:r>
              <a:rPr lang="en-US" sz="1800" b="1" dirty="0">
                <a:solidFill>
                  <a:srgbClr val="000000"/>
                </a:solidFill>
              </a:rPr>
              <a:t>Risks:</a:t>
            </a:r>
            <a:endParaRPr lang="en-US" sz="1800" dirty="0"/>
          </a:p>
        </p:txBody>
      </p:sp>
      <p:sp>
        <p:nvSpPr>
          <p:cNvPr id="5" name="Text 3"/>
          <p:cNvSpPr/>
          <p:nvPr/>
        </p:nvSpPr>
        <p:spPr>
          <a:xfrm>
            <a:off x="457200" y="3383280"/>
            <a:ext cx="7772400" cy="1371600"/>
          </a:xfrm>
          <a:prstGeom prst="rect">
            <a:avLst/>
          </a:prstGeom>
          <a:noFill/>
          <a:ln/>
        </p:spPr>
        <p:txBody>
          <a:bodyPr wrap="square" rtlCol="0" anchor="ctr"/>
          <a:lstStyle/>
          <a:p>
            <a:pPr indent="0" marL="0">
              <a:buNone/>
            </a:pPr>
            <a:r>
              <a:rPr lang="en-US" sz="1600" dirty="0">
                <a:solidFill>
                  <a:srgbClr val="000000"/>
                </a:solidFill>
              </a:rPr>
              <a:t>1. Uncertainty in the accuracy of statements or estimates: The text states that actual results may vary materially from the statements or estimates provided, indicating a risk of potential inaccuracies and uncertainties.</a:t>
            </a:r>
            <a:endParaRPr lang="en-US" sz="1600" dirty="0"/>
          </a:p>
          <a:p>
            <a:pPr indent="0" marL="0">
              <a:buNone/>
            </a:pPr>
            <a:endParaRPr lang="en-US" sz="1600" dirty="0"/>
          </a:p>
          <a:p>
            <a:pPr indent="0" marL="0">
              <a:buNone/>
            </a:pPr>
            <a:r>
              <a:rPr lang="en-US" sz="1600" dirty="0">
                <a:solidFill>
                  <a:srgbClr val="000000"/>
                </a:solidFill>
              </a:rPr>
              <a:t>2. Communication restrictions: Prospective buyers are advised to contact representatives of Bear Stearns for any inquiries, and not to contact the management or employees of American Casino and Entertainment Properties, LLC directly. This could potentially limit the information available to potential buyers and increase the reliance on Bear Stearns' representations.</a:t>
            </a:r>
            <a:endParaRPr lang="en-US" sz="1600" dirty="0"/>
          </a:p>
          <a:p>
            <a:pPr indent="0" marL="0">
              <a:buNone/>
            </a:pPr>
            <a:endParaRPr lang="en-US" sz="1600" dirty="0"/>
          </a:p>
          <a:p>
            <a:pPr indent="0" marL="0">
              <a:buNone/>
            </a:pPr>
            <a:r>
              <a:rPr lang="en-US" sz="1600" dirty="0">
                <a:solidFill>
                  <a:srgbClr val="000000"/>
                </a:solidFill>
              </a:rPr>
              <a:t>3. Lack of guarantee: The text explicitly states that there can be no assurances that the opportunity to purchase assets of American Casino and Entertainment Properties, LLC is being offered, which suggests a risk of the opportunity not materializing or being withdrawn.</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2025-07-16T13:40:24Z</dcterms:created>
  <dcterms:modified xsi:type="dcterms:W3CDTF">2025-07-16T13:40:24Z</dcterms:modified>
</cp:coreProperties>
</file>