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13.gif" ContentType="image/gif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gif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28600" y="2971800"/>
            <a:ext cx="8914320" cy="45612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latin typeface="Calibri"/>
              </a:rPr>
              <a:t>Automated Network Penetrator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164160" y="3463920"/>
            <a:ext cx="6921720" cy="15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Bitstream Vera Sans"/>
              </a:rPr>
              <a:t>Group Members 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Bitstream Vera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(1) Muhammad Zeeshan Ahmed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(2) Muhammad Abdul Wahab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Supervisor: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Dr. Saad A. Malik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040" cy="5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Progress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685800" y="1143000"/>
            <a:ext cx="27432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Scanner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Connects to port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3886200" y="1600200"/>
            <a:ext cx="38664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040" cy="5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Progress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685800" y="1143000"/>
            <a:ext cx="27432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Banner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Returns the Service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3886200" y="1649880"/>
            <a:ext cx="3801600" cy="292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040" cy="5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Progress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685800" y="1143000"/>
            <a:ext cx="27432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Exploit Script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Overwriting EIP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Executing shellcode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3696120" y="1828800"/>
            <a:ext cx="5219280" cy="231408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600200" y="2514600"/>
            <a:ext cx="1232640" cy="23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040" cy="5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Future Work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48920" y="1198440"/>
            <a:ext cx="5954040" cy="350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Finding more 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vulnerability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Exploiting them Automatically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Increasing the scope up to more applications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6"/>
          <p:cNvSpPr/>
          <p:nvPr/>
        </p:nvSpPr>
        <p:spPr>
          <a:xfrm>
            <a:off x="457200" y="228600"/>
            <a:ext cx="822888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맑은 고딕"/>
              </a:rPr>
              <a:t>Timeline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4" name="Rounded Rectangle 1"/>
          <p:cNvSpPr/>
          <p:nvPr/>
        </p:nvSpPr>
        <p:spPr>
          <a:xfrm>
            <a:off x="1179720" y="2638080"/>
            <a:ext cx="5268960" cy="67680"/>
          </a:xfrm>
          <a:prstGeom prst="roundRect">
            <a:avLst>
              <a:gd name="adj" fmla="val 50000"/>
            </a:avLst>
          </a:prstGeom>
          <a:solidFill>
            <a:srgbClr val="808080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Oval 3"/>
          <p:cNvSpPr/>
          <p:nvPr/>
        </p:nvSpPr>
        <p:spPr>
          <a:xfrm flipH="1">
            <a:off x="1552320" y="2580480"/>
            <a:ext cx="185040" cy="184680"/>
          </a:xfrm>
          <a:prstGeom prst="ellipse">
            <a:avLst/>
          </a:prstGeom>
          <a:solidFill>
            <a:srgbClr val="f79646"/>
          </a:solidFill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Rounded Rectangle 8"/>
          <p:cNvSpPr/>
          <p:nvPr/>
        </p:nvSpPr>
        <p:spPr>
          <a:xfrm>
            <a:off x="1199520" y="2874600"/>
            <a:ext cx="894600" cy="1330200"/>
          </a:xfrm>
          <a:custGeom>
            <a:avLst/>
            <a:gdLst/>
            <a:ah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rgbClr val="f79646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TextBox 8"/>
          <p:cNvSpPr/>
          <p:nvPr/>
        </p:nvSpPr>
        <p:spPr>
          <a:xfrm>
            <a:off x="1199520" y="2248920"/>
            <a:ext cx="1134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latin typeface="Calibri"/>
                <a:ea typeface="맑은 고딕"/>
              </a:rPr>
              <a:t>Sep 30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8" name="Oval 9"/>
          <p:cNvSpPr/>
          <p:nvPr/>
        </p:nvSpPr>
        <p:spPr>
          <a:xfrm flipH="1">
            <a:off x="4727520" y="2574720"/>
            <a:ext cx="185040" cy="185040"/>
          </a:xfrm>
          <a:prstGeom prst="ellipse">
            <a:avLst/>
          </a:prstGeom>
          <a:solidFill>
            <a:srgbClr val="c0504d"/>
          </a:solidFill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Rounded Rectangle 2"/>
          <p:cNvSpPr/>
          <p:nvPr/>
        </p:nvSpPr>
        <p:spPr>
          <a:xfrm>
            <a:off x="4374360" y="2874600"/>
            <a:ext cx="894960" cy="1330200"/>
          </a:xfrm>
          <a:custGeom>
            <a:avLst/>
            <a:gdLst/>
            <a:ah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TextBox 14"/>
          <p:cNvSpPr/>
          <p:nvPr/>
        </p:nvSpPr>
        <p:spPr>
          <a:xfrm>
            <a:off x="4374360" y="2243880"/>
            <a:ext cx="1159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latin typeface="Calibri"/>
                <a:ea typeface="맑은 고딕"/>
              </a:rPr>
              <a:t>Mar 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1" name="TextBox 20"/>
          <p:cNvSpPr/>
          <p:nvPr/>
        </p:nvSpPr>
        <p:spPr>
          <a:xfrm>
            <a:off x="7272720" y="2348280"/>
            <a:ext cx="89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Oval 21"/>
          <p:cNvSpPr/>
          <p:nvPr/>
        </p:nvSpPr>
        <p:spPr>
          <a:xfrm flipH="1" rot="10800000">
            <a:off x="3141360" y="2576880"/>
            <a:ext cx="185040" cy="184680"/>
          </a:xfrm>
          <a:prstGeom prst="ellipse">
            <a:avLst/>
          </a:prstGeom>
          <a:solidFill>
            <a:srgbClr val="4f81bd"/>
          </a:solidFill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Rounded Rectangle 4"/>
          <p:cNvSpPr/>
          <p:nvPr/>
        </p:nvSpPr>
        <p:spPr>
          <a:xfrm rot="10800000">
            <a:off x="2787840" y="1142640"/>
            <a:ext cx="894960" cy="1330200"/>
          </a:xfrm>
          <a:custGeom>
            <a:avLst/>
            <a:gdLst/>
            <a:ah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ffffff">
                <a:alpha val="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TextBox 26"/>
          <p:cNvSpPr/>
          <p:nvPr/>
        </p:nvSpPr>
        <p:spPr>
          <a:xfrm>
            <a:off x="2786760" y="2852280"/>
            <a:ext cx="1147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latin typeface="Calibri"/>
                <a:ea typeface="맑은 고딕"/>
              </a:rPr>
              <a:t>DEC 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Oval 27"/>
          <p:cNvSpPr/>
          <p:nvPr/>
        </p:nvSpPr>
        <p:spPr>
          <a:xfrm flipH="1" rot="10800000">
            <a:off x="6317280" y="2576520"/>
            <a:ext cx="184680" cy="184680"/>
          </a:xfrm>
          <a:prstGeom prst="ellipse">
            <a:avLst/>
          </a:prstGeom>
          <a:solidFill>
            <a:srgbClr val="9bbb59"/>
          </a:solidFill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Rounded Rectangle 5"/>
          <p:cNvSpPr/>
          <p:nvPr/>
        </p:nvSpPr>
        <p:spPr>
          <a:xfrm rot="10800000">
            <a:off x="5963400" y="1153440"/>
            <a:ext cx="894600" cy="1330200"/>
          </a:xfrm>
          <a:custGeom>
            <a:avLst/>
            <a:gdLst/>
            <a:ah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Box 32"/>
          <p:cNvSpPr/>
          <p:nvPr/>
        </p:nvSpPr>
        <p:spPr>
          <a:xfrm>
            <a:off x="5961960" y="2851920"/>
            <a:ext cx="89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latin typeface="Calibri"/>
                <a:ea typeface="맑은 고딕"/>
              </a:rPr>
              <a:t>June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1199520" y="3153240"/>
            <a:ext cx="850320" cy="7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Literature review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Lab setup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2787120" y="1293480"/>
            <a:ext cx="11376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Writing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parser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4313160" y="3350880"/>
            <a:ext cx="130932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Vulnerability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Report and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FYP report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6005520" y="1371600"/>
            <a:ext cx="130932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FYP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48920" y="209160"/>
            <a:ext cx="8244720" cy="89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Outline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48920" y="1350000"/>
            <a:ext cx="8244720" cy="335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Introduction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Significance 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Background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Progress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Future work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Timeline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040" cy="5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48920" y="1198440"/>
            <a:ext cx="5954040" cy="350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Penetration (Exploitation of vulnerabilities present in an organization’s network.)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Ethical and Unethical 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Can be Mobile application penetration or web application penetration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040" cy="5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Significance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48920" y="1198440"/>
            <a:ext cx="5954040" cy="350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Simulates the Hacking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Exploitation tells the degree of vulnerability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Helps to Secure the system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"/>
          <p:cNvSpPr/>
          <p:nvPr/>
        </p:nvSpPr>
        <p:spPr>
          <a:xfrm>
            <a:off x="1888200" y="2033280"/>
            <a:ext cx="5708880" cy="403200"/>
          </a:xfrm>
          <a:prstGeom prst="rect">
            <a:avLst/>
          </a:prstGeom>
          <a:solidFill>
            <a:srgbClr val="b9cde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" name="Group 5"/>
          <p:cNvGrpSpPr/>
          <p:nvPr/>
        </p:nvGrpSpPr>
        <p:grpSpPr>
          <a:xfrm>
            <a:off x="685800" y="1760400"/>
            <a:ext cx="1348200" cy="1145160"/>
            <a:chOff x="685800" y="1760400"/>
            <a:chExt cx="1348200" cy="1145160"/>
          </a:xfrm>
        </p:grpSpPr>
        <p:grpSp>
          <p:nvGrpSpPr>
            <p:cNvPr id="162" name="Graphic 4"/>
            <p:cNvGrpSpPr/>
            <p:nvPr/>
          </p:nvGrpSpPr>
          <p:grpSpPr>
            <a:xfrm>
              <a:off x="685800" y="1760400"/>
              <a:ext cx="1348200" cy="1059840"/>
              <a:chOff x="685800" y="1760400"/>
              <a:chExt cx="1348200" cy="1059840"/>
            </a:xfrm>
          </p:grpSpPr>
          <p:sp>
            <p:nvSpPr>
              <p:cNvPr id="163" name="Freeform: Shape 44"/>
              <p:cNvSpPr/>
              <p:nvPr/>
            </p:nvSpPr>
            <p:spPr>
              <a:xfrm>
                <a:off x="1153080" y="2666520"/>
                <a:ext cx="400320" cy="149760"/>
              </a:xfrm>
              <a:custGeom>
                <a:avLst/>
                <a:gdLst/>
                <a:ahLst/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d9d9d9"/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Freeform: Shape 45"/>
              <p:cNvSpPr/>
              <p:nvPr/>
            </p:nvSpPr>
            <p:spPr>
              <a:xfrm>
                <a:off x="685800" y="1760400"/>
                <a:ext cx="1348200" cy="915840"/>
              </a:xfrm>
              <a:custGeom>
                <a:avLst/>
                <a:gdLst/>
                <a:ahLst/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Freeform: Shape 46"/>
              <p:cNvSpPr/>
              <p:nvPr/>
            </p:nvSpPr>
            <p:spPr>
              <a:xfrm>
                <a:off x="1846080" y="2665080"/>
                <a:ext cx="89280" cy="13320"/>
              </a:xfrm>
              <a:custGeom>
                <a:avLst/>
                <a:gdLst/>
                <a:ahLst/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Freeform: Shape 47"/>
              <p:cNvSpPr/>
              <p:nvPr/>
            </p:nvSpPr>
            <p:spPr>
              <a:xfrm>
                <a:off x="693000" y="1768320"/>
                <a:ext cx="1332360" cy="801720"/>
              </a:xfrm>
              <a:custGeom>
                <a:avLst/>
                <a:gdLst/>
                <a:ahLst/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Freeform: Shape 48"/>
              <p:cNvSpPr/>
              <p:nvPr/>
            </p:nvSpPr>
            <p:spPr>
              <a:xfrm>
                <a:off x="1153800" y="2799000"/>
                <a:ext cx="399960" cy="21240"/>
              </a:xfrm>
              <a:custGeom>
                <a:avLst/>
                <a:gdLst/>
                <a:ahLst/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rgbClr val="80808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Freeform: Shape 49"/>
              <p:cNvSpPr/>
              <p:nvPr/>
            </p:nvSpPr>
            <p:spPr>
              <a:xfrm>
                <a:off x="693000" y="2566440"/>
                <a:ext cx="1332360" cy="104760"/>
              </a:xfrm>
              <a:custGeom>
                <a:avLst/>
                <a:gdLst/>
                <a:ahLst/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rgbClr val="bfbfb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Freeform: Shape 50"/>
              <p:cNvSpPr/>
              <p:nvPr/>
            </p:nvSpPr>
            <p:spPr>
              <a:xfrm>
                <a:off x="741960" y="1826640"/>
                <a:ext cx="1235520" cy="695880"/>
              </a:xfrm>
              <a:custGeom>
                <a:avLst/>
                <a:gdLst/>
                <a:ahLst/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Freeform: Shape 51"/>
              <p:cNvSpPr/>
              <p:nvPr/>
            </p:nvSpPr>
            <p:spPr>
              <a:xfrm>
                <a:off x="1280880" y="1832040"/>
                <a:ext cx="696600" cy="690480"/>
              </a:xfrm>
              <a:custGeom>
                <a:avLst/>
                <a:gdLst/>
                <a:ahLst/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1" name="Group 6"/>
            <p:cNvGrpSpPr/>
            <p:nvPr/>
          </p:nvGrpSpPr>
          <p:grpSpPr>
            <a:xfrm>
              <a:off x="1603800" y="2244600"/>
              <a:ext cx="331920" cy="660960"/>
              <a:chOff x="1603800" y="2244600"/>
              <a:chExt cx="331920" cy="660960"/>
            </a:xfrm>
          </p:grpSpPr>
          <p:sp>
            <p:nvSpPr>
              <p:cNvPr id="172" name="Freeform: Shape 52"/>
              <p:cNvSpPr/>
              <p:nvPr/>
            </p:nvSpPr>
            <p:spPr>
              <a:xfrm>
                <a:off x="1607400" y="2244600"/>
                <a:ext cx="328320" cy="66096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Freeform: Shape 53"/>
              <p:cNvSpPr/>
              <p:nvPr/>
            </p:nvSpPr>
            <p:spPr>
              <a:xfrm>
                <a:off x="1608840" y="2248200"/>
                <a:ext cx="325080" cy="65304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Freeform: Shape 54"/>
              <p:cNvSpPr/>
              <p:nvPr/>
            </p:nvSpPr>
            <p:spPr>
              <a:xfrm>
                <a:off x="1626480" y="2265480"/>
                <a:ext cx="289800" cy="618840"/>
              </a:xfrm>
              <a:custGeom>
                <a:avLst/>
                <a:gdLst/>
                <a:ahLst/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Freeform: Shape 55"/>
              <p:cNvSpPr/>
              <p:nvPr/>
            </p:nvSpPr>
            <p:spPr>
              <a:xfrm>
                <a:off x="1690920" y="2255760"/>
                <a:ext cx="160920" cy="27720"/>
              </a:xfrm>
              <a:custGeom>
                <a:avLst/>
                <a:gdLst/>
                <a:ahLst/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Freeform: Shape 56"/>
              <p:cNvSpPr/>
              <p:nvPr/>
            </p:nvSpPr>
            <p:spPr>
              <a:xfrm>
                <a:off x="1603800" y="2330640"/>
                <a:ext cx="2520" cy="22320"/>
              </a:xfrm>
              <a:custGeom>
                <a:avLst/>
                <a:gdLst/>
                <a:ahLst/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Freeform: Shape 57"/>
              <p:cNvSpPr/>
              <p:nvPr/>
            </p:nvSpPr>
            <p:spPr>
              <a:xfrm>
                <a:off x="1603800" y="2439000"/>
                <a:ext cx="2520" cy="46080"/>
              </a:xfrm>
              <a:custGeom>
                <a:avLst/>
                <a:gdLst/>
                <a:ahLst/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8" name="Group 7"/>
              <p:cNvGrpSpPr/>
              <p:nvPr/>
            </p:nvGrpSpPr>
            <p:grpSpPr>
              <a:xfrm>
                <a:off x="1739880" y="2267640"/>
                <a:ext cx="62640" cy="9720"/>
                <a:chOff x="1739880" y="2267640"/>
                <a:chExt cx="62640" cy="9720"/>
              </a:xfrm>
            </p:grpSpPr>
            <p:sp>
              <p:nvSpPr>
                <p:cNvPr id="179" name="Freeform: Shape 58"/>
                <p:cNvSpPr/>
                <p:nvPr/>
              </p:nvSpPr>
              <p:spPr>
                <a:xfrm>
                  <a:off x="1739880" y="2270880"/>
                  <a:ext cx="43920" cy="3240"/>
                </a:xfrm>
                <a:custGeom>
                  <a:avLst/>
                  <a:gdLst/>
                  <a:ahLst/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0" name="Freeform: Shape 59"/>
                <p:cNvSpPr/>
                <p:nvPr/>
              </p:nvSpPr>
              <p:spPr>
                <a:xfrm>
                  <a:off x="1793160" y="2267640"/>
                  <a:ext cx="9360" cy="9720"/>
                </a:xfrm>
                <a:custGeom>
                  <a:avLst/>
                  <a:gdLst/>
                  <a:ahLst/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1" name="Freeform: Shape 60"/>
              <p:cNvSpPr/>
              <p:nvPr/>
            </p:nvSpPr>
            <p:spPr>
              <a:xfrm>
                <a:off x="1682640" y="2265480"/>
                <a:ext cx="233280" cy="618840"/>
              </a:xfrm>
              <a:custGeom>
                <a:avLst/>
                <a:gdLst/>
                <a:ahLst/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2" name="Group 8"/>
          <p:cNvGrpSpPr/>
          <p:nvPr/>
        </p:nvGrpSpPr>
        <p:grpSpPr>
          <a:xfrm>
            <a:off x="2923920" y="2138400"/>
            <a:ext cx="1027800" cy="192960"/>
            <a:chOff x="2923920" y="2138400"/>
            <a:chExt cx="1027800" cy="192960"/>
          </a:xfrm>
        </p:grpSpPr>
        <p:sp>
          <p:nvSpPr>
            <p:cNvPr id="183" name="Isosceles Triangle 1"/>
            <p:cNvSpPr/>
            <p:nvPr/>
          </p:nvSpPr>
          <p:spPr>
            <a:xfrm rot="5400000">
              <a:off x="2923920" y="2138400"/>
              <a:ext cx="192960" cy="19296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Isosceles Triangle 2"/>
            <p:cNvSpPr/>
            <p:nvPr/>
          </p:nvSpPr>
          <p:spPr>
            <a:xfrm rot="5400000">
              <a:off x="3341160" y="2138040"/>
              <a:ext cx="192960" cy="19332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Isosceles Triangle 3"/>
            <p:cNvSpPr/>
            <p:nvPr/>
          </p:nvSpPr>
          <p:spPr>
            <a:xfrm rot="5400000">
              <a:off x="3758760" y="2138400"/>
              <a:ext cx="192960" cy="19296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6" name="Group 9"/>
          <p:cNvGrpSpPr/>
          <p:nvPr/>
        </p:nvGrpSpPr>
        <p:grpSpPr>
          <a:xfrm>
            <a:off x="5504400" y="2138400"/>
            <a:ext cx="1028160" cy="192960"/>
            <a:chOff x="5504400" y="2138400"/>
            <a:chExt cx="1028160" cy="192960"/>
          </a:xfrm>
        </p:grpSpPr>
        <p:sp>
          <p:nvSpPr>
            <p:cNvPr id="187" name="Isosceles Triangle 4"/>
            <p:cNvSpPr/>
            <p:nvPr/>
          </p:nvSpPr>
          <p:spPr>
            <a:xfrm rot="5400000">
              <a:off x="5504400" y="2138040"/>
              <a:ext cx="192960" cy="19332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Isosceles Triangle 5"/>
            <p:cNvSpPr/>
            <p:nvPr/>
          </p:nvSpPr>
          <p:spPr>
            <a:xfrm rot="5400000">
              <a:off x="5922000" y="2138040"/>
              <a:ext cx="192960" cy="19332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Isosceles Triangle 6"/>
            <p:cNvSpPr/>
            <p:nvPr/>
          </p:nvSpPr>
          <p:spPr>
            <a:xfrm rot="5400000">
              <a:off x="6339240" y="2138040"/>
              <a:ext cx="192960" cy="19332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0" name="TextBox 4"/>
          <p:cNvSpPr/>
          <p:nvPr/>
        </p:nvSpPr>
        <p:spPr>
          <a:xfrm>
            <a:off x="5715000" y="4114800"/>
            <a:ext cx="1739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Routers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TextBox 5"/>
          <p:cNvSpPr/>
          <p:nvPr/>
        </p:nvSpPr>
        <p:spPr>
          <a:xfrm>
            <a:off x="2455920" y="4254840"/>
            <a:ext cx="173988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TextBox 6"/>
          <p:cNvSpPr/>
          <p:nvPr/>
        </p:nvSpPr>
        <p:spPr>
          <a:xfrm>
            <a:off x="5257800" y="4129560"/>
            <a:ext cx="173952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3" name="Group 10"/>
          <p:cNvGrpSpPr/>
          <p:nvPr/>
        </p:nvGrpSpPr>
        <p:grpSpPr>
          <a:xfrm>
            <a:off x="7396200" y="1773000"/>
            <a:ext cx="1347480" cy="1144800"/>
            <a:chOff x="7396200" y="1773000"/>
            <a:chExt cx="1347480" cy="1144800"/>
          </a:xfrm>
        </p:grpSpPr>
        <p:grpSp>
          <p:nvGrpSpPr>
            <p:cNvPr id="194" name="Graphic 6"/>
            <p:cNvGrpSpPr/>
            <p:nvPr/>
          </p:nvGrpSpPr>
          <p:grpSpPr>
            <a:xfrm>
              <a:off x="7396200" y="1773000"/>
              <a:ext cx="1347480" cy="1059840"/>
              <a:chOff x="7396200" y="1773000"/>
              <a:chExt cx="1347480" cy="1059840"/>
            </a:xfrm>
          </p:grpSpPr>
          <p:sp>
            <p:nvSpPr>
              <p:cNvPr id="195" name="Freeform: Shape 75"/>
              <p:cNvSpPr/>
              <p:nvPr/>
            </p:nvSpPr>
            <p:spPr>
              <a:xfrm>
                <a:off x="7862760" y="2679120"/>
                <a:ext cx="400320" cy="149760"/>
              </a:xfrm>
              <a:custGeom>
                <a:avLst/>
                <a:gdLst/>
                <a:ahLst/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d9d9d9"/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Freeform: Shape 76"/>
              <p:cNvSpPr/>
              <p:nvPr/>
            </p:nvSpPr>
            <p:spPr>
              <a:xfrm>
                <a:off x="7396200" y="1773000"/>
                <a:ext cx="1347480" cy="915840"/>
              </a:xfrm>
              <a:custGeom>
                <a:avLst/>
                <a:gdLst/>
                <a:ahLst/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Freeform: Shape 77"/>
              <p:cNvSpPr/>
              <p:nvPr/>
            </p:nvSpPr>
            <p:spPr>
              <a:xfrm>
                <a:off x="8556120" y="2677320"/>
                <a:ext cx="89640" cy="13320"/>
              </a:xfrm>
              <a:custGeom>
                <a:avLst/>
                <a:gdLst/>
                <a:ahLst/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Freeform: Shape 78"/>
              <p:cNvSpPr/>
              <p:nvPr/>
            </p:nvSpPr>
            <p:spPr>
              <a:xfrm>
                <a:off x="7403040" y="1780920"/>
                <a:ext cx="1332360" cy="801720"/>
              </a:xfrm>
              <a:custGeom>
                <a:avLst/>
                <a:gdLst/>
                <a:ahLst/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Freeform: Shape 79"/>
              <p:cNvSpPr/>
              <p:nvPr/>
            </p:nvSpPr>
            <p:spPr>
              <a:xfrm>
                <a:off x="7863840" y="2811600"/>
                <a:ext cx="400320" cy="21240"/>
              </a:xfrm>
              <a:custGeom>
                <a:avLst/>
                <a:gdLst/>
                <a:ahLst/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rgbClr val="80808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Freeform: Shape 80"/>
              <p:cNvSpPr/>
              <p:nvPr/>
            </p:nvSpPr>
            <p:spPr>
              <a:xfrm>
                <a:off x="7403040" y="2579040"/>
                <a:ext cx="1332360" cy="104400"/>
              </a:xfrm>
              <a:custGeom>
                <a:avLst/>
                <a:gdLst/>
                <a:ahLst/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rgbClr val="bfbfb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Freeform: Shape 81"/>
              <p:cNvSpPr/>
              <p:nvPr/>
            </p:nvSpPr>
            <p:spPr>
              <a:xfrm>
                <a:off x="7452000" y="1839240"/>
                <a:ext cx="1235520" cy="695880"/>
              </a:xfrm>
              <a:custGeom>
                <a:avLst/>
                <a:gdLst/>
                <a:ahLst/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Freeform: Shape 82"/>
              <p:cNvSpPr/>
              <p:nvPr/>
            </p:nvSpPr>
            <p:spPr>
              <a:xfrm>
                <a:off x="7990560" y="1844640"/>
                <a:ext cx="696960" cy="690840"/>
              </a:xfrm>
              <a:custGeom>
                <a:avLst/>
                <a:gdLst/>
                <a:ahLst/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3" name="Group 11"/>
            <p:cNvGrpSpPr/>
            <p:nvPr/>
          </p:nvGrpSpPr>
          <p:grpSpPr>
            <a:xfrm>
              <a:off x="8313840" y="2257200"/>
              <a:ext cx="332280" cy="660600"/>
              <a:chOff x="8313840" y="2257200"/>
              <a:chExt cx="332280" cy="660600"/>
            </a:xfrm>
          </p:grpSpPr>
          <p:sp>
            <p:nvSpPr>
              <p:cNvPr id="204" name="Freeform: Shape 83"/>
              <p:cNvSpPr/>
              <p:nvPr/>
            </p:nvSpPr>
            <p:spPr>
              <a:xfrm>
                <a:off x="8317080" y="2257200"/>
                <a:ext cx="329040" cy="66060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Freeform: Shape 84"/>
              <p:cNvSpPr/>
              <p:nvPr/>
            </p:nvSpPr>
            <p:spPr>
              <a:xfrm>
                <a:off x="8318880" y="2260800"/>
                <a:ext cx="324720" cy="65340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Freeform: Shape 85"/>
              <p:cNvSpPr/>
              <p:nvPr/>
            </p:nvSpPr>
            <p:spPr>
              <a:xfrm>
                <a:off x="8336160" y="2278080"/>
                <a:ext cx="290520" cy="618840"/>
              </a:xfrm>
              <a:custGeom>
                <a:avLst/>
                <a:gdLst/>
                <a:ahLst/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Freeform: Shape 86"/>
              <p:cNvSpPr/>
              <p:nvPr/>
            </p:nvSpPr>
            <p:spPr>
              <a:xfrm>
                <a:off x="8400960" y="2268360"/>
                <a:ext cx="160920" cy="27720"/>
              </a:xfrm>
              <a:custGeom>
                <a:avLst/>
                <a:gdLst/>
                <a:ahLst/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Freeform: Shape 87"/>
              <p:cNvSpPr/>
              <p:nvPr/>
            </p:nvSpPr>
            <p:spPr>
              <a:xfrm>
                <a:off x="8313840" y="2343240"/>
                <a:ext cx="2520" cy="22680"/>
              </a:xfrm>
              <a:custGeom>
                <a:avLst/>
                <a:gdLst/>
                <a:ahLst/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Freeform: Shape 88"/>
              <p:cNvSpPr/>
              <p:nvPr/>
            </p:nvSpPr>
            <p:spPr>
              <a:xfrm>
                <a:off x="8313840" y="2451600"/>
                <a:ext cx="2520" cy="46080"/>
              </a:xfrm>
              <a:custGeom>
                <a:avLst/>
                <a:gdLst/>
                <a:ahLst/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0" name="Group 12"/>
              <p:cNvGrpSpPr/>
              <p:nvPr/>
            </p:nvGrpSpPr>
            <p:grpSpPr>
              <a:xfrm>
                <a:off x="8449920" y="2280240"/>
                <a:ext cx="62640" cy="9720"/>
                <a:chOff x="8449920" y="2280240"/>
                <a:chExt cx="62640" cy="9720"/>
              </a:xfrm>
            </p:grpSpPr>
            <p:sp>
              <p:nvSpPr>
                <p:cNvPr id="211" name="Freeform: Shape 89"/>
                <p:cNvSpPr/>
                <p:nvPr/>
              </p:nvSpPr>
              <p:spPr>
                <a:xfrm>
                  <a:off x="8449920" y="2283480"/>
                  <a:ext cx="43920" cy="3240"/>
                </a:xfrm>
                <a:custGeom>
                  <a:avLst/>
                  <a:gdLst/>
                  <a:ahLst/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" name="Freeform: Shape 90"/>
                <p:cNvSpPr/>
                <p:nvPr/>
              </p:nvSpPr>
              <p:spPr>
                <a:xfrm>
                  <a:off x="8502840" y="2280240"/>
                  <a:ext cx="9720" cy="9720"/>
                </a:xfrm>
                <a:custGeom>
                  <a:avLst/>
                  <a:gdLst/>
                  <a:ahLst/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3" name="Freeform: Shape 91"/>
              <p:cNvSpPr/>
              <p:nvPr/>
            </p:nvSpPr>
            <p:spPr>
              <a:xfrm>
                <a:off x="8393040" y="2278080"/>
                <a:ext cx="233280" cy="618840"/>
              </a:xfrm>
              <a:custGeom>
                <a:avLst/>
                <a:gdLst/>
                <a:ahLst/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14" name=""/>
          <p:cNvSpPr/>
          <p:nvPr/>
        </p:nvSpPr>
        <p:spPr>
          <a:xfrm>
            <a:off x="5851800" y="1742760"/>
            <a:ext cx="982800" cy="2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switches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914400" y="2971800"/>
            <a:ext cx="85212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Host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543800" y="2971800"/>
            <a:ext cx="137088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Destination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227880" y="578160"/>
            <a:ext cx="297180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Background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rcRect l="15775" t="0" r="14034" b="6194"/>
          <a:stretch/>
        </p:blipFill>
        <p:spPr>
          <a:xfrm>
            <a:off x="5943600" y="3063240"/>
            <a:ext cx="1142640" cy="105156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2286000" y="3046320"/>
            <a:ext cx="1899360" cy="129708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2057400" y="2743200"/>
            <a:ext cx="6858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057400" y="2514600"/>
            <a:ext cx="38862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 flipV="1">
            <a:off x="6858000" y="2743200"/>
            <a:ext cx="68580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"/>
          <p:cNvGrpSpPr/>
          <p:nvPr/>
        </p:nvGrpSpPr>
        <p:grpSpPr>
          <a:xfrm>
            <a:off x="448560" y="2283120"/>
            <a:ext cx="1348200" cy="1145160"/>
            <a:chOff x="448560" y="2283120"/>
            <a:chExt cx="1348200" cy="1145160"/>
          </a:xfrm>
        </p:grpSpPr>
        <p:grpSp>
          <p:nvGrpSpPr>
            <p:cNvPr id="224" name="Graphic 1"/>
            <p:cNvGrpSpPr/>
            <p:nvPr/>
          </p:nvGrpSpPr>
          <p:grpSpPr>
            <a:xfrm>
              <a:off x="448560" y="2283120"/>
              <a:ext cx="1348200" cy="1059840"/>
              <a:chOff x="448560" y="2283120"/>
              <a:chExt cx="1348200" cy="1059840"/>
            </a:xfrm>
          </p:grpSpPr>
          <p:sp>
            <p:nvSpPr>
              <p:cNvPr id="225" name="Freeform: Shape 3"/>
              <p:cNvSpPr/>
              <p:nvPr/>
            </p:nvSpPr>
            <p:spPr>
              <a:xfrm>
                <a:off x="915840" y="3189240"/>
                <a:ext cx="400320" cy="149760"/>
              </a:xfrm>
              <a:custGeom>
                <a:avLst/>
                <a:gdLst/>
                <a:ahLst/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d9d9d9"/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Freeform: Shape 12"/>
              <p:cNvSpPr/>
              <p:nvPr/>
            </p:nvSpPr>
            <p:spPr>
              <a:xfrm>
                <a:off x="448560" y="2283120"/>
                <a:ext cx="1348200" cy="915840"/>
              </a:xfrm>
              <a:custGeom>
                <a:avLst/>
                <a:gdLst/>
                <a:ahLst/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Freeform: Shape 13"/>
              <p:cNvSpPr/>
              <p:nvPr/>
            </p:nvSpPr>
            <p:spPr>
              <a:xfrm>
                <a:off x="1608840" y="3187800"/>
                <a:ext cx="89280" cy="13320"/>
              </a:xfrm>
              <a:custGeom>
                <a:avLst/>
                <a:gdLst/>
                <a:ahLst/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Freeform: Shape 14"/>
              <p:cNvSpPr/>
              <p:nvPr/>
            </p:nvSpPr>
            <p:spPr>
              <a:xfrm>
                <a:off x="455760" y="2291040"/>
                <a:ext cx="1332360" cy="801720"/>
              </a:xfrm>
              <a:custGeom>
                <a:avLst/>
                <a:gdLst/>
                <a:ahLst/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Freeform: Shape 15"/>
              <p:cNvSpPr/>
              <p:nvPr/>
            </p:nvSpPr>
            <p:spPr>
              <a:xfrm>
                <a:off x="916560" y="3321720"/>
                <a:ext cx="399960" cy="21240"/>
              </a:xfrm>
              <a:custGeom>
                <a:avLst/>
                <a:gdLst/>
                <a:ahLst/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rgbClr val="80808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Freeform: Shape 16"/>
              <p:cNvSpPr/>
              <p:nvPr/>
            </p:nvSpPr>
            <p:spPr>
              <a:xfrm>
                <a:off x="455760" y="3089160"/>
                <a:ext cx="1332360" cy="104760"/>
              </a:xfrm>
              <a:custGeom>
                <a:avLst/>
                <a:gdLst/>
                <a:ahLst/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rgbClr val="bfbfb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Freeform: Shape 17"/>
              <p:cNvSpPr/>
              <p:nvPr/>
            </p:nvSpPr>
            <p:spPr>
              <a:xfrm>
                <a:off x="504720" y="2349360"/>
                <a:ext cx="1235520" cy="695880"/>
              </a:xfrm>
              <a:custGeom>
                <a:avLst/>
                <a:gdLst/>
                <a:ahLst/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Freeform: Shape 18"/>
              <p:cNvSpPr/>
              <p:nvPr/>
            </p:nvSpPr>
            <p:spPr>
              <a:xfrm>
                <a:off x="1043640" y="2354760"/>
                <a:ext cx="696600" cy="690480"/>
              </a:xfrm>
              <a:custGeom>
                <a:avLst/>
                <a:gdLst/>
                <a:ahLst/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3" name="Group 3"/>
            <p:cNvGrpSpPr/>
            <p:nvPr/>
          </p:nvGrpSpPr>
          <p:grpSpPr>
            <a:xfrm>
              <a:off x="1366560" y="2767320"/>
              <a:ext cx="331920" cy="660960"/>
              <a:chOff x="1366560" y="2767320"/>
              <a:chExt cx="331920" cy="660960"/>
            </a:xfrm>
          </p:grpSpPr>
          <p:sp>
            <p:nvSpPr>
              <p:cNvPr id="234" name="Freeform: Shape 19"/>
              <p:cNvSpPr/>
              <p:nvPr/>
            </p:nvSpPr>
            <p:spPr>
              <a:xfrm>
                <a:off x="1370160" y="2767320"/>
                <a:ext cx="328320" cy="66096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Freeform: Shape 20"/>
              <p:cNvSpPr/>
              <p:nvPr/>
            </p:nvSpPr>
            <p:spPr>
              <a:xfrm>
                <a:off x="1371600" y="2770920"/>
                <a:ext cx="325080" cy="65304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Freeform: Shape 21"/>
              <p:cNvSpPr/>
              <p:nvPr/>
            </p:nvSpPr>
            <p:spPr>
              <a:xfrm>
                <a:off x="1389240" y="2788200"/>
                <a:ext cx="289800" cy="618840"/>
              </a:xfrm>
              <a:custGeom>
                <a:avLst/>
                <a:gdLst/>
                <a:ahLst/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Freeform: Shape 22"/>
              <p:cNvSpPr/>
              <p:nvPr/>
            </p:nvSpPr>
            <p:spPr>
              <a:xfrm>
                <a:off x="1453680" y="2778480"/>
                <a:ext cx="160920" cy="27720"/>
              </a:xfrm>
              <a:custGeom>
                <a:avLst/>
                <a:gdLst/>
                <a:ahLst/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Freeform: Shape 23"/>
              <p:cNvSpPr/>
              <p:nvPr/>
            </p:nvSpPr>
            <p:spPr>
              <a:xfrm>
                <a:off x="1366560" y="2853360"/>
                <a:ext cx="2520" cy="22320"/>
              </a:xfrm>
              <a:custGeom>
                <a:avLst/>
                <a:gdLst/>
                <a:ahLst/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Freeform: Shape 24"/>
              <p:cNvSpPr/>
              <p:nvPr/>
            </p:nvSpPr>
            <p:spPr>
              <a:xfrm>
                <a:off x="1366560" y="2961720"/>
                <a:ext cx="2520" cy="46080"/>
              </a:xfrm>
              <a:custGeom>
                <a:avLst/>
                <a:gdLst/>
                <a:ahLst/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40" name="Group 4"/>
              <p:cNvGrpSpPr/>
              <p:nvPr/>
            </p:nvGrpSpPr>
            <p:grpSpPr>
              <a:xfrm>
                <a:off x="1502640" y="2790360"/>
                <a:ext cx="62640" cy="9720"/>
                <a:chOff x="1502640" y="2790360"/>
                <a:chExt cx="62640" cy="9720"/>
              </a:xfrm>
            </p:grpSpPr>
            <p:sp>
              <p:nvSpPr>
                <p:cNvPr id="241" name="Freeform: Shape 25"/>
                <p:cNvSpPr/>
                <p:nvPr/>
              </p:nvSpPr>
              <p:spPr>
                <a:xfrm>
                  <a:off x="1502640" y="2793600"/>
                  <a:ext cx="43920" cy="3240"/>
                </a:xfrm>
                <a:custGeom>
                  <a:avLst/>
                  <a:gdLst/>
                  <a:ahLst/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" name="Freeform: Shape 31"/>
                <p:cNvSpPr/>
                <p:nvPr/>
              </p:nvSpPr>
              <p:spPr>
                <a:xfrm>
                  <a:off x="1555920" y="2790360"/>
                  <a:ext cx="9360" cy="9720"/>
                </a:xfrm>
                <a:custGeom>
                  <a:avLst/>
                  <a:gdLst/>
                  <a:ahLst/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3" name="Freeform: Shape 35"/>
              <p:cNvSpPr/>
              <p:nvPr/>
            </p:nvSpPr>
            <p:spPr>
              <a:xfrm>
                <a:off x="1445400" y="2788200"/>
                <a:ext cx="233280" cy="618840"/>
              </a:xfrm>
              <a:custGeom>
                <a:avLst/>
                <a:gdLst/>
                <a:ahLst/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44" name="Graphic 3"/>
          <p:cNvGrpSpPr/>
          <p:nvPr/>
        </p:nvGrpSpPr>
        <p:grpSpPr>
          <a:xfrm>
            <a:off x="6629400" y="2187000"/>
            <a:ext cx="1370520" cy="1575000"/>
            <a:chOff x="6629400" y="2187000"/>
            <a:chExt cx="1370520" cy="1575000"/>
          </a:xfrm>
        </p:grpSpPr>
        <p:sp>
          <p:nvSpPr>
            <p:cNvPr id="245" name="Freeform: Shape 36"/>
            <p:cNvSpPr/>
            <p:nvPr/>
          </p:nvSpPr>
          <p:spPr>
            <a:xfrm>
              <a:off x="6629400" y="2187000"/>
              <a:ext cx="1370520" cy="1476000"/>
            </a:xfrm>
            <a:custGeom>
              <a:avLst/>
              <a:gdLst/>
              <a:ahLst/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Freeform: Shape 37"/>
            <p:cNvSpPr/>
            <p:nvPr/>
          </p:nvSpPr>
          <p:spPr>
            <a:xfrm>
              <a:off x="6843600" y="3172320"/>
              <a:ext cx="928440" cy="589680"/>
            </a:xfrm>
            <a:custGeom>
              <a:avLst/>
              <a:gdLst/>
              <a:ahLst/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rgbClr val="59595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Freeform: Shape 38"/>
            <p:cNvSpPr/>
            <p:nvPr/>
          </p:nvSpPr>
          <p:spPr>
            <a:xfrm>
              <a:off x="6879600" y="2187000"/>
              <a:ext cx="863640" cy="575640"/>
            </a:xfrm>
            <a:custGeom>
              <a:avLst/>
              <a:gdLst/>
              <a:ahLst/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rgbClr val="40404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Freeform: Shape 40"/>
            <p:cNvSpPr/>
            <p:nvPr/>
          </p:nvSpPr>
          <p:spPr>
            <a:xfrm>
              <a:off x="6872400" y="3716640"/>
              <a:ext cx="870840" cy="15480"/>
            </a:xfrm>
            <a:custGeom>
              <a:avLst/>
              <a:gdLst/>
              <a:ahLst/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rgbClr val="262626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Freeform: Shape 41"/>
            <p:cNvSpPr/>
            <p:nvPr/>
          </p:nvSpPr>
          <p:spPr>
            <a:xfrm>
              <a:off x="7100280" y="2703600"/>
              <a:ext cx="429120" cy="237240"/>
            </a:xfrm>
            <a:custGeom>
              <a:avLst/>
              <a:gdLst/>
              <a:ahLst/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Freeform: Shape 42"/>
            <p:cNvSpPr/>
            <p:nvPr/>
          </p:nvSpPr>
          <p:spPr>
            <a:xfrm>
              <a:off x="7160040" y="2639520"/>
              <a:ext cx="108360" cy="56880"/>
            </a:xfrm>
            <a:custGeom>
              <a:avLst/>
              <a:gdLst/>
              <a:ahLst/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Freeform: Shape 43"/>
            <p:cNvSpPr/>
            <p:nvPr/>
          </p:nvSpPr>
          <p:spPr>
            <a:xfrm>
              <a:off x="7360920" y="2640960"/>
              <a:ext cx="107640" cy="56160"/>
            </a:xfrm>
            <a:custGeom>
              <a:avLst/>
              <a:gdLst/>
              <a:ahLst/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" name="TextBox 1"/>
          <p:cNvSpPr/>
          <p:nvPr/>
        </p:nvSpPr>
        <p:spPr>
          <a:xfrm>
            <a:off x="2580120" y="1730520"/>
            <a:ext cx="173988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Box 2"/>
          <p:cNvSpPr/>
          <p:nvPr/>
        </p:nvSpPr>
        <p:spPr>
          <a:xfrm>
            <a:off x="6489000" y="3812040"/>
            <a:ext cx="1739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Pen Tester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TextBox 3"/>
          <p:cNvSpPr/>
          <p:nvPr/>
        </p:nvSpPr>
        <p:spPr>
          <a:xfrm>
            <a:off x="5281560" y="4252320"/>
            <a:ext cx="173952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"/>
          <p:cNvSpPr/>
          <p:nvPr/>
        </p:nvSpPr>
        <p:spPr>
          <a:xfrm flipH="1" flipV="1">
            <a:off x="2031480" y="2533680"/>
            <a:ext cx="43722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5851800" y="1742760"/>
            <a:ext cx="982800" cy="2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227880" y="578160"/>
            <a:ext cx="297180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Background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685800" y="3540240"/>
            <a:ext cx="1142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040" cy="5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Background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48920" y="1198440"/>
            <a:ext cx="5954040" cy="350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Applications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Own Memory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61" name=""/>
          <p:cNvGraphicFramePr/>
          <p:nvPr/>
        </p:nvGraphicFramePr>
        <p:xfrm>
          <a:off x="3754800" y="1125360"/>
          <a:ext cx="2335680" cy="3319200"/>
        </p:xfrm>
        <a:graphic>
          <a:graphicData uri="http://schemas.openxmlformats.org/drawingml/2006/table">
            <a:tbl>
              <a:tblPr/>
              <a:tblGrid>
                <a:gridCol w="2336040"/>
              </a:tblGrid>
              <a:tr h="512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Kernel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604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2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Stack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83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Heap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83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Data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9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Text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262" name="" descr=""/>
          <p:cNvPicPr/>
          <p:nvPr/>
        </p:nvPicPr>
        <p:blipFill>
          <a:blip r:embed="rId1"/>
          <a:srcRect l="35716" t="0" r="33037" b="0"/>
          <a:stretch/>
        </p:blipFill>
        <p:spPr>
          <a:xfrm>
            <a:off x="6629400" y="1107000"/>
            <a:ext cx="1917000" cy="3485880"/>
          </a:xfrm>
          <a:prstGeom prst="rect">
            <a:avLst/>
          </a:prstGeom>
          <a:ln w="0">
            <a:noFill/>
          </a:ln>
        </p:spPr>
      </p:pic>
      <p:sp>
        <p:nvSpPr>
          <p:cNvPr id="263" name=""/>
          <p:cNvSpPr/>
          <p:nvPr/>
        </p:nvSpPr>
        <p:spPr>
          <a:xfrm>
            <a:off x="6090480" y="2057400"/>
            <a:ext cx="53892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040" cy="5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Background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48920" y="1198440"/>
            <a:ext cx="5954040" cy="350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Buffer overflow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Overwrite EIP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Execute Shell code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rcRect l="35716" t="0" r="33037" b="0"/>
          <a:stretch/>
        </p:blipFill>
        <p:spPr>
          <a:xfrm>
            <a:off x="6629400" y="1107000"/>
            <a:ext cx="1917000" cy="348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040" cy="5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Progress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46760" y="1198440"/>
            <a:ext cx="5954040" cy="350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Vulnerable Server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Trun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416000" y="1178280"/>
            <a:ext cx="1499400" cy="202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" spc="-1" strike="noStrike">
                <a:latin typeface="Arial"/>
              </a:rPr>
              <a:t>if (strncmp(RecvBuf, "TRUN ", 5) == 0) {</a:t>
            </a:r>
            <a:endParaRPr b="0" lang="en-US" sz="600" spc="-1" strike="noStrike">
              <a:latin typeface="Arial"/>
            </a:endParaRPr>
          </a:p>
          <a:p>
            <a:r>
              <a:rPr b="0" lang="en-US" sz="600" spc="-1" strike="noStrike">
                <a:latin typeface="Arial"/>
              </a:rPr>
              <a:t>char *TrunBuf = malloc(3000);</a:t>
            </a:r>
            <a:endParaRPr b="0" lang="en-US" sz="600" spc="-1" strike="noStrike">
              <a:latin typeface="Arial"/>
            </a:endParaRPr>
          </a:p>
          <a:p>
            <a:r>
              <a:rPr b="0" lang="en-US" sz="600" spc="-1" strike="noStrike">
                <a:latin typeface="Arial"/>
              </a:rPr>
              <a:t>memset(TrunBuf, 0, 3000);</a:t>
            </a:r>
            <a:endParaRPr b="0" lang="en-US" sz="600" spc="-1" strike="noStrike">
              <a:latin typeface="Arial"/>
            </a:endParaRPr>
          </a:p>
          <a:p>
            <a:r>
              <a:rPr b="0" lang="en-US" sz="600" spc="-1" strike="noStrike">
                <a:latin typeface="Arial"/>
              </a:rPr>
              <a:t>for (i = 5; i &lt; RecvBufLen; i++) {</a:t>
            </a:r>
            <a:endParaRPr b="0" lang="en-US" sz="600" spc="-1" strike="noStrike">
              <a:latin typeface="Arial"/>
            </a:endParaRPr>
          </a:p>
          <a:p>
            <a:r>
              <a:rPr b="0" lang="en-US" sz="600" spc="-1" strike="noStrike">
                <a:latin typeface="Arial"/>
              </a:rPr>
              <a:t>if ((char)RecvBuf[i] == '.') {</a:t>
            </a:r>
            <a:endParaRPr b="0" lang="en-US" sz="600" spc="-1" strike="noStrike">
              <a:latin typeface="Arial"/>
            </a:endParaRPr>
          </a:p>
          <a:p>
            <a:r>
              <a:rPr b="0" lang="en-US" sz="600" spc="-1" strike="noStrike">
                <a:latin typeface="Arial"/>
              </a:rPr>
              <a:t>strncpy(TrunBuf, RecvBuf, 3000); </a:t>
            </a:r>
            <a:endParaRPr b="0" lang="en-US" sz="600" spc="-1" strike="noStrike">
              <a:latin typeface="Arial"/>
            </a:endParaRPr>
          </a:p>
          <a:p>
            <a:r>
              <a:rPr b="0" lang="en-US" sz="600" spc="-1" strike="noStrike">
                <a:latin typeface="Arial"/>
              </a:rPr>
              <a:t>Function3(TrunBuf);</a:t>
            </a:r>
            <a:endParaRPr b="0" lang="en-US" sz="600" spc="-1" strike="noStrike">
              <a:latin typeface="Arial"/>
            </a:endParaRPr>
          </a:p>
          <a:p>
            <a:r>
              <a:rPr b="0" lang="en-US" sz="600" spc="-1" strike="noStrike">
                <a:latin typeface="Arial"/>
              </a:rPr>
              <a:t>break;</a:t>
            </a:r>
            <a:endParaRPr b="0" lang="en-US" sz="600" spc="-1" strike="noStrike">
              <a:latin typeface="Arial"/>
            </a:endParaRPr>
          </a:p>
          <a:p>
            <a:r>
              <a:rPr b="0" lang="en-US" sz="600" spc="-1" strike="noStrike">
                <a:latin typeface="Arial"/>
              </a:rPr>
              <a:t>}</a:t>
            </a:r>
            <a:endParaRPr b="0" lang="en-US" sz="600" spc="-1" strike="noStrike">
              <a:latin typeface="Arial"/>
            </a:endParaRPr>
          </a:p>
          <a:p>
            <a:r>
              <a:rPr b="0" lang="en-US" sz="600" spc="-1" strike="noStrike">
                <a:latin typeface="Arial"/>
              </a:rPr>
              <a:t>}</a:t>
            </a:r>
            <a:endParaRPr b="0" lang="en-US" sz="600" spc="-1" strike="noStrike">
              <a:latin typeface="Arial"/>
            </a:endParaRPr>
          </a:p>
          <a:p>
            <a:r>
              <a:rPr b="0" lang="en-US" sz="600" spc="-1" strike="noStrike">
                <a:latin typeface="Arial"/>
              </a:rPr>
              <a:t>memset(TrunBuf, 0, 3000); </a:t>
            </a:r>
            <a:endParaRPr b="0" lang="en-US" sz="600" spc="-1" strike="noStrike">
              <a:latin typeface="Arial"/>
            </a:endParaRPr>
          </a:p>
          <a:p>
            <a:r>
              <a:rPr b="0" lang="en-US" sz="600" spc="-1" strike="noStrike">
                <a:latin typeface="Arial"/>
              </a:rPr>
              <a:t>SendResult = send( Client, "TRUN COMPLETE\n", 14, 0 );</a:t>
            </a:r>
            <a:endParaRPr b="0" lang="en-US" sz="6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503604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Application>LibreOffice/7.2.2.2$Linux_X86_64 LibreOffice_project/20$Build-2</Application>
  <AppVersion>15.0000</AppVers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  <dc:description/>
  <dc:language>en-US</dc:language>
  <cp:lastModifiedBy/>
  <dcterms:modified xsi:type="dcterms:W3CDTF">2022-01-27T19:24:08Z</dcterms:modified>
  <cp:revision>208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r8>5</vt:r8>
  </property>
</Properties>
</file>