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316" r:id="rId5"/>
    <p:sldId id="280" r:id="rId6"/>
    <p:sldId id="281" r:id="rId7"/>
    <p:sldId id="286" r:id="rId8"/>
    <p:sldId id="285" r:id="rId9"/>
    <p:sldId id="284" r:id="rId10"/>
    <p:sldId id="283" r:id="rId11"/>
    <p:sldId id="296" r:id="rId12"/>
    <p:sldId id="295" r:id="rId13"/>
    <p:sldId id="294" r:id="rId14"/>
    <p:sldId id="304" r:id="rId15"/>
    <p:sldId id="315" r:id="rId16"/>
    <p:sldId id="302" r:id="rId17"/>
    <p:sldId id="312" r:id="rId18"/>
    <p:sldId id="314" r:id="rId19"/>
    <p:sldId id="313" r:id="rId20"/>
    <p:sldId id="311" r:id="rId21"/>
    <p:sldId id="310" r:id="rId22"/>
    <p:sldId id="309" r:id="rId23"/>
    <p:sldId id="308" r:id="rId24"/>
    <p:sldId id="307" r:id="rId25"/>
    <p:sldId id="306" r:id="rId26"/>
    <p:sldId id="305" r:id="rId27"/>
    <p:sldId id="300" r:id="rId28"/>
    <p:sldId id="299"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6" autoAdjust="0"/>
    <p:restoredTop sz="94660"/>
  </p:normalViewPr>
  <p:slideViewPr>
    <p:cSldViewPr snapToGrid="0">
      <p:cViewPr varScale="1">
        <p:scale>
          <a:sx n="76" d="100"/>
          <a:sy n="76" d="100"/>
        </p:scale>
        <p:origin x="126" y="768"/>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 Id="rId8" Type="http://schemas.openxmlformats.org/officeDocument/2006/relationships/slide" Target="slides/slide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3" name="Subtitle 2"/>
          <p:cNvSpPr>
            <a:spLocks noGrp="1"/>
          </p:cNvSpPr>
          <p:nvPr>
            <p:ph type="subTitle" idx="1"/>
          </p:nvPr>
        </p:nvSpPr>
        <p:spPr>
          <a:xfrm>
            <a:off x="2209799" y="3694375"/>
            <a:ext cx="9144000" cy="754025"/>
          </a:xfrm>
        </p:spPr>
        <p:txBody>
          <a:bodyPr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DE574014-EC16-4692-B020-1FE5C6C6196E}" type="datetimeFigureOut">
              <a:rPr lang="en-US" smtClean="0"/>
              <a:t>1/5/2023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DFF7BF3-41BC-42BE-9447-CDF7121677CE}" type="slidenum">
              <a:rPr lang="en-US" smtClean="0"/>
              <a:t>‹#›</a:t>
            </a:fld>
            <a:endParaRPr lang="en-US"/>
          </a:p>
        </p:txBody>
      </p:sp>
    </p:spTree>
    <p:extLst>
      <p:ext uri="{BB962C8B-B14F-4D97-AF65-F5344CB8AC3E}">
        <p14:creationId xmlns:p14="http://schemas.microsoft.com/office/powerpoint/2010/main" val="15436784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E574014-EC16-4692-B020-1FE5C6C6196E}" type="datetimeFigureOut">
              <a:rPr lang="en-US" smtClean="0"/>
              <a:t>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FF7BF3-41BC-42BE-9447-CDF7121677CE}" type="slidenum">
              <a:rPr lang="en-US" smtClean="0"/>
              <a:t>‹#›</a:t>
            </a:fld>
            <a:endParaRPr lang="en-US"/>
          </a:p>
        </p:txBody>
      </p:sp>
    </p:spTree>
    <p:extLst>
      <p:ext uri="{BB962C8B-B14F-4D97-AF65-F5344CB8AC3E}">
        <p14:creationId xmlns:p14="http://schemas.microsoft.com/office/powerpoint/2010/main" val="22019326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E574014-EC16-4692-B020-1FE5C6C6196E}" type="datetimeFigureOut">
              <a:rPr lang="en-US" smtClean="0"/>
              <a:t>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FF7BF3-41BC-42BE-9447-CDF7121677CE}" type="slidenum">
              <a:rPr lang="en-US" smtClean="0"/>
              <a:t>‹#›</a:t>
            </a:fld>
            <a:endParaRPr lang="en-US"/>
          </a:p>
        </p:txBody>
      </p:sp>
    </p:spTree>
    <p:extLst>
      <p:ext uri="{BB962C8B-B14F-4D97-AF65-F5344CB8AC3E}">
        <p14:creationId xmlns:p14="http://schemas.microsoft.com/office/powerpoint/2010/main" val="38341495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E574014-EC16-4692-B020-1FE5C6C6196E}" type="datetimeFigureOut">
              <a:rPr lang="en-US" smtClean="0"/>
              <a:t>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FF7BF3-41BC-42BE-9447-CDF7121677CE}" type="slidenum">
              <a:rPr lang="en-US" smtClean="0"/>
              <a:t>‹#›</a:t>
            </a:fld>
            <a:endParaRPr lang="en-US"/>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1304460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en-US"/>
              <a:t>Click to edit Master title style</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E574014-EC16-4692-B020-1FE5C6C6196E}" type="datetimeFigureOut">
              <a:rPr lang="en-US" smtClean="0"/>
              <a:t>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FF7BF3-41BC-42BE-9447-CDF7121677CE}" type="slidenum">
              <a:rPr lang="en-US" smtClean="0"/>
              <a:t>‹#›</a:t>
            </a:fld>
            <a:endParaRPr lang="en-US"/>
          </a:p>
        </p:txBody>
      </p:sp>
    </p:spTree>
    <p:extLst>
      <p:ext uri="{BB962C8B-B14F-4D97-AF65-F5344CB8AC3E}">
        <p14:creationId xmlns:p14="http://schemas.microsoft.com/office/powerpoint/2010/main" val="5442231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E574014-EC16-4692-B020-1FE5C6C6196E}" type="datetimeFigureOut">
              <a:rPr lang="en-US" smtClean="0"/>
              <a:t>1/5/2023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DFF7BF3-41BC-42BE-9447-CDF7121677CE}" type="slidenum">
              <a:rPr lang="en-US" smtClean="0"/>
              <a:t>‹#›</a:t>
            </a:fld>
            <a:endParaRPr lang="en-US"/>
          </a:p>
        </p:txBody>
      </p:sp>
    </p:spTree>
    <p:extLst>
      <p:ext uri="{BB962C8B-B14F-4D97-AF65-F5344CB8AC3E}">
        <p14:creationId xmlns:p14="http://schemas.microsoft.com/office/powerpoint/2010/main" val="100136029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E574014-EC16-4692-B020-1FE5C6C6196E}" type="datetimeFigureOut">
              <a:rPr lang="en-US" smtClean="0"/>
              <a:t>1/5/2023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DFF7BF3-41BC-42BE-9447-CDF7121677CE}" type="slidenum">
              <a:rPr lang="en-US" smtClean="0"/>
              <a:t>‹#›</a:t>
            </a:fld>
            <a:endParaRPr lang="en-US"/>
          </a:p>
        </p:txBody>
      </p:sp>
    </p:spTree>
    <p:extLst>
      <p:ext uri="{BB962C8B-B14F-4D97-AF65-F5344CB8AC3E}">
        <p14:creationId xmlns:p14="http://schemas.microsoft.com/office/powerpoint/2010/main" val="11690767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E574014-EC16-4692-B020-1FE5C6C6196E}" type="datetimeFigureOut">
              <a:rPr lang="en-US" smtClean="0"/>
              <a:t>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FF7BF3-41BC-42BE-9447-CDF7121677CE}" type="slidenum">
              <a:rPr lang="en-US" smtClean="0"/>
              <a:t>‹#›</a:t>
            </a:fld>
            <a:endParaRPr lang="en-US"/>
          </a:p>
        </p:txBody>
      </p:sp>
    </p:spTree>
    <p:extLst>
      <p:ext uri="{BB962C8B-B14F-4D97-AF65-F5344CB8AC3E}">
        <p14:creationId xmlns:p14="http://schemas.microsoft.com/office/powerpoint/2010/main" val="239620951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E574014-EC16-4692-B020-1FE5C6C6196E}" type="datetimeFigureOut">
              <a:rPr lang="en-US" smtClean="0"/>
              <a:t>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FF7BF3-41BC-42BE-9447-CDF7121677CE}" type="slidenum">
              <a:rPr lang="en-US" smtClean="0"/>
              <a:t>‹#›</a:t>
            </a:fld>
            <a:endParaRPr lang="en-US"/>
          </a:p>
        </p:txBody>
      </p:sp>
    </p:spTree>
    <p:extLst>
      <p:ext uri="{BB962C8B-B14F-4D97-AF65-F5344CB8AC3E}">
        <p14:creationId xmlns:p14="http://schemas.microsoft.com/office/powerpoint/2010/main" val="36608860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E574014-EC16-4692-B020-1FE5C6C6196E}" type="datetimeFigureOut">
              <a:rPr lang="en-US" smtClean="0"/>
              <a:t>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FF7BF3-41BC-42BE-9447-CDF7121677CE}" type="slidenum">
              <a:rPr lang="en-US" smtClean="0"/>
              <a:t>‹#›</a:t>
            </a:fld>
            <a:endParaRPr lang="en-US"/>
          </a:p>
        </p:txBody>
      </p:sp>
    </p:spTree>
    <p:extLst>
      <p:ext uri="{BB962C8B-B14F-4D97-AF65-F5344CB8AC3E}">
        <p14:creationId xmlns:p14="http://schemas.microsoft.com/office/powerpoint/2010/main" val="24448518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E574014-EC16-4692-B020-1FE5C6C6196E}" type="datetimeFigureOut">
              <a:rPr lang="en-US" smtClean="0"/>
              <a:t>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FF7BF3-41BC-42BE-9447-CDF7121677CE}" type="slidenum">
              <a:rPr lang="en-US" smtClean="0"/>
              <a:t>‹#›</a:t>
            </a:fld>
            <a:endParaRPr lang="en-US"/>
          </a:p>
        </p:txBody>
      </p:sp>
    </p:spTree>
    <p:extLst>
      <p:ext uri="{BB962C8B-B14F-4D97-AF65-F5344CB8AC3E}">
        <p14:creationId xmlns:p14="http://schemas.microsoft.com/office/powerpoint/2010/main" val="3121645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E574014-EC16-4692-B020-1FE5C6C6196E}" type="datetimeFigureOut">
              <a:rPr lang="en-US" smtClean="0"/>
              <a:t>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FF7BF3-41BC-42BE-9447-CDF7121677CE}" type="slidenum">
              <a:rPr lang="en-US" smtClean="0"/>
              <a:t>‹#›</a:t>
            </a:fld>
            <a:endParaRPr lang="en-US"/>
          </a:p>
        </p:txBody>
      </p:sp>
    </p:spTree>
    <p:extLst>
      <p:ext uri="{BB962C8B-B14F-4D97-AF65-F5344CB8AC3E}">
        <p14:creationId xmlns:p14="http://schemas.microsoft.com/office/powerpoint/2010/main" val="34000545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20000" y="2505075"/>
            <a:ext cx="50252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6" name="Content Placeholder 5"/>
          <p:cNvSpPr>
            <a:spLocks noGrp="1"/>
          </p:cNvSpPr>
          <p:nvPr>
            <p:ph sz="quarter" idx="4"/>
          </p:nvPr>
        </p:nvSpPr>
        <p:spPr>
          <a:xfrm>
            <a:off x="6319840" y="2505075"/>
            <a:ext cx="503554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E574014-EC16-4692-B020-1FE5C6C6196E}" type="datetimeFigureOut">
              <a:rPr lang="en-US" smtClean="0"/>
              <a:t>1/5/2023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DFF7BF3-41BC-42BE-9447-CDF7121677CE}" type="slidenum">
              <a:rPr lang="en-US" smtClean="0"/>
              <a:t>‹#›</a:t>
            </a:fld>
            <a:endParaRPr lang="en-US"/>
          </a:p>
        </p:txBody>
      </p:sp>
    </p:spTree>
    <p:extLst>
      <p:ext uri="{BB962C8B-B14F-4D97-AF65-F5344CB8AC3E}">
        <p14:creationId xmlns:p14="http://schemas.microsoft.com/office/powerpoint/2010/main" val="27262777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E574014-EC16-4692-B020-1FE5C6C6196E}" type="datetimeFigureOut">
              <a:rPr lang="en-US" smtClean="0"/>
              <a:t>1/5/2023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DFF7BF3-41BC-42BE-9447-CDF7121677CE}" type="slidenum">
              <a:rPr lang="en-US" smtClean="0"/>
              <a:t>‹#›</a:t>
            </a:fld>
            <a:endParaRPr lang="en-US"/>
          </a:p>
        </p:txBody>
      </p:sp>
    </p:spTree>
    <p:extLst>
      <p:ext uri="{BB962C8B-B14F-4D97-AF65-F5344CB8AC3E}">
        <p14:creationId xmlns:p14="http://schemas.microsoft.com/office/powerpoint/2010/main" val="18242695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E574014-EC16-4692-B020-1FE5C6C6196E}" type="datetimeFigureOut">
              <a:rPr lang="en-US" smtClean="0"/>
              <a:t>1/5/2023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DFF7BF3-41BC-42BE-9447-CDF7121677CE}" type="slidenum">
              <a:rPr lang="en-US" smtClean="0"/>
              <a:t>‹#›</a:t>
            </a:fld>
            <a:endParaRPr lang="en-US"/>
          </a:p>
        </p:txBody>
      </p:sp>
    </p:spTree>
    <p:extLst>
      <p:ext uri="{BB962C8B-B14F-4D97-AF65-F5344CB8AC3E}">
        <p14:creationId xmlns:p14="http://schemas.microsoft.com/office/powerpoint/2010/main" val="13187293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E574014-EC16-4692-B020-1FE5C6C6196E}" type="datetimeFigureOut">
              <a:rPr lang="en-US" smtClean="0"/>
              <a:t>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FF7BF3-41BC-42BE-9447-CDF7121677CE}" type="slidenum">
              <a:rPr lang="en-US" smtClean="0"/>
              <a:t>‹#›</a:t>
            </a:fld>
            <a:endParaRPr lang="en-US"/>
          </a:p>
        </p:txBody>
      </p:sp>
    </p:spTree>
    <p:extLst>
      <p:ext uri="{BB962C8B-B14F-4D97-AF65-F5344CB8AC3E}">
        <p14:creationId xmlns:p14="http://schemas.microsoft.com/office/powerpoint/2010/main" val="18151332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E574014-EC16-4692-B020-1FE5C6C6196E}" type="datetimeFigureOut">
              <a:rPr lang="en-US" smtClean="0"/>
              <a:t>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FF7BF3-41BC-42BE-9447-CDF7121677CE}" type="slidenum">
              <a:rPr lang="en-US" smtClean="0"/>
              <a:t>‹#›</a:t>
            </a:fld>
            <a:endParaRPr lang="en-US"/>
          </a:p>
        </p:txBody>
      </p:sp>
    </p:spTree>
    <p:extLst>
      <p:ext uri="{BB962C8B-B14F-4D97-AF65-F5344CB8AC3E}">
        <p14:creationId xmlns:p14="http://schemas.microsoft.com/office/powerpoint/2010/main" val="129596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DE574014-EC16-4692-B020-1FE5C6C6196E}" type="datetimeFigureOut">
              <a:rPr lang="en-US" smtClean="0"/>
              <a:t>1/5/2023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4DFF7BF3-41BC-42BE-9447-CDF7121677CE}" type="slidenum">
              <a:rPr lang="en-US" smtClean="0"/>
              <a:t>‹#›</a:t>
            </a:fld>
            <a:endParaRPr lang="en-US"/>
          </a:p>
        </p:txBody>
      </p:sp>
    </p:spTree>
    <p:extLst>
      <p:ext uri="{BB962C8B-B14F-4D97-AF65-F5344CB8AC3E}">
        <p14:creationId xmlns:p14="http://schemas.microsoft.com/office/powerpoint/2010/main" val="119785097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8F61E07-D700-4D8D-9155-A6961D0BAA74}"/>
              </a:ext>
            </a:extLst>
          </p:cNvPr>
          <p:cNvSpPr>
            <a:spLocks noGrp="1"/>
          </p:cNvSpPr>
          <p:nvPr>
            <p:ph type="ctrTitle"/>
          </p:nvPr>
        </p:nvSpPr>
        <p:spPr/>
        <p:txBody>
          <a:bodyPr/>
          <a:lstStyle/>
          <a:p>
            <a:r>
              <a:rPr lang="en-US" dirty="0"/>
              <a:t>Type casting</a:t>
            </a:r>
          </a:p>
        </p:txBody>
      </p:sp>
      <p:sp>
        <p:nvSpPr>
          <p:cNvPr id="5" name="Subtitle 4">
            <a:extLst>
              <a:ext uri="{FF2B5EF4-FFF2-40B4-BE49-F238E27FC236}">
                <a16:creationId xmlns:a16="http://schemas.microsoft.com/office/drawing/2014/main" id="{3650442F-24B5-4BA2-A6A1-5D51CC063C45}"/>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4673887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772C200C-5FD4-4BC3-88FA-70623FBE759C}"/>
              </a:ext>
            </a:extLst>
          </p:cNvPr>
          <p:cNvSpPr>
            <a:spLocks noGrp="1"/>
          </p:cNvSpPr>
          <p:nvPr>
            <p:ph sz="half" idx="1"/>
          </p:nvPr>
        </p:nvSpPr>
        <p:spPr>
          <a:xfrm>
            <a:off x="142504" y="130629"/>
            <a:ext cx="6002712" cy="6400800"/>
          </a:xfrm>
        </p:spPr>
        <p:txBody>
          <a:bodyPr>
            <a:normAutofit fontScale="62500" lnSpcReduction="20000"/>
          </a:bodyPr>
          <a:lstStyle/>
          <a:p>
            <a:pPr marL="0" indent="0">
              <a:buNone/>
            </a:pPr>
            <a:r>
              <a:rPr lang="en-US" dirty="0"/>
              <a:t>class Base { </a:t>
            </a:r>
          </a:p>
          <a:p>
            <a:pPr marL="0" indent="0">
              <a:buNone/>
            </a:pPr>
            <a:r>
              <a:rPr lang="en-US" dirty="0"/>
              <a:t>    void print() </a:t>
            </a:r>
          </a:p>
          <a:p>
            <a:pPr marL="0" indent="0">
              <a:buNone/>
            </a:pPr>
            <a:r>
              <a:rPr lang="en-US" dirty="0"/>
              <a:t>    { </a:t>
            </a:r>
          </a:p>
          <a:p>
            <a:pPr marL="0" indent="0">
              <a:buNone/>
            </a:pPr>
            <a:r>
              <a:rPr lang="en-US" dirty="0"/>
              <a:t>        </a:t>
            </a:r>
            <a:r>
              <a:rPr lang="en-US" dirty="0" err="1"/>
              <a:t>cout</a:t>
            </a:r>
            <a:r>
              <a:rPr lang="en-US" dirty="0"/>
              <a:t> &lt;&lt; "Base" &lt;&lt; </a:t>
            </a:r>
            <a:r>
              <a:rPr lang="en-US" dirty="0" err="1"/>
              <a:t>endl</a:t>
            </a:r>
            <a:r>
              <a:rPr lang="en-US" dirty="0"/>
              <a:t>; </a:t>
            </a:r>
          </a:p>
          <a:p>
            <a:pPr marL="0" indent="0">
              <a:buNone/>
            </a:pPr>
            <a:r>
              <a:rPr lang="en-US" dirty="0"/>
              <a:t>    } </a:t>
            </a:r>
          </a:p>
          <a:p>
            <a:pPr marL="0" indent="0">
              <a:buNone/>
            </a:pPr>
            <a:r>
              <a:rPr lang="en-US" dirty="0"/>
              <a:t>};  </a:t>
            </a:r>
          </a:p>
          <a:p>
            <a:pPr marL="0" indent="0">
              <a:buNone/>
            </a:pPr>
            <a:r>
              <a:rPr lang="en-US" dirty="0"/>
              <a:t>// Derived Class 1 declaration </a:t>
            </a:r>
          </a:p>
          <a:p>
            <a:pPr marL="0" indent="0">
              <a:buNone/>
            </a:pPr>
            <a:r>
              <a:rPr lang="en-US" dirty="0"/>
              <a:t>class Derived1 : public Base { </a:t>
            </a:r>
          </a:p>
          <a:p>
            <a:pPr marL="0" indent="0">
              <a:buNone/>
            </a:pPr>
            <a:r>
              <a:rPr lang="en-US" dirty="0"/>
              <a:t>    void print() </a:t>
            </a:r>
          </a:p>
          <a:p>
            <a:pPr marL="0" indent="0">
              <a:buNone/>
            </a:pPr>
            <a:r>
              <a:rPr lang="en-US" dirty="0"/>
              <a:t>    { </a:t>
            </a:r>
          </a:p>
          <a:p>
            <a:pPr marL="0" indent="0">
              <a:buNone/>
            </a:pPr>
            <a:r>
              <a:rPr lang="en-US" dirty="0"/>
              <a:t>        </a:t>
            </a:r>
            <a:r>
              <a:rPr lang="en-US" dirty="0" err="1"/>
              <a:t>cout</a:t>
            </a:r>
            <a:r>
              <a:rPr lang="en-US" dirty="0"/>
              <a:t> &lt;&lt; "Derived1" &lt;&lt; </a:t>
            </a:r>
            <a:r>
              <a:rPr lang="en-US" dirty="0" err="1"/>
              <a:t>endl</a:t>
            </a:r>
            <a:r>
              <a:rPr lang="en-US" dirty="0"/>
              <a:t>; </a:t>
            </a:r>
          </a:p>
          <a:p>
            <a:pPr marL="0" indent="0">
              <a:buNone/>
            </a:pPr>
            <a:r>
              <a:rPr lang="en-US" dirty="0"/>
              <a:t>    } </a:t>
            </a:r>
          </a:p>
          <a:p>
            <a:pPr marL="0" indent="0">
              <a:buNone/>
            </a:pPr>
            <a:r>
              <a:rPr lang="en-US" dirty="0"/>
              <a:t>};   </a:t>
            </a:r>
          </a:p>
          <a:p>
            <a:pPr marL="0" indent="0">
              <a:buNone/>
            </a:pPr>
            <a:r>
              <a:rPr lang="en-US" dirty="0"/>
              <a:t>// Derived class 2 declaration </a:t>
            </a:r>
          </a:p>
          <a:p>
            <a:pPr marL="0" indent="0">
              <a:buNone/>
            </a:pPr>
            <a:r>
              <a:rPr lang="en-US" dirty="0"/>
              <a:t>class Derived2 : public Base { </a:t>
            </a:r>
          </a:p>
          <a:p>
            <a:pPr marL="0" indent="0">
              <a:buNone/>
            </a:pPr>
            <a:r>
              <a:rPr lang="en-US" dirty="0"/>
              <a:t>    void print() </a:t>
            </a:r>
          </a:p>
          <a:p>
            <a:pPr marL="0" indent="0">
              <a:buNone/>
            </a:pPr>
            <a:r>
              <a:rPr lang="en-US" dirty="0"/>
              <a:t>    { </a:t>
            </a:r>
          </a:p>
          <a:p>
            <a:pPr marL="0" indent="0">
              <a:buNone/>
            </a:pPr>
            <a:r>
              <a:rPr lang="en-US" dirty="0"/>
              <a:t>        </a:t>
            </a:r>
            <a:r>
              <a:rPr lang="en-US" dirty="0" err="1"/>
              <a:t>cout</a:t>
            </a:r>
            <a:r>
              <a:rPr lang="en-US" dirty="0"/>
              <a:t> &lt;&lt; "Derived2" &lt;&lt; </a:t>
            </a:r>
            <a:r>
              <a:rPr lang="en-US" dirty="0" err="1"/>
              <a:t>endl</a:t>
            </a:r>
            <a:r>
              <a:rPr lang="en-US" dirty="0"/>
              <a:t>; </a:t>
            </a:r>
          </a:p>
          <a:p>
            <a:pPr marL="0" indent="0">
              <a:buNone/>
            </a:pPr>
            <a:r>
              <a:rPr lang="en-US" dirty="0"/>
              <a:t>    } </a:t>
            </a:r>
          </a:p>
          <a:p>
            <a:pPr marL="0" indent="0">
              <a:buNone/>
            </a:pPr>
            <a:r>
              <a:rPr lang="en-US" dirty="0"/>
              <a:t>}; </a:t>
            </a:r>
          </a:p>
        </p:txBody>
      </p:sp>
      <p:sp>
        <p:nvSpPr>
          <p:cNvPr id="6" name="Content Placeholder 5">
            <a:extLst>
              <a:ext uri="{FF2B5EF4-FFF2-40B4-BE49-F238E27FC236}">
                <a16:creationId xmlns:a16="http://schemas.microsoft.com/office/drawing/2014/main" id="{2A11A48C-6155-47B6-ACB7-D84B59731ACE}"/>
              </a:ext>
            </a:extLst>
          </p:cNvPr>
          <p:cNvSpPr>
            <a:spLocks noGrp="1"/>
          </p:cNvSpPr>
          <p:nvPr>
            <p:ph sz="half" idx="2"/>
          </p:nvPr>
        </p:nvSpPr>
        <p:spPr>
          <a:xfrm>
            <a:off x="6305797" y="130629"/>
            <a:ext cx="5498276" cy="6046334"/>
          </a:xfrm>
        </p:spPr>
        <p:txBody>
          <a:bodyPr>
            <a:normAutofit fontScale="62500" lnSpcReduction="20000"/>
          </a:bodyPr>
          <a:lstStyle/>
          <a:p>
            <a:pPr marL="0" indent="0">
              <a:buNone/>
            </a:pPr>
            <a:r>
              <a:rPr lang="en-US" dirty="0"/>
              <a:t>int main() </a:t>
            </a:r>
          </a:p>
          <a:p>
            <a:pPr marL="0" indent="0">
              <a:buNone/>
            </a:pPr>
            <a:r>
              <a:rPr lang="en-US" dirty="0"/>
              <a:t>{ </a:t>
            </a:r>
          </a:p>
          <a:p>
            <a:pPr marL="0" indent="0">
              <a:buNone/>
            </a:pPr>
            <a:r>
              <a:rPr lang="en-US" dirty="0"/>
              <a:t>    Derived1 d1; </a:t>
            </a:r>
          </a:p>
          <a:p>
            <a:pPr marL="0" indent="0">
              <a:buNone/>
            </a:pPr>
            <a:r>
              <a:rPr lang="en-US" dirty="0"/>
              <a:t>    // Base class pointer hold Derived1 class object </a:t>
            </a:r>
          </a:p>
          <a:p>
            <a:pPr marL="0" indent="0">
              <a:buNone/>
            </a:pPr>
            <a:r>
              <a:rPr lang="en-US" dirty="0"/>
              <a:t>    Base* bp = </a:t>
            </a:r>
            <a:r>
              <a:rPr lang="en-US" dirty="0" err="1"/>
              <a:t>dynamic_cast</a:t>
            </a:r>
            <a:r>
              <a:rPr lang="en-US" dirty="0"/>
              <a:t>&lt;Base*&gt;(&amp;d1); </a:t>
            </a:r>
          </a:p>
          <a:p>
            <a:pPr marL="0" indent="0">
              <a:buNone/>
            </a:pPr>
            <a:r>
              <a:rPr lang="en-US" dirty="0"/>
              <a:t>    // Dynamic casting </a:t>
            </a:r>
          </a:p>
          <a:p>
            <a:pPr marL="0" indent="0">
              <a:buNone/>
            </a:pPr>
            <a:r>
              <a:rPr lang="en-US" dirty="0"/>
              <a:t>    Derived2* dp2 = </a:t>
            </a:r>
            <a:r>
              <a:rPr lang="en-US" dirty="0" err="1"/>
              <a:t>dynamic_cast</a:t>
            </a:r>
            <a:r>
              <a:rPr lang="en-US" dirty="0"/>
              <a:t>&lt;Derived2*&gt;(bp); </a:t>
            </a:r>
          </a:p>
          <a:p>
            <a:pPr marL="0" indent="0">
              <a:buNone/>
            </a:pPr>
            <a:r>
              <a:rPr lang="en-US" dirty="0"/>
              <a:t>    if (dp2 == NULL) </a:t>
            </a:r>
          </a:p>
          <a:p>
            <a:pPr marL="0" indent="0">
              <a:buNone/>
            </a:pPr>
            <a:r>
              <a:rPr lang="en-US" dirty="0"/>
              <a:t>        </a:t>
            </a:r>
            <a:r>
              <a:rPr lang="en-US" dirty="0" err="1"/>
              <a:t>cout</a:t>
            </a:r>
            <a:r>
              <a:rPr lang="en-US" dirty="0"/>
              <a:t> &lt;&lt; "null" &lt;&lt; </a:t>
            </a:r>
            <a:r>
              <a:rPr lang="en-US" dirty="0" err="1"/>
              <a:t>endl</a:t>
            </a:r>
            <a:r>
              <a:rPr lang="en-US" dirty="0"/>
              <a:t>; </a:t>
            </a:r>
          </a:p>
          <a:p>
            <a:pPr marL="0" indent="0">
              <a:buNone/>
            </a:pPr>
            <a:r>
              <a:rPr lang="en-US" dirty="0"/>
              <a:t>    return 0; </a:t>
            </a:r>
          </a:p>
          <a:p>
            <a:pPr marL="0" indent="0">
              <a:buNone/>
            </a:pPr>
            <a:r>
              <a:rPr lang="en-US" dirty="0"/>
              <a:t>}</a:t>
            </a:r>
          </a:p>
          <a:p>
            <a:pPr marL="0" indent="0">
              <a:buNone/>
            </a:pPr>
            <a:endParaRPr lang="en-US" dirty="0"/>
          </a:p>
          <a:p>
            <a:pPr marL="0" indent="0">
              <a:buNone/>
            </a:pPr>
            <a:r>
              <a:rPr lang="en-US" dirty="0">
                <a:solidFill>
                  <a:srgbClr val="FF0000"/>
                </a:solidFill>
              </a:rPr>
              <a:t>[Error] </a:t>
            </a:r>
            <a:r>
              <a:rPr lang="en-US" dirty="0"/>
              <a:t>cannot </a:t>
            </a:r>
            <a:r>
              <a:rPr lang="en-US" dirty="0" err="1"/>
              <a:t>dynamic_cast</a:t>
            </a:r>
            <a:r>
              <a:rPr lang="en-US" dirty="0"/>
              <a:t> 'bp' (of type 'class Base*') to type 'class Derived2*' (source type is not polymorphic)</a:t>
            </a:r>
          </a:p>
        </p:txBody>
      </p:sp>
    </p:spTree>
    <p:extLst>
      <p:ext uri="{BB962C8B-B14F-4D97-AF65-F5344CB8AC3E}">
        <p14:creationId xmlns:p14="http://schemas.microsoft.com/office/powerpoint/2010/main" val="3328282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772C200C-5FD4-4BC3-88FA-70623FBE759C}"/>
              </a:ext>
            </a:extLst>
          </p:cNvPr>
          <p:cNvSpPr>
            <a:spLocks noGrp="1"/>
          </p:cNvSpPr>
          <p:nvPr>
            <p:ph sz="half" idx="1"/>
          </p:nvPr>
        </p:nvSpPr>
        <p:spPr>
          <a:xfrm>
            <a:off x="142504" y="130629"/>
            <a:ext cx="4188196" cy="6400800"/>
          </a:xfrm>
        </p:spPr>
        <p:txBody>
          <a:bodyPr>
            <a:normAutofit fontScale="62500" lnSpcReduction="20000"/>
          </a:bodyPr>
          <a:lstStyle/>
          <a:p>
            <a:pPr marL="0" indent="0">
              <a:buNone/>
            </a:pPr>
            <a:r>
              <a:rPr lang="en-US" dirty="0"/>
              <a:t>class Base { </a:t>
            </a:r>
          </a:p>
          <a:p>
            <a:pPr marL="0" indent="0">
              <a:buNone/>
            </a:pPr>
            <a:r>
              <a:rPr lang="en-US" dirty="0"/>
              <a:t>    virtual void print() </a:t>
            </a:r>
          </a:p>
          <a:p>
            <a:pPr marL="0" indent="0">
              <a:buNone/>
            </a:pPr>
            <a:r>
              <a:rPr lang="en-US" dirty="0"/>
              <a:t>    { </a:t>
            </a:r>
          </a:p>
          <a:p>
            <a:pPr marL="0" indent="0">
              <a:buNone/>
            </a:pPr>
            <a:r>
              <a:rPr lang="en-US" dirty="0"/>
              <a:t>        </a:t>
            </a:r>
            <a:r>
              <a:rPr lang="en-US" dirty="0" err="1"/>
              <a:t>cout</a:t>
            </a:r>
            <a:r>
              <a:rPr lang="en-US" dirty="0"/>
              <a:t> &lt;&lt; "Base" &lt;&lt; </a:t>
            </a:r>
            <a:r>
              <a:rPr lang="en-US" dirty="0" err="1"/>
              <a:t>endl</a:t>
            </a:r>
            <a:r>
              <a:rPr lang="en-US" dirty="0"/>
              <a:t>; </a:t>
            </a:r>
          </a:p>
          <a:p>
            <a:pPr marL="0" indent="0">
              <a:buNone/>
            </a:pPr>
            <a:r>
              <a:rPr lang="en-US" dirty="0"/>
              <a:t>    } </a:t>
            </a:r>
          </a:p>
          <a:p>
            <a:pPr marL="0" indent="0">
              <a:buNone/>
            </a:pPr>
            <a:r>
              <a:rPr lang="en-US" dirty="0"/>
              <a:t>};  </a:t>
            </a:r>
          </a:p>
          <a:p>
            <a:pPr marL="0" indent="0">
              <a:buNone/>
            </a:pPr>
            <a:r>
              <a:rPr lang="en-US" dirty="0"/>
              <a:t>// Derived Class 1 declaration </a:t>
            </a:r>
          </a:p>
          <a:p>
            <a:pPr marL="0" indent="0">
              <a:buNone/>
            </a:pPr>
            <a:r>
              <a:rPr lang="en-US" dirty="0"/>
              <a:t>class Derived1 : public Base { </a:t>
            </a:r>
          </a:p>
          <a:p>
            <a:pPr marL="0" indent="0">
              <a:buNone/>
            </a:pPr>
            <a:r>
              <a:rPr lang="en-US" dirty="0"/>
              <a:t>    void print() </a:t>
            </a:r>
          </a:p>
          <a:p>
            <a:pPr marL="0" indent="0">
              <a:buNone/>
            </a:pPr>
            <a:r>
              <a:rPr lang="en-US" dirty="0"/>
              <a:t>    { </a:t>
            </a:r>
          </a:p>
          <a:p>
            <a:pPr marL="0" indent="0">
              <a:buNone/>
            </a:pPr>
            <a:r>
              <a:rPr lang="en-US" dirty="0"/>
              <a:t>        </a:t>
            </a:r>
            <a:r>
              <a:rPr lang="en-US" dirty="0" err="1"/>
              <a:t>cout</a:t>
            </a:r>
            <a:r>
              <a:rPr lang="en-US" dirty="0"/>
              <a:t> &lt;&lt; "Derived1" &lt;&lt; </a:t>
            </a:r>
            <a:r>
              <a:rPr lang="en-US" dirty="0" err="1"/>
              <a:t>endl</a:t>
            </a:r>
            <a:r>
              <a:rPr lang="en-US" dirty="0"/>
              <a:t>; </a:t>
            </a:r>
          </a:p>
          <a:p>
            <a:pPr marL="0" indent="0">
              <a:buNone/>
            </a:pPr>
            <a:r>
              <a:rPr lang="en-US" dirty="0"/>
              <a:t>    } </a:t>
            </a:r>
          </a:p>
          <a:p>
            <a:pPr marL="0" indent="0">
              <a:buNone/>
            </a:pPr>
            <a:r>
              <a:rPr lang="en-US" dirty="0"/>
              <a:t>};   </a:t>
            </a:r>
          </a:p>
          <a:p>
            <a:pPr marL="0" indent="0">
              <a:buNone/>
            </a:pPr>
            <a:r>
              <a:rPr lang="en-US" dirty="0"/>
              <a:t>// Derived class 2 declaration </a:t>
            </a:r>
          </a:p>
          <a:p>
            <a:pPr marL="0" indent="0">
              <a:buNone/>
            </a:pPr>
            <a:r>
              <a:rPr lang="en-US" dirty="0"/>
              <a:t>class Derived2 : public Base { </a:t>
            </a:r>
          </a:p>
          <a:p>
            <a:pPr marL="0" indent="0">
              <a:buNone/>
            </a:pPr>
            <a:r>
              <a:rPr lang="en-US" dirty="0"/>
              <a:t>    void print() </a:t>
            </a:r>
          </a:p>
          <a:p>
            <a:pPr marL="0" indent="0">
              <a:buNone/>
            </a:pPr>
            <a:r>
              <a:rPr lang="en-US" dirty="0"/>
              <a:t>    { </a:t>
            </a:r>
          </a:p>
          <a:p>
            <a:pPr marL="0" indent="0">
              <a:buNone/>
            </a:pPr>
            <a:r>
              <a:rPr lang="en-US" dirty="0"/>
              <a:t>        </a:t>
            </a:r>
            <a:r>
              <a:rPr lang="en-US" dirty="0" err="1"/>
              <a:t>cout</a:t>
            </a:r>
            <a:r>
              <a:rPr lang="en-US" dirty="0"/>
              <a:t> &lt;&lt; "Derived2" &lt;&lt; </a:t>
            </a:r>
            <a:r>
              <a:rPr lang="en-US" dirty="0" err="1"/>
              <a:t>endl</a:t>
            </a:r>
            <a:r>
              <a:rPr lang="en-US" dirty="0"/>
              <a:t>; </a:t>
            </a:r>
          </a:p>
          <a:p>
            <a:pPr marL="0" indent="0">
              <a:buNone/>
            </a:pPr>
            <a:r>
              <a:rPr lang="en-US" dirty="0"/>
              <a:t>    } </a:t>
            </a:r>
          </a:p>
          <a:p>
            <a:pPr marL="0" indent="0">
              <a:buNone/>
            </a:pPr>
            <a:r>
              <a:rPr lang="en-US" dirty="0"/>
              <a:t>}; </a:t>
            </a:r>
          </a:p>
        </p:txBody>
      </p:sp>
      <p:sp>
        <p:nvSpPr>
          <p:cNvPr id="6" name="Content Placeholder 5">
            <a:extLst>
              <a:ext uri="{FF2B5EF4-FFF2-40B4-BE49-F238E27FC236}">
                <a16:creationId xmlns:a16="http://schemas.microsoft.com/office/drawing/2014/main" id="{2A11A48C-6155-47B6-ACB7-D84B59731ACE}"/>
              </a:ext>
            </a:extLst>
          </p:cNvPr>
          <p:cNvSpPr>
            <a:spLocks noGrp="1"/>
          </p:cNvSpPr>
          <p:nvPr>
            <p:ph sz="half" idx="2"/>
          </p:nvPr>
        </p:nvSpPr>
        <p:spPr>
          <a:xfrm>
            <a:off x="4330700" y="130629"/>
            <a:ext cx="7473373" cy="6596742"/>
          </a:xfrm>
        </p:spPr>
        <p:txBody>
          <a:bodyPr>
            <a:normAutofit fontScale="62500" lnSpcReduction="20000"/>
          </a:bodyPr>
          <a:lstStyle/>
          <a:p>
            <a:pPr marL="0" indent="0">
              <a:buNone/>
            </a:pPr>
            <a:r>
              <a:rPr lang="en-US" dirty="0"/>
              <a:t>int main() </a:t>
            </a:r>
          </a:p>
          <a:p>
            <a:pPr marL="0" indent="0">
              <a:buNone/>
            </a:pPr>
            <a:r>
              <a:rPr lang="en-US" dirty="0"/>
              <a:t>{ </a:t>
            </a:r>
          </a:p>
          <a:p>
            <a:pPr marL="0" indent="0">
              <a:buNone/>
            </a:pPr>
            <a:r>
              <a:rPr lang="en-US" dirty="0"/>
              <a:t>    Derived1 d1; </a:t>
            </a:r>
          </a:p>
          <a:p>
            <a:pPr marL="0" indent="0">
              <a:buNone/>
            </a:pPr>
            <a:r>
              <a:rPr lang="en-US" dirty="0"/>
              <a:t>    // Base class pointer hold Derived1 class object </a:t>
            </a:r>
          </a:p>
          <a:p>
            <a:pPr marL="0" indent="0">
              <a:buNone/>
            </a:pPr>
            <a:r>
              <a:rPr lang="en-US" dirty="0"/>
              <a:t>    Base* bp = </a:t>
            </a:r>
            <a:r>
              <a:rPr lang="en-US" dirty="0" err="1"/>
              <a:t>dynamic_cast</a:t>
            </a:r>
            <a:r>
              <a:rPr lang="en-US" dirty="0"/>
              <a:t>&lt;Base*&gt;(&amp;d1); </a:t>
            </a:r>
          </a:p>
          <a:p>
            <a:pPr marL="0" indent="0">
              <a:buNone/>
            </a:pPr>
            <a:r>
              <a:rPr lang="en-US" dirty="0"/>
              <a:t>    // Dynamic casting </a:t>
            </a:r>
          </a:p>
          <a:p>
            <a:pPr marL="0" indent="0">
              <a:buNone/>
            </a:pPr>
            <a:r>
              <a:rPr lang="en-US" dirty="0"/>
              <a:t>    Derived2* dp2 = </a:t>
            </a:r>
            <a:r>
              <a:rPr lang="en-US" dirty="0" err="1"/>
              <a:t>dynamic_cast</a:t>
            </a:r>
            <a:r>
              <a:rPr lang="en-US" dirty="0"/>
              <a:t>&lt;Derived2*&gt;(bp); </a:t>
            </a:r>
          </a:p>
          <a:p>
            <a:pPr marL="0" indent="0">
              <a:buNone/>
            </a:pPr>
            <a:r>
              <a:rPr lang="en-US" dirty="0"/>
              <a:t>    if (dp2==NULL) </a:t>
            </a:r>
          </a:p>
          <a:p>
            <a:pPr marL="0" indent="0">
              <a:buNone/>
            </a:pPr>
            <a:r>
              <a:rPr lang="en-US" dirty="0"/>
              <a:t>        </a:t>
            </a:r>
            <a:r>
              <a:rPr lang="en-US" dirty="0" err="1"/>
              <a:t>cout</a:t>
            </a:r>
            <a:r>
              <a:rPr lang="en-US" dirty="0"/>
              <a:t> &lt;&lt; "null" &lt;&lt; </a:t>
            </a:r>
            <a:r>
              <a:rPr lang="en-US" dirty="0" err="1"/>
              <a:t>endl</a:t>
            </a:r>
            <a:r>
              <a:rPr lang="en-US" dirty="0"/>
              <a:t>; </a:t>
            </a:r>
          </a:p>
          <a:p>
            <a:pPr marL="0" indent="0">
              <a:buNone/>
            </a:pPr>
            <a:r>
              <a:rPr lang="en-US" dirty="0"/>
              <a:t>    else</a:t>
            </a:r>
          </a:p>
          <a:p>
            <a:pPr marL="0" indent="0">
              <a:buNone/>
            </a:pPr>
            <a:r>
              <a:rPr lang="en-US" dirty="0"/>
              <a:t>        </a:t>
            </a:r>
            <a:r>
              <a:rPr lang="en-US" dirty="0" err="1"/>
              <a:t>cout</a:t>
            </a:r>
            <a:r>
              <a:rPr lang="en-US" dirty="0"/>
              <a:t> &lt;&lt; "not null" &lt;&lt; </a:t>
            </a:r>
            <a:r>
              <a:rPr lang="en-US" dirty="0" err="1"/>
              <a:t>endl</a:t>
            </a:r>
            <a:r>
              <a:rPr lang="en-US" dirty="0"/>
              <a:t>;     </a:t>
            </a:r>
          </a:p>
          <a:p>
            <a:pPr marL="0" indent="0">
              <a:buNone/>
            </a:pPr>
            <a:r>
              <a:rPr lang="en-US" dirty="0"/>
              <a:t>return 0; </a:t>
            </a:r>
          </a:p>
          <a:p>
            <a:pPr marL="0" indent="0">
              <a:buNone/>
            </a:pPr>
            <a:r>
              <a:rPr lang="en-US" dirty="0"/>
              <a:t>}</a:t>
            </a:r>
          </a:p>
          <a:p>
            <a:pPr marL="0" indent="0">
              <a:buNone/>
            </a:pPr>
            <a:r>
              <a:rPr lang="en-US" dirty="0"/>
              <a:t>Output: not null</a:t>
            </a:r>
          </a:p>
          <a:p>
            <a:pPr marL="0" indent="0">
              <a:buNone/>
            </a:pPr>
            <a:endParaRPr lang="en-US" dirty="0"/>
          </a:p>
          <a:p>
            <a:pPr marL="0" indent="0">
              <a:buNone/>
            </a:pPr>
            <a:endParaRPr lang="en-US" dirty="0"/>
          </a:p>
          <a:p>
            <a:pPr marL="0" indent="0">
              <a:buNone/>
            </a:pPr>
            <a:r>
              <a:rPr lang="en-US" dirty="0"/>
              <a:t>In this program, there is one base class and two derived classes (Derived1, Derived2), here the base class pointer hold derived class 1 object (d1). At the time of </a:t>
            </a:r>
            <a:r>
              <a:rPr lang="en-US" dirty="0" err="1"/>
              <a:t>dynamic_casting</a:t>
            </a:r>
            <a:r>
              <a:rPr lang="en-US" dirty="0"/>
              <a:t> base class, the pointer held the Derived1 object and assigning it to derived class 1, assigned valid </a:t>
            </a:r>
            <a:r>
              <a:rPr lang="en-US" dirty="0" err="1"/>
              <a:t>dynamic_casting</a:t>
            </a:r>
            <a:r>
              <a:rPr lang="en-US" dirty="0"/>
              <a:t>. </a:t>
            </a:r>
          </a:p>
        </p:txBody>
      </p:sp>
    </p:spTree>
    <p:extLst>
      <p:ext uri="{BB962C8B-B14F-4D97-AF65-F5344CB8AC3E}">
        <p14:creationId xmlns:p14="http://schemas.microsoft.com/office/powerpoint/2010/main" val="35740203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772C200C-5FD4-4BC3-88FA-70623FBE759C}"/>
              </a:ext>
            </a:extLst>
          </p:cNvPr>
          <p:cNvSpPr>
            <a:spLocks noGrp="1"/>
          </p:cNvSpPr>
          <p:nvPr>
            <p:ph sz="half" idx="1"/>
          </p:nvPr>
        </p:nvSpPr>
        <p:spPr>
          <a:xfrm>
            <a:off x="142504" y="130629"/>
            <a:ext cx="6002712" cy="6400800"/>
          </a:xfrm>
        </p:spPr>
        <p:txBody>
          <a:bodyPr>
            <a:normAutofit fontScale="62500" lnSpcReduction="20000"/>
          </a:bodyPr>
          <a:lstStyle/>
          <a:p>
            <a:pPr marL="0" indent="0">
              <a:buNone/>
            </a:pPr>
            <a:r>
              <a:rPr lang="en-US" dirty="0"/>
              <a:t>class Base { </a:t>
            </a:r>
          </a:p>
          <a:p>
            <a:pPr marL="0" indent="0">
              <a:buNone/>
            </a:pPr>
            <a:r>
              <a:rPr lang="en-US" dirty="0"/>
              <a:t>   virtual void print() </a:t>
            </a:r>
          </a:p>
          <a:p>
            <a:pPr marL="0" indent="0">
              <a:buNone/>
            </a:pPr>
            <a:r>
              <a:rPr lang="en-US" dirty="0"/>
              <a:t>    { </a:t>
            </a:r>
          </a:p>
          <a:p>
            <a:pPr marL="0" indent="0">
              <a:buNone/>
            </a:pPr>
            <a:r>
              <a:rPr lang="en-US" dirty="0"/>
              <a:t>        </a:t>
            </a:r>
            <a:r>
              <a:rPr lang="en-US" dirty="0" err="1"/>
              <a:t>cout</a:t>
            </a:r>
            <a:r>
              <a:rPr lang="en-US" dirty="0"/>
              <a:t> &lt;&lt; "Base" &lt;&lt; </a:t>
            </a:r>
            <a:r>
              <a:rPr lang="en-US" dirty="0" err="1"/>
              <a:t>endl</a:t>
            </a:r>
            <a:r>
              <a:rPr lang="en-US" dirty="0"/>
              <a:t>; </a:t>
            </a:r>
          </a:p>
          <a:p>
            <a:pPr marL="0" indent="0">
              <a:buNone/>
            </a:pPr>
            <a:r>
              <a:rPr lang="en-US" dirty="0"/>
              <a:t>    } </a:t>
            </a:r>
          </a:p>
          <a:p>
            <a:pPr marL="0" indent="0">
              <a:buNone/>
            </a:pPr>
            <a:r>
              <a:rPr lang="en-US" dirty="0"/>
              <a:t>};  </a:t>
            </a:r>
          </a:p>
          <a:p>
            <a:pPr marL="0" indent="0">
              <a:buNone/>
            </a:pPr>
            <a:r>
              <a:rPr lang="en-US" dirty="0"/>
              <a:t>// Derived Class 1 declaration </a:t>
            </a:r>
          </a:p>
          <a:p>
            <a:pPr marL="0" indent="0">
              <a:buNone/>
            </a:pPr>
            <a:r>
              <a:rPr lang="en-US" dirty="0"/>
              <a:t>class Derived1 : public Base { </a:t>
            </a:r>
          </a:p>
          <a:p>
            <a:pPr marL="0" indent="0">
              <a:buNone/>
            </a:pPr>
            <a:r>
              <a:rPr lang="en-US" dirty="0"/>
              <a:t>    void print() </a:t>
            </a:r>
          </a:p>
          <a:p>
            <a:pPr marL="0" indent="0">
              <a:buNone/>
            </a:pPr>
            <a:r>
              <a:rPr lang="en-US" dirty="0"/>
              <a:t>    { </a:t>
            </a:r>
          </a:p>
          <a:p>
            <a:pPr marL="0" indent="0">
              <a:buNone/>
            </a:pPr>
            <a:r>
              <a:rPr lang="en-US" dirty="0"/>
              <a:t>        </a:t>
            </a:r>
            <a:r>
              <a:rPr lang="en-US" dirty="0" err="1"/>
              <a:t>cout</a:t>
            </a:r>
            <a:r>
              <a:rPr lang="en-US" dirty="0"/>
              <a:t> &lt;&lt; "Derived1" &lt;&lt; </a:t>
            </a:r>
            <a:r>
              <a:rPr lang="en-US" dirty="0" err="1"/>
              <a:t>endl</a:t>
            </a:r>
            <a:r>
              <a:rPr lang="en-US" dirty="0"/>
              <a:t>; </a:t>
            </a:r>
          </a:p>
          <a:p>
            <a:pPr marL="0" indent="0">
              <a:buNone/>
            </a:pPr>
            <a:r>
              <a:rPr lang="en-US" dirty="0"/>
              <a:t>    } </a:t>
            </a:r>
          </a:p>
          <a:p>
            <a:pPr marL="0" indent="0">
              <a:buNone/>
            </a:pPr>
            <a:r>
              <a:rPr lang="en-US" dirty="0"/>
              <a:t>};   </a:t>
            </a:r>
          </a:p>
          <a:p>
            <a:pPr marL="0" indent="0">
              <a:buNone/>
            </a:pPr>
            <a:r>
              <a:rPr lang="en-US" dirty="0"/>
              <a:t>// Derived class 2 declaration </a:t>
            </a:r>
          </a:p>
          <a:p>
            <a:pPr marL="0" indent="0">
              <a:buNone/>
            </a:pPr>
            <a:r>
              <a:rPr lang="en-US" dirty="0"/>
              <a:t>class Derived2 : public Base { </a:t>
            </a:r>
          </a:p>
          <a:p>
            <a:pPr marL="0" indent="0">
              <a:buNone/>
            </a:pPr>
            <a:r>
              <a:rPr lang="en-US" dirty="0"/>
              <a:t>    void print() </a:t>
            </a:r>
          </a:p>
          <a:p>
            <a:pPr marL="0" indent="0">
              <a:buNone/>
            </a:pPr>
            <a:r>
              <a:rPr lang="en-US" dirty="0"/>
              <a:t>    { </a:t>
            </a:r>
          </a:p>
          <a:p>
            <a:pPr marL="0" indent="0">
              <a:buNone/>
            </a:pPr>
            <a:r>
              <a:rPr lang="en-US" dirty="0"/>
              <a:t>        </a:t>
            </a:r>
            <a:r>
              <a:rPr lang="en-US" dirty="0" err="1"/>
              <a:t>cout</a:t>
            </a:r>
            <a:r>
              <a:rPr lang="en-US" dirty="0"/>
              <a:t> &lt;&lt; "Derived2" &lt;&lt; </a:t>
            </a:r>
            <a:r>
              <a:rPr lang="en-US" dirty="0" err="1"/>
              <a:t>endl</a:t>
            </a:r>
            <a:r>
              <a:rPr lang="en-US" dirty="0"/>
              <a:t>; </a:t>
            </a:r>
          </a:p>
          <a:p>
            <a:pPr marL="0" indent="0">
              <a:buNone/>
            </a:pPr>
            <a:r>
              <a:rPr lang="en-US" dirty="0"/>
              <a:t>    } </a:t>
            </a:r>
          </a:p>
          <a:p>
            <a:pPr marL="0" indent="0">
              <a:buNone/>
            </a:pPr>
            <a:r>
              <a:rPr lang="en-US" dirty="0"/>
              <a:t>}; </a:t>
            </a:r>
          </a:p>
        </p:txBody>
      </p:sp>
      <p:sp>
        <p:nvSpPr>
          <p:cNvPr id="6" name="Content Placeholder 5">
            <a:extLst>
              <a:ext uri="{FF2B5EF4-FFF2-40B4-BE49-F238E27FC236}">
                <a16:creationId xmlns:a16="http://schemas.microsoft.com/office/drawing/2014/main" id="{2A11A48C-6155-47B6-ACB7-D84B59731ACE}"/>
              </a:ext>
            </a:extLst>
          </p:cNvPr>
          <p:cNvSpPr>
            <a:spLocks noGrp="1"/>
          </p:cNvSpPr>
          <p:nvPr>
            <p:ph sz="half" idx="2"/>
          </p:nvPr>
        </p:nvSpPr>
        <p:spPr>
          <a:xfrm>
            <a:off x="4286992" y="130629"/>
            <a:ext cx="7517081" cy="6596742"/>
          </a:xfrm>
        </p:spPr>
        <p:txBody>
          <a:bodyPr>
            <a:normAutofit fontScale="62500" lnSpcReduction="20000"/>
          </a:bodyPr>
          <a:lstStyle/>
          <a:p>
            <a:pPr marL="0" indent="0">
              <a:buNone/>
            </a:pPr>
            <a:r>
              <a:rPr lang="en-US" dirty="0"/>
              <a:t>int main() </a:t>
            </a:r>
          </a:p>
          <a:p>
            <a:pPr marL="0" indent="0">
              <a:buNone/>
            </a:pPr>
            <a:r>
              <a:rPr lang="en-US" dirty="0"/>
              <a:t>{ </a:t>
            </a:r>
          </a:p>
          <a:p>
            <a:pPr marL="0" indent="0">
              <a:buNone/>
            </a:pPr>
            <a:r>
              <a:rPr lang="en-US" dirty="0"/>
              <a:t>    Derived1 d1; </a:t>
            </a:r>
          </a:p>
          <a:p>
            <a:pPr marL="0" indent="0">
              <a:buNone/>
            </a:pPr>
            <a:r>
              <a:rPr lang="en-US" dirty="0"/>
              <a:t>    Base* bp = </a:t>
            </a:r>
            <a:r>
              <a:rPr lang="en-US" dirty="0" err="1"/>
              <a:t>dynamic_cast</a:t>
            </a:r>
            <a:r>
              <a:rPr lang="en-US" dirty="0"/>
              <a:t>&lt;Base*&gt;(&amp;d1); </a:t>
            </a:r>
          </a:p>
          <a:p>
            <a:pPr marL="0" indent="0">
              <a:buNone/>
            </a:pPr>
            <a:r>
              <a:rPr lang="en-US" dirty="0"/>
              <a:t>    // Dynamic Casting </a:t>
            </a:r>
          </a:p>
          <a:p>
            <a:pPr marL="0" indent="0">
              <a:buNone/>
            </a:pPr>
            <a:r>
              <a:rPr lang="en-US" dirty="0"/>
              <a:t>    Derived2* dp2 = </a:t>
            </a:r>
            <a:r>
              <a:rPr lang="en-US" dirty="0" err="1"/>
              <a:t>dynamic_cast</a:t>
            </a:r>
            <a:r>
              <a:rPr lang="en-US" dirty="0"/>
              <a:t>&lt;Derived2*&gt;(bp); </a:t>
            </a:r>
          </a:p>
          <a:p>
            <a:pPr marL="0" indent="0">
              <a:buNone/>
            </a:pPr>
            <a:r>
              <a:rPr lang="en-US" dirty="0"/>
              <a:t>    if (dp2 == NULL) </a:t>
            </a:r>
          </a:p>
          <a:p>
            <a:pPr marL="0" indent="0">
              <a:buNone/>
            </a:pPr>
            <a:r>
              <a:rPr lang="en-US" dirty="0"/>
              <a:t>        </a:t>
            </a:r>
            <a:r>
              <a:rPr lang="en-US" dirty="0" err="1"/>
              <a:t>cout</a:t>
            </a:r>
            <a:r>
              <a:rPr lang="en-US" dirty="0"/>
              <a:t> &lt;&lt; "null" &lt;&lt; </a:t>
            </a:r>
            <a:r>
              <a:rPr lang="en-US" dirty="0" err="1"/>
              <a:t>endl</a:t>
            </a:r>
            <a:r>
              <a:rPr lang="en-US" dirty="0"/>
              <a:t>; </a:t>
            </a:r>
          </a:p>
          <a:p>
            <a:pPr marL="0" indent="0">
              <a:buNone/>
            </a:pPr>
            <a:r>
              <a:rPr lang="en-US" dirty="0"/>
              <a:t>    return 0; </a:t>
            </a:r>
          </a:p>
          <a:p>
            <a:pPr marL="0" indent="0">
              <a:buNone/>
            </a:pPr>
            <a:r>
              <a:rPr lang="en-US" dirty="0"/>
              <a:t>} </a:t>
            </a:r>
          </a:p>
          <a:p>
            <a:pPr marL="0" indent="0">
              <a:buNone/>
            </a:pPr>
            <a:endParaRPr lang="en-US" dirty="0"/>
          </a:p>
          <a:p>
            <a:pPr marL="0" indent="0">
              <a:buNone/>
            </a:pPr>
            <a:endParaRPr lang="en-US" dirty="0"/>
          </a:p>
          <a:p>
            <a:pPr marL="0" indent="0">
              <a:buNone/>
            </a:pPr>
            <a:r>
              <a:rPr lang="en-US" dirty="0"/>
              <a:t>Output: null</a:t>
            </a:r>
          </a:p>
          <a:p>
            <a:pPr marL="0" indent="0">
              <a:buNone/>
            </a:pPr>
            <a:endParaRPr lang="en-US" dirty="0"/>
          </a:p>
          <a:p>
            <a:pPr marL="0" indent="0">
              <a:buNone/>
            </a:pPr>
            <a:r>
              <a:rPr lang="en-US" sz="3800" dirty="0"/>
              <a:t>In this program, at the time of </a:t>
            </a:r>
            <a:r>
              <a:rPr lang="en-US" sz="3800" dirty="0" err="1"/>
              <a:t>dynamic_casting</a:t>
            </a:r>
            <a:r>
              <a:rPr lang="en-US" sz="3800" dirty="0"/>
              <a:t> base class pointer holding the Derived1 object and assigning it to derived class 2, which is not valid </a:t>
            </a:r>
            <a:r>
              <a:rPr lang="en-US" sz="3800" dirty="0" err="1"/>
              <a:t>dynamic_casting</a:t>
            </a:r>
            <a:r>
              <a:rPr lang="en-US" sz="3800" dirty="0"/>
              <a:t>. So, it returns a null pointer of that type in the result.</a:t>
            </a:r>
          </a:p>
        </p:txBody>
      </p:sp>
    </p:spTree>
    <p:extLst>
      <p:ext uri="{BB962C8B-B14F-4D97-AF65-F5344CB8AC3E}">
        <p14:creationId xmlns:p14="http://schemas.microsoft.com/office/powerpoint/2010/main" val="32454772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72A6E12-C22E-42A2-95D1-996F7E1DB855}"/>
              </a:ext>
            </a:extLst>
          </p:cNvPr>
          <p:cNvSpPr>
            <a:spLocks noGrp="1"/>
          </p:cNvSpPr>
          <p:nvPr>
            <p:ph type="title"/>
          </p:nvPr>
        </p:nvSpPr>
        <p:spPr/>
        <p:txBody>
          <a:bodyPr>
            <a:normAutofit/>
          </a:bodyPr>
          <a:lstStyle/>
          <a:p>
            <a:r>
              <a:rPr lang="en-US" dirty="0" err="1"/>
              <a:t>const_cast</a:t>
            </a:r>
            <a:endParaRPr lang="en-US" dirty="0"/>
          </a:p>
        </p:txBody>
      </p:sp>
      <p:sp>
        <p:nvSpPr>
          <p:cNvPr id="6" name="Content Placeholder 5">
            <a:extLst>
              <a:ext uri="{FF2B5EF4-FFF2-40B4-BE49-F238E27FC236}">
                <a16:creationId xmlns:a16="http://schemas.microsoft.com/office/drawing/2014/main" id="{7223BE1C-154E-4781-BBC2-206823EAB6D6}"/>
              </a:ext>
            </a:extLst>
          </p:cNvPr>
          <p:cNvSpPr>
            <a:spLocks noGrp="1"/>
          </p:cNvSpPr>
          <p:nvPr>
            <p:ph idx="1"/>
          </p:nvPr>
        </p:nvSpPr>
        <p:spPr>
          <a:xfrm>
            <a:off x="292100" y="1524000"/>
            <a:ext cx="11061700" cy="4652963"/>
          </a:xfrm>
        </p:spPr>
        <p:txBody>
          <a:bodyPr/>
          <a:lstStyle/>
          <a:p>
            <a:pPr marL="0" indent="0">
              <a:buNone/>
            </a:pPr>
            <a:r>
              <a:rPr lang="en-US" dirty="0" err="1"/>
              <a:t>const_cast</a:t>
            </a:r>
            <a:r>
              <a:rPr lang="en-US" dirty="0"/>
              <a:t> is used to cast away the </a:t>
            </a:r>
            <a:r>
              <a:rPr lang="en-US" dirty="0" err="1"/>
              <a:t>constness</a:t>
            </a:r>
            <a:r>
              <a:rPr lang="en-US" dirty="0"/>
              <a:t> of variables. Following are some interesting facts about const_cast.</a:t>
            </a:r>
          </a:p>
          <a:p>
            <a:r>
              <a:rPr lang="en-US" dirty="0"/>
              <a:t>const_cast can be used to change non-const class members inside a const member function</a:t>
            </a:r>
          </a:p>
        </p:txBody>
      </p:sp>
    </p:spTree>
    <p:extLst>
      <p:ext uri="{BB962C8B-B14F-4D97-AF65-F5344CB8AC3E}">
        <p14:creationId xmlns:p14="http://schemas.microsoft.com/office/powerpoint/2010/main" val="1441028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D4B75FF-1600-45CF-9B9E-E14B27CDA2DD}"/>
              </a:ext>
            </a:extLst>
          </p:cNvPr>
          <p:cNvSpPr>
            <a:spLocks noGrp="1"/>
          </p:cNvSpPr>
          <p:nvPr>
            <p:ph idx="1"/>
          </p:nvPr>
        </p:nvSpPr>
        <p:spPr>
          <a:xfrm>
            <a:off x="118753" y="142504"/>
            <a:ext cx="11839699" cy="6602680"/>
          </a:xfrm>
        </p:spPr>
        <p:txBody>
          <a:bodyPr>
            <a:normAutofit fontScale="77500" lnSpcReduction="20000"/>
          </a:bodyPr>
          <a:lstStyle/>
          <a:p>
            <a:pPr marL="0" indent="0">
              <a:buNone/>
            </a:pPr>
            <a:r>
              <a:rPr lang="en-US" dirty="0"/>
              <a:t>class student</a:t>
            </a:r>
          </a:p>
          <a:p>
            <a:pPr marL="0" indent="0">
              <a:buNone/>
            </a:pPr>
            <a:r>
              <a:rPr lang="en-US" dirty="0"/>
              <a:t>{</a:t>
            </a:r>
          </a:p>
          <a:p>
            <a:pPr marL="0" indent="0">
              <a:buNone/>
            </a:pPr>
            <a:r>
              <a:rPr lang="en-US" dirty="0"/>
              <a:t>private:</a:t>
            </a:r>
          </a:p>
          <a:p>
            <a:pPr marL="0" indent="0">
              <a:buNone/>
            </a:pPr>
            <a:r>
              <a:rPr lang="en-US" dirty="0"/>
              <a:t>	int roll;</a:t>
            </a:r>
          </a:p>
          <a:p>
            <a:pPr marL="0" indent="0">
              <a:buNone/>
            </a:pPr>
            <a:r>
              <a:rPr lang="en-US" dirty="0"/>
              <a:t>public:</a:t>
            </a:r>
          </a:p>
          <a:p>
            <a:pPr marL="0" indent="0">
              <a:buNone/>
            </a:pPr>
            <a:r>
              <a:rPr lang="en-US" dirty="0"/>
              <a:t>	student(int r):roll(r) {}</a:t>
            </a:r>
          </a:p>
          <a:p>
            <a:pPr marL="0" indent="0">
              <a:buNone/>
            </a:pPr>
            <a:r>
              <a:rPr lang="en-US" dirty="0"/>
              <a:t>	// A const function that changes roll with the help of const_cast</a:t>
            </a:r>
          </a:p>
          <a:p>
            <a:pPr marL="0" indent="0">
              <a:buNone/>
            </a:pPr>
            <a:r>
              <a:rPr lang="en-US" dirty="0"/>
              <a:t>	void fun() const</a:t>
            </a:r>
          </a:p>
          <a:p>
            <a:pPr marL="0" indent="0">
              <a:buNone/>
            </a:pPr>
            <a:r>
              <a:rPr lang="en-US" dirty="0"/>
              <a:t>	       {		</a:t>
            </a:r>
            <a:r>
              <a:rPr lang="en-US" dirty="0">
                <a:solidFill>
                  <a:srgbClr val="92D050"/>
                </a:solidFill>
              </a:rPr>
              <a:t>( const_cast &lt;student*&gt; (this) )-&gt;roll = 5;     </a:t>
            </a:r>
            <a:r>
              <a:rPr lang="en-US" dirty="0"/>
              <a:t>}</a:t>
            </a:r>
          </a:p>
          <a:p>
            <a:pPr marL="0" indent="0">
              <a:buNone/>
            </a:pPr>
            <a:r>
              <a:rPr lang="en-US" dirty="0"/>
              <a:t>	int </a:t>
            </a:r>
            <a:r>
              <a:rPr lang="en-US" dirty="0" err="1"/>
              <a:t>getRoll</a:t>
            </a:r>
            <a:r>
              <a:rPr lang="en-US" dirty="0"/>
              <a:t>() { return roll; }</a:t>
            </a:r>
          </a:p>
          <a:p>
            <a:pPr marL="0" indent="0">
              <a:buNone/>
            </a:pPr>
            <a:r>
              <a:rPr lang="en-US" dirty="0"/>
              <a:t>};</a:t>
            </a:r>
          </a:p>
          <a:p>
            <a:pPr marL="0" indent="0">
              <a:buNone/>
            </a:pPr>
            <a:r>
              <a:rPr lang="en-US" dirty="0"/>
              <a:t>int main(void)</a:t>
            </a:r>
          </a:p>
          <a:p>
            <a:pPr marL="0" indent="0">
              <a:buNone/>
            </a:pPr>
            <a:r>
              <a:rPr lang="en-US" dirty="0"/>
              <a:t>{	student s(3);</a:t>
            </a:r>
          </a:p>
          <a:p>
            <a:pPr marL="0" indent="0">
              <a:buNone/>
            </a:pPr>
            <a:r>
              <a:rPr lang="en-US" dirty="0"/>
              <a:t>	</a:t>
            </a:r>
            <a:r>
              <a:rPr lang="en-US" dirty="0" err="1"/>
              <a:t>cout</a:t>
            </a:r>
            <a:r>
              <a:rPr lang="en-US" dirty="0"/>
              <a:t> &lt;&lt; "Old roll number: " &lt;&lt; </a:t>
            </a:r>
            <a:r>
              <a:rPr lang="en-US" dirty="0" err="1"/>
              <a:t>s.getRoll</a:t>
            </a:r>
            <a:r>
              <a:rPr lang="en-US" dirty="0"/>
              <a:t>() &lt;&lt; </a:t>
            </a:r>
            <a:r>
              <a:rPr lang="en-US" dirty="0" err="1"/>
              <a:t>endl</a:t>
            </a:r>
            <a:r>
              <a:rPr lang="en-US" dirty="0"/>
              <a:t>;</a:t>
            </a:r>
          </a:p>
          <a:p>
            <a:pPr marL="0" indent="0">
              <a:buNone/>
            </a:pPr>
            <a:r>
              <a:rPr lang="en-US" dirty="0"/>
              <a:t>	</a:t>
            </a:r>
            <a:r>
              <a:rPr lang="en-US" dirty="0" err="1"/>
              <a:t>s.fun</a:t>
            </a:r>
            <a:r>
              <a:rPr lang="en-US" dirty="0"/>
              <a:t>();</a:t>
            </a:r>
          </a:p>
          <a:p>
            <a:pPr marL="0" indent="0">
              <a:buNone/>
            </a:pPr>
            <a:r>
              <a:rPr lang="en-US" dirty="0"/>
              <a:t>	</a:t>
            </a:r>
            <a:r>
              <a:rPr lang="en-US" dirty="0" err="1"/>
              <a:t>cout</a:t>
            </a:r>
            <a:r>
              <a:rPr lang="en-US" dirty="0"/>
              <a:t> &lt;&lt; "New roll number: " &lt;&lt; </a:t>
            </a:r>
            <a:r>
              <a:rPr lang="en-US" dirty="0" err="1"/>
              <a:t>s.getRoll</a:t>
            </a:r>
            <a:r>
              <a:rPr lang="en-US" dirty="0"/>
              <a:t>() &lt;&lt; </a:t>
            </a:r>
            <a:r>
              <a:rPr lang="en-US" dirty="0" err="1"/>
              <a:t>endl</a:t>
            </a:r>
            <a:r>
              <a:rPr lang="en-US" dirty="0"/>
              <a:t>;</a:t>
            </a:r>
          </a:p>
          <a:p>
            <a:pPr marL="0" indent="0">
              <a:buNone/>
            </a:pPr>
            <a:r>
              <a:rPr lang="en-US" dirty="0"/>
              <a:t>	return 0;</a:t>
            </a:r>
          </a:p>
          <a:p>
            <a:pPr marL="0" indent="0">
              <a:buNone/>
            </a:pPr>
            <a:r>
              <a:rPr lang="en-US" dirty="0"/>
              <a:t>}</a:t>
            </a:r>
          </a:p>
        </p:txBody>
      </p:sp>
    </p:spTree>
    <p:extLst>
      <p:ext uri="{BB962C8B-B14F-4D97-AF65-F5344CB8AC3E}">
        <p14:creationId xmlns:p14="http://schemas.microsoft.com/office/powerpoint/2010/main" val="16007822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C7D60FE-8E7B-4D3B-9CD6-ECDA22D892A3}"/>
              </a:ext>
            </a:extLst>
          </p:cNvPr>
          <p:cNvSpPr>
            <a:spLocks noGrp="1"/>
          </p:cNvSpPr>
          <p:nvPr>
            <p:ph idx="1"/>
          </p:nvPr>
        </p:nvSpPr>
        <p:spPr>
          <a:xfrm>
            <a:off x="83127" y="130628"/>
            <a:ext cx="11934702" cy="6555179"/>
          </a:xfrm>
        </p:spPr>
        <p:txBody>
          <a:bodyPr>
            <a:normAutofit lnSpcReduction="10000"/>
          </a:bodyPr>
          <a:lstStyle/>
          <a:p>
            <a:pPr marL="0" indent="0">
              <a:buNone/>
            </a:pPr>
            <a:r>
              <a:rPr lang="en-US" dirty="0"/>
              <a:t>//const_cast can be used to pass const data to a function that doesn’t receive //const. </a:t>
            </a:r>
          </a:p>
          <a:p>
            <a:pPr marL="0" indent="0">
              <a:buNone/>
            </a:pPr>
            <a:r>
              <a:rPr lang="en-US" dirty="0"/>
              <a:t>int fun(int* </a:t>
            </a:r>
            <a:r>
              <a:rPr lang="en-US" dirty="0" err="1"/>
              <a:t>ptr</a:t>
            </a:r>
            <a:r>
              <a:rPr lang="en-US" dirty="0"/>
              <a:t>)</a:t>
            </a:r>
          </a:p>
          <a:p>
            <a:pPr marL="0" indent="0">
              <a:buNone/>
            </a:pPr>
            <a:r>
              <a:rPr lang="en-US" dirty="0"/>
              <a:t>{</a:t>
            </a:r>
          </a:p>
          <a:p>
            <a:pPr marL="0" indent="0">
              <a:buNone/>
            </a:pPr>
            <a:r>
              <a:rPr lang="en-US" dirty="0"/>
              <a:t>	return (*</a:t>
            </a:r>
            <a:r>
              <a:rPr lang="en-US" dirty="0" err="1"/>
              <a:t>ptr</a:t>
            </a:r>
            <a:r>
              <a:rPr lang="en-US" dirty="0"/>
              <a:t> + 10);</a:t>
            </a:r>
          </a:p>
          <a:p>
            <a:pPr marL="0" indent="0">
              <a:buNone/>
            </a:pPr>
            <a:r>
              <a:rPr lang="en-US" dirty="0"/>
              <a:t>}</a:t>
            </a:r>
          </a:p>
          <a:p>
            <a:pPr marL="0" indent="0">
              <a:buNone/>
            </a:pPr>
            <a:r>
              <a:rPr lang="en-US" dirty="0"/>
              <a:t>int main(void)</a:t>
            </a:r>
          </a:p>
          <a:p>
            <a:pPr marL="0" indent="0">
              <a:buNone/>
            </a:pPr>
            <a:r>
              <a:rPr lang="en-US" dirty="0"/>
              <a:t>{</a:t>
            </a:r>
          </a:p>
          <a:p>
            <a:pPr marL="0" indent="0">
              <a:buNone/>
            </a:pPr>
            <a:r>
              <a:rPr lang="en-US" dirty="0"/>
              <a:t>	const int </a:t>
            </a:r>
            <a:r>
              <a:rPr lang="en-US" dirty="0" err="1"/>
              <a:t>val</a:t>
            </a:r>
            <a:r>
              <a:rPr lang="en-US" dirty="0"/>
              <a:t> = 10;</a:t>
            </a:r>
          </a:p>
          <a:p>
            <a:pPr marL="0" indent="0">
              <a:buNone/>
            </a:pPr>
            <a:r>
              <a:rPr lang="en-US" dirty="0"/>
              <a:t>	const int *</a:t>
            </a:r>
            <a:r>
              <a:rPr lang="en-US" dirty="0" err="1"/>
              <a:t>ptr</a:t>
            </a:r>
            <a:r>
              <a:rPr lang="en-US" dirty="0"/>
              <a:t> = &amp;</a:t>
            </a:r>
            <a:r>
              <a:rPr lang="en-US" dirty="0" err="1"/>
              <a:t>val</a:t>
            </a:r>
            <a:r>
              <a:rPr lang="en-US" dirty="0"/>
              <a:t>;</a:t>
            </a:r>
          </a:p>
          <a:p>
            <a:pPr marL="0" indent="0">
              <a:buNone/>
            </a:pPr>
            <a:r>
              <a:rPr lang="en-US" dirty="0"/>
              <a:t>	int *ptr1 = const_cast &lt;int *&gt;(</a:t>
            </a:r>
            <a:r>
              <a:rPr lang="en-US" dirty="0" err="1"/>
              <a:t>ptr</a:t>
            </a:r>
            <a:r>
              <a:rPr lang="en-US" dirty="0"/>
              <a:t>);</a:t>
            </a:r>
          </a:p>
          <a:p>
            <a:pPr marL="0" indent="0">
              <a:buNone/>
            </a:pPr>
            <a:r>
              <a:rPr lang="en-US" dirty="0"/>
              <a:t>	</a:t>
            </a:r>
            <a:r>
              <a:rPr lang="en-US" dirty="0" err="1"/>
              <a:t>cout</a:t>
            </a:r>
            <a:r>
              <a:rPr lang="en-US" dirty="0"/>
              <a:t> &lt;&lt; fun(ptr1);</a:t>
            </a:r>
          </a:p>
          <a:p>
            <a:pPr marL="0" indent="0">
              <a:buNone/>
            </a:pPr>
            <a:r>
              <a:rPr lang="en-US" dirty="0"/>
              <a:t>	return 0;</a:t>
            </a:r>
          </a:p>
          <a:p>
            <a:pPr marL="0" indent="0">
              <a:buNone/>
            </a:pPr>
            <a:r>
              <a:rPr lang="en-US" dirty="0"/>
              <a:t>}</a:t>
            </a:r>
          </a:p>
        </p:txBody>
      </p:sp>
      <p:sp>
        <p:nvSpPr>
          <p:cNvPr id="2" name="TextBox 1">
            <a:extLst>
              <a:ext uri="{FF2B5EF4-FFF2-40B4-BE49-F238E27FC236}">
                <a16:creationId xmlns:a16="http://schemas.microsoft.com/office/drawing/2014/main" id="{F131BC94-773D-4EBC-B5F0-2D6C013812B9}"/>
              </a:ext>
            </a:extLst>
          </p:cNvPr>
          <p:cNvSpPr txBox="1"/>
          <p:nvPr/>
        </p:nvSpPr>
        <p:spPr>
          <a:xfrm>
            <a:off x="9893300" y="5943600"/>
            <a:ext cx="1498600" cy="646331"/>
          </a:xfrm>
          <a:prstGeom prst="rect">
            <a:avLst/>
          </a:prstGeom>
          <a:noFill/>
        </p:spPr>
        <p:txBody>
          <a:bodyPr wrap="square" rtlCol="0">
            <a:spAutoFit/>
          </a:bodyPr>
          <a:lstStyle/>
          <a:p>
            <a:r>
              <a:rPr lang="en-US" b="1" dirty="0">
                <a:solidFill>
                  <a:srgbClr val="FF0000"/>
                </a:solidFill>
              </a:rPr>
              <a:t>Output=</a:t>
            </a:r>
          </a:p>
          <a:p>
            <a:r>
              <a:rPr lang="en-US" dirty="0"/>
              <a:t>20</a:t>
            </a:r>
          </a:p>
        </p:txBody>
      </p:sp>
    </p:spTree>
    <p:extLst>
      <p:ext uri="{BB962C8B-B14F-4D97-AF65-F5344CB8AC3E}">
        <p14:creationId xmlns:p14="http://schemas.microsoft.com/office/powerpoint/2010/main" val="28242689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18E471-C44C-46EF-BBD5-F4B239FBF01D}"/>
              </a:ext>
            </a:extLst>
          </p:cNvPr>
          <p:cNvSpPr>
            <a:spLocks noGrp="1"/>
          </p:cNvSpPr>
          <p:nvPr>
            <p:ph type="title"/>
          </p:nvPr>
        </p:nvSpPr>
        <p:spPr>
          <a:xfrm>
            <a:off x="997527" y="139495"/>
            <a:ext cx="10356273" cy="703654"/>
          </a:xfrm>
        </p:spPr>
        <p:txBody>
          <a:bodyPr>
            <a:normAutofit fontScale="90000"/>
          </a:bodyPr>
          <a:lstStyle/>
          <a:p>
            <a:r>
              <a:rPr lang="en-US" dirty="0" err="1"/>
              <a:t>reinterpret_cast</a:t>
            </a:r>
            <a:endParaRPr lang="en-US" dirty="0"/>
          </a:p>
        </p:txBody>
      </p:sp>
      <p:sp>
        <p:nvSpPr>
          <p:cNvPr id="3" name="Content Placeholder 2">
            <a:extLst>
              <a:ext uri="{FF2B5EF4-FFF2-40B4-BE49-F238E27FC236}">
                <a16:creationId xmlns:a16="http://schemas.microsoft.com/office/drawing/2014/main" id="{5063002D-61E0-49A1-BF2E-B89ABCB0B020}"/>
              </a:ext>
            </a:extLst>
          </p:cNvPr>
          <p:cNvSpPr>
            <a:spLocks noGrp="1"/>
          </p:cNvSpPr>
          <p:nvPr>
            <p:ph idx="1"/>
          </p:nvPr>
        </p:nvSpPr>
        <p:spPr>
          <a:xfrm>
            <a:off x="249381" y="843149"/>
            <a:ext cx="11661569" cy="5333814"/>
          </a:xfrm>
        </p:spPr>
        <p:txBody>
          <a:bodyPr/>
          <a:lstStyle/>
          <a:p>
            <a:r>
              <a:rPr lang="en-US" dirty="0"/>
              <a:t>It is used to convert a pointer of some data type into a pointer of another data type, even if the data types before and after conversion are different.</a:t>
            </a:r>
          </a:p>
          <a:p>
            <a:r>
              <a:rPr lang="en-US" dirty="0"/>
              <a:t>It does not check if the pointer type and data pointed by the pointer is same or not.</a:t>
            </a:r>
          </a:p>
          <a:p>
            <a:endParaRPr lang="en-US" dirty="0"/>
          </a:p>
          <a:p>
            <a:pPr marL="0" indent="0">
              <a:buNone/>
            </a:pPr>
            <a:r>
              <a:rPr lang="en-US" dirty="0"/>
              <a:t>Syntax : </a:t>
            </a:r>
          </a:p>
          <a:p>
            <a:pPr marL="0" indent="0">
              <a:buNone/>
            </a:pPr>
            <a:r>
              <a:rPr lang="en-US" dirty="0"/>
              <a:t> </a:t>
            </a:r>
            <a:r>
              <a:rPr lang="en-US" dirty="0" err="1"/>
              <a:t>data_type</a:t>
            </a:r>
            <a:r>
              <a:rPr lang="en-US" dirty="0"/>
              <a:t> *</a:t>
            </a:r>
            <a:r>
              <a:rPr lang="en-US" dirty="0" err="1"/>
              <a:t>var_name</a:t>
            </a:r>
            <a:r>
              <a:rPr lang="en-US" dirty="0"/>
              <a:t> =  </a:t>
            </a:r>
            <a:r>
              <a:rPr lang="en-US" dirty="0" err="1"/>
              <a:t>reinterpret_cast</a:t>
            </a:r>
            <a:r>
              <a:rPr lang="en-US" dirty="0"/>
              <a:t> &lt;</a:t>
            </a:r>
            <a:r>
              <a:rPr lang="en-US" dirty="0" err="1"/>
              <a:t>data_type</a:t>
            </a:r>
            <a:r>
              <a:rPr lang="en-US" dirty="0"/>
              <a:t> *&gt;(</a:t>
            </a:r>
            <a:r>
              <a:rPr lang="en-US" dirty="0" err="1"/>
              <a:t>pointer_variable</a:t>
            </a:r>
            <a:r>
              <a:rPr lang="en-US" dirty="0"/>
              <a:t>);</a:t>
            </a:r>
          </a:p>
        </p:txBody>
      </p:sp>
    </p:spTree>
    <p:extLst>
      <p:ext uri="{BB962C8B-B14F-4D97-AF65-F5344CB8AC3E}">
        <p14:creationId xmlns:p14="http://schemas.microsoft.com/office/powerpoint/2010/main" val="11840834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096436F-AE5F-4162-B01B-4C56B0C589A4}"/>
              </a:ext>
            </a:extLst>
          </p:cNvPr>
          <p:cNvSpPr>
            <a:spLocks noGrp="1"/>
          </p:cNvSpPr>
          <p:nvPr>
            <p:ph idx="1"/>
          </p:nvPr>
        </p:nvSpPr>
        <p:spPr>
          <a:xfrm>
            <a:off x="166255" y="118752"/>
            <a:ext cx="11459688" cy="6531429"/>
          </a:xfrm>
        </p:spPr>
        <p:txBody>
          <a:bodyPr>
            <a:normAutofit fontScale="92500" lnSpcReduction="10000"/>
          </a:bodyPr>
          <a:lstStyle/>
          <a:p>
            <a:pPr marL="0" indent="0">
              <a:buNone/>
            </a:pPr>
            <a:r>
              <a:rPr lang="en-US" dirty="0"/>
              <a:t>// program to demonstrate working of </a:t>
            </a:r>
            <a:r>
              <a:rPr lang="en-US" dirty="0" err="1"/>
              <a:t>reinterpret_cast</a:t>
            </a:r>
            <a:endParaRPr lang="en-US" dirty="0"/>
          </a:p>
          <a:p>
            <a:pPr marL="0" indent="0">
              <a:buNone/>
            </a:pPr>
            <a:r>
              <a:rPr lang="en-US" dirty="0"/>
              <a:t>#include &lt;iostream&gt;</a:t>
            </a:r>
          </a:p>
          <a:p>
            <a:pPr marL="0" indent="0">
              <a:buNone/>
            </a:pPr>
            <a:r>
              <a:rPr lang="en-US" dirty="0"/>
              <a:t>using namespace std;</a:t>
            </a:r>
          </a:p>
          <a:p>
            <a:pPr marL="0" indent="0">
              <a:buNone/>
            </a:pPr>
            <a:endParaRPr lang="en-US" dirty="0"/>
          </a:p>
          <a:p>
            <a:pPr marL="0" indent="0">
              <a:buNone/>
            </a:pPr>
            <a:r>
              <a:rPr lang="en-US" dirty="0"/>
              <a:t>int main()</a:t>
            </a:r>
          </a:p>
          <a:p>
            <a:pPr marL="0" indent="0">
              <a:buNone/>
            </a:pPr>
            <a:r>
              <a:rPr lang="en-US" dirty="0"/>
              <a:t>{</a:t>
            </a:r>
          </a:p>
          <a:p>
            <a:pPr marL="0" indent="0">
              <a:buNone/>
            </a:pPr>
            <a:r>
              <a:rPr lang="en-US" dirty="0"/>
              <a:t>	int* p = new int(65);</a:t>
            </a:r>
          </a:p>
          <a:p>
            <a:pPr marL="0" indent="0">
              <a:buNone/>
            </a:pPr>
            <a:r>
              <a:rPr lang="en-US" dirty="0"/>
              <a:t>	char* </a:t>
            </a:r>
            <a:r>
              <a:rPr lang="en-US" dirty="0" err="1"/>
              <a:t>ch</a:t>
            </a:r>
            <a:r>
              <a:rPr lang="en-US" dirty="0"/>
              <a:t> = </a:t>
            </a:r>
            <a:r>
              <a:rPr lang="en-US" dirty="0" err="1"/>
              <a:t>reinterpret_cast</a:t>
            </a:r>
            <a:r>
              <a:rPr lang="en-US" dirty="0"/>
              <a:t>&lt;char*&gt;(p);</a:t>
            </a:r>
          </a:p>
          <a:p>
            <a:pPr marL="0" indent="0">
              <a:buNone/>
            </a:pPr>
            <a:r>
              <a:rPr lang="en-US" dirty="0"/>
              <a:t>	</a:t>
            </a:r>
            <a:r>
              <a:rPr lang="en-US" dirty="0" err="1"/>
              <a:t>cout</a:t>
            </a:r>
            <a:r>
              <a:rPr lang="en-US" dirty="0"/>
              <a:t> &lt;&lt; *p &lt;&lt; </a:t>
            </a:r>
            <a:r>
              <a:rPr lang="en-US" dirty="0" err="1"/>
              <a:t>endl</a:t>
            </a:r>
            <a:r>
              <a:rPr lang="en-US" dirty="0"/>
              <a:t>;</a:t>
            </a:r>
          </a:p>
          <a:p>
            <a:pPr marL="0" indent="0">
              <a:buNone/>
            </a:pPr>
            <a:r>
              <a:rPr lang="en-US" dirty="0"/>
              <a:t>	</a:t>
            </a:r>
            <a:r>
              <a:rPr lang="en-US" dirty="0" err="1"/>
              <a:t>cout</a:t>
            </a:r>
            <a:r>
              <a:rPr lang="en-US" dirty="0"/>
              <a:t> &lt;&lt; *</a:t>
            </a:r>
            <a:r>
              <a:rPr lang="en-US" dirty="0" err="1"/>
              <a:t>ch</a:t>
            </a:r>
            <a:r>
              <a:rPr lang="en-US" dirty="0"/>
              <a:t> &lt;&lt; </a:t>
            </a:r>
            <a:r>
              <a:rPr lang="en-US" dirty="0" err="1"/>
              <a:t>endl</a:t>
            </a:r>
            <a:r>
              <a:rPr lang="en-US" dirty="0"/>
              <a:t>;</a:t>
            </a:r>
          </a:p>
          <a:p>
            <a:pPr marL="0" indent="0">
              <a:buNone/>
            </a:pPr>
            <a:r>
              <a:rPr lang="en-US" dirty="0"/>
              <a:t>	</a:t>
            </a:r>
            <a:r>
              <a:rPr lang="en-US" dirty="0" err="1"/>
              <a:t>cout</a:t>
            </a:r>
            <a:r>
              <a:rPr lang="en-US" dirty="0"/>
              <a:t> &lt;&lt; p &lt;&lt; </a:t>
            </a:r>
            <a:r>
              <a:rPr lang="en-US" dirty="0" err="1"/>
              <a:t>endl</a:t>
            </a:r>
            <a:r>
              <a:rPr lang="en-US" dirty="0"/>
              <a:t>;</a:t>
            </a:r>
          </a:p>
          <a:p>
            <a:pPr marL="0" indent="0">
              <a:buNone/>
            </a:pPr>
            <a:r>
              <a:rPr lang="en-US" dirty="0"/>
              <a:t>	</a:t>
            </a:r>
            <a:r>
              <a:rPr lang="en-US" dirty="0" err="1"/>
              <a:t>cout</a:t>
            </a:r>
            <a:r>
              <a:rPr lang="en-US" dirty="0"/>
              <a:t> &lt;&lt; </a:t>
            </a:r>
            <a:r>
              <a:rPr lang="en-US" dirty="0" err="1"/>
              <a:t>ch</a:t>
            </a:r>
            <a:r>
              <a:rPr lang="en-US" dirty="0"/>
              <a:t> &lt;&lt; </a:t>
            </a:r>
            <a:r>
              <a:rPr lang="en-US" dirty="0" err="1"/>
              <a:t>endl</a:t>
            </a:r>
            <a:r>
              <a:rPr lang="en-US" dirty="0"/>
              <a:t>;</a:t>
            </a:r>
          </a:p>
          <a:p>
            <a:pPr marL="0" indent="0">
              <a:buNone/>
            </a:pPr>
            <a:r>
              <a:rPr lang="en-US" dirty="0"/>
              <a:t>	return 0;</a:t>
            </a:r>
          </a:p>
          <a:p>
            <a:pPr marL="0" indent="0">
              <a:buNone/>
            </a:pPr>
            <a:r>
              <a:rPr lang="en-US" dirty="0"/>
              <a:t>}</a:t>
            </a:r>
          </a:p>
          <a:p>
            <a:pPr marL="0" indent="0">
              <a:buNone/>
            </a:pPr>
            <a:endParaRPr lang="en-US" dirty="0"/>
          </a:p>
        </p:txBody>
      </p:sp>
      <p:sp>
        <p:nvSpPr>
          <p:cNvPr id="4" name="TextBox 3">
            <a:extLst>
              <a:ext uri="{FF2B5EF4-FFF2-40B4-BE49-F238E27FC236}">
                <a16:creationId xmlns:a16="http://schemas.microsoft.com/office/drawing/2014/main" id="{7DEEE768-E5B5-4B90-8832-6EE9735F92FC}"/>
              </a:ext>
            </a:extLst>
          </p:cNvPr>
          <p:cNvSpPr txBox="1"/>
          <p:nvPr/>
        </p:nvSpPr>
        <p:spPr>
          <a:xfrm>
            <a:off x="7932717" y="5260769"/>
            <a:ext cx="3610099" cy="1477328"/>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orbel" panose="020B0503020204020204"/>
                <a:ea typeface="+mn-ea"/>
                <a:cs typeface="+mn-cs"/>
              </a:rPr>
              <a:t>Output: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orbel" panose="020B0503020204020204"/>
                <a:ea typeface="+mn-ea"/>
                <a:cs typeface="+mn-cs"/>
              </a:rPr>
              <a:t>65</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orbel" panose="020B0503020204020204"/>
                <a:ea typeface="+mn-ea"/>
                <a:cs typeface="+mn-cs"/>
              </a:rPr>
              <a:t>A</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orbel" panose="020B0503020204020204"/>
                <a:ea typeface="+mn-ea"/>
                <a:cs typeface="+mn-cs"/>
              </a:rPr>
              <a:t>0x1609c20</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orbel" panose="020B0503020204020204"/>
                <a:ea typeface="+mn-ea"/>
                <a:cs typeface="+mn-cs"/>
              </a:rPr>
              <a:t>A</a:t>
            </a:r>
          </a:p>
        </p:txBody>
      </p:sp>
    </p:spTree>
    <p:extLst>
      <p:ext uri="{BB962C8B-B14F-4D97-AF65-F5344CB8AC3E}">
        <p14:creationId xmlns:p14="http://schemas.microsoft.com/office/powerpoint/2010/main" val="35165789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60A0B2-3DC6-4BBF-B951-B2D83F294043}"/>
              </a:ext>
            </a:extLst>
          </p:cNvPr>
          <p:cNvSpPr>
            <a:spLocks noGrp="1"/>
          </p:cNvSpPr>
          <p:nvPr>
            <p:ph type="title"/>
          </p:nvPr>
        </p:nvSpPr>
        <p:spPr>
          <a:xfrm>
            <a:off x="285008" y="365125"/>
            <a:ext cx="11068792" cy="1325563"/>
          </a:xfrm>
        </p:spPr>
        <p:txBody>
          <a:bodyPr/>
          <a:lstStyle/>
          <a:p>
            <a:r>
              <a:rPr lang="en-US" dirty="0"/>
              <a:t>Purpose for using </a:t>
            </a:r>
            <a:r>
              <a:rPr lang="en-US" dirty="0" err="1"/>
              <a:t>reinterpret_cast</a:t>
            </a:r>
            <a:r>
              <a:rPr lang="en-US" dirty="0"/>
              <a:t> </a:t>
            </a:r>
          </a:p>
        </p:txBody>
      </p:sp>
      <p:sp>
        <p:nvSpPr>
          <p:cNvPr id="3" name="Content Placeholder 2">
            <a:extLst>
              <a:ext uri="{FF2B5EF4-FFF2-40B4-BE49-F238E27FC236}">
                <a16:creationId xmlns:a16="http://schemas.microsoft.com/office/drawing/2014/main" id="{7175664D-75E6-4B32-93AC-C7FF0F90FBD6}"/>
              </a:ext>
            </a:extLst>
          </p:cNvPr>
          <p:cNvSpPr>
            <a:spLocks noGrp="1"/>
          </p:cNvSpPr>
          <p:nvPr>
            <p:ph idx="1"/>
          </p:nvPr>
        </p:nvSpPr>
        <p:spPr>
          <a:xfrm>
            <a:off x="285008" y="1825625"/>
            <a:ext cx="11068792" cy="4667250"/>
          </a:xfrm>
        </p:spPr>
        <p:txBody>
          <a:bodyPr>
            <a:normAutofit/>
          </a:bodyPr>
          <a:lstStyle/>
          <a:p>
            <a:r>
              <a:rPr lang="en-US" dirty="0" err="1"/>
              <a:t>reinterpret_cast</a:t>
            </a:r>
            <a:r>
              <a:rPr lang="en-US" dirty="0"/>
              <a:t> is a very special and dangerous type of casting operator. And is suggested to use it using proper data type i.e., (pointer data type should be same as original data type).</a:t>
            </a:r>
          </a:p>
          <a:p>
            <a:r>
              <a:rPr lang="en-US" dirty="0"/>
              <a:t>It can typecast any pointer to any other data type.</a:t>
            </a:r>
          </a:p>
          <a:p>
            <a:r>
              <a:rPr lang="en-US" dirty="0"/>
              <a:t>It is used when we want to work with bits.</a:t>
            </a:r>
          </a:p>
          <a:p>
            <a:r>
              <a:rPr lang="en-US" dirty="0"/>
              <a:t>If we use this type of cast then it becomes a non-portable product. So, it is suggested not to use this concept unless required.</a:t>
            </a:r>
          </a:p>
          <a:p>
            <a:r>
              <a:rPr lang="en-US" dirty="0"/>
              <a:t>It is only used to typecast any pointer to its original type.</a:t>
            </a:r>
          </a:p>
          <a:p>
            <a:r>
              <a:rPr lang="en-US" dirty="0"/>
              <a:t>Boolean value will be converted into integer value i.e., 0 for false and 1 for true.</a:t>
            </a:r>
          </a:p>
        </p:txBody>
      </p:sp>
    </p:spTree>
    <p:extLst>
      <p:ext uri="{BB962C8B-B14F-4D97-AF65-F5344CB8AC3E}">
        <p14:creationId xmlns:p14="http://schemas.microsoft.com/office/powerpoint/2010/main" val="10297221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32E121D-46F0-43C2-8AE0-6342D275642F}"/>
              </a:ext>
            </a:extLst>
          </p:cNvPr>
          <p:cNvSpPr>
            <a:spLocks noGrp="1"/>
          </p:cNvSpPr>
          <p:nvPr>
            <p:ph idx="1"/>
          </p:nvPr>
        </p:nvSpPr>
        <p:spPr>
          <a:xfrm>
            <a:off x="95003" y="127000"/>
            <a:ext cx="11258797" cy="6594434"/>
          </a:xfrm>
        </p:spPr>
        <p:txBody>
          <a:bodyPr>
            <a:normAutofit fontScale="70000" lnSpcReduction="20000"/>
          </a:bodyPr>
          <a:lstStyle/>
          <a:p>
            <a:pPr marL="0" indent="0">
              <a:buNone/>
            </a:pPr>
            <a:r>
              <a:rPr lang="en-US" dirty="0"/>
              <a:t>struct </a:t>
            </a:r>
            <a:r>
              <a:rPr lang="en-US" dirty="0" err="1"/>
              <a:t>mystruct</a:t>
            </a:r>
            <a:r>
              <a:rPr lang="en-US" dirty="0"/>
              <a:t>  {int x;	int y;	char c;	bool b;};</a:t>
            </a:r>
          </a:p>
          <a:p>
            <a:pPr marL="0" indent="0">
              <a:buNone/>
            </a:pPr>
            <a:r>
              <a:rPr lang="en-US" dirty="0"/>
              <a:t>int main()</a:t>
            </a:r>
          </a:p>
          <a:p>
            <a:pPr marL="0" indent="0">
              <a:buNone/>
            </a:pPr>
            <a:r>
              <a:rPr lang="en-US" dirty="0"/>
              <a:t>{	</a:t>
            </a:r>
            <a:r>
              <a:rPr lang="en-US" dirty="0" err="1"/>
              <a:t>mystruct</a:t>
            </a:r>
            <a:r>
              <a:rPr lang="en-US" dirty="0"/>
              <a:t> s;</a:t>
            </a:r>
          </a:p>
          <a:p>
            <a:pPr marL="0" indent="0">
              <a:buNone/>
            </a:pPr>
            <a:r>
              <a:rPr lang="en-US" dirty="0"/>
              <a:t>	</a:t>
            </a:r>
            <a:r>
              <a:rPr lang="en-US" dirty="0" err="1"/>
              <a:t>s.x</a:t>
            </a:r>
            <a:r>
              <a:rPr lang="en-US" dirty="0"/>
              <a:t> = 5;	</a:t>
            </a:r>
            <a:r>
              <a:rPr lang="en-US" dirty="0" err="1"/>
              <a:t>s.y</a:t>
            </a:r>
            <a:r>
              <a:rPr lang="en-US" dirty="0"/>
              <a:t> = 10;	</a:t>
            </a:r>
            <a:r>
              <a:rPr lang="en-US" dirty="0" err="1"/>
              <a:t>s.c</a:t>
            </a:r>
            <a:r>
              <a:rPr lang="en-US" dirty="0"/>
              <a:t> = 'a’;	</a:t>
            </a:r>
            <a:r>
              <a:rPr lang="en-US" dirty="0" err="1"/>
              <a:t>s.b</a:t>
            </a:r>
            <a:r>
              <a:rPr lang="en-US" dirty="0"/>
              <a:t> = true;</a:t>
            </a:r>
          </a:p>
          <a:p>
            <a:pPr marL="0" indent="0">
              <a:buNone/>
            </a:pPr>
            <a:r>
              <a:rPr lang="en-US" dirty="0"/>
              <a:t>	// data type must be same during casting as that of original</a:t>
            </a:r>
          </a:p>
          <a:p>
            <a:pPr marL="0" indent="0">
              <a:buNone/>
            </a:pPr>
            <a:r>
              <a:rPr lang="en-US" dirty="0"/>
              <a:t>	// converting the pointer of 's' to, pointer of int type in 'p'.</a:t>
            </a:r>
          </a:p>
          <a:p>
            <a:pPr marL="0" indent="0">
              <a:buNone/>
            </a:pPr>
            <a:r>
              <a:rPr lang="en-US" dirty="0"/>
              <a:t>	int* p = </a:t>
            </a:r>
            <a:r>
              <a:rPr lang="en-US" dirty="0" err="1"/>
              <a:t>reinterpret_cast</a:t>
            </a:r>
            <a:r>
              <a:rPr lang="en-US" dirty="0"/>
              <a:t>&lt;int*&gt;(&amp;s);</a:t>
            </a:r>
          </a:p>
          <a:p>
            <a:pPr marL="0" indent="0">
              <a:buNone/>
            </a:pPr>
            <a:r>
              <a:rPr lang="en-US" dirty="0"/>
              <a:t>	</a:t>
            </a:r>
            <a:r>
              <a:rPr lang="en-US" dirty="0" err="1"/>
              <a:t>cout</a:t>
            </a:r>
            <a:r>
              <a:rPr lang="en-US" dirty="0"/>
              <a:t> &lt;&lt; *p &lt;&lt; </a:t>
            </a:r>
            <a:r>
              <a:rPr lang="en-US" dirty="0" err="1"/>
              <a:t>endl</a:t>
            </a:r>
            <a:r>
              <a:rPr lang="en-US" dirty="0"/>
              <a:t>;</a:t>
            </a:r>
          </a:p>
          <a:p>
            <a:pPr marL="0" indent="0">
              <a:buNone/>
            </a:pPr>
            <a:r>
              <a:rPr lang="en-US" dirty="0"/>
              <a:t>	p++;</a:t>
            </a:r>
          </a:p>
          <a:p>
            <a:pPr marL="0" indent="0">
              <a:buNone/>
            </a:pPr>
            <a:r>
              <a:rPr lang="en-US" dirty="0"/>
              <a:t>	</a:t>
            </a:r>
            <a:r>
              <a:rPr lang="en-US" dirty="0" err="1"/>
              <a:t>cout</a:t>
            </a:r>
            <a:r>
              <a:rPr lang="en-US" dirty="0"/>
              <a:t> &lt;&lt; *p &lt;&lt; </a:t>
            </a:r>
            <a:r>
              <a:rPr lang="en-US" dirty="0" err="1"/>
              <a:t>endl</a:t>
            </a:r>
            <a:r>
              <a:rPr lang="en-US" dirty="0"/>
              <a:t>;</a:t>
            </a:r>
          </a:p>
          <a:p>
            <a:pPr marL="0" indent="0">
              <a:buNone/>
            </a:pPr>
            <a:r>
              <a:rPr lang="en-US" dirty="0"/>
              <a:t>	p++;</a:t>
            </a:r>
          </a:p>
          <a:p>
            <a:pPr marL="0" indent="0">
              <a:buNone/>
            </a:pPr>
            <a:r>
              <a:rPr lang="en-US" dirty="0"/>
              <a:t>	char* </a:t>
            </a:r>
            <a:r>
              <a:rPr lang="en-US" dirty="0" err="1"/>
              <a:t>ch</a:t>
            </a:r>
            <a:r>
              <a:rPr lang="en-US" dirty="0"/>
              <a:t> = </a:t>
            </a:r>
            <a:r>
              <a:rPr lang="en-US" dirty="0" err="1"/>
              <a:t>reinterpret_cast</a:t>
            </a:r>
            <a:r>
              <a:rPr lang="en-US" dirty="0"/>
              <a:t>&lt;char*&gt;(p);</a:t>
            </a:r>
          </a:p>
          <a:p>
            <a:pPr marL="0" indent="0">
              <a:buNone/>
            </a:pPr>
            <a:r>
              <a:rPr lang="en-US" dirty="0"/>
              <a:t>	</a:t>
            </a:r>
            <a:r>
              <a:rPr lang="en-US" dirty="0" err="1"/>
              <a:t>cout</a:t>
            </a:r>
            <a:r>
              <a:rPr lang="en-US" dirty="0"/>
              <a:t> &lt;&lt; *</a:t>
            </a:r>
            <a:r>
              <a:rPr lang="en-US" dirty="0" err="1"/>
              <a:t>ch</a:t>
            </a:r>
            <a:r>
              <a:rPr lang="en-US" dirty="0"/>
              <a:t> &lt;&lt; </a:t>
            </a:r>
            <a:r>
              <a:rPr lang="en-US" dirty="0" err="1"/>
              <a:t>endl</a:t>
            </a:r>
            <a:r>
              <a:rPr lang="en-US" dirty="0"/>
              <a:t>;</a:t>
            </a:r>
          </a:p>
          <a:p>
            <a:pPr marL="0" indent="0">
              <a:buNone/>
            </a:pPr>
            <a:r>
              <a:rPr lang="en-US" dirty="0"/>
              <a:t>	</a:t>
            </a:r>
            <a:r>
              <a:rPr lang="en-US" dirty="0" err="1"/>
              <a:t>ch</a:t>
            </a:r>
            <a:r>
              <a:rPr lang="en-US" dirty="0"/>
              <a:t>++;</a:t>
            </a:r>
          </a:p>
          <a:p>
            <a:pPr marL="0" indent="0">
              <a:buNone/>
            </a:pPr>
            <a:r>
              <a:rPr lang="en-US" dirty="0"/>
              <a:t>	bool* n = </a:t>
            </a:r>
            <a:r>
              <a:rPr lang="en-US" dirty="0" err="1"/>
              <a:t>reinterpret_cast</a:t>
            </a:r>
            <a:r>
              <a:rPr lang="en-US" dirty="0"/>
              <a:t>&lt;bool*&gt;(</a:t>
            </a:r>
            <a:r>
              <a:rPr lang="en-US" dirty="0" err="1"/>
              <a:t>ch</a:t>
            </a:r>
            <a:r>
              <a:rPr lang="en-US" dirty="0"/>
              <a:t>);</a:t>
            </a:r>
          </a:p>
          <a:p>
            <a:pPr marL="0" indent="0">
              <a:buNone/>
            </a:pPr>
            <a:r>
              <a:rPr lang="en-US" dirty="0"/>
              <a:t>	</a:t>
            </a:r>
            <a:r>
              <a:rPr lang="en-US" dirty="0" err="1"/>
              <a:t>cout</a:t>
            </a:r>
            <a:r>
              <a:rPr lang="en-US" dirty="0"/>
              <a:t> &lt;&lt; *n &lt;&lt; </a:t>
            </a:r>
            <a:r>
              <a:rPr lang="en-US" dirty="0" err="1"/>
              <a:t>endl</a:t>
            </a:r>
            <a:r>
              <a:rPr lang="en-US" dirty="0"/>
              <a:t>;</a:t>
            </a:r>
          </a:p>
          <a:p>
            <a:pPr marL="0" indent="0">
              <a:buNone/>
            </a:pPr>
            <a:r>
              <a:rPr lang="en-US" dirty="0"/>
              <a:t>	</a:t>
            </a:r>
            <a:r>
              <a:rPr lang="en-US" dirty="0" err="1"/>
              <a:t>cout</a:t>
            </a:r>
            <a:r>
              <a:rPr lang="en-US" dirty="0"/>
              <a:t> &lt;&lt; *(</a:t>
            </a:r>
            <a:r>
              <a:rPr lang="en-US" dirty="0" err="1"/>
              <a:t>reinterpret_cast</a:t>
            </a:r>
            <a:r>
              <a:rPr lang="en-US" dirty="0"/>
              <a:t>&lt;bool*&gt;(</a:t>
            </a:r>
            <a:r>
              <a:rPr lang="en-US" dirty="0" err="1"/>
              <a:t>ch</a:t>
            </a:r>
            <a:r>
              <a:rPr lang="en-US" dirty="0"/>
              <a:t>));</a:t>
            </a:r>
          </a:p>
          <a:p>
            <a:pPr marL="0" indent="0">
              <a:buNone/>
            </a:pPr>
            <a:r>
              <a:rPr lang="en-US" dirty="0"/>
              <a:t>	return 0;</a:t>
            </a:r>
          </a:p>
          <a:p>
            <a:pPr marL="0" indent="0">
              <a:buNone/>
            </a:pPr>
            <a:r>
              <a:rPr lang="en-US" dirty="0"/>
              <a:t>}</a:t>
            </a:r>
          </a:p>
        </p:txBody>
      </p:sp>
      <p:sp>
        <p:nvSpPr>
          <p:cNvPr id="4" name="TextBox 3">
            <a:extLst>
              <a:ext uri="{FF2B5EF4-FFF2-40B4-BE49-F238E27FC236}">
                <a16:creationId xmlns:a16="http://schemas.microsoft.com/office/drawing/2014/main" id="{C5720616-C797-4ED1-804A-69A4D841F93C}"/>
              </a:ext>
            </a:extLst>
          </p:cNvPr>
          <p:cNvSpPr txBox="1"/>
          <p:nvPr/>
        </p:nvSpPr>
        <p:spPr>
          <a:xfrm>
            <a:off x="10759044" y="2161309"/>
            <a:ext cx="1004129" cy="1754326"/>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orbel" panose="020B0503020204020204"/>
                <a:ea typeface="+mn-ea"/>
                <a:cs typeface="+mn-cs"/>
              </a:rPr>
              <a:t>Output: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orbel" panose="020B0503020204020204"/>
                <a:ea typeface="+mn-ea"/>
                <a:cs typeface="+mn-cs"/>
              </a:rPr>
              <a:t>5</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orbel" panose="020B0503020204020204"/>
                <a:ea typeface="+mn-ea"/>
                <a:cs typeface="+mn-cs"/>
              </a:rPr>
              <a:t>10</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orbel" panose="020B0503020204020204"/>
                <a:ea typeface="+mn-ea"/>
                <a:cs typeface="+mn-cs"/>
              </a:rPr>
              <a:t>a</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orbel" panose="020B0503020204020204"/>
                <a:ea typeface="+mn-ea"/>
                <a:cs typeface="+mn-cs"/>
              </a:rPr>
              <a:t>1</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orbel" panose="020B0503020204020204"/>
                <a:ea typeface="+mn-ea"/>
                <a:cs typeface="+mn-cs"/>
              </a:rPr>
              <a:t>1</a:t>
            </a:r>
          </a:p>
        </p:txBody>
      </p:sp>
    </p:spTree>
    <p:extLst>
      <p:ext uri="{BB962C8B-B14F-4D97-AF65-F5344CB8AC3E}">
        <p14:creationId xmlns:p14="http://schemas.microsoft.com/office/powerpoint/2010/main" val="35456365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8E378E-1F46-25FF-31E1-4ACA844FF821}"/>
              </a:ext>
            </a:extLst>
          </p:cNvPr>
          <p:cNvSpPr>
            <a:spLocks noGrp="1"/>
          </p:cNvSpPr>
          <p:nvPr>
            <p:ph type="title"/>
          </p:nvPr>
        </p:nvSpPr>
        <p:spPr/>
        <p:txBody>
          <a:bodyPr/>
          <a:lstStyle/>
          <a:p>
            <a:r>
              <a:rPr lang="en-US" dirty="0"/>
              <a:t>Type Casting</a:t>
            </a:r>
          </a:p>
        </p:txBody>
      </p:sp>
      <p:sp>
        <p:nvSpPr>
          <p:cNvPr id="3" name="Content Placeholder 2">
            <a:extLst>
              <a:ext uri="{FF2B5EF4-FFF2-40B4-BE49-F238E27FC236}">
                <a16:creationId xmlns:a16="http://schemas.microsoft.com/office/drawing/2014/main" id="{FD761097-0F5B-C72F-B911-B5C1F0F8405B}"/>
              </a:ext>
            </a:extLst>
          </p:cNvPr>
          <p:cNvSpPr>
            <a:spLocks noGrp="1"/>
          </p:cNvSpPr>
          <p:nvPr>
            <p:ph idx="1"/>
          </p:nvPr>
        </p:nvSpPr>
        <p:spPr>
          <a:xfrm>
            <a:off x="296883" y="1508166"/>
            <a:ext cx="11530940" cy="4668797"/>
          </a:xfrm>
        </p:spPr>
        <p:txBody>
          <a:bodyPr/>
          <a:lstStyle/>
          <a:p>
            <a:r>
              <a:rPr lang="en-US" dirty="0"/>
              <a:t>Casting is a technique by which one data type is converted to another data type. </a:t>
            </a:r>
          </a:p>
          <a:p>
            <a:r>
              <a:rPr lang="en-US" dirty="0"/>
              <a:t>The operator used for this purpose is known as the cast operator. </a:t>
            </a:r>
          </a:p>
          <a:p>
            <a:r>
              <a:rPr lang="en-US" dirty="0"/>
              <a:t>It is a unary operator which forces one data type to be converted into another data type. </a:t>
            </a:r>
          </a:p>
          <a:p>
            <a:pPr marL="0" indent="0">
              <a:buNone/>
            </a:pPr>
            <a:r>
              <a:rPr lang="en-US" dirty="0"/>
              <a:t>Syntax:</a:t>
            </a:r>
          </a:p>
          <a:p>
            <a:r>
              <a:rPr lang="en-US" dirty="0"/>
              <a:t>(Cast type) expression;   or</a:t>
            </a:r>
          </a:p>
          <a:p>
            <a:r>
              <a:rPr lang="en-US" dirty="0"/>
              <a:t>Cast type (expression)</a:t>
            </a:r>
          </a:p>
        </p:txBody>
      </p:sp>
    </p:spTree>
    <p:extLst>
      <p:ext uri="{BB962C8B-B14F-4D97-AF65-F5344CB8AC3E}">
        <p14:creationId xmlns:p14="http://schemas.microsoft.com/office/powerpoint/2010/main" val="36699256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76F014C-6ED8-40A7-A1D3-4F25CD8926BD}"/>
              </a:ext>
            </a:extLst>
          </p:cNvPr>
          <p:cNvSpPr>
            <a:spLocks noGrp="1"/>
          </p:cNvSpPr>
          <p:nvPr>
            <p:ph idx="1"/>
          </p:nvPr>
        </p:nvSpPr>
        <p:spPr>
          <a:xfrm>
            <a:off x="166254" y="130628"/>
            <a:ext cx="11447814" cy="6578929"/>
          </a:xfrm>
        </p:spPr>
        <p:txBody>
          <a:bodyPr>
            <a:normAutofit fontScale="70000" lnSpcReduction="20000"/>
          </a:bodyPr>
          <a:lstStyle/>
          <a:p>
            <a:pPr marL="0" indent="0">
              <a:buNone/>
            </a:pPr>
            <a:r>
              <a:rPr lang="en-US" dirty="0"/>
              <a:t>class A {</a:t>
            </a:r>
          </a:p>
          <a:p>
            <a:pPr marL="0" indent="0">
              <a:buNone/>
            </a:pPr>
            <a:r>
              <a:rPr lang="en-US" dirty="0"/>
              <a:t>public:</a:t>
            </a:r>
          </a:p>
          <a:p>
            <a:pPr marL="0" indent="0">
              <a:buNone/>
            </a:pPr>
            <a:r>
              <a:rPr lang="en-US" dirty="0"/>
              <a:t>	void </a:t>
            </a:r>
            <a:r>
              <a:rPr lang="en-US" dirty="0" err="1"/>
              <a:t>fun_a</a:t>
            </a:r>
            <a:r>
              <a:rPr lang="en-US" dirty="0"/>
              <a:t>(){	</a:t>
            </a:r>
            <a:r>
              <a:rPr lang="en-US" dirty="0" err="1"/>
              <a:t>cout</a:t>
            </a:r>
            <a:r>
              <a:rPr lang="en-US" dirty="0"/>
              <a:t> &lt;&lt; " In class A\n";}</a:t>
            </a:r>
          </a:p>
          <a:p>
            <a:pPr marL="0" indent="0">
              <a:buNone/>
            </a:pPr>
            <a:r>
              <a:rPr lang="en-US" dirty="0"/>
              <a:t>};</a:t>
            </a:r>
          </a:p>
          <a:p>
            <a:pPr marL="0" indent="0">
              <a:buNone/>
            </a:pPr>
            <a:endParaRPr lang="en-US" dirty="0"/>
          </a:p>
          <a:p>
            <a:pPr marL="0" indent="0">
              <a:buNone/>
            </a:pPr>
            <a:r>
              <a:rPr lang="en-US" dirty="0"/>
              <a:t>class B {</a:t>
            </a:r>
          </a:p>
          <a:p>
            <a:pPr marL="0" indent="0">
              <a:buNone/>
            </a:pPr>
            <a:r>
              <a:rPr lang="en-US" dirty="0"/>
              <a:t>public:</a:t>
            </a:r>
          </a:p>
          <a:p>
            <a:pPr marL="0" indent="0">
              <a:buNone/>
            </a:pPr>
            <a:r>
              <a:rPr lang="en-US" dirty="0"/>
              <a:t>	void </a:t>
            </a:r>
            <a:r>
              <a:rPr lang="en-US" dirty="0" err="1"/>
              <a:t>fun_b</a:t>
            </a:r>
            <a:r>
              <a:rPr lang="en-US" dirty="0"/>
              <a:t>() { </a:t>
            </a:r>
            <a:r>
              <a:rPr lang="en-US" dirty="0" err="1"/>
              <a:t>cout</a:t>
            </a:r>
            <a:r>
              <a:rPr lang="en-US" dirty="0"/>
              <a:t> &lt;&lt; " In class B\n";}</a:t>
            </a:r>
          </a:p>
          <a:p>
            <a:pPr marL="0" indent="0">
              <a:buNone/>
            </a:pPr>
            <a:r>
              <a:rPr lang="en-US" dirty="0"/>
              <a:t>};</a:t>
            </a:r>
          </a:p>
          <a:p>
            <a:pPr marL="0" indent="0">
              <a:buNone/>
            </a:pPr>
            <a:endParaRPr lang="en-US" dirty="0"/>
          </a:p>
          <a:p>
            <a:pPr marL="0" indent="0">
              <a:buNone/>
            </a:pPr>
            <a:r>
              <a:rPr lang="en-US" dirty="0"/>
              <a:t>int main()</a:t>
            </a:r>
          </a:p>
          <a:p>
            <a:pPr marL="0" indent="0">
              <a:buNone/>
            </a:pPr>
            <a:r>
              <a:rPr lang="en-US" dirty="0"/>
              <a:t>{	// creating object of class B</a:t>
            </a:r>
          </a:p>
          <a:p>
            <a:pPr marL="0" indent="0">
              <a:buNone/>
            </a:pPr>
            <a:r>
              <a:rPr lang="en-US" dirty="0"/>
              <a:t>	B* x = new B();</a:t>
            </a:r>
          </a:p>
          <a:p>
            <a:pPr marL="0" indent="0">
              <a:buNone/>
            </a:pPr>
            <a:r>
              <a:rPr lang="en-US" dirty="0"/>
              <a:t>	// converting the pointer to object referenced of class B to class A</a:t>
            </a:r>
          </a:p>
          <a:p>
            <a:pPr marL="0" indent="0">
              <a:buNone/>
            </a:pPr>
            <a:r>
              <a:rPr lang="en-US" dirty="0"/>
              <a:t>		A* </a:t>
            </a:r>
            <a:r>
              <a:rPr lang="en-US" dirty="0" err="1"/>
              <a:t>new_a</a:t>
            </a:r>
            <a:r>
              <a:rPr lang="en-US" dirty="0"/>
              <a:t> = </a:t>
            </a:r>
            <a:r>
              <a:rPr lang="en-US" dirty="0" err="1"/>
              <a:t>reinterpret_cast</a:t>
            </a:r>
            <a:r>
              <a:rPr lang="en-US" dirty="0"/>
              <a:t>&lt;A*&gt;(x);</a:t>
            </a:r>
          </a:p>
          <a:p>
            <a:pPr marL="0" indent="0">
              <a:buNone/>
            </a:pPr>
            <a:r>
              <a:rPr lang="en-US" dirty="0"/>
              <a:t>	// accessing the function of class A</a:t>
            </a:r>
          </a:p>
          <a:p>
            <a:pPr marL="0" indent="0">
              <a:buNone/>
            </a:pPr>
            <a:r>
              <a:rPr lang="en-US" dirty="0"/>
              <a:t>	</a:t>
            </a:r>
            <a:r>
              <a:rPr lang="en-US" dirty="0" err="1"/>
              <a:t>new_a</a:t>
            </a:r>
            <a:r>
              <a:rPr lang="en-US" dirty="0"/>
              <a:t>-&gt;</a:t>
            </a:r>
            <a:r>
              <a:rPr lang="en-US" dirty="0" err="1"/>
              <a:t>fun_a</a:t>
            </a:r>
            <a:r>
              <a:rPr lang="en-US" dirty="0"/>
              <a:t>();</a:t>
            </a:r>
          </a:p>
          <a:p>
            <a:pPr marL="0" indent="0">
              <a:buNone/>
            </a:pPr>
            <a:r>
              <a:rPr lang="en-US" dirty="0"/>
              <a:t>	return 0;</a:t>
            </a:r>
          </a:p>
          <a:p>
            <a:pPr marL="0" indent="0">
              <a:buNone/>
            </a:pPr>
            <a:r>
              <a:rPr lang="en-US" dirty="0"/>
              <a:t>}</a:t>
            </a:r>
          </a:p>
        </p:txBody>
      </p:sp>
      <p:sp>
        <p:nvSpPr>
          <p:cNvPr id="4" name="TextBox 3">
            <a:extLst>
              <a:ext uri="{FF2B5EF4-FFF2-40B4-BE49-F238E27FC236}">
                <a16:creationId xmlns:a16="http://schemas.microsoft.com/office/drawing/2014/main" id="{031A3052-429A-4D71-8407-778730E712B7}"/>
              </a:ext>
            </a:extLst>
          </p:cNvPr>
          <p:cNvSpPr txBox="1"/>
          <p:nvPr/>
        </p:nvSpPr>
        <p:spPr>
          <a:xfrm>
            <a:off x="9607138" y="5712032"/>
            <a:ext cx="2006930" cy="646331"/>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Corbel" panose="020B0503020204020204"/>
                <a:ea typeface="+mn-ea"/>
                <a:cs typeface="+mn-cs"/>
              </a:rPr>
              <a:t>Output</a:t>
            </a:r>
            <a:r>
              <a:rPr kumimoji="0" lang="en-US" sz="1800" b="0" i="0" u="none" strike="noStrike" kern="1200" cap="none" spc="0" normalizeH="0" baseline="0" noProof="0" dirty="0">
                <a:ln>
                  <a:noFill/>
                </a:ln>
                <a:solidFill>
                  <a:prstClr val="white"/>
                </a:solidFill>
                <a:effectLst/>
                <a:uLnTx/>
                <a:uFillTx/>
                <a:latin typeface="Corbel" panose="020B0503020204020204"/>
                <a:ea typeface="+mn-ea"/>
                <a:cs typeface="+mn-cs"/>
              </a:rPr>
              <a:t>:</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orbel" panose="020B0503020204020204"/>
                <a:ea typeface="+mn-ea"/>
                <a:cs typeface="+mn-cs"/>
              </a:rPr>
              <a:t>In class A</a:t>
            </a:r>
          </a:p>
        </p:txBody>
      </p:sp>
    </p:spTree>
    <p:extLst>
      <p:ext uri="{BB962C8B-B14F-4D97-AF65-F5344CB8AC3E}">
        <p14:creationId xmlns:p14="http://schemas.microsoft.com/office/powerpoint/2010/main" val="23306523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FD7F3-8871-4F6A-BF91-9F914019F065}"/>
              </a:ext>
            </a:extLst>
          </p:cNvPr>
          <p:cNvSpPr>
            <a:spLocks noGrp="1"/>
          </p:cNvSpPr>
          <p:nvPr>
            <p:ph type="title"/>
          </p:nvPr>
        </p:nvSpPr>
        <p:spPr/>
        <p:txBody>
          <a:bodyPr/>
          <a:lstStyle/>
          <a:p>
            <a:r>
              <a:rPr lang="en-US" dirty="0" err="1"/>
              <a:t>typeid</a:t>
            </a:r>
            <a:r>
              <a:rPr lang="en-US" dirty="0"/>
              <a:t> operator in C++</a:t>
            </a:r>
          </a:p>
        </p:txBody>
      </p:sp>
      <p:sp>
        <p:nvSpPr>
          <p:cNvPr id="3" name="Content Placeholder 2">
            <a:extLst>
              <a:ext uri="{FF2B5EF4-FFF2-40B4-BE49-F238E27FC236}">
                <a16:creationId xmlns:a16="http://schemas.microsoft.com/office/drawing/2014/main" id="{B05C61B9-1497-4205-9F6A-36D8E45CF756}"/>
              </a:ext>
            </a:extLst>
          </p:cNvPr>
          <p:cNvSpPr>
            <a:spLocks noGrp="1"/>
          </p:cNvSpPr>
          <p:nvPr>
            <p:ph idx="1"/>
          </p:nvPr>
        </p:nvSpPr>
        <p:spPr>
          <a:xfrm>
            <a:off x="296883" y="1389412"/>
            <a:ext cx="11483439" cy="5189517"/>
          </a:xfrm>
        </p:spPr>
        <p:txBody>
          <a:bodyPr/>
          <a:lstStyle/>
          <a:p>
            <a:r>
              <a:rPr lang="en-US" dirty="0"/>
              <a:t>It is used where the dynamic type or runtime type information of an object is needed.</a:t>
            </a:r>
          </a:p>
          <a:p>
            <a:r>
              <a:rPr lang="en-US" dirty="0"/>
              <a:t>It is included in the &lt;</a:t>
            </a:r>
            <a:r>
              <a:rPr lang="en-US" dirty="0" err="1"/>
              <a:t>typeinfo</a:t>
            </a:r>
            <a:r>
              <a:rPr lang="en-US" dirty="0"/>
              <a:t>&gt; library. Hence </a:t>
            </a:r>
            <a:r>
              <a:rPr lang="en-US" dirty="0" err="1"/>
              <a:t>inorder</a:t>
            </a:r>
            <a:r>
              <a:rPr lang="en-US" dirty="0"/>
              <a:t> to use </a:t>
            </a:r>
            <a:r>
              <a:rPr lang="en-US" dirty="0" err="1"/>
              <a:t>typeid</a:t>
            </a:r>
            <a:r>
              <a:rPr lang="en-US" dirty="0"/>
              <a:t>, this library should be included in the program.</a:t>
            </a:r>
          </a:p>
          <a:p>
            <a:pPr marL="0" indent="0">
              <a:buNone/>
            </a:pPr>
            <a:endParaRPr lang="en-US" dirty="0"/>
          </a:p>
          <a:p>
            <a:pPr marL="0" indent="0">
              <a:buNone/>
            </a:pPr>
            <a:r>
              <a:rPr lang="en-US" dirty="0">
                <a:solidFill>
                  <a:srgbClr val="FF0000"/>
                </a:solidFill>
              </a:rPr>
              <a:t>Syntax:  </a:t>
            </a:r>
            <a:endParaRPr lang="en-US" dirty="0"/>
          </a:p>
          <a:p>
            <a:pPr marL="0" indent="0">
              <a:buNone/>
            </a:pPr>
            <a:r>
              <a:rPr lang="en-US" dirty="0" err="1"/>
              <a:t>typeid</a:t>
            </a:r>
            <a:r>
              <a:rPr lang="en-US" dirty="0"/>
              <a:t>(type);	OR</a:t>
            </a:r>
          </a:p>
          <a:p>
            <a:pPr marL="0" indent="0">
              <a:buNone/>
            </a:pPr>
            <a:r>
              <a:rPr lang="en-US" dirty="0" err="1"/>
              <a:t>typeid</a:t>
            </a:r>
            <a:r>
              <a:rPr lang="en-US" dirty="0"/>
              <a:t>(expression);</a:t>
            </a:r>
          </a:p>
        </p:txBody>
      </p:sp>
    </p:spTree>
    <p:extLst>
      <p:ext uri="{BB962C8B-B14F-4D97-AF65-F5344CB8AC3E}">
        <p14:creationId xmlns:p14="http://schemas.microsoft.com/office/powerpoint/2010/main" val="21735088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F3BED6C-0E49-4534-B007-90CF53F092A1}"/>
              </a:ext>
            </a:extLst>
          </p:cNvPr>
          <p:cNvSpPr>
            <a:spLocks noGrp="1"/>
          </p:cNvSpPr>
          <p:nvPr>
            <p:ph idx="1"/>
          </p:nvPr>
        </p:nvSpPr>
        <p:spPr>
          <a:xfrm>
            <a:off x="237506" y="154379"/>
            <a:ext cx="11116294" cy="6022584"/>
          </a:xfrm>
        </p:spPr>
        <p:txBody>
          <a:bodyPr>
            <a:normAutofit/>
          </a:bodyPr>
          <a:lstStyle/>
          <a:p>
            <a:pPr marL="0" indent="0">
              <a:buNone/>
            </a:pPr>
            <a:r>
              <a:rPr lang="en-US" dirty="0">
                <a:solidFill>
                  <a:srgbClr val="FF0000"/>
                </a:solidFill>
              </a:rPr>
              <a:t>Parameters</a:t>
            </a:r>
            <a:r>
              <a:rPr lang="en-US" dirty="0"/>
              <a:t>: </a:t>
            </a:r>
            <a:r>
              <a:rPr lang="en-US" dirty="0" err="1"/>
              <a:t>typeid</a:t>
            </a:r>
            <a:r>
              <a:rPr lang="en-US" dirty="0"/>
              <a:t> operator accepts a parameter, based on the syntax used in the program:  </a:t>
            </a:r>
          </a:p>
          <a:p>
            <a:r>
              <a:rPr lang="en-US" dirty="0">
                <a:solidFill>
                  <a:srgbClr val="FF0000"/>
                </a:solidFill>
              </a:rPr>
              <a:t>type</a:t>
            </a:r>
            <a:r>
              <a:rPr lang="en-US" dirty="0"/>
              <a:t>: This parameter is passed when the runtime type information of a variable or an object is needed. In this, there is no evaluation that needs to be done inside type and simply the type information is to be known.</a:t>
            </a:r>
          </a:p>
          <a:p>
            <a:r>
              <a:rPr lang="en-US" dirty="0">
                <a:solidFill>
                  <a:srgbClr val="FF0000"/>
                </a:solidFill>
              </a:rPr>
              <a:t>expression</a:t>
            </a:r>
            <a:r>
              <a:rPr lang="en-US" dirty="0"/>
              <a:t>: This parameter is passed when the runtime type information of an expression is needed. In this, the expression is first evaluated. Then the type information of the final result is then provided.</a:t>
            </a:r>
          </a:p>
          <a:p>
            <a:r>
              <a:rPr lang="en-US" dirty="0">
                <a:solidFill>
                  <a:srgbClr val="FF0000"/>
                </a:solidFill>
              </a:rPr>
              <a:t>Return value</a:t>
            </a:r>
            <a:r>
              <a:rPr lang="en-US" dirty="0"/>
              <a:t>: This operator provides the runtime type information of the specified parameter and hence that type information is returned, as a reference to an object of class </a:t>
            </a:r>
            <a:r>
              <a:rPr lang="en-US" dirty="0" err="1"/>
              <a:t>type_info</a:t>
            </a:r>
            <a:r>
              <a:rPr lang="en-US" dirty="0"/>
              <a:t>.</a:t>
            </a:r>
          </a:p>
          <a:p>
            <a:r>
              <a:rPr lang="en-US" dirty="0">
                <a:solidFill>
                  <a:srgbClr val="FF0000"/>
                </a:solidFill>
              </a:rPr>
              <a:t>Usage: </a:t>
            </a:r>
            <a:r>
              <a:rPr lang="en-US" dirty="0" err="1"/>
              <a:t>typeid</a:t>
            </a:r>
            <a:r>
              <a:rPr lang="en-US" dirty="0"/>
              <a:t>() operator is used in different way according to the operand type. </a:t>
            </a:r>
          </a:p>
          <a:p>
            <a:endParaRPr lang="en-US" dirty="0"/>
          </a:p>
          <a:p>
            <a:endParaRPr lang="en-US" dirty="0"/>
          </a:p>
        </p:txBody>
      </p:sp>
    </p:spTree>
    <p:extLst>
      <p:ext uri="{BB962C8B-B14F-4D97-AF65-F5344CB8AC3E}">
        <p14:creationId xmlns:p14="http://schemas.microsoft.com/office/powerpoint/2010/main" val="37825010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9FAEC9C-D88C-4B35-9058-10F79366AAAF}"/>
              </a:ext>
            </a:extLst>
          </p:cNvPr>
          <p:cNvSpPr>
            <a:spLocks noGrp="1"/>
          </p:cNvSpPr>
          <p:nvPr>
            <p:ph idx="1"/>
          </p:nvPr>
        </p:nvSpPr>
        <p:spPr>
          <a:xfrm>
            <a:off x="237506" y="237506"/>
            <a:ext cx="11116294" cy="6483928"/>
          </a:xfrm>
        </p:spPr>
        <p:txBody>
          <a:bodyPr>
            <a:normAutofit fontScale="70000" lnSpcReduction="20000"/>
          </a:bodyPr>
          <a:lstStyle/>
          <a:p>
            <a:pPr marL="0" indent="0">
              <a:buNone/>
            </a:pPr>
            <a:r>
              <a:rPr lang="en-US" dirty="0"/>
              <a:t>//When operand is a variable or an object.</a:t>
            </a:r>
          </a:p>
          <a:p>
            <a:pPr marL="0" indent="0">
              <a:buNone/>
            </a:pPr>
            <a:r>
              <a:rPr lang="en-US" dirty="0"/>
              <a:t>#include &lt;</a:t>
            </a:r>
            <a:r>
              <a:rPr lang="en-US" dirty="0" err="1"/>
              <a:t>typeinfo</a:t>
            </a:r>
            <a:r>
              <a:rPr lang="en-US" dirty="0"/>
              <a:t>&gt;</a:t>
            </a:r>
          </a:p>
          <a:p>
            <a:pPr marL="0" indent="0">
              <a:buNone/>
            </a:pPr>
            <a:r>
              <a:rPr lang="en-US" dirty="0"/>
              <a:t>using namespace std;</a:t>
            </a:r>
          </a:p>
          <a:p>
            <a:pPr marL="0" indent="0">
              <a:buNone/>
            </a:pPr>
            <a:r>
              <a:rPr lang="en-US" dirty="0"/>
              <a:t>int main()</a:t>
            </a:r>
          </a:p>
          <a:p>
            <a:pPr marL="0" indent="0">
              <a:buNone/>
            </a:pPr>
            <a:r>
              <a:rPr lang="en-US" dirty="0"/>
              <a:t>{	int </a:t>
            </a:r>
            <a:r>
              <a:rPr lang="en-US" dirty="0" err="1"/>
              <a:t>i</a:t>
            </a:r>
            <a:r>
              <a:rPr lang="en-US" dirty="0"/>
              <a:t>, j;  char c;</a:t>
            </a:r>
          </a:p>
          <a:p>
            <a:pPr marL="0" indent="0">
              <a:buNone/>
            </a:pPr>
            <a:r>
              <a:rPr lang="en-US" dirty="0"/>
              <a:t>	// Get the type info using </a:t>
            </a:r>
            <a:r>
              <a:rPr lang="en-US" dirty="0" err="1"/>
              <a:t>typeid</a:t>
            </a:r>
            <a:r>
              <a:rPr lang="en-US" dirty="0"/>
              <a:t> operator</a:t>
            </a:r>
          </a:p>
          <a:p>
            <a:pPr marL="0" indent="0">
              <a:buNone/>
            </a:pPr>
            <a:r>
              <a:rPr lang="en-US" dirty="0"/>
              <a:t>	const </a:t>
            </a:r>
            <a:r>
              <a:rPr lang="en-US" dirty="0" err="1"/>
              <a:t>type_info</a:t>
            </a:r>
            <a:r>
              <a:rPr lang="en-US" dirty="0"/>
              <a:t>&amp; ti1 = </a:t>
            </a:r>
            <a:r>
              <a:rPr lang="en-US" dirty="0" err="1"/>
              <a:t>typeid</a:t>
            </a:r>
            <a:r>
              <a:rPr lang="en-US" dirty="0"/>
              <a:t>(</a:t>
            </a:r>
            <a:r>
              <a:rPr lang="en-US" dirty="0" err="1"/>
              <a:t>i</a:t>
            </a:r>
            <a:r>
              <a:rPr lang="en-US" dirty="0"/>
              <a:t>);</a:t>
            </a:r>
          </a:p>
          <a:p>
            <a:pPr marL="0" indent="0">
              <a:buNone/>
            </a:pPr>
            <a:r>
              <a:rPr lang="en-US" dirty="0"/>
              <a:t>	const </a:t>
            </a:r>
            <a:r>
              <a:rPr lang="en-US" dirty="0" err="1"/>
              <a:t>type_info</a:t>
            </a:r>
            <a:r>
              <a:rPr lang="en-US" dirty="0"/>
              <a:t>&amp; ti2 = </a:t>
            </a:r>
            <a:r>
              <a:rPr lang="en-US" dirty="0" err="1"/>
              <a:t>typeid</a:t>
            </a:r>
            <a:r>
              <a:rPr lang="en-US" dirty="0"/>
              <a:t>(j);</a:t>
            </a:r>
          </a:p>
          <a:p>
            <a:pPr marL="0" indent="0">
              <a:buNone/>
            </a:pPr>
            <a:r>
              <a:rPr lang="en-US" dirty="0"/>
              <a:t>	const </a:t>
            </a:r>
            <a:r>
              <a:rPr lang="en-US" dirty="0" err="1"/>
              <a:t>type_info</a:t>
            </a:r>
            <a:r>
              <a:rPr lang="en-US" dirty="0"/>
              <a:t>&amp; ti3 = </a:t>
            </a:r>
            <a:r>
              <a:rPr lang="en-US" dirty="0" err="1"/>
              <a:t>typeid</a:t>
            </a:r>
            <a:r>
              <a:rPr lang="en-US" dirty="0"/>
              <a:t>(c);</a:t>
            </a:r>
          </a:p>
          <a:p>
            <a:pPr marL="0" indent="0">
              <a:buNone/>
            </a:pPr>
            <a:r>
              <a:rPr lang="en-US" dirty="0"/>
              <a:t>	if (ti1 == ti2)</a:t>
            </a:r>
          </a:p>
          <a:p>
            <a:pPr marL="0" indent="0">
              <a:buNone/>
            </a:pPr>
            <a:r>
              <a:rPr lang="en-US" dirty="0"/>
              <a:t>		</a:t>
            </a:r>
            <a:r>
              <a:rPr lang="en-US" dirty="0" err="1"/>
              <a:t>cout</a:t>
            </a:r>
            <a:r>
              <a:rPr lang="en-US" dirty="0"/>
              <a:t> &lt;&lt; "</a:t>
            </a:r>
            <a:r>
              <a:rPr lang="en-US" dirty="0" err="1"/>
              <a:t>i</a:t>
            </a:r>
            <a:r>
              <a:rPr lang="en-US" dirty="0"/>
              <a:t> and j are of"&lt;&lt; " similar type" &lt;&lt; </a:t>
            </a:r>
            <a:r>
              <a:rPr lang="en-US" dirty="0" err="1"/>
              <a:t>endl</a:t>
            </a:r>
            <a:r>
              <a:rPr lang="en-US" dirty="0"/>
              <a:t>;</a:t>
            </a:r>
          </a:p>
          <a:p>
            <a:pPr marL="0" indent="0">
              <a:buNone/>
            </a:pPr>
            <a:r>
              <a:rPr lang="en-US" dirty="0"/>
              <a:t>	else</a:t>
            </a:r>
          </a:p>
          <a:p>
            <a:pPr marL="0" indent="0">
              <a:buNone/>
            </a:pPr>
            <a:r>
              <a:rPr lang="en-US" dirty="0"/>
              <a:t>		</a:t>
            </a:r>
            <a:r>
              <a:rPr lang="en-US" dirty="0" err="1"/>
              <a:t>cout</a:t>
            </a:r>
            <a:r>
              <a:rPr lang="en-US" dirty="0"/>
              <a:t> &lt;&lt; "</a:t>
            </a:r>
            <a:r>
              <a:rPr lang="en-US" dirty="0" err="1"/>
              <a:t>i</a:t>
            </a:r>
            <a:r>
              <a:rPr lang="en-US" dirty="0"/>
              <a:t> and j are of"&lt;&lt; " different type" &lt;&lt; </a:t>
            </a:r>
            <a:r>
              <a:rPr lang="en-US" dirty="0" err="1"/>
              <a:t>endl</a:t>
            </a:r>
            <a:r>
              <a:rPr lang="en-US" dirty="0"/>
              <a:t>;</a:t>
            </a:r>
          </a:p>
          <a:p>
            <a:pPr marL="0" indent="0">
              <a:buNone/>
            </a:pPr>
            <a:r>
              <a:rPr lang="en-US" dirty="0"/>
              <a:t>	if (ti2 == ti3)</a:t>
            </a:r>
          </a:p>
          <a:p>
            <a:pPr marL="0" indent="0">
              <a:buNone/>
            </a:pPr>
            <a:r>
              <a:rPr lang="en-US" dirty="0"/>
              <a:t>		</a:t>
            </a:r>
            <a:r>
              <a:rPr lang="en-US" dirty="0" err="1"/>
              <a:t>cout</a:t>
            </a:r>
            <a:r>
              <a:rPr lang="en-US" dirty="0"/>
              <a:t> &lt;&lt; "j and c are of"&lt;&lt; " similar type" &lt;&lt; </a:t>
            </a:r>
            <a:r>
              <a:rPr lang="en-US" dirty="0" err="1"/>
              <a:t>endl</a:t>
            </a:r>
            <a:r>
              <a:rPr lang="en-US" dirty="0"/>
              <a:t>;</a:t>
            </a:r>
          </a:p>
          <a:p>
            <a:pPr marL="0" indent="0">
              <a:buNone/>
            </a:pPr>
            <a:r>
              <a:rPr lang="en-US" dirty="0"/>
              <a:t>	else</a:t>
            </a:r>
          </a:p>
          <a:p>
            <a:pPr marL="0" indent="0">
              <a:buNone/>
            </a:pPr>
            <a:r>
              <a:rPr lang="en-US" dirty="0"/>
              <a:t>		</a:t>
            </a:r>
            <a:r>
              <a:rPr lang="en-US" dirty="0" err="1"/>
              <a:t>cout</a:t>
            </a:r>
            <a:r>
              <a:rPr lang="en-US" dirty="0"/>
              <a:t> &lt;&lt; "j and c are of"&lt;&lt; " different type" &lt;&lt; </a:t>
            </a:r>
            <a:r>
              <a:rPr lang="en-US" dirty="0" err="1"/>
              <a:t>endl</a:t>
            </a:r>
            <a:r>
              <a:rPr lang="en-US" dirty="0"/>
              <a:t>;</a:t>
            </a:r>
          </a:p>
          <a:p>
            <a:pPr marL="0" indent="0">
              <a:buNone/>
            </a:pPr>
            <a:r>
              <a:rPr lang="en-US" dirty="0"/>
              <a:t>	return 0;</a:t>
            </a:r>
          </a:p>
          <a:p>
            <a:pPr marL="0" indent="0">
              <a:buNone/>
            </a:pPr>
            <a:r>
              <a:rPr lang="en-US" dirty="0"/>
              <a:t>}</a:t>
            </a:r>
          </a:p>
        </p:txBody>
      </p:sp>
    </p:spTree>
    <p:extLst>
      <p:ext uri="{BB962C8B-B14F-4D97-AF65-F5344CB8AC3E}">
        <p14:creationId xmlns:p14="http://schemas.microsoft.com/office/powerpoint/2010/main" val="38921517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633B4AE-5220-401D-A283-2147AC598A7C}"/>
              </a:ext>
            </a:extLst>
          </p:cNvPr>
          <p:cNvSpPr>
            <a:spLocks noGrp="1"/>
          </p:cNvSpPr>
          <p:nvPr>
            <p:ph idx="1"/>
          </p:nvPr>
        </p:nvSpPr>
        <p:spPr>
          <a:xfrm>
            <a:off x="154379" y="201881"/>
            <a:ext cx="11199421" cy="6424550"/>
          </a:xfrm>
        </p:spPr>
        <p:txBody>
          <a:bodyPr>
            <a:normAutofit fontScale="77500" lnSpcReduction="20000"/>
          </a:bodyPr>
          <a:lstStyle/>
          <a:p>
            <a:pPr marL="0" indent="0">
              <a:buNone/>
            </a:pPr>
            <a:r>
              <a:rPr lang="en-US" dirty="0"/>
              <a:t>//When operand is an expression.</a:t>
            </a:r>
          </a:p>
          <a:p>
            <a:pPr marL="0" indent="0">
              <a:buNone/>
            </a:pPr>
            <a:r>
              <a:rPr lang="en-US" dirty="0"/>
              <a:t>#include &lt;iostream&gt;</a:t>
            </a:r>
          </a:p>
          <a:p>
            <a:pPr marL="0" indent="0">
              <a:buNone/>
            </a:pPr>
            <a:r>
              <a:rPr lang="en-US" dirty="0"/>
              <a:t>#include &lt;</a:t>
            </a:r>
            <a:r>
              <a:rPr lang="en-US" dirty="0" err="1"/>
              <a:t>typeinfo</a:t>
            </a:r>
            <a:r>
              <a:rPr lang="en-US" dirty="0"/>
              <a:t>&gt;</a:t>
            </a:r>
          </a:p>
          <a:p>
            <a:pPr marL="0" indent="0">
              <a:buNone/>
            </a:pPr>
            <a:r>
              <a:rPr lang="en-US" dirty="0"/>
              <a:t>using namespace std;</a:t>
            </a:r>
          </a:p>
          <a:p>
            <a:pPr marL="0" indent="0">
              <a:buNone/>
            </a:pPr>
            <a:r>
              <a:rPr lang="en-US" dirty="0"/>
              <a:t>int main()</a:t>
            </a:r>
          </a:p>
          <a:p>
            <a:pPr marL="0" indent="0">
              <a:buNone/>
            </a:pPr>
            <a:r>
              <a:rPr lang="en-US" dirty="0"/>
              <a:t>{	int </a:t>
            </a:r>
            <a:r>
              <a:rPr lang="en-US" dirty="0" err="1"/>
              <a:t>i</a:t>
            </a:r>
            <a:r>
              <a:rPr lang="en-US" dirty="0"/>
              <a:t> = 5;</a:t>
            </a:r>
          </a:p>
          <a:p>
            <a:pPr marL="0" indent="0">
              <a:buNone/>
            </a:pPr>
            <a:r>
              <a:rPr lang="en-US" dirty="0"/>
              <a:t>	float j = 1.0;</a:t>
            </a:r>
          </a:p>
          <a:p>
            <a:pPr marL="0" indent="0">
              <a:buNone/>
            </a:pPr>
            <a:r>
              <a:rPr lang="en-US" dirty="0"/>
              <a:t>	char c = 'a';</a:t>
            </a:r>
          </a:p>
          <a:p>
            <a:pPr marL="0" indent="0">
              <a:buNone/>
            </a:pPr>
            <a:r>
              <a:rPr lang="en-US" dirty="0"/>
              <a:t>	// Get the type info using </a:t>
            </a:r>
            <a:r>
              <a:rPr lang="en-US" dirty="0" err="1"/>
              <a:t>typeid</a:t>
            </a:r>
            <a:r>
              <a:rPr lang="en-US" dirty="0"/>
              <a:t> operator</a:t>
            </a:r>
          </a:p>
          <a:p>
            <a:pPr marL="0" indent="0">
              <a:buNone/>
            </a:pPr>
            <a:r>
              <a:rPr lang="en-US" dirty="0"/>
              <a:t>	const </a:t>
            </a:r>
            <a:r>
              <a:rPr lang="en-US" dirty="0" err="1"/>
              <a:t>type_info</a:t>
            </a:r>
            <a:r>
              <a:rPr lang="en-US" dirty="0"/>
              <a:t>&amp; ti1 = </a:t>
            </a:r>
            <a:r>
              <a:rPr lang="en-US" dirty="0" err="1"/>
              <a:t>typeid</a:t>
            </a:r>
            <a:r>
              <a:rPr lang="en-US" dirty="0"/>
              <a:t>(</a:t>
            </a:r>
            <a:r>
              <a:rPr lang="en-US" dirty="0" err="1"/>
              <a:t>i</a:t>
            </a:r>
            <a:r>
              <a:rPr lang="en-US" dirty="0"/>
              <a:t> * j);</a:t>
            </a:r>
          </a:p>
          <a:p>
            <a:pPr marL="0" indent="0">
              <a:buNone/>
            </a:pPr>
            <a:r>
              <a:rPr lang="en-US" dirty="0"/>
              <a:t>	const </a:t>
            </a:r>
            <a:r>
              <a:rPr lang="en-US" dirty="0" err="1"/>
              <a:t>type_info</a:t>
            </a:r>
            <a:r>
              <a:rPr lang="en-US" dirty="0"/>
              <a:t>&amp; ti2 = </a:t>
            </a:r>
            <a:r>
              <a:rPr lang="en-US" dirty="0" err="1"/>
              <a:t>typeid</a:t>
            </a:r>
            <a:r>
              <a:rPr lang="en-US" dirty="0"/>
              <a:t>(</a:t>
            </a:r>
            <a:r>
              <a:rPr lang="en-US" dirty="0" err="1"/>
              <a:t>i</a:t>
            </a:r>
            <a:r>
              <a:rPr lang="en-US" dirty="0"/>
              <a:t> * c);</a:t>
            </a:r>
          </a:p>
          <a:p>
            <a:pPr marL="0" indent="0">
              <a:buNone/>
            </a:pPr>
            <a:r>
              <a:rPr lang="en-US" dirty="0"/>
              <a:t>	const </a:t>
            </a:r>
            <a:r>
              <a:rPr lang="en-US" dirty="0" err="1"/>
              <a:t>type_info</a:t>
            </a:r>
            <a:r>
              <a:rPr lang="en-US" dirty="0"/>
              <a:t>&amp; ti3 = </a:t>
            </a:r>
            <a:r>
              <a:rPr lang="en-US" dirty="0" err="1"/>
              <a:t>typeid</a:t>
            </a:r>
            <a:r>
              <a:rPr lang="en-US" dirty="0"/>
              <a:t>(c);</a:t>
            </a:r>
          </a:p>
          <a:p>
            <a:pPr marL="0" indent="0">
              <a:buNone/>
            </a:pPr>
            <a:r>
              <a:rPr lang="en-US" dirty="0"/>
              <a:t>	</a:t>
            </a:r>
            <a:r>
              <a:rPr lang="en-US" dirty="0" err="1"/>
              <a:t>cout</a:t>
            </a:r>
            <a:r>
              <a:rPr lang="en-US" dirty="0"/>
              <a:t> &lt;&lt; "ti1 is of type "&lt;&lt; ti1.name() &lt;&lt; </a:t>
            </a:r>
            <a:r>
              <a:rPr lang="en-US" dirty="0" err="1"/>
              <a:t>endl</a:t>
            </a:r>
            <a:r>
              <a:rPr lang="en-US" dirty="0"/>
              <a:t>;</a:t>
            </a:r>
          </a:p>
          <a:p>
            <a:pPr marL="0" indent="0">
              <a:buNone/>
            </a:pPr>
            <a:r>
              <a:rPr lang="en-US" dirty="0"/>
              <a:t>	</a:t>
            </a:r>
            <a:r>
              <a:rPr lang="en-US" dirty="0" err="1"/>
              <a:t>cout</a:t>
            </a:r>
            <a:r>
              <a:rPr lang="en-US" dirty="0"/>
              <a:t> &lt;&lt; "ti2 is of type "&lt;&lt; ti2.name() &lt;&lt; </a:t>
            </a:r>
            <a:r>
              <a:rPr lang="en-US" dirty="0" err="1"/>
              <a:t>endl</a:t>
            </a:r>
            <a:r>
              <a:rPr lang="en-US" dirty="0"/>
              <a:t>;</a:t>
            </a:r>
          </a:p>
          <a:p>
            <a:pPr marL="0" indent="0">
              <a:buNone/>
            </a:pPr>
            <a:r>
              <a:rPr lang="en-US" dirty="0"/>
              <a:t>	</a:t>
            </a:r>
            <a:r>
              <a:rPr lang="en-US" dirty="0" err="1"/>
              <a:t>cout</a:t>
            </a:r>
            <a:r>
              <a:rPr lang="en-US" dirty="0"/>
              <a:t> &lt;&lt; "ti3 is of type "&lt;&lt; ti3.name() &lt;&lt; </a:t>
            </a:r>
            <a:r>
              <a:rPr lang="en-US" dirty="0" err="1"/>
              <a:t>endl</a:t>
            </a:r>
            <a:r>
              <a:rPr lang="en-US" dirty="0"/>
              <a:t>;</a:t>
            </a:r>
          </a:p>
          <a:p>
            <a:pPr marL="0" indent="0">
              <a:buNone/>
            </a:pPr>
            <a:r>
              <a:rPr lang="en-US" dirty="0"/>
              <a:t>	return 0;</a:t>
            </a:r>
          </a:p>
          <a:p>
            <a:pPr marL="0" indent="0">
              <a:buNone/>
            </a:pPr>
            <a:r>
              <a:rPr lang="en-US" dirty="0"/>
              <a:t>}</a:t>
            </a:r>
          </a:p>
          <a:p>
            <a:endParaRPr lang="en-US" dirty="0"/>
          </a:p>
        </p:txBody>
      </p:sp>
      <p:sp>
        <p:nvSpPr>
          <p:cNvPr id="4" name="TextBox 3">
            <a:extLst>
              <a:ext uri="{FF2B5EF4-FFF2-40B4-BE49-F238E27FC236}">
                <a16:creationId xmlns:a16="http://schemas.microsoft.com/office/drawing/2014/main" id="{10C1E869-B475-47F7-9B28-E4DB65E28E01}"/>
              </a:ext>
            </a:extLst>
          </p:cNvPr>
          <p:cNvSpPr txBox="1"/>
          <p:nvPr/>
        </p:nvSpPr>
        <p:spPr>
          <a:xfrm>
            <a:off x="10068535" y="5329194"/>
            <a:ext cx="1555667" cy="1200329"/>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FF0000"/>
                </a:solidFill>
                <a:effectLst/>
                <a:uLnTx/>
                <a:uFillTx/>
                <a:latin typeface="Corbel" panose="020B0503020204020204"/>
                <a:ea typeface="+mn-ea"/>
                <a:cs typeface="+mn-cs"/>
              </a:rPr>
              <a:t>Output:</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orbel" panose="020B0503020204020204"/>
                <a:ea typeface="+mn-ea"/>
                <a:cs typeface="+mn-cs"/>
              </a:rPr>
              <a:t>ti1 is of type f</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orbel" panose="020B0503020204020204"/>
                <a:ea typeface="+mn-ea"/>
                <a:cs typeface="+mn-cs"/>
              </a:rPr>
              <a:t>ti2 is of type </a:t>
            </a:r>
            <a:r>
              <a:rPr kumimoji="0" lang="en-US" sz="1800" b="0" i="0" u="none" strike="noStrike" kern="1200" cap="none" spc="0" normalizeH="0" baseline="0" noProof="0" dirty="0" err="1">
                <a:ln>
                  <a:noFill/>
                </a:ln>
                <a:solidFill>
                  <a:prstClr val="white"/>
                </a:solidFill>
                <a:effectLst/>
                <a:uLnTx/>
                <a:uFillTx/>
                <a:latin typeface="Corbel" panose="020B0503020204020204"/>
                <a:ea typeface="+mn-ea"/>
                <a:cs typeface="+mn-cs"/>
              </a:rPr>
              <a:t>i</a:t>
            </a:r>
            <a:endParaRPr kumimoji="0" lang="en-US" sz="1800" b="0" i="0" u="none" strike="noStrike" kern="1200" cap="none" spc="0" normalizeH="0" baseline="0" noProof="0" dirty="0">
              <a:ln>
                <a:noFill/>
              </a:ln>
              <a:solidFill>
                <a:prstClr val="white"/>
              </a:solidFill>
              <a:effectLst/>
              <a:uLnTx/>
              <a:uFillTx/>
              <a:latin typeface="Corbel" panose="020B050302020402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orbel" panose="020B0503020204020204"/>
                <a:ea typeface="+mn-ea"/>
                <a:cs typeface="+mn-cs"/>
              </a:rPr>
              <a:t>ti3 is of type c</a:t>
            </a:r>
          </a:p>
        </p:txBody>
      </p:sp>
    </p:spTree>
    <p:extLst>
      <p:ext uri="{BB962C8B-B14F-4D97-AF65-F5344CB8AC3E}">
        <p14:creationId xmlns:p14="http://schemas.microsoft.com/office/powerpoint/2010/main" val="16130818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E20C02-EFBF-4D84-ABF5-189F3F02801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8421FAA-F1CC-4F9A-8FAA-756758FFA49B}"/>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9788181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422110-3C26-563F-1CA6-645E4C44D987}"/>
              </a:ext>
            </a:extLst>
          </p:cNvPr>
          <p:cNvSpPr>
            <a:spLocks noGrp="1"/>
          </p:cNvSpPr>
          <p:nvPr>
            <p:ph idx="1"/>
          </p:nvPr>
        </p:nvSpPr>
        <p:spPr>
          <a:xfrm>
            <a:off x="83127" y="83127"/>
            <a:ext cx="11839699" cy="6614556"/>
          </a:xfrm>
        </p:spPr>
        <p:txBody>
          <a:bodyPr>
            <a:normAutofit/>
          </a:bodyPr>
          <a:lstStyle/>
          <a:p>
            <a:pPr marL="0" indent="0">
              <a:buNone/>
            </a:pPr>
            <a:r>
              <a:rPr lang="en-US" dirty="0"/>
              <a:t> //C++ program to demonstrate the use of typecasting </a:t>
            </a:r>
          </a:p>
          <a:p>
            <a:pPr marL="0" indent="0">
              <a:buNone/>
            </a:pPr>
            <a:r>
              <a:rPr lang="en-US" dirty="0"/>
              <a:t>int main() </a:t>
            </a:r>
          </a:p>
          <a:p>
            <a:pPr marL="0" indent="0">
              <a:buNone/>
            </a:pPr>
            <a:r>
              <a:rPr lang="en-US" dirty="0"/>
              <a:t>{ </a:t>
            </a:r>
          </a:p>
          <a:p>
            <a:pPr marL="0" indent="0">
              <a:buNone/>
            </a:pPr>
            <a:r>
              <a:rPr lang="en-US" dirty="0"/>
              <a:t>    int a, b; </a:t>
            </a:r>
          </a:p>
          <a:p>
            <a:pPr marL="0" indent="0">
              <a:buNone/>
            </a:pPr>
            <a:r>
              <a:rPr lang="en-US" dirty="0"/>
              <a:t>    float c; </a:t>
            </a:r>
          </a:p>
          <a:p>
            <a:pPr marL="0" indent="0">
              <a:buNone/>
            </a:pPr>
            <a:r>
              <a:rPr lang="en-US" dirty="0"/>
              <a:t>     a = 20; </a:t>
            </a:r>
          </a:p>
          <a:p>
            <a:pPr marL="0" indent="0">
              <a:buNone/>
            </a:pPr>
            <a:r>
              <a:rPr lang="en-US" dirty="0"/>
              <a:t>    b = 40; </a:t>
            </a:r>
          </a:p>
          <a:p>
            <a:pPr marL="0" indent="0">
              <a:buNone/>
            </a:pPr>
            <a:r>
              <a:rPr lang="en-US" dirty="0"/>
              <a:t>      // Typecasting </a:t>
            </a:r>
          </a:p>
          <a:p>
            <a:pPr marL="0" indent="0">
              <a:buNone/>
            </a:pPr>
            <a:r>
              <a:rPr lang="en-US" dirty="0"/>
              <a:t>    c = (float)a * b; </a:t>
            </a:r>
          </a:p>
          <a:p>
            <a:pPr marL="0" indent="0">
              <a:buNone/>
            </a:pPr>
            <a:r>
              <a:rPr lang="en-US" dirty="0"/>
              <a:t>     </a:t>
            </a:r>
            <a:r>
              <a:rPr lang="en-US" dirty="0" err="1"/>
              <a:t>cout</a:t>
            </a:r>
            <a:r>
              <a:rPr lang="en-US" dirty="0"/>
              <a:t> &lt;&lt; "Result: " &lt;&lt; c; </a:t>
            </a:r>
          </a:p>
          <a:p>
            <a:pPr marL="0" indent="0">
              <a:buNone/>
            </a:pPr>
            <a:r>
              <a:rPr lang="en-US" dirty="0"/>
              <a:t>    return 0; </a:t>
            </a:r>
          </a:p>
          <a:p>
            <a:pPr marL="0" indent="0">
              <a:buNone/>
            </a:pPr>
            <a:r>
              <a:rPr lang="en-US" dirty="0"/>
              <a:t>} </a:t>
            </a:r>
          </a:p>
        </p:txBody>
      </p:sp>
    </p:spTree>
    <p:extLst>
      <p:ext uri="{BB962C8B-B14F-4D97-AF65-F5344CB8AC3E}">
        <p14:creationId xmlns:p14="http://schemas.microsoft.com/office/powerpoint/2010/main" val="27926593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905599E-672B-4025-9FF2-24D03463A72A}"/>
              </a:ext>
            </a:extLst>
          </p:cNvPr>
          <p:cNvSpPr>
            <a:spLocks noGrp="1"/>
          </p:cNvSpPr>
          <p:nvPr>
            <p:ph idx="1"/>
          </p:nvPr>
        </p:nvSpPr>
        <p:spPr>
          <a:xfrm>
            <a:off x="0" y="106878"/>
            <a:ext cx="11673444" cy="6460177"/>
          </a:xfrm>
        </p:spPr>
        <p:txBody>
          <a:bodyPr>
            <a:normAutofit/>
          </a:bodyPr>
          <a:lstStyle/>
          <a:p>
            <a:pPr marL="0" indent="0">
              <a:buNone/>
            </a:pPr>
            <a:endParaRPr lang="en-US" dirty="0"/>
          </a:p>
          <a:p>
            <a:pPr marL="0" indent="0">
              <a:buNone/>
            </a:pPr>
            <a:r>
              <a:rPr lang="en-US" dirty="0"/>
              <a:t>int main() </a:t>
            </a:r>
          </a:p>
          <a:p>
            <a:pPr marL="0" indent="0">
              <a:buNone/>
            </a:pPr>
            <a:r>
              <a:rPr lang="en-US" dirty="0"/>
              <a:t>{ </a:t>
            </a:r>
          </a:p>
          <a:p>
            <a:pPr marL="0" indent="0">
              <a:buNone/>
            </a:pPr>
            <a:r>
              <a:rPr lang="en-US" dirty="0"/>
              <a:t>int a = 7, b = 2; </a:t>
            </a:r>
          </a:p>
          <a:p>
            <a:pPr marL="0" indent="0">
              <a:buNone/>
            </a:pPr>
            <a:r>
              <a:rPr lang="en-US" dirty="0"/>
              <a:t>    float c; </a:t>
            </a:r>
          </a:p>
          <a:p>
            <a:pPr marL="0" indent="0">
              <a:buNone/>
            </a:pPr>
            <a:endParaRPr lang="en-US" dirty="0"/>
          </a:p>
          <a:p>
            <a:pPr marL="0" indent="0">
              <a:buNone/>
            </a:pPr>
            <a:r>
              <a:rPr lang="en-US" dirty="0"/>
              <a:t>    c = a / b; </a:t>
            </a:r>
          </a:p>
          <a:p>
            <a:pPr marL="0" indent="0">
              <a:buNone/>
            </a:pPr>
            <a:r>
              <a:rPr lang="en-US" dirty="0"/>
              <a:t>    </a:t>
            </a:r>
            <a:r>
              <a:rPr lang="en-US" dirty="0" err="1"/>
              <a:t>cout</a:t>
            </a:r>
            <a:r>
              <a:rPr lang="en-US" dirty="0"/>
              <a:t> &lt;&lt; "Result:" &lt;&lt; c; </a:t>
            </a:r>
          </a:p>
          <a:p>
            <a:pPr marL="0" indent="0">
              <a:buNone/>
            </a:pPr>
            <a:r>
              <a:rPr lang="en-US" dirty="0"/>
              <a:t>    return 0; </a:t>
            </a:r>
          </a:p>
          <a:p>
            <a:pPr marL="0" indent="0">
              <a:buNone/>
            </a:pPr>
            <a:r>
              <a:rPr lang="en-US" dirty="0"/>
              <a:t>} </a:t>
            </a:r>
          </a:p>
        </p:txBody>
      </p:sp>
    </p:spTree>
    <p:extLst>
      <p:ext uri="{BB962C8B-B14F-4D97-AF65-F5344CB8AC3E}">
        <p14:creationId xmlns:p14="http://schemas.microsoft.com/office/powerpoint/2010/main" val="18383265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0E474CB-97A5-4A65-B433-C5273C1FE69D}"/>
              </a:ext>
            </a:extLst>
          </p:cNvPr>
          <p:cNvSpPr>
            <a:spLocks noGrp="1"/>
          </p:cNvSpPr>
          <p:nvPr>
            <p:ph idx="1"/>
          </p:nvPr>
        </p:nvSpPr>
        <p:spPr>
          <a:xfrm>
            <a:off x="142504" y="154379"/>
            <a:ext cx="11211296" cy="6022584"/>
          </a:xfrm>
        </p:spPr>
        <p:txBody>
          <a:bodyPr/>
          <a:lstStyle/>
          <a:p>
            <a:pPr marL="0" indent="0">
              <a:buNone/>
            </a:pPr>
            <a:r>
              <a:rPr lang="en-US" dirty="0"/>
              <a:t>int main() </a:t>
            </a:r>
          </a:p>
          <a:p>
            <a:pPr marL="0" indent="0">
              <a:buNone/>
            </a:pPr>
            <a:r>
              <a:rPr lang="en-US" dirty="0"/>
              <a:t>{ </a:t>
            </a:r>
          </a:p>
          <a:p>
            <a:pPr marL="0" indent="0">
              <a:buNone/>
            </a:pPr>
            <a:r>
              <a:rPr lang="en-US" dirty="0"/>
              <a:t>int a = 7, b = 2; </a:t>
            </a:r>
          </a:p>
          <a:p>
            <a:pPr marL="0" indent="0">
              <a:buNone/>
            </a:pPr>
            <a:r>
              <a:rPr lang="en-US" dirty="0"/>
              <a:t>    float c; </a:t>
            </a:r>
          </a:p>
          <a:p>
            <a:pPr marL="0" indent="0">
              <a:buNone/>
            </a:pPr>
            <a:endParaRPr lang="en-US" dirty="0"/>
          </a:p>
          <a:p>
            <a:pPr marL="0" indent="0">
              <a:buNone/>
            </a:pPr>
            <a:r>
              <a:rPr lang="en-US" dirty="0"/>
              <a:t>    c = (float)a / b; </a:t>
            </a:r>
          </a:p>
          <a:p>
            <a:pPr marL="0" indent="0">
              <a:buNone/>
            </a:pPr>
            <a:r>
              <a:rPr lang="en-US" dirty="0"/>
              <a:t>    </a:t>
            </a:r>
            <a:r>
              <a:rPr lang="en-US" dirty="0" err="1"/>
              <a:t>cout</a:t>
            </a:r>
            <a:r>
              <a:rPr lang="en-US" dirty="0"/>
              <a:t> &lt;&lt; "Result:" &lt;&lt; c; </a:t>
            </a:r>
          </a:p>
          <a:p>
            <a:pPr marL="0" indent="0">
              <a:buNone/>
            </a:pPr>
            <a:r>
              <a:rPr lang="en-US" dirty="0"/>
              <a:t>    return 0; </a:t>
            </a:r>
          </a:p>
          <a:p>
            <a:pPr marL="0" indent="0">
              <a:buNone/>
            </a:pPr>
            <a:r>
              <a:rPr lang="en-US" dirty="0"/>
              <a:t>} </a:t>
            </a:r>
          </a:p>
          <a:p>
            <a:pPr marL="0" indent="0">
              <a:buNone/>
            </a:pPr>
            <a:endParaRPr lang="en-US" dirty="0"/>
          </a:p>
        </p:txBody>
      </p:sp>
    </p:spTree>
    <p:extLst>
      <p:ext uri="{BB962C8B-B14F-4D97-AF65-F5344CB8AC3E}">
        <p14:creationId xmlns:p14="http://schemas.microsoft.com/office/powerpoint/2010/main" val="7286744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836D2-C21B-48AC-8CED-F91F7632B2DD}"/>
              </a:ext>
            </a:extLst>
          </p:cNvPr>
          <p:cNvSpPr>
            <a:spLocks noGrp="1"/>
          </p:cNvSpPr>
          <p:nvPr>
            <p:ph type="title"/>
          </p:nvPr>
        </p:nvSpPr>
        <p:spPr/>
        <p:txBody>
          <a:bodyPr/>
          <a:lstStyle/>
          <a:p>
            <a:r>
              <a:rPr lang="en-US" dirty="0"/>
              <a:t>C++ supports four types of casting:</a:t>
            </a:r>
          </a:p>
        </p:txBody>
      </p:sp>
      <p:sp>
        <p:nvSpPr>
          <p:cNvPr id="3" name="Content Placeholder 2">
            <a:extLst>
              <a:ext uri="{FF2B5EF4-FFF2-40B4-BE49-F238E27FC236}">
                <a16:creationId xmlns:a16="http://schemas.microsoft.com/office/drawing/2014/main" id="{6769E96C-0D73-40A2-9E6E-47065918F7D7}"/>
              </a:ext>
            </a:extLst>
          </p:cNvPr>
          <p:cNvSpPr>
            <a:spLocks noGrp="1"/>
          </p:cNvSpPr>
          <p:nvPr>
            <p:ph idx="1"/>
          </p:nvPr>
        </p:nvSpPr>
        <p:spPr/>
        <p:txBody>
          <a:bodyPr/>
          <a:lstStyle/>
          <a:p>
            <a:pPr marL="0" indent="0">
              <a:buNone/>
            </a:pPr>
            <a:r>
              <a:rPr lang="en-US" dirty="0"/>
              <a:t>1.Static Cast</a:t>
            </a:r>
          </a:p>
          <a:p>
            <a:pPr marL="0" indent="0">
              <a:buNone/>
            </a:pPr>
            <a:r>
              <a:rPr lang="en-US" dirty="0"/>
              <a:t>2. Dynamic Cast</a:t>
            </a:r>
          </a:p>
          <a:p>
            <a:pPr marL="0" indent="0">
              <a:buNone/>
            </a:pPr>
            <a:r>
              <a:rPr lang="en-US" dirty="0"/>
              <a:t>3. Const Cast</a:t>
            </a:r>
          </a:p>
          <a:p>
            <a:pPr marL="0" indent="0">
              <a:buNone/>
            </a:pPr>
            <a:r>
              <a:rPr lang="en-US" dirty="0"/>
              <a:t>4. Reinterpret Cast</a:t>
            </a:r>
          </a:p>
        </p:txBody>
      </p:sp>
    </p:spTree>
    <p:extLst>
      <p:ext uri="{BB962C8B-B14F-4D97-AF65-F5344CB8AC3E}">
        <p14:creationId xmlns:p14="http://schemas.microsoft.com/office/powerpoint/2010/main" val="22684851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C06517F-80CD-46FC-89E5-85D23F134C37}"/>
              </a:ext>
            </a:extLst>
          </p:cNvPr>
          <p:cNvSpPr>
            <a:spLocks noGrp="1"/>
          </p:cNvSpPr>
          <p:nvPr>
            <p:ph idx="1"/>
          </p:nvPr>
        </p:nvSpPr>
        <p:spPr>
          <a:xfrm>
            <a:off x="348104" y="281832"/>
            <a:ext cx="11230338" cy="6118967"/>
          </a:xfrm>
        </p:spPr>
        <p:txBody>
          <a:bodyPr/>
          <a:lstStyle/>
          <a:p>
            <a:r>
              <a:rPr lang="en-US" b="1" dirty="0">
                <a:solidFill>
                  <a:srgbClr val="FF0000"/>
                </a:solidFill>
              </a:rPr>
              <a:t>Static Cast</a:t>
            </a:r>
            <a:r>
              <a:rPr lang="en-US" b="1" dirty="0"/>
              <a:t>: </a:t>
            </a:r>
          </a:p>
          <a:p>
            <a:r>
              <a:rPr lang="en-US" dirty="0"/>
              <a:t>This is the simplest type of cast that can be used. </a:t>
            </a:r>
          </a:p>
          <a:p>
            <a:r>
              <a:rPr lang="en-US" dirty="0"/>
              <a:t>It is a compile-time cast. It does things like implicit conversions between types (such as int to float, or pointer to void*).</a:t>
            </a:r>
          </a:p>
        </p:txBody>
      </p:sp>
    </p:spTree>
    <p:extLst>
      <p:ext uri="{BB962C8B-B14F-4D97-AF65-F5344CB8AC3E}">
        <p14:creationId xmlns:p14="http://schemas.microsoft.com/office/powerpoint/2010/main" val="9098012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548673-2C87-43AD-9A3A-682DD563E10A}"/>
              </a:ext>
            </a:extLst>
          </p:cNvPr>
          <p:cNvSpPr>
            <a:spLocks noGrp="1"/>
          </p:cNvSpPr>
          <p:nvPr>
            <p:ph type="title"/>
          </p:nvPr>
        </p:nvSpPr>
        <p:spPr>
          <a:xfrm>
            <a:off x="556400" y="0"/>
            <a:ext cx="10515600" cy="905535"/>
          </a:xfrm>
        </p:spPr>
        <p:txBody>
          <a:bodyPr/>
          <a:lstStyle/>
          <a:p>
            <a:r>
              <a:rPr lang="en-US" dirty="0"/>
              <a:t>Dynamic Cast</a:t>
            </a:r>
          </a:p>
        </p:txBody>
      </p:sp>
      <p:sp>
        <p:nvSpPr>
          <p:cNvPr id="3" name="Content Placeholder 2">
            <a:extLst>
              <a:ext uri="{FF2B5EF4-FFF2-40B4-BE49-F238E27FC236}">
                <a16:creationId xmlns:a16="http://schemas.microsoft.com/office/drawing/2014/main" id="{BB813EA4-9393-4CCE-BF02-091282E3E90D}"/>
              </a:ext>
            </a:extLst>
          </p:cNvPr>
          <p:cNvSpPr>
            <a:spLocks noGrp="1"/>
          </p:cNvSpPr>
          <p:nvPr>
            <p:ph idx="1"/>
          </p:nvPr>
        </p:nvSpPr>
        <p:spPr>
          <a:xfrm>
            <a:off x="71250" y="819397"/>
            <a:ext cx="11353800" cy="5357566"/>
          </a:xfrm>
        </p:spPr>
        <p:txBody>
          <a:bodyPr/>
          <a:lstStyle/>
          <a:p>
            <a:pPr marL="0" indent="0">
              <a:buNone/>
            </a:pPr>
            <a:r>
              <a:rPr lang="en-US" b="1" dirty="0">
                <a:solidFill>
                  <a:srgbClr val="FF0000"/>
                </a:solidFill>
              </a:rPr>
              <a:t>Dynamic Cast</a:t>
            </a:r>
            <a:r>
              <a:rPr lang="en-US" dirty="0"/>
              <a:t>: </a:t>
            </a:r>
          </a:p>
          <a:p>
            <a:r>
              <a:rPr lang="en-US" dirty="0"/>
              <a:t>A cast is an operator that converts data from one type to another type. </a:t>
            </a:r>
          </a:p>
          <a:p>
            <a:r>
              <a:rPr lang="en-US" dirty="0"/>
              <a:t>In C++, dynamic casting is mainly used for safe </a:t>
            </a:r>
            <a:r>
              <a:rPr lang="en-US" dirty="0" err="1"/>
              <a:t>downcasting</a:t>
            </a:r>
            <a:r>
              <a:rPr lang="en-US" dirty="0"/>
              <a:t> at run time. </a:t>
            </a:r>
          </a:p>
          <a:p>
            <a:r>
              <a:rPr lang="en-US" dirty="0"/>
              <a:t>To work on </a:t>
            </a:r>
            <a:r>
              <a:rPr lang="en-US" dirty="0" err="1"/>
              <a:t>dynamic_cast</a:t>
            </a:r>
            <a:r>
              <a:rPr lang="en-US" dirty="0"/>
              <a:t> there must be one virtual function in the base class. </a:t>
            </a:r>
          </a:p>
          <a:p>
            <a:r>
              <a:rPr lang="en-US" dirty="0"/>
              <a:t>A </a:t>
            </a:r>
            <a:r>
              <a:rPr lang="en-US" dirty="0" err="1"/>
              <a:t>dynamic_cast</a:t>
            </a:r>
            <a:r>
              <a:rPr lang="en-US" dirty="0"/>
              <a:t> works only polymorphic base class because it uses this information to decide safe </a:t>
            </a:r>
            <a:r>
              <a:rPr lang="en-US" dirty="0" err="1"/>
              <a:t>downcasting</a:t>
            </a:r>
            <a:r>
              <a:rPr lang="en-US" dirty="0"/>
              <a:t>.</a:t>
            </a:r>
          </a:p>
          <a:p>
            <a:pPr marL="0" indent="0">
              <a:buNone/>
            </a:pPr>
            <a:r>
              <a:rPr lang="en-US" dirty="0">
                <a:solidFill>
                  <a:srgbClr val="FF0000"/>
                </a:solidFill>
              </a:rPr>
              <a:t>Syntax</a:t>
            </a:r>
            <a:r>
              <a:rPr lang="en-US" dirty="0"/>
              <a:t>:</a:t>
            </a:r>
          </a:p>
          <a:p>
            <a:pPr marL="0" indent="0">
              <a:buNone/>
            </a:pPr>
            <a:r>
              <a:rPr lang="en-US" dirty="0" err="1"/>
              <a:t>dynamic_cast</a:t>
            </a:r>
            <a:r>
              <a:rPr lang="en-US" dirty="0"/>
              <a:t> &lt;</a:t>
            </a:r>
            <a:r>
              <a:rPr lang="en-US" dirty="0" err="1"/>
              <a:t>new_type</a:t>
            </a:r>
            <a:r>
              <a:rPr lang="en-US" dirty="0"/>
              <a:t>&gt;(Expression)</a:t>
            </a:r>
          </a:p>
        </p:txBody>
      </p:sp>
    </p:spTree>
    <p:extLst>
      <p:ext uri="{BB962C8B-B14F-4D97-AF65-F5344CB8AC3E}">
        <p14:creationId xmlns:p14="http://schemas.microsoft.com/office/powerpoint/2010/main" val="39589511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A33B7F2-0C64-430F-AAEE-94488E35211D}"/>
              </a:ext>
            </a:extLst>
          </p:cNvPr>
          <p:cNvSpPr>
            <a:spLocks noGrp="1"/>
          </p:cNvSpPr>
          <p:nvPr>
            <p:ph idx="1"/>
          </p:nvPr>
        </p:nvSpPr>
        <p:spPr>
          <a:xfrm>
            <a:off x="166255" y="154379"/>
            <a:ext cx="9714015" cy="6022584"/>
          </a:xfrm>
        </p:spPr>
        <p:txBody>
          <a:bodyPr/>
          <a:lstStyle/>
          <a:p>
            <a:r>
              <a:rPr lang="en-US" b="1" dirty="0" err="1">
                <a:solidFill>
                  <a:srgbClr val="FF0000"/>
                </a:solidFill>
              </a:rPr>
              <a:t>Downcasting</a:t>
            </a:r>
            <a:r>
              <a:rPr lang="en-US" dirty="0"/>
              <a:t>: Casting a base class pointer (or reference) to a derived class pointer (or reference) is known as </a:t>
            </a:r>
            <a:r>
              <a:rPr lang="en-US" dirty="0" err="1"/>
              <a:t>downcasting</a:t>
            </a:r>
            <a:r>
              <a:rPr lang="en-US" dirty="0"/>
              <a:t>. In figure  casting from the Base class pointer/reference to the “derived class 1” pointer/reference showing </a:t>
            </a:r>
            <a:r>
              <a:rPr lang="en-US" dirty="0" err="1"/>
              <a:t>downcasting</a:t>
            </a:r>
            <a:r>
              <a:rPr lang="en-US" dirty="0"/>
              <a:t> (Base -&gt;Derived class).</a:t>
            </a:r>
          </a:p>
          <a:p>
            <a:endParaRPr lang="en-US" dirty="0"/>
          </a:p>
          <a:p>
            <a:endParaRPr lang="en-US" dirty="0"/>
          </a:p>
          <a:p>
            <a:endParaRPr lang="en-US" dirty="0"/>
          </a:p>
          <a:p>
            <a:r>
              <a:rPr lang="en-US" b="1" dirty="0">
                <a:solidFill>
                  <a:srgbClr val="FF0000"/>
                </a:solidFill>
              </a:rPr>
              <a:t>Upcasting</a:t>
            </a:r>
            <a:r>
              <a:rPr lang="en-US" dirty="0"/>
              <a:t>: Casting a derived class pointer (or reference) to a base class pointer (or reference) is known as upcasting. In figure  Casting from Derived class 2 pointer/reference to the “Base class” pointer/reference showing Upcasting (Derived class 2 -&gt; Base Class).</a:t>
            </a:r>
          </a:p>
        </p:txBody>
      </p:sp>
      <p:sp>
        <p:nvSpPr>
          <p:cNvPr id="5" name="AutoShape 2">
            <a:extLst>
              <a:ext uri="{FF2B5EF4-FFF2-40B4-BE49-F238E27FC236}">
                <a16:creationId xmlns:a16="http://schemas.microsoft.com/office/drawing/2014/main" id="{CBE00EFB-8046-4D1C-9CD5-47013DD3AC20}"/>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orbel" panose="020B0503020204020204"/>
              <a:ea typeface="+mn-ea"/>
              <a:cs typeface="+mn-cs"/>
            </a:endParaRPr>
          </a:p>
        </p:txBody>
      </p:sp>
      <p:pic>
        <p:nvPicPr>
          <p:cNvPr id="7" name="Picture 6">
            <a:extLst>
              <a:ext uri="{FF2B5EF4-FFF2-40B4-BE49-F238E27FC236}">
                <a16:creationId xmlns:a16="http://schemas.microsoft.com/office/drawing/2014/main" id="{F6AB2928-0C5D-4AEB-AB33-06A1E3933DDB}"/>
              </a:ext>
            </a:extLst>
          </p:cNvPr>
          <p:cNvPicPr>
            <a:picLocks noChangeAspect="1"/>
          </p:cNvPicPr>
          <p:nvPr/>
        </p:nvPicPr>
        <p:blipFill>
          <a:blip r:embed="rId2"/>
          <a:stretch>
            <a:fillRect/>
          </a:stretch>
        </p:blipFill>
        <p:spPr>
          <a:xfrm>
            <a:off x="3247654" y="1901845"/>
            <a:ext cx="4152900" cy="1819275"/>
          </a:xfrm>
          <a:prstGeom prst="rect">
            <a:avLst/>
          </a:prstGeom>
        </p:spPr>
      </p:pic>
    </p:spTree>
    <p:extLst>
      <p:ext uri="{BB962C8B-B14F-4D97-AF65-F5344CB8AC3E}">
        <p14:creationId xmlns:p14="http://schemas.microsoft.com/office/powerpoint/2010/main" val="3060464710"/>
      </p:ext>
    </p:extLst>
  </p:cSld>
  <p:clrMapOvr>
    <a:masterClrMapping/>
  </p:clrMapOvr>
</p:sld>
</file>

<file path=ppt/theme/theme1.xml><?xml version="1.0" encoding="utf-8"?>
<a:theme xmlns:a="http://schemas.openxmlformats.org/drawingml/2006/main" name="Depth">
  <a:themeElements>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Depth">
      <a:maj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DDD46A366806E4ABD69B13C110D378B" ma:contentTypeVersion="4" ma:contentTypeDescription="Create a new document." ma:contentTypeScope="" ma:versionID="68d51ada62e8ff66211c43d1998f460e">
  <xsd:schema xmlns:xsd="http://www.w3.org/2001/XMLSchema" xmlns:xs="http://www.w3.org/2001/XMLSchema" xmlns:p="http://schemas.microsoft.com/office/2006/metadata/properties" xmlns:ns3="546878a7-a967-474a-8c25-6a25db4b891e" targetNamespace="http://schemas.microsoft.com/office/2006/metadata/properties" ma:root="true" ma:fieldsID="320fbf51757dc9d86c38e7e194631f94" ns3:_="">
    <xsd:import namespace="546878a7-a967-474a-8c25-6a25db4b891e"/>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46878a7-a967-474a-8c25-6a25db4b891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B2173C3-0EA8-401D-8D55-B648E738A79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46878a7-a967-474a-8c25-6a25db4b891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280E91A-AD5A-4A70-AACF-61885F687EDB}">
  <ds:schemaRefs>
    <ds:schemaRef ds:uri="http://schemas.microsoft.com/sharepoint/v3/contenttype/forms"/>
  </ds:schemaRefs>
</ds:datastoreItem>
</file>

<file path=customXml/itemProps3.xml><?xml version="1.0" encoding="utf-8"?>
<ds:datastoreItem xmlns:ds="http://schemas.openxmlformats.org/officeDocument/2006/customXml" ds:itemID="{18C88887-51B6-4D49-B11B-73E47DCA236A}">
  <ds:schemaRefs>
    <ds:schemaRef ds:uri="http://purl.org/dc/dcmitype/"/>
    <ds:schemaRef ds:uri="http://schemas.microsoft.com/office/2006/documentManagement/types"/>
    <ds:schemaRef ds:uri="546878a7-a967-474a-8c25-6a25db4b891e"/>
    <ds:schemaRef ds:uri="http://schemas.microsoft.com/office/2006/metadata/properties"/>
    <ds:schemaRef ds:uri="http://purl.org/dc/terms/"/>
    <ds:schemaRef ds:uri="http://purl.org/dc/elements/1.1/"/>
    <ds:schemaRef ds:uri="http://www.w3.org/XML/1998/namespace"/>
    <ds:schemaRef ds:uri="http://schemas.microsoft.com/office/infopath/2007/PartnerControls"/>
    <ds:schemaRef ds:uri="http://schemas.openxmlformats.org/package/2006/metadata/core-properties"/>
  </ds:schemaRefs>
</ds:datastoreItem>
</file>

<file path=docProps/app.xml><?xml version="1.0" encoding="utf-8"?>
<Properties xmlns="http://schemas.openxmlformats.org/officeDocument/2006/extended-properties" xmlns:vt="http://schemas.openxmlformats.org/officeDocument/2006/docPropsVTypes">
  <TotalTime>38</TotalTime>
  <Words>2447</Words>
  <Application>Microsoft Office PowerPoint</Application>
  <PresentationFormat>Widescreen</PresentationFormat>
  <Paragraphs>331</Paragraphs>
  <Slides>25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25</vt:i4>
      </vt:variant>
    </vt:vector>
  </HeadingPairs>
  <TitlesOfParts>
    <vt:vector size="28" baseType="lpstr">
      <vt:lpstr>Arial</vt:lpstr>
      <vt:lpstr>Corbel</vt:lpstr>
      <vt:lpstr>Depth</vt:lpstr>
      <vt:lpstr>Type casting</vt:lpstr>
      <vt:lpstr>Type Casting</vt:lpstr>
      <vt:lpstr>PowerPoint Presentation</vt:lpstr>
      <vt:lpstr>PowerPoint Presentation</vt:lpstr>
      <vt:lpstr>PowerPoint Presentation</vt:lpstr>
      <vt:lpstr>C++ supports four types of casting:</vt:lpstr>
      <vt:lpstr>PowerPoint Presentation</vt:lpstr>
      <vt:lpstr>Dynamic Cast</vt:lpstr>
      <vt:lpstr>PowerPoint Presentation</vt:lpstr>
      <vt:lpstr>PowerPoint Presentation</vt:lpstr>
      <vt:lpstr>PowerPoint Presentation</vt:lpstr>
      <vt:lpstr>PowerPoint Presentation</vt:lpstr>
      <vt:lpstr>const_cast</vt:lpstr>
      <vt:lpstr>PowerPoint Presentation</vt:lpstr>
      <vt:lpstr>PowerPoint Presentation</vt:lpstr>
      <vt:lpstr>reinterpret_cast</vt:lpstr>
      <vt:lpstr>PowerPoint Presentation</vt:lpstr>
      <vt:lpstr>Purpose for using reinterpret_cast </vt:lpstr>
      <vt:lpstr>PowerPoint Presentation</vt:lpstr>
      <vt:lpstr>PowerPoint Presentation</vt:lpstr>
      <vt:lpstr>typeid operator in C++</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Type casting</dc:title>
  <dc:creator>Ghazanfar Farooq</dc:creator>
  <cp:lastModifiedBy>Ghazanfar Farooq</cp:lastModifiedBy>
  <cp:revision>7</cp:revision>
  <dcterms:created xsi:type="dcterms:W3CDTF">2023-01-05T10:18:58Z</dcterms:created>
  <dcterms:modified xsi:type="dcterms:W3CDTF">2023-01-05T10:57:48Z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0x010100EDDD46A366806E4ABD69B13C110D378B</vt:lpwstr>
  </property>
</Properties>
</file>