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sorterViewPr>
    <p:cViewPr>
      <p:scale>
        <a:sx n="100" d="100"/>
        <a:sy n="100" d="100"/>
      </p:scale>
      <p:origin x="0" y="-59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29-Dec-22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92100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1311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27504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377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406591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29-Dec-22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80440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29-Dec-22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23735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400465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57488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0491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29-Dec-22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7221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97792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29-Dec-22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8767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574014-EC16-4692-B020-1FE5C6C6196E}" type="datetimeFigureOut">
              <a:rPr lang="en-US" smtClean="0"/>
              <a:t>29-Dec-22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31733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4014-EC16-4692-B020-1FE5C6C6196E}" type="datetimeFigureOut">
              <a:rPr lang="en-US" smtClean="0"/>
              <a:t>29-Dec-22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27906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49156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29-Dec-22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78412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E574014-EC16-4692-B020-1FE5C6C6196E}" type="datetimeFigureOut">
              <a:rPr lang="en-US" smtClean="0"/>
              <a:t>29-Dec-22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FF7BF3-41BC-42BE-9447-CDF7121677CE}" type="slidenum">
              <a:rPr lang="en-US" smtClean="0"/>
              <a:t>‹#›</a:t>
            </a:fld>
            <a:endParaRPr lang="en-US"/>
          </a:p>
        </p:txBody>
      </p:sp>
    </p:spTree>
    <p:extLst>
      <p:ext uri="{BB962C8B-B14F-4D97-AF65-F5344CB8AC3E}">
        <p14:creationId xmlns:p14="http://schemas.microsoft.com/office/powerpoint/2010/main" val="239607547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1FB7-D0A1-1366-226B-83F18CFF5F64}"/>
              </a:ext>
            </a:extLst>
          </p:cNvPr>
          <p:cNvSpPr>
            <a:spLocks noGrp="1"/>
          </p:cNvSpPr>
          <p:nvPr>
            <p:ph type="ctrTitle"/>
          </p:nvPr>
        </p:nvSpPr>
        <p:spPr>
          <a:xfrm>
            <a:off x="1730828" y="1154769"/>
            <a:ext cx="9144000" cy="2647973"/>
          </a:xfrm>
        </p:spPr>
        <p:txBody>
          <a:bodyPr>
            <a:normAutofit fontScale="90000"/>
          </a:bodyPr>
          <a:lstStyle/>
          <a:p>
            <a:pPr algn="ctr"/>
            <a:r>
              <a:rPr lang="en-US" dirty="0"/>
              <a:t>Class Template &amp;</a:t>
            </a:r>
            <a:br>
              <a:rPr lang="en-US" dirty="0"/>
            </a:br>
            <a:r>
              <a:rPr lang="en-US" dirty="0"/>
              <a:t>Virtual Base Class</a:t>
            </a:r>
          </a:p>
        </p:txBody>
      </p:sp>
      <p:sp>
        <p:nvSpPr>
          <p:cNvPr id="5" name="Content Placeholder 4">
            <a:extLst>
              <a:ext uri="{FF2B5EF4-FFF2-40B4-BE49-F238E27FC236}">
                <a16:creationId xmlns:a16="http://schemas.microsoft.com/office/drawing/2014/main" id="{8A495CAD-C8AF-5A49-E734-04523EC1816E}"/>
              </a:ext>
            </a:extLst>
          </p:cNvPr>
          <p:cNvSpPr>
            <a:spLocks noGrp="1"/>
          </p:cNvSpPr>
          <p:nvPr>
            <p:ph type="subTitle"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42162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a:xfrm>
            <a:off x="0" y="0"/>
            <a:ext cx="11353800" cy="6858000"/>
          </a:xfrm>
        </p:spPr>
        <p:txBody>
          <a:bodyPr>
            <a:normAutofit fontScale="62500" lnSpcReduction="20000"/>
          </a:bodyPr>
          <a:lstStyle/>
          <a:p>
            <a:pPr marL="0" indent="0">
              <a:buNone/>
            </a:pPr>
            <a:r>
              <a:rPr lang="en-US" dirty="0"/>
              <a:t>template &lt;class T&gt;</a:t>
            </a:r>
          </a:p>
          <a:p>
            <a:pPr marL="0" indent="0">
              <a:buNone/>
            </a:pPr>
            <a:r>
              <a:rPr lang="en-US" dirty="0"/>
              <a:t>class Calculator {</a:t>
            </a:r>
          </a:p>
          <a:p>
            <a:pPr marL="0" indent="0">
              <a:buNone/>
            </a:pPr>
            <a:r>
              <a:rPr lang="en-US" dirty="0"/>
              <a:t>   private:</a:t>
            </a:r>
          </a:p>
          <a:p>
            <a:pPr marL="0" indent="0">
              <a:buNone/>
            </a:pPr>
            <a:r>
              <a:rPr lang="en-US" dirty="0"/>
              <a:t>    T num1, num2;</a:t>
            </a:r>
          </a:p>
          <a:p>
            <a:pPr marL="0" indent="0">
              <a:buNone/>
            </a:pPr>
            <a:r>
              <a:rPr lang="en-US" dirty="0"/>
              <a:t>   public:</a:t>
            </a:r>
          </a:p>
          <a:p>
            <a:pPr marL="0" indent="0">
              <a:buNone/>
            </a:pPr>
            <a:r>
              <a:rPr lang="en-US" dirty="0"/>
              <a:t>    Calculator(T n1, T n2) {</a:t>
            </a:r>
          </a:p>
          <a:p>
            <a:pPr marL="0" indent="0">
              <a:buNone/>
            </a:pPr>
            <a:r>
              <a:rPr lang="en-US" dirty="0"/>
              <a:t>        num1 = n1;</a:t>
            </a:r>
          </a:p>
          <a:p>
            <a:pPr marL="0" indent="0">
              <a:buNone/>
            </a:pPr>
            <a:r>
              <a:rPr lang="en-US" dirty="0"/>
              <a:t>        num2 = n2;</a:t>
            </a:r>
          </a:p>
          <a:p>
            <a:pPr marL="0" indent="0">
              <a:buNone/>
            </a:pPr>
            <a:r>
              <a:rPr lang="en-US" dirty="0"/>
              <a:t>    }</a:t>
            </a:r>
          </a:p>
          <a:p>
            <a:pPr marL="0" indent="0">
              <a:buNone/>
            </a:pPr>
            <a:r>
              <a:rPr lang="en-US" dirty="0"/>
              <a:t>    void </a:t>
            </a:r>
            <a:r>
              <a:rPr lang="en-US" dirty="0" err="1"/>
              <a:t>displayResult</a:t>
            </a:r>
            <a:r>
              <a:rPr lang="en-US" dirty="0"/>
              <a:t>() {</a:t>
            </a:r>
          </a:p>
          <a:p>
            <a:pPr marL="0" indent="0">
              <a:buNone/>
            </a:pPr>
            <a:r>
              <a:rPr lang="en-US" dirty="0"/>
              <a:t>        </a:t>
            </a:r>
            <a:r>
              <a:rPr lang="en-US" dirty="0" err="1"/>
              <a:t>cout</a:t>
            </a:r>
            <a:r>
              <a:rPr lang="en-US" dirty="0"/>
              <a:t> &lt;&lt; "Numbers: " &lt;&lt; num1 &lt;&lt; " and " &lt;&lt; num2 &lt;&lt; "." &lt;&lt; </a:t>
            </a:r>
            <a:r>
              <a:rPr lang="en-US" dirty="0" err="1"/>
              <a:t>endl</a:t>
            </a:r>
            <a:r>
              <a:rPr lang="en-US" dirty="0"/>
              <a:t>;</a:t>
            </a:r>
          </a:p>
          <a:p>
            <a:pPr marL="0" indent="0">
              <a:buNone/>
            </a:pPr>
            <a:r>
              <a:rPr lang="en-US" dirty="0"/>
              <a:t>        </a:t>
            </a:r>
            <a:r>
              <a:rPr lang="en-US" dirty="0" err="1"/>
              <a:t>cout</a:t>
            </a:r>
            <a:r>
              <a:rPr lang="en-US" dirty="0"/>
              <a:t> &lt;&lt; num1 &lt;&lt; " + " &lt;&lt; num2 &lt;&lt; " = " &lt;&lt; add() &lt;&lt; </a:t>
            </a:r>
            <a:r>
              <a:rPr lang="en-US" dirty="0" err="1"/>
              <a:t>endl</a:t>
            </a:r>
            <a:r>
              <a:rPr lang="en-US" dirty="0"/>
              <a:t>;</a:t>
            </a:r>
          </a:p>
          <a:p>
            <a:pPr marL="0" indent="0">
              <a:buNone/>
            </a:pPr>
            <a:r>
              <a:rPr lang="en-US" dirty="0"/>
              <a:t>        </a:t>
            </a:r>
            <a:r>
              <a:rPr lang="en-US" dirty="0" err="1"/>
              <a:t>cout</a:t>
            </a:r>
            <a:r>
              <a:rPr lang="en-US" dirty="0"/>
              <a:t> &lt;&lt; num1 &lt;&lt; " - " &lt;&lt; num2 &lt;&lt; " = " &lt;&lt; subtract() &lt;&lt; </a:t>
            </a:r>
            <a:r>
              <a:rPr lang="en-US" dirty="0" err="1"/>
              <a:t>endl</a:t>
            </a:r>
            <a:r>
              <a:rPr lang="en-US" dirty="0"/>
              <a:t>;</a:t>
            </a:r>
          </a:p>
          <a:p>
            <a:pPr marL="0" indent="0">
              <a:buNone/>
            </a:pPr>
            <a:r>
              <a:rPr lang="en-US" dirty="0"/>
              <a:t>        </a:t>
            </a:r>
            <a:r>
              <a:rPr lang="en-US" dirty="0" err="1"/>
              <a:t>cout</a:t>
            </a:r>
            <a:r>
              <a:rPr lang="en-US" dirty="0"/>
              <a:t> &lt;&lt; num1 &lt;&lt; " * " &lt;&lt; num2 &lt;&lt; " = " &lt;&lt; multiply() &lt;&lt; </a:t>
            </a:r>
            <a:r>
              <a:rPr lang="en-US" dirty="0" err="1"/>
              <a:t>endl</a:t>
            </a:r>
            <a:r>
              <a:rPr lang="en-US" dirty="0"/>
              <a:t>;</a:t>
            </a:r>
          </a:p>
          <a:p>
            <a:pPr marL="0" indent="0">
              <a:buNone/>
            </a:pPr>
            <a:r>
              <a:rPr lang="en-US" dirty="0"/>
              <a:t>        </a:t>
            </a:r>
            <a:r>
              <a:rPr lang="en-US" dirty="0" err="1"/>
              <a:t>cout</a:t>
            </a:r>
            <a:r>
              <a:rPr lang="en-US" dirty="0"/>
              <a:t> &lt;&lt; num1 &lt;&lt; " / " &lt;&lt; num2 &lt;&lt; " = " &lt;&lt; divide() &lt;&lt; </a:t>
            </a:r>
            <a:r>
              <a:rPr lang="en-US" dirty="0" err="1"/>
              <a:t>endl</a:t>
            </a:r>
            <a:r>
              <a:rPr lang="en-US" dirty="0"/>
              <a:t>;</a:t>
            </a:r>
          </a:p>
          <a:p>
            <a:pPr marL="0" indent="0">
              <a:buNone/>
            </a:pPr>
            <a:r>
              <a:rPr lang="en-US" dirty="0"/>
              <a:t>    }</a:t>
            </a:r>
          </a:p>
          <a:p>
            <a:pPr marL="0" indent="0">
              <a:buNone/>
            </a:pPr>
            <a:r>
              <a:rPr lang="en-US" dirty="0"/>
              <a:t>    T add() { return num1 + num2; }</a:t>
            </a:r>
          </a:p>
          <a:p>
            <a:pPr marL="0" indent="0">
              <a:buNone/>
            </a:pPr>
            <a:r>
              <a:rPr lang="en-US" dirty="0"/>
              <a:t>    T subtract() { return num1 - num2; }</a:t>
            </a:r>
          </a:p>
          <a:p>
            <a:pPr marL="0" indent="0">
              <a:buNone/>
            </a:pPr>
            <a:r>
              <a:rPr lang="en-US" dirty="0"/>
              <a:t>    T multiply() { return num1 * num2; }</a:t>
            </a:r>
          </a:p>
          <a:p>
            <a:pPr marL="0" indent="0">
              <a:buNone/>
            </a:pPr>
            <a:r>
              <a:rPr lang="en-US" dirty="0"/>
              <a:t>    T divide() { return num1 / num2; }</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E5296BF3-4D47-6E8C-EF3F-66692120A009}"/>
              </a:ext>
            </a:extLst>
          </p:cNvPr>
          <p:cNvSpPr txBox="1"/>
          <p:nvPr/>
        </p:nvSpPr>
        <p:spPr>
          <a:xfrm>
            <a:off x="6763658" y="624114"/>
            <a:ext cx="5428342" cy="4524315"/>
          </a:xfrm>
          <a:prstGeom prst="rect">
            <a:avLst/>
          </a:prstGeom>
          <a:noFill/>
        </p:spPr>
        <p:txBody>
          <a:bodyPr wrap="square" rtlCol="0">
            <a:spAutoFit/>
          </a:bodyPr>
          <a:lstStyle/>
          <a:p>
            <a:r>
              <a:rPr lang="en-US" sz="2400" dirty="0"/>
              <a:t>int main() {</a:t>
            </a:r>
          </a:p>
          <a:p>
            <a:r>
              <a:rPr lang="en-US" sz="2400" dirty="0"/>
              <a:t>    Calculator&lt;int&gt; </a:t>
            </a:r>
            <a:r>
              <a:rPr lang="en-US" sz="2400" dirty="0" err="1"/>
              <a:t>intCalc</a:t>
            </a:r>
            <a:r>
              <a:rPr lang="en-US" sz="2400" dirty="0"/>
              <a:t>(2, 1);</a:t>
            </a:r>
          </a:p>
          <a:p>
            <a:r>
              <a:rPr lang="en-US" sz="2400" dirty="0"/>
              <a:t>    Calculator&lt;float&gt; </a:t>
            </a:r>
            <a:r>
              <a:rPr lang="en-US" sz="2400" dirty="0" err="1"/>
              <a:t>floatCalc</a:t>
            </a:r>
            <a:r>
              <a:rPr lang="en-US" sz="2400" dirty="0"/>
              <a:t>(2.4, 1.2);</a:t>
            </a:r>
          </a:p>
          <a:p>
            <a:endParaRPr lang="en-US" sz="2400" dirty="0"/>
          </a:p>
          <a:p>
            <a:r>
              <a:rPr lang="en-US" sz="2400" dirty="0"/>
              <a:t>    </a:t>
            </a:r>
            <a:r>
              <a:rPr lang="en-US" sz="2400" dirty="0" err="1"/>
              <a:t>cout</a:t>
            </a:r>
            <a:r>
              <a:rPr lang="en-US" sz="2400" dirty="0"/>
              <a:t> &lt;&lt; "Int results:" &lt;&lt; </a:t>
            </a:r>
            <a:r>
              <a:rPr lang="en-US" sz="2400" dirty="0" err="1"/>
              <a:t>endl</a:t>
            </a:r>
            <a:r>
              <a:rPr lang="en-US" sz="2400" dirty="0"/>
              <a:t>;</a:t>
            </a:r>
          </a:p>
          <a:p>
            <a:r>
              <a:rPr lang="en-US" sz="2400" dirty="0"/>
              <a:t>    </a:t>
            </a:r>
            <a:r>
              <a:rPr lang="en-US" sz="2400" dirty="0" err="1"/>
              <a:t>intCalc.displayResult</a:t>
            </a:r>
            <a:r>
              <a:rPr lang="en-US" sz="2400" dirty="0"/>
              <a:t>();</a:t>
            </a:r>
          </a:p>
          <a:p>
            <a:endParaRPr lang="en-US" sz="2400" dirty="0"/>
          </a:p>
          <a:p>
            <a:r>
              <a:rPr lang="en-US" sz="2400" dirty="0"/>
              <a:t>    </a:t>
            </a:r>
            <a:r>
              <a:rPr lang="en-US" sz="2400" dirty="0" err="1"/>
              <a:t>cout</a:t>
            </a:r>
            <a:r>
              <a:rPr lang="en-US" sz="2400" dirty="0"/>
              <a:t> &lt;&lt; </a:t>
            </a:r>
            <a:r>
              <a:rPr lang="en-US" sz="2400" dirty="0" err="1"/>
              <a:t>endl</a:t>
            </a:r>
            <a:r>
              <a:rPr lang="en-US" sz="2400" dirty="0"/>
              <a:t>&lt;&lt; "Float results:" &lt;&lt; </a:t>
            </a:r>
            <a:r>
              <a:rPr lang="en-US" sz="2400" dirty="0" err="1"/>
              <a:t>endl</a:t>
            </a:r>
            <a:r>
              <a:rPr lang="en-US" sz="2400" dirty="0"/>
              <a:t>;</a:t>
            </a:r>
          </a:p>
          <a:p>
            <a:r>
              <a:rPr lang="en-US" sz="2400" dirty="0"/>
              <a:t>    </a:t>
            </a:r>
            <a:r>
              <a:rPr lang="en-US" sz="2400" dirty="0" err="1"/>
              <a:t>floatCalc.displayResult</a:t>
            </a:r>
            <a:r>
              <a:rPr lang="en-US" sz="2400" dirty="0"/>
              <a:t>();</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339514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a:xfrm>
            <a:off x="0" y="0"/>
            <a:ext cx="10682514" cy="6691086"/>
          </a:xfrm>
        </p:spPr>
        <p:txBody>
          <a:bodyPr>
            <a:normAutofit fontScale="92500" lnSpcReduction="20000"/>
          </a:bodyPr>
          <a:lstStyle/>
          <a:p>
            <a:pPr marL="0" indent="0">
              <a:buNone/>
            </a:pPr>
            <a:r>
              <a:rPr lang="en-US" dirty="0"/>
              <a:t>template &lt;class T, class U, class V = char&gt;</a:t>
            </a:r>
          </a:p>
          <a:p>
            <a:pPr marL="0" indent="0">
              <a:buNone/>
            </a:pPr>
            <a:r>
              <a:rPr lang="en-US" dirty="0"/>
              <a:t>class </a:t>
            </a:r>
            <a:r>
              <a:rPr lang="en-US" dirty="0" err="1"/>
              <a:t>ClassTemplate</a:t>
            </a:r>
            <a:r>
              <a:rPr lang="en-US" dirty="0"/>
              <a:t> {</a:t>
            </a:r>
          </a:p>
          <a:p>
            <a:pPr marL="0" indent="0">
              <a:buNone/>
            </a:pPr>
            <a:r>
              <a:rPr lang="en-US" dirty="0"/>
              <a:t>   private:</a:t>
            </a:r>
          </a:p>
          <a:p>
            <a:pPr marL="0" indent="0">
              <a:buNone/>
            </a:pPr>
            <a:r>
              <a:rPr lang="en-US" dirty="0"/>
              <a:t>    T var1;</a:t>
            </a:r>
          </a:p>
          <a:p>
            <a:pPr marL="0" indent="0">
              <a:buNone/>
            </a:pPr>
            <a:r>
              <a:rPr lang="en-US" dirty="0"/>
              <a:t>    U var2;</a:t>
            </a:r>
          </a:p>
          <a:p>
            <a:pPr marL="0" indent="0">
              <a:buNone/>
            </a:pPr>
            <a:r>
              <a:rPr lang="en-US" dirty="0"/>
              <a:t>    V var3;</a:t>
            </a:r>
          </a:p>
          <a:p>
            <a:pPr marL="0" indent="0">
              <a:buNone/>
            </a:pPr>
            <a:r>
              <a:rPr lang="en-US" dirty="0"/>
              <a:t>   public:</a:t>
            </a:r>
          </a:p>
          <a:p>
            <a:pPr marL="0" indent="0">
              <a:buNone/>
            </a:pPr>
            <a:r>
              <a:rPr lang="en-US" dirty="0"/>
              <a:t>    </a:t>
            </a:r>
            <a:r>
              <a:rPr lang="en-US" dirty="0" err="1"/>
              <a:t>ClassTemplate</a:t>
            </a:r>
            <a:r>
              <a:rPr lang="en-US" dirty="0"/>
              <a:t>(T v1, U v2, V v3) : </a:t>
            </a:r>
          </a:p>
          <a:p>
            <a:pPr marL="0" indent="0">
              <a:buNone/>
            </a:pPr>
            <a:r>
              <a:rPr lang="en-US" dirty="0"/>
              <a:t>    var1(v1), var2(v2), var3(v3) {}  // constructor</a:t>
            </a:r>
          </a:p>
          <a:p>
            <a:pPr marL="0" indent="0">
              <a:buNone/>
            </a:pPr>
            <a:r>
              <a:rPr lang="en-US" dirty="0"/>
              <a:t>    void </a:t>
            </a:r>
            <a:r>
              <a:rPr lang="en-US" dirty="0" err="1"/>
              <a:t>printVar</a:t>
            </a:r>
            <a:r>
              <a:rPr lang="en-US" dirty="0"/>
              <a:t>() {</a:t>
            </a:r>
          </a:p>
          <a:p>
            <a:pPr marL="0" indent="0">
              <a:buNone/>
            </a:pPr>
            <a:r>
              <a:rPr lang="en-US" dirty="0"/>
              <a:t>        </a:t>
            </a:r>
            <a:r>
              <a:rPr lang="en-US" dirty="0" err="1"/>
              <a:t>cout</a:t>
            </a:r>
            <a:r>
              <a:rPr lang="en-US" dirty="0"/>
              <a:t> &lt;&lt; "var1 = " &lt;&lt; var1 &lt;&lt; </a:t>
            </a:r>
            <a:r>
              <a:rPr lang="en-US" dirty="0" err="1"/>
              <a:t>endl</a:t>
            </a:r>
            <a:r>
              <a:rPr lang="en-US" dirty="0"/>
              <a:t>;</a:t>
            </a:r>
          </a:p>
          <a:p>
            <a:pPr marL="0" indent="0">
              <a:buNone/>
            </a:pPr>
            <a:r>
              <a:rPr lang="en-US" dirty="0"/>
              <a:t>        </a:t>
            </a:r>
            <a:r>
              <a:rPr lang="en-US" dirty="0" err="1"/>
              <a:t>cout</a:t>
            </a:r>
            <a:r>
              <a:rPr lang="en-US" dirty="0"/>
              <a:t> &lt;&lt; "var2 = " &lt;&lt; var2 &lt;&lt; </a:t>
            </a:r>
            <a:r>
              <a:rPr lang="en-US" dirty="0" err="1"/>
              <a:t>endl</a:t>
            </a:r>
            <a:r>
              <a:rPr lang="en-US" dirty="0"/>
              <a:t>;</a:t>
            </a:r>
          </a:p>
          <a:p>
            <a:pPr marL="0" indent="0">
              <a:buNone/>
            </a:pPr>
            <a:r>
              <a:rPr lang="en-US" dirty="0"/>
              <a:t>        </a:t>
            </a:r>
            <a:r>
              <a:rPr lang="en-US" dirty="0" err="1"/>
              <a:t>cout</a:t>
            </a:r>
            <a:r>
              <a:rPr lang="en-US" dirty="0"/>
              <a:t> &lt;&lt; "var3 = " &lt;&lt; var3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a:t>
            </a:r>
          </a:p>
        </p:txBody>
      </p:sp>
      <p:sp>
        <p:nvSpPr>
          <p:cNvPr id="4" name="TextBox 3">
            <a:extLst>
              <a:ext uri="{FF2B5EF4-FFF2-40B4-BE49-F238E27FC236}">
                <a16:creationId xmlns:a16="http://schemas.microsoft.com/office/drawing/2014/main" id="{7E7D0BED-1020-F150-0AFE-1EF9179FB6B9}"/>
              </a:ext>
            </a:extLst>
          </p:cNvPr>
          <p:cNvSpPr txBox="1"/>
          <p:nvPr/>
        </p:nvSpPr>
        <p:spPr>
          <a:xfrm>
            <a:off x="6220919" y="449943"/>
            <a:ext cx="5971082" cy="469872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int main()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ClassTemplate</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&lt;int, double&gt; obj1(7, 7.7, 'c');</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cout</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&lt;&lt; "obj1 values: " &lt;&lt; </a:t>
            </a: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endl</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obj1.printVar();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 create object with int, double and bool types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ClassTemplate</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&lt;double, char, bool&gt; obj2(8.8, 'a', false);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cout</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&lt;&lt; "\nobj2 values: " &lt;&lt; </a:t>
            </a:r>
            <a:r>
              <a:rPr kumimoji="0" lang="en-US" sz="20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endl</a:t>
            </a: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obj2.printVar();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return 0;</a:t>
            </a:r>
          </a:p>
        </p:txBody>
      </p:sp>
    </p:spTree>
    <p:extLst>
      <p:ext uri="{BB962C8B-B14F-4D97-AF65-F5344CB8AC3E}">
        <p14:creationId xmlns:p14="http://schemas.microsoft.com/office/powerpoint/2010/main" val="41769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A53C-C9B2-7BAE-E5A2-3BCB4196E036}"/>
              </a:ext>
            </a:extLst>
          </p:cNvPr>
          <p:cNvSpPr>
            <a:spLocks noGrp="1"/>
          </p:cNvSpPr>
          <p:nvPr>
            <p:ph type="title"/>
          </p:nvPr>
        </p:nvSpPr>
        <p:spPr>
          <a:xfrm>
            <a:off x="478436" y="0"/>
            <a:ext cx="10515600" cy="974361"/>
          </a:xfrm>
        </p:spPr>
        <p:txBody>
          <a:bodyPr/>
          <a:lstStyle/>
          <a:p>
            <a:r>
              <a:rPr lang="en-US" dirty="0"/>
              <a:t>Virtual Base Class</a:t>
            </a:r>
          </a:p>
        </p:txBody>
      </p:sp>
      <p:sp>
        <p:nvSpPr>
          <p:cNvPr id="3" name="Content Placeholder 2">
            <a:extLst>
              <a:ext uri="{FF2B5EF4-FFF2-40B4-BE49-F238E27FC236}">
                <a16:creationId xmlns:a16="http://schemas.microsoft.com/office/drawing/2014/main" id="{54B024B4-0F64-B0FD-FA64-80E623D853F4}"/>
              </a:ext>
            </a:extLst>
          </p:cNvPr>
          <p:cNvSpPr>
            <a:spLocks noGrp="1"/>
          </p:cNvSpPr>
          <p:nvPr>
            <p:ph idx="1"/>
          </p:nvPr>
        </p:nvSpPr>
        <p:spPr>
          <a:xfrm>
            <a:off x="0" y="854438"/>
            <a:ext cx="10732958" cy="5771213"/>
          </a:xfrm>
        </p:spPr>
        <p:txBody>
          <a:bodyPr/>
          <a:lstStyle/>
          <a:p>
            <a:pPr marL="0" indent="0">
              <a:buNone/>
            </a:pPr>
            <a:r>
              <a:rPr lang="en-US" dirty="0"/>
              <a:t>Virtual base classes are used in virtual inheritance in a way of preventing multiple “instances” of a given class appearing in an inheritance hierarchy when using multiple inheritances. </a:t>
            </a:r>
          </a:p>
          <a:p>
            <a:pPr marL="0" indent="0">
              <a:buNone/>
            </a:pPr>
            <a:r>
              <a:rPr lang="en-US" dirty="0">
                <a:solidFill>
                  <a:srgbClr val="FF0000"/>
                </a:solidFill>
              </a:rPr>
              <a:t>Need for Virtual Base Classes</a:t>
            </a:r>
            <a:r>
              <a:rPr lang="en-US" dirty="0"/>
              <a:t>: Consider the situation where we have one class A . This class A is inherited by two other classes B and C. Both these class are inherited into another in a new class D as shown in figure below.</a:t>
            </a:r>
          </a:p>
        </p:txBody>
      </p:sp>
      <p:pic>
        <p:nvPicPr>
          <p:cNvPr id="4" name="Picture 3">
            <a:extLst>
              <a:ext uri="{FF2B5EF4-FFF2-40B4-BE49-F238E27FC236}">
                <a16:creationId xmlns:a16="http://schemas.microsoft.com/office/drawing/2014/main" id="{31FE4260-A6E4-EE56-80AC-E1F808F9BE30}"/>
              </a:ext>
            </a:extLst>
          </p:cNvPr>
          <p:cNvPicPr>
            <a:picLocks noChangeAspect="1"/>
          </p:cNvPicPr>
          <p:nvPr/>
        </p:nvPicPr>
        <p:blipFill>
          <a:blip r:embed="rId2"/>
          <a:stretch>
            <a:fillRect/>
          </a:stretch>
        </p:blipFill>
        <p:spPr>
          <a:xfrm>
            <a:off x="4988579" y="3428999"/>
            <a:ext cx="3896341" cy="3429001"/>
          </a:xfrm>
          <a:prstGeom prst="rect">
            <a:avLst/>
          </a:prstGeom>
        </p:spPr>
      </p:pic>
    </p:spTree>
    <p:extLst>
      <p:ext uri="{BB962C8B-B14F-4D97-AF65-F5344CB8AC3E}">
        <p14:creationId xmlns:p14="http://schemas.microsoft.com/office/powerpoint/2010/main" val="171948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7C77F-2EED-E8B9-4D53-C0A298F2F4C0}"/>
              </a:ext>
            </a:extLst>
          </p:cNvPr>
          <p:cNvSpPr>
            <a:spLocks noGrp="1"/>
          </p:cNvSpPr>
          <p:nvPr>
            <p:ph idx="1"/>
          </p:nvPr>
        </p:nvSpPr>
        <p:spPr>
          <a:xfrm>
            <a:off x="0" y="0"/>
            <a:ext cx="11353800" cy="6705600"/>
          </a:xfrm>
        </p:spPr>
        <p:txBody>
          <a:bodyPr>
            <a:normAutofit fontScale="77500" lnSpcReduction="20000"/>
          </a:bodyPr>
          <a:lstStyle/>
          <a:p>
            <a:pPr marL="0" indent="0">
              <a:buNone/>
            </a:pPr>
            <a:r>
              <a:rPr lang="en-US" dirty="0"/>
              <a:t>class A {</a:t>
            </a:r>
          </a:p>
          <a:p>
            <a:pPr marL="0" indent="0">
              <a:buNone/>
            </a:pPr>
            <a:r>
              <a:rPr lang="en-US" dirty="0"/>
              <a:t>public:</a:t>
            </a:r>
          </a:p>
          <a:p>
            <a:pPr marL="0" indent="0">
              <a:buNone/>
            </a:pPr>
            <a:r>
              <a:rPr lang="en-US" dirty="0"/>
              <a:t>	void show()</a:t>
            </a:r>
          </a:p>
          <a:p>
            <a:pPr marL="0" indent="0">
              <a:buNone/>
            </a:pPr>
            <a:r>
              <a:rPr lang="en-US" dirty="0"/>
              <a:t>	{	</a:t>
            </a:r>
            <a:r>
              <a:rPr lang="en-US" dirty="0" err="1"/>
              <a:t>cout</a:t>
            </a:r>
            <a:r>
              <a:rPr lang="en-US" dirty="0"/>
              <a:t> &lt;&lt; "Hello form A \n";   }</a:t>
            </a:r>
          </a:p>
          <a:p>
            <a:pPr marL="0" indent="0">
              <a:buNone/>
            </a:pPr>
            <a:r>
              <a:rPr lang="en-US" dirty="0"/>
              <a:t>};</a:t>
            </a:r>
          </a:p>
          <a:p>
            <a:pPr marL="0" indent="0">
              <a:buNone/>
            </a:pPr>
            <a:endParaRPr lang="en-US" dirty="0"/>
          </a:p>
          <a:p>
            <a:pPr marL="0" indent="0">
              <a:buNone/>
            </a:pPr>
            <a:r>
              <a:rPr lang="en-US" dirty="0"/>
              <a:t>class B : public A {   };</a:t>
            </a:r>
          </a:p>
          <a:p>
            <a:pPr marL="0" indent="0">
              <a:buNone/>
            </a:pPr>
            <a:endParaRPr lang="en-US" dirty="0"/>
          </a:p>
          <a:p>
            <a:pPr marL="0" indent="0">
              <a:buNone/>
            </a:pPr>
            <a:r>
              <a:rPr lang="en-US" dirty="0"/>
              <a:t>class C : public A {    };</a:t>
            </a:r>
          </a:p>
          <a:p>
            <a:pPr marL="0" indent="0">
              <a:buNone/>
            </a:pPr>
            <a:endParaRPr lang="en-US" dirty="0"/>
          </a:p>
          <a:p>
            <a:pPr marL="0" indent="0">
              <a:buNone/>
            </a:pPr>
            <a:r>
              <a:rPr lang="en-US" dirty="0"/>
              <a:t>class D : public B, public C {</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D object;</a:t>
            </a:r>
          </a:p>
          <a:p>
            <a:pPr marL="0" indent="0">
              <a:buNone/>
            </a:pPr>
            <a:r>
              <a:rPr lang="en-US" dirty="0"/>
              <a:t>	</a:t>
            </a:r>
            <a:r>
              <a:rPr lang="en-US" dirty="0" err="1"/>
              <a:t>object.show</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65714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7F4E-78F1-7256-4717-D3FF19EA7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F892A-7707-A35D-4053-961489730610}"/>
              </a:ext>
            </a:extLst>
          </p:cNvPr>
          <p:cNvSpPr>
            <a:spLocks noGrp="1"/>
          </p:cNvSpPr>
          <p:nvPr>
            <p:ph idx="1"/>
          </p:nvPr>
        </p:nvSpPr>
        <p:spPr>
          <a:xfrm>
            <a:off x="362857" y="1825625"/>
            <a:ext cx="10990943" cy="4351338"/>
          </a:xfrm>
        </p:spPr>
        <p:txBody>
          <a:bodyPr/>
          <a:lstStyle/>
          <a:p>
            <a:r>
              <a:rPr lang="en-US" dirty="0"/>
              <a:t>Virtual can be written before or after the public. </a:t>
            </a:r>
          </a:p>
          <a:p>
            <a:r>
              <a:rPr lang="en-US" dirty="0"/>
              <a:t>Now only one copy of data/function member will be copied to class C and class B and class A becomes the virtual base class. </a:t>
            </a:r>
          </a:p>
          <a:p>
            <a:r>
              <a:rPr lang="en-US" dirty="0"/>
              <a:t>Virtual base classes offer a way to save space and avoid ambiguities in class hierarchies that use multiple inheritances. </a:t>
            </a:r>
          </a:p>
          <a:p>
            <a:r>
              <a:rPr lang="en-US" dirty="0"/>
              <a:t>When a base class is specified as a virtual base, it can act as an indirect base more than once without duplication of its data members. </a:t>
            </a:r>
          </a:p>
          <a:p>
            <a:r>
              <a:rPr lang="en-US" dirty="0"/>
              <a:t>A single copy of its data members is shared by all the base classes that use virtual base</a:t>
            </a:r>
          </a:p>
        </p:txBody>
      </p:sp>
    </p:spTree>
    <p:extLst>
      <p:ext uri="{BB962C8B-B14F-4D97-AF65-F5344CB8AC3E}">
        <p14:creationId xmlns:p14="http://schemas.microsoft.com/office/powerpoint/2010/main" val="3957361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a:xfrm>
            <a:off x="130629" y="116114"/>
            <a:ext cx="11223171" cy="6741886"/>
          </a:xfrm>
        </p:spPr>
        <p:txBody>
          <a:bodyPr>
            <a:normAutofit fontScale="92500" lnSpcReduction="20000"/>
          </a:bodyPr>
          <a:lstStyle/>
          <a:p>
            <a:pPr marL="0" indent="0">
              <a:buNone/>
            </a:pPr>
            <a:r>
              <a:rPr lang="en-US" dirty="0"/>
              <a:t>class A {</a:t>
            </a:r>
          </a:p>
          <a:p>
            <a:pPr marL="0" indent="0">
              <a:buNone/>
            </a:pPr>
            <a:r>
              <a:rPr lang="en-US" dirty="0"/>
              <a:t>public:</a:t>
            </a:r>
          </a:p>
          <a:p>
            <a:pPr marL="0" indent="0">
              <a:buNone/>
            </a:pPr>
            <a:r>
              <a:rPr lang="en-US" dirty="0"/>
              <a:t>	int a;</a:t>
            </a:r>
          </a:p>
          <a:p>
            <a:pPr marL="0" indent="0">
              <a:buNone/>
            </a:pPr>
            <a:r>
              <a:rPr lang="en-US" dirty="0"/>
              <a:t>	A() 	{     a = 10;    }</a:t>
            </a:r>
          </a:p>
          <a:p>
            <a:pPr marL="0" indent="0">
              <a:buNone/>
            </a:pPr>
            <a:r>
              <a:rPr lang="en-US" dirty="0"/>
              <a:t>};</a:t>
            </a:r>
          </a:p>
          <a:p>
            <a:pPr marL="0" indent="0">
              <a:buNone/>
            </a:pPr>
            <a:r>
              <a:rPr lang="en-US" dirty="0"/>
              <a:t>class B : public virtual A {  };</a:t>
            </a:r>
          </a:p>
          <a:p>
            <a:pPr marL="0" indent="0">
              <a:buNone/>
            </a:pPr>
            <a:r>
              <a:rPr lang="en-US" dirty="0"/>
              <a:t>class C : public virtual A {   };</a:t>
            </a:r>
          </a:p>
          <a:p>
            <a:pPr marL="0" indent="0">
              <a:buNone/>
            </a:pPr>
            <a:r>
              <a:rPr lang="en-US" dirty="0"/>
              <a:t>class D : public B, public C {   };</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D object; </a:t>
            </a:r>
          </a:p>
          <a:p>
            <a:pPr marL="0" indent="0">
              <a:buNone/>
            </a:pPr>
            <a:r>
              <a:rPr lang="en-US" dirty="0"/>
              <a:t>	</a:t>
            </a:r>
            <a:r>
              <a:rPr lang="en-US" dirty="0" err="1"/>
              <a:t>cout</a:t>
            </a:r>
            <a:r>
              <a:rPr lang="en-US" dirty="0"/>
              <a:t> &lt;&lt; "a = " &lt;&lt; </a:t>
            </a:r>
            <a:r>
              <a:rPr lang="en-US" dirty="0" err="1"/>
              <a:t>object.a</a:t>
            </a:r>
            <a:r>
              <a:rPr lang="en-US" dirty="0"/>
              <a:t> &lt;&lt; </a:t>
            </a:r>
            <a:r>
              <a:rPr lang="en-US" dirty="0" err="1"/>
              <a:t>endl</a:t>
            </a:r>
            <a:r>
              <a:rPr lang="en-US" dirty="0"/>
              <a:t>;</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6144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a:xfrm>
            <a:off x="130629" y="116114"/>
            <a:ext cx="11223171" cy="6060849"/>
          </a:xfrm>
        </p:spPr>
        <p:txBody>
          <a:bodyPr>
            <a:normAutofit fontScale="77500" lnSpcReduction="20000"/>
          </a:bodyPr>
          <a:lstStyle/>
          <a:p>
            <a:pPr marL="0" indent="0">
              <a:buNone/>
            </a:pPr>
            <a:r>
              <a:rPr lang="en-US" dirty="0"/>
              <a:t>class A {</a:t>
            </a:r>
          </a:p>
          <a:p>
            <a:pPr marL="0" indent="0">
              <a:buNone/>
            </a:pPr>
            <a:r>
              <a:rPr lang="en-US" dirty="0"/>
              <a:t>public:</a:t>
            </a:r>
          </a:p>
          <a:p>
            <a:pPr marL="0" indent="0">
              <a:buNone/>
            </a:pPr>
            <a:r>
              <a:rPr lang="en-US" dirty="0"/>
              <a:t>	void show()</a:t>
            </a:r>
          </a:p>
          <a:p>
            <a:pPr marL="0" indent="0">
              <a:buNone/>
            </a:pPr>
            <a:r>
              <a:rPr lang="en-US" dirty="0"/>
              <a:t>	{	</a:t>
            </a:r>
            <a:r>
              <a:rPr lang="en-US" dirty="0" err="1"/>
              <a:t>cout</a:t>
            </a:r>
            <a:r>
              <a:rPr lang="en-US" dirty="0"/>
              <a:t> &lt;&lt; "Hello from A \n";      }</a:t>
            </a:r>
          </a:p>
          <a:p>
            <a:pPr marL="0" indent="0">
              <a:buNone/>
            </a:pPr>
            <a:r>
              <a:rPr lang="en-US" dirty="0"/>
              <a:t>};</a:t>
            </a:r>
          </a:p>
          <a:p>
            <a:pPr marL="0" indent="0">
              <a:buNone/>
            </a:pPr>
            <a:r>
              <a:rPr lang="en-US" dirty="0"/>
              <a:t>class B : public virtual A {</a:t>
            </a:r>
          </a:p>
          <a:p>
            <a:pPr marL="0" indent="0">
              <a:buNone/>
            </a:pPr>
            <a:r>
              <a:rPr lang="en-US" dirty="0"/>
              <a:t>};</a:t>
            </a:r>
          </a:p>
          <a:p>
            <a:pPr marL="0" indent="0">
              <a:buNone/>
            </a:pPr>
            <a:r>
              <a:rPr lang="en-US" dirty="0"/>
              <a:t>class C : public virtual A {</a:t>
            </a:r>
          </a:p>
          <a:p>
            <a:pPr marL="0" indent="0">
              <a:buNone/>
            </a:pPr>
            <a:r>
              <a:rPr lang="en-US" dirty="0"/>
              <a:t>};</a:t>
            </a:r>
          </a:p>
          <a:p>
            <a:pPr marL="0" indent="0">
              <a:buNone/>
            </a:pPr>
            <a:r>
              <a:rPr lang="en-US" dirty="0"/>
              <a:t>class D : public B, public C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D object;</a:t>
            </a:r>
          </a:p>
          <a:p>
            <a:pPr marL="0" indent="0">
              <a:buNone/>
            </a:pPr>
            <a:r>
              <a:rPr lang="en-US" dirty="0"/>
              <a:t>	</a:t>
            </a:r>
            <a:r>
              <a:rPr lang="en-US" dirty="0" err="1"/>
              <a:t>object.show</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80865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A53C-C9B2-7BAE-E5A2-3BCB4196E036}"/>
              </a:ext>
            </a:extLst>
          </p:cNvPr>
          <p:cNvSpPr>
            <a:spLocks noGrp="1"/>
          </p:cNvSpPr>
          <p:nvPr>
            <p:ph type="title"/>
          </p:nvPr>
        </p:nvSpPr>
        <p:spPr>
          <a:xfrm>
            <a:off x="838200" y="0"/>
            <a:ext cx="10515600" cy="681037"/>
          </a:xfrm>
        </p:spPr>
        <p:txBody>
          <a:bodyPr>
            <a:normAutofit fontScale="90000"/>
          </a:bodyPr>
          <a:lstStyle/>
          <a:p>
            <a:r>
              <a:rPr lang="en-US" dirty="0"/>
              <a:t>RTTI(Run-Time Type Information)</a:t>
            </a:r>
          </a:p>
        </p:txBody>
      </p:sp>
      <p:sp>
        <p:nvSpPr>
          <p:cNvPr id="3" name="Content Placeholder 2">
            <a:extLst>
              <a:ext uri="{FF2B5EF4-FFF2-40B4-BE49-F238E27FC236}">
                <a16:creationId xmlns:a16="http://schemas.microsoft.com/office/drawing/2014/main" id="{54B024B4-0F64-B0FD-FA64-80E623D853F4}"/>
              </a:ext>
            </a:extLst>
          </p:cNvPr>
          <p:cNvSpPr>
            <a:spLocks noGrp="1"/>
          </p:cNvSpPr>
          <p:nvPr>
            <p:ph idx="1"/>
          </p:nvPr>
        </p:nvSpPr>
        <p:spPr>
          <a:xfrm>
            <a:off x="217714" y="681037"/>
            <a:ext cx="11136086" cy="5495926"/>
          </a:xfrm>
        </p:spPr>
        <p:txBody>
          <a:bodyPr>
            <a:normAutofit fontScale="92500" lnSpcReduction="10000"/>
          </a:bodyPr>
          <a:lstStyle/>
          <a:p>
            <a:r>
              <a:rPr lang="en-US" dirty="0"/>
              <a:t>In C++, RTTI (Run-time type information) is a mechanism that exposes information about an object’s data type at runtime and is available only for the classes which have at least one virtual function. It allows the type of an object to be determined during program execution.</a:t>
            </a:r>
          </a:p>
          <a:p>
            <a:r>
              <a:rPr lang="en-US" dirty="0">
                <a:solidFill>
                  <a:srgbClr val="FF0000"/>
                </a:solidFill>
              </a:rPr>
              <a:t>Runtime Casts</a:t>
            </a:r>
          </a:p>
          <a:p>
            <a:pPr marL="0" indent="0">
              <a:buNone/>
            </a:pPr>
            <a:r>
              <a:rPr lang="en-US" dirty="0"/>
              <a:t>The runtime cast, which checks that the cast is valid, is the simplest approach to ascertain the runtime type of an object using a pointer or reference. This is especially beneficial when we need to cast a pointer from a base class to a derived type. When dealing with the inheritance hierarchy of classes, the casting of an object is usually required. There are two types of casting: </a:t>
            </a:r>
          </a:p>
          <a:p>
            <a:endParaRPr lang="en-US" dirty="0"/>
          </a:p>
          <a:p>
            <a:r>
              <a:rPr lang="en-US" dirty="0">
                <a:solidFill>
                  <a:srgbClr val="FF0000"/>
                </a:solidFill>
              </a:rPr>
              <a:t>Upcasting: </a:t>
            </a:r>
            <a:r>
              <a:rPr lang="en-US" dirty="0"/>
              <a:t>When a pointer or a reference of a derived class object is treated as a base class pointer.</a:t>
            </a:r>
          </a:p>
          <a:p>
            <a:r>
              <a:rPr lang="en-US" dirty="0" err="1">
                <a:solidFill>
                  <a:srgbClr val="FF0000"/>
                </a:solidFill>
              </a:rPr>
              <a:t>Downcasting</a:t>
            </a:r>
            <a:r>
              <a:rPr lang="en-US" dirty="0">
                <a:solidFill>
                  <a:srgbClr val="FF0000"/>
                </a:solidFill>
              </a:rPr>
              <a:t>: </a:t>
            </a:r>
            <a:r>
              <a:rPr lang="en-US" dirty="0"/>
              <a:t>When a base class pointer or reference is converted to a derived class pointer.</a:t>
            </a:r>
          </a:p>
        </p:txBody>
      </p:sp>
    </p:spTree>
    <p:extLst>
      <p:ext uri="{BB962C8B-B14F-4D97-AF65-F5344CB8AC3E}">
        <p14:creationId xmlns:p14="http://schemas.microsoft.com/office/powerpoint/2010/main" val="365538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1BE1-0EED-97B6-666B-8C30C83EF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7C77F-2EED-E8B9-4D53-C0A298F2F4C0}"/>
              </a:ext>
            </a:extLst>
          </p:cNvPr>
          <p:cNvSpPr>
            <a:spLocks noGrp="1"/>
          </p:cNvSpPr>
          <p:nvPr>
            <p:ph idx="1"/>
          </p:nvPr>
        </p:nvSpPr>
        <p:spPr/>
        <p:txBody>
          <a:bodyPr/>
          <a:lstStyle/>
          <a:p>
            <a:r>
              <a:rPr lang="en-US" dirty="0">
                <a:solidFill>
                  <a:srgbClr val="FF0000"/>
                </a:solidFill>
              </a:rPr>
              <a:t>Using ‘</a:t>
            </a:r>
            <a:r>
              <a:rPr lang="en-US" dirty="0" err="1">
                <a:solidFill>
                  <a:srgbClr val="FF0000"/>
                </a:solidFill>
              </a:rPr>
              <a:t>dynamic_cast</a:t>
            </a:r>
            <a:r>
              <a:rPr lang="en-US" dirty="0">
                <a:solidFill>
                  <a:srgbClr val="FF0000"/>
                </a:solidFill>
              </a:rPr>
              <a:t>‘: </a:t>
            </a:r>
            <a:r>
              <a:rPr lang="en-US" dirty="0"/>
              <a:t>In an inheritance hierarchy, it is used for </a:t>
            </a:r>
            <a:r>
              <a:rPr lang="en-US" dirty="0" err="1"/>
              <a:t>downcasting</a:t>
            </a:r>
            <a:r>
              <a:rPr lang="en-US" dirty="0"/>
              <a:t> a base class pointer to a child class. </a:t>
            </a:r>
          </a:p>
          <a:p>
            <a:r>
              <a:rPr lang="en-US" dirty="0"/>
              <a:t>On successful casting, it returns a pointer of the converted type and, however, it fails if we try to cast an invalid type such as an object pointer that is not of the type of the desired subclass.</a:t>
            </a:r>
          </a:p>
          <a:p>
            <a:endParaRPr lang="en-US" dirty="0"/>
          </a:p>
          <a:p>
            <a:endParaRPr lang="en-US" dirty="0"/>
          </a:p>
        </p:txBody>
      </p:sp>
    </p:spTree>
    <p:extLst>
      <p:ext uri="{BB962C8B-B14F-4D97-AF65-F5344CB8AC3E}">
        <p14:creationId xmlns:p14="http://schemas.microsoft.com/office/powerpoint/2010/main" val="104124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892A-7707-A35D-4053-961489730610}"/>
              </a:ext>
            </a:extLst>
          </p:cNvPr>
          <p:cNvSpPr>
            <a:spLocks noGrp="1"/>
          </p:cNvSpPr>
          <p:nvPr>
            <p:ph idx="1"/>
          </p:nvPr>
        </p:nvSpPr>
        <p:spPr>
          <a:xfrm>
            <a:off x="116114" y="101600"/>
            <a:ext cx="11237686" cy="6075363"/>
          </a:xfrm>
        </p:spPr>
        <p:txBody>
          <a:bodyPr>
            <a:normAutofit fontScale="77500" lnSpcReduction="20000"/>
          </a:bodyPr>
          <a:lstStyle/>
          <a:p>
            <a:pPr marL="0" indent="0">
              <a:buNone/>
            </a:pPr>
            <a:r>
              <a:rPr lang="en-US" dirty="0"/>
              <a:t>class B {</a:t>
            </a:r>
          </a:p>
          <a:p>
            <a:pPr marL="0" indent="0">
              <a:buNone/>
            </a:pPr>
            <a:r>
              <a:rPr lang="en-US" dirty="0"/>
              <a:t>	virtual void fun() {   }</a:t>
            </a:r>
          </a:p>
          <a:p>
            <a:pPr marL="0" indent="0">
              <a:buNone/>
            </a:pPr>
            <a:r>
              <a:rPr lang="en-US" dirty="0"/>
              <a:t>};</a:t>
            </a:r>
          </a:p>
          <a:p>
            <a:pPr marL="0" indent="0">
              <a:buNone/>
            </a:pPr>
            <a:r>
              <a:rPr lang="en-US" dirty="0"/>
              <a:t>class D : public B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B* b = new D; // Base class pointer</a:t>
            </a:r>
          </a:p>
          <a:p>
            <a:pPr marL="0" indent="0">
              <a:buNone/>
            </a:pPr>
            <a:r>
              <a:rPr lang="en-US" dirty="0"/>
              <a:t>	D* d = </a:t>
            </a:r>
            <a:r>
              <a:rPr lang="en-US" dirty="0" err="1"/>
              <a:t>dynamic_cast</a:t>
            </a:r>
            <a:r>
              <a:rPr lang="en-US" dirty="0"/>
              <a:t>&lt;D*&gt;(b); // Derived class pointer</a:t>
            </a:r>
          </a:p>
          <a:p>
            <a:pPr marL="0" indent="0">
              <a:buNone/>
            </a:pPr>
            <a:r>
              <a:rPr lang="en-US" dirty="0"/>
              <a:t>	if (d != NULL)</a:t>
            </a:r>
          </a:p>
          <a:p>
            <a:pPr marL="0" indent="0">
              <a:buNone/>
            </a:pPr>
            <a:r>
              <a:rPr lang="en-US" dirty="0"/>
              <a:t>		</a:t>
            </a:r>
            <a:r>
              <a:rPr lang="en-US" dirty="0" err="1"/>
              <a:t>cout</a:t>
            </a:r>
            <a:r>
              <a:rPr lang="en-US" dirty="0"/>
              <a:t> &lt;&lt; "works";</a:t>
            </a:r>
          </a:p>
          <a:p>
            <a:pPr marL="0" indent="0">
              <a:buNone/>
            </a:pPr>
            <a:r>
              <a:rPr lang="en-US" dirty="0"/>
              <a:t>	else</a:t>
            </a:r>
          </a:p>
          <a:p>
            <a:pPr marL="0" indent="0">
              <a:buNone/>
            </a:pPr>
            <a:r>
              <a:rPr lang="en-US" dirty="0"/>
              <a:t>		</a:t>
            </a:r>
            <a:r>
              <a:rPr lang="en-US" dirty="0" err="1"/>
              <a:t>cout</a:t>
            </a:r>
            <a:r>
              <a:rPr lang="en-US" dirty="0"/>
              <a:t> &lt;&lt; "cannot cast B* to D*";</a:t>
            </a:r>
          </a:p>
          <a:p>
            <a:pPr marL="0" indent="0">
              <a:buNone/>
            </a:pPr>
            <a:r>
              <a:rPr lang="en-US" dirty="0"/>
              <a:t>	</a:t>
            </a:r>
            <a:r>
              <a:rPr lang="en-US" dirty="0" err="1"/>
              <a:t>getchar</a:t>
            </a:r>
            <a:r>
              <a:rPr lang="en-US" dirty="0"/>
              <a: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1523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A53C-C9B2-7BAE-E5A2-3BCB4196E036}"/>
              </a:ext>
            </a:extLst>
          </p:cNvPr>
          <p:cNvSpPr>
            <a:spLocks noGrp="1"/>
          </p:cNvSpPr>
          <p:nvPr>
            <p:ph type="title"/>
          </p:nvPr>
        </p:nvSpPr>
        <p:spPr/>
        <p:txBody>
          <a:bodyPr/>
          <a:lstStyle/>
          <a:p>
            <a:r>
              <a:rPr lang="en-US" dirty="0"/>
              <a:t>Class Template</a:t>
            </a:r>
          </a:p>
        </p:txBody>
      </p:sp>
      <p:sp>
        <p:nvSpPr>
          <p:cNvPr id="3" name="Content Placeholder 2">
            <a:extLst>
              <a:ext uri="{FF2B5EF4-FFF2-40B4-BE49-F238E27FC236}">
                <a16:creationId xmlns:a16="http://schemas.microsoft.com/office/drawing/2014/main" id="{54B024B4-0F64-B0FD-FA64-80E623D853F4}"/>
              </a:ext>
            </a:extLst>
          </p:cNvPr>
          <p:cNvSpPr>
            <a:spLocks noGrp="1"/>
          </p:cNvSpPr>
          <p:nvPr>
            <p:ph idx="1"/>
          </p:nvPr>
        </p:nvSpPr>
        <p:spPr>
          <a:xfrm>
            <a:off x="333829" y="1494971"/>
            <a:ext cx="11019971" cy="4681992"/>
          </a:xfrm>
        </p:spPr>
        <p:txBody>
          <a:bodyPr>
            <a:normAutofit lnSpcReduction="10000"/>
          </a:bodyPr>
          <a:lstStyle/>
          <a:p>
            <a:pPr marL="0" indent="0">
              <a:buNone/>
            </a:pPr>
            <a:r>
              <a:rPr lang="en-US" dirty="0"/>
              <a:t>Class Templates like function templates,</a:t>
            </a:r>
          </a:p>
          <a:p>
            <a:pPr marL="0" indent="0">
              <a:buNone/>
            </a:pPr>
            <a:r>
              <a:rPr lang="en-US" dirty="0"/>
              <a:t>Class templates are useful when a class defines something that is independent of the data type</a:t>
            </a:r>
          </a:p>
          <a:p>
            <a:pPr marL="0" indent="0">
              <a:buNone/>
            </a:pPr>
            <a:endParaRPr lang="en-US" dirty="0"/>
          </a:p>
          <a:p>
            <a:pPr marL="0" indent="0">
              <a:buNone/>
            </a:pPr>
            <a:r>
              <a:rPr lang="en-US" dirty="0"/>
              <a:t>template &lt;class   T&gt; </a:t>
            </a:r>
          </a:p>
          <a:p>
            <a:pPr marL="0" indent="0">
              <a:buNone/>
            </a:pPr>
            <a:r>
              <a:rPr lang="en-US" dirty="0"/>
              <a:t>class class-name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53254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378E-1F46-25FF-31E1-4ACA844FF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729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E89D-CD3E-9B59-5B22-A8249A21EC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602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A53C-C9B2-7BAE-E5A2-3BCB4196E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024B4-0F64-B0FD-FA64-80E623D853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573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1BE1-0EED-97B6-666B-8C30C83EF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7C77F-2EED-E8B9-4D53-C0A298F2F4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1426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7F4E-78F1-7256-4717-D3FF19EA7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F892A-7707-A35D-4053-9614897306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198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378E-1F46-25FF-31E1-4ACA844FF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9925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E89D-CD3E-9B59-5B22-A8249A21EC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265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7C77F-2EED-E8B9-4D53-C0A298F2F4C0}"/>
              </a:ext>
            </a:extLst>
          </p:cNvPr>
          <p:cNvSpPr>
            <a:spLocks noGrp="1"/>
          </p:cNvSpPr>
          <p:nvPr>
            <p:ph idx="1"/>
          </p:nvPr>
        </p:nvSpPr>
        <p:spPr>
          <a:xfrm>
            <a:off x="145143" y="174171"/>
            <a:ext cx="11208657" cy="6560458"/>
          </a:xfrm>
        </p:spPr>
        <p:txBody>
          <a:bodyPr>
            <a:normAutofit fontScale="77500" lnSpcReduction="20000"/>
          </a:bodyPr>
          <a:lstStyle/>
          <a:p>
            <a:pPr marL="0" indent="0">
              <a:buNone/>
            </a:pPr>
            <a:r>
              <a:rPr lang="en-US" dirty="0"/>
              <a:t>template&lt;class T&gt;  </a:t>
            </a:r>
          </a:p>
          <a:p>
            <a:pPr marL="0" indent="0">
              <a:buNone/>
            </a:pPr>
            <a:r>
              <a:rPr lang="en-US" dirty="0"/>
              <a:t>class A   </a:t>
            </a:r>
          </a:p>
          <a:p>
            <a:pPr marL="0" indent="0">
              <a:buNone/>
            </a:pPr>
            <a:r>
              <a:rPr lang="en-US" dirty="0"/>
              <a:t>{  </a:t>
            </a:r>
          </a:p>
          <a:p>
            <a:pPr marL="0" indent="0">
              <a:buNone/>
            </a:pPr>
            <a:r>
              <a:rPr lang="en-US" dirty="0"/>
              <a:t>    public:  </a:t>
            </a:r>
          </a:p>
          <a:p>
            <a:pPr marL="0" indent="0">
              <a:buNone/>
            </a:pPr>
            <a:r>
              <a:rPr lang="en-US" dirty="0"/>
              <a:t>    T num1 = 11;  </a:t>
            </a:r>
          </a:p>
          <a:p>
            <a:pPr marL="0" indent="0">
              <a:buNone/>
            </a:pPr>
            <a:r>
              <a:rPr lang="en-US" dirty="0"/>
              <a:t>    T num2 = 20;  </a:t>
            </a:r>
          </a:p>
          <a:p>
            <a:pPr marL="0" indent="0">
              <a:buNone/>
            </a:pPr>
            <a:r>
              <a:rPr lang="en-US" dirty="0"/>
              <a:t>    void add()  </a:t>
            </a:r>
          </a:p>
          <a:p>
            <a:pPr marL="0" indent="0">
              <a:buNone/>
            </a:pPr>
            <a:r>
              <a:rPr lang="en-US" dirty="0"/>
              <a:t>    {  </a:t>
            </a:r>
          </a:p>
          <a:p>
            <a:pPr marL="0" indent="0">
              <a:buNone/>
            </a:pPr>
            <a:r>
              <a:rPr lang="en-US" dirty="0"/>
              <a:t>        std::</a:t>
            </a:r>
            <a:r>
              <a:rPr lang="en-US" dirty="0" err="1"/>
              <a:t>cout</a:t>
            </a:r>
            <a:r>
              <a:rPr lang="en-US" dirty="0"/>
              <a:t> &lt;&lt; "Addition of num1 and num2 : " &lt;&lt; num1+num2&lt;&lt;std::</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r>
              <a:rPr lang="en-US" dirty="0"/>
              <a:t>int main()  </a:t>
            </a:r>
          </a:p>
          <a:p>
            <a:pPr marL="0" indent="0">
              <a:buNone/>
            </a:pPr>
            <a:r>
              <a:rPr lang="en-US" dirty="0"/>
              <a:t>{  </a:t>
            </a:r>
          </a:p>
          <a:p>
            <a:pPr marL="0" indent="0">
              <a:buNone/>
            </a:pPr>
            <a:r>
              <a:rPr lang="en-US" dirty="0"/>
              <a:t>    A&lt;int&gt; d;  </a:t>
            </a:r>
          </a:p>
          <a:p>
            <a:pPr marL="0" indent="0">
              <a:buNone/>
            </a:pPr>
            <a:r>
              <a:rPr lang="en-US" dirty="0"/>
              <a:t>    </a:t>
            </a:r>
            <a:r>
              <a:rPr lang="en-US" dirty="0" err="1"/>
              <a:t>d.add</a:t>
            </a:r>
            <a:r>
              <a:rPr lang="en-US" dirty="0"/>
              <a:t>();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223649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892A-7707-A35D-4053-961489730610}"/>
              </a:ext>
            </a:extLst>
          </p:cNvPr>
          <p:cNvSpPr>
            <a:spLocks noGrp="1"/>
          </p:cNvSpPr>
          <p:nvPr>
            <p:ph idx="1"/>
          </p:nvPr>
        </p:nvSpPr>
        <p:spPr>
          <a:xfrm>
            <a:off x="101600" y="0"/>
            <a:ext cx="11974286" cy="6749143"/>
          </a:xfrm>
        </p:spPr>
        <p:txBody>
          <a:bodyPr>
            <a:normAutofit fontScale="85000" lnSpcReduction="20000"/>
          </a:bodyPr>
          <a:lstStyle/>
          <a:p>
            <a:pPr marL="0" indent="0">
              <a:buNone/>
            </a:pPr>
            <a:endParaRPr lang="en-US" dirty="0"/>
          </a:p>
          <a:p>
            <a:pPr marL="0" indent="0">
              <a:buNone/>
            </a:pPr>
            <a:r>
              <a:rPr lang="en-US" dirty="0"/>
              <a:t>template&lt;class T1, class T2&gt;  </a:t>
            </a:r>
          </a:p>
          <a:p>
            <a:pPr marL="0" indent="0">
              <a:buNone/>
            </a:pPr>
            <a:r>
              <a:rPr lang="en-US" dirty="0"/>
              <a:t>    class A   </a:t>
            </a:r>
          </a:p>
          <a:p>
            <a:pPr marL="0" indent="0">
              <a:buNone/>
            </a:pPr>
            <a:r>
              <a:rPr lang="en-US" dirty="0"/>
              <a:t>    {  </a:t>
            </a:r>
          </a:p>
          <a:p>
            <a:pPr marL="0" indent="0">
              <a:buNone/>
            </a:pPr>
            <a:r>
              <a:rPr lang="en-US" dirty="0"/>
              <a:t>         T1 a;  </a:t>
            </a:r>
          </a:p>
          <a:p>
            <a:pPr marL="0" indent="0">
              <a:buNone/>
            </a:pPr>
            <a:r>
              <a:rPr lang="en-US" dirty="0"/>
              <a:t>         T2 b;  </a:t>
            </a:r>
          </a:p>
          <a:p>
            <a:pPr marL="0" indent="0">
              <a:buNone/>
            </a:pPr>
            <a:r>
              <a:rPr lang="en-US" dirty="0"/>
              <a:t>         public:  </a:t>
            </a:r>
          </a:p>
          <a:p>
            <a:pPr marL="0" indent="0">
              <a:buNone/>
            </a:pPr>
            <a:r>
              <a:rPr lang="en-US" dirty="0"/>
              <a:t>        A(T1 x,T2 y)  </a:t>
            </a:r>
          </a:p>
          <a:p>
            <a:pPr marL="0" indent="0">
              <a:buNone/>
            </a:pPr>
            <a:r>
              <a:rPr lang="en-US" dirty="0"/>
              <a:t>       {  </a:t>
            </a:r>
          </a:p>
          <a:p>
            <a:pPr marL="0" indent="0">
              <a:buNone/>
            </a:pPr>
            <a:r>
              <a:rPr lang="en-US" dirty="0"/>
              <a:t>           a = x;  </a:t>
            </a:r>
          </a:p>
          <a:p>
            <a:pPr marL="0" indent="0">
              <a:buNone/>
            </a:pPr>
            <a:r>
              <a:rPr lang="en-US" dirty="0"/>
              <a:t>           b = y;  </a:t>
            </a:r>
          </a:p>
          <a:p>
            <a:pPr marL="0" indent="0">
              <a:buNone/>
            </a:pPr>
            <a:r>
              <a:rPr lang="en-US" dirty="0"/>
              <a:t>        }  </a:t>
            </a:r>
          </a:p>
          <a:p>
            <a:pPr marL="0" indent="0">
              <a:buNone/>
            </a:pPr>
            <a:r>
              <a:rPr lang="en-US" dirty="0"/>
              <a:t>           void display()  </a:t>
            </a:r>
          </a:p>
          <a:p>
            <a:pPr marL="0" indent="0">
              <a:buNone/>
            </a:pPr>
            <a:r>
              <a:rPr lang="en-US" dirty="0"/>
              <a:t>          {  </a:t>
            </a:r>
          </a:p>
          <a:p>
            <a:pPr marL="0" indent="0">
              <a:buNone/>
            </a:pPr>
            <a:r>
              <a:rPr lang="en-US" dirty="0"/>
              <a:t>                 std::</a:t>
            </a:r>
            <a:r>
              <a:rPr lang="en-US" dirty="0" err="1"/>
              <a:t>cout</a:t>
            </a:r>
            <a:r>
              <a:rPr lang="en-US" dirty="0"/>
              <a:t> &lt;&lt; "Values of a and b are : " &lt;&lt; a&lt;&lt;" ,"&lt;&lt;b&lt;&lt;std::</a:t>
            </a:r>
            <a:r>
              <a:rPr lang="en-US" dirty="0" err="1"/>
              <a:t>endl</a:t>
            </a:r>
            <a:r>
              <a:rPr lang="en-US" dirty="0"/>
              <a:t>;  </a:t>
            </a:r>
          </a:p>
          <a:p>
            <a:pPr marL="0" indent="0">
              <a:buNone/>
            </a:pPr>
            <a:r>
              <a:rPr lang="en-US" dirty="0"/>
              <a:t>           }  </a:t>
            </a:r>
          </a:p>
          <a:p>
            <a:pPr marL="0" indent="0">
              <a:buNone/>
            </a:pPr>
            <a:r>
              <a:rPr lang="en-US" dirty="0"/>
              <a:t>      };  </a:t>
            </a:r>
          </a:p>
          <a:p>
            <a:pPr marL="0" indent="0">
              <a:buNone/>
            </a:pPr>
            <a:endParaRPr lang="en-US" dirty="0"/>
          </a:p>
        </p:txBody>
      </p:sp>
      <p:sp>
        <p:nvSpPr>
          <p:cNvPr id="5" name="TextBox 4">
            <a:extLst>
              <a:ext uri="{FF2B5EF4-FFF2-40B4-BE49-F238E27FC236}">
                <a16:creationId xmlns:a16="http://schemas.microsoft.com/office/drawing/2014/main" id="{19CD6EA4-C88E-77ED-51D2-4209809CB2F4}"/>
              </a:ext>
            </a:extLst>
          </p:cNvPr>
          <p:cNvSpPr txBox="1"/>
          <p:nvPr/>
        </p:nvSpPr>
        <p:spPr>
          <a:xfrm>
            <a:off x="7511143" y="314246"/>
            <a:ext cx="4422902" cy="3060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int main()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A&lt;</a:t>
            </a:r>
            <a:r>
              <a:rPr kumimoji="0" lang="en-US" sz="28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int,float</a:t>
            </a: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&gt; d(5,6.5);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r>
              <a:rPr kumimoji="0" lang="en-US" sz="2800" b="0" i="0" u="none" strike="noStrike" kern="1200" cap="none" spc="0" normalizeH="0" baseline="0" noProof="0" dirty="0" err="1">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d.display</a:t>
            </a: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return 0;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 </a:t>
            </a:r>
            <a:endParaRPr lang="en-US" sz="3600" dirty="0"/>
          </a:p>
        </p:txBody>
      </p:sp>
    </p:spTree>
    <p:extLst>
      <p:ext uri="{BB962C8B-B14F-4D97-AF65-F5344CB8AC3E}">
        <p14:creationId xmlns:p14="http://schemas.microsoft.com/office/powerpoint/2010/main" val="302555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a:xfrm>
            <a:off x="0" y="0"/>
            <a:ext cx="11353800" cy="6858000"/>
          </a:xfrm>
        </p:spPr>
        <p:txBody>
          <a:bodyPr>
            <a:normAutofit fontScale="25000" lnSpcReduction="20000"/>
          </a:bodyPr>
          <a:lstStyle/>
          <a:p>
            <a:pPr marL="0" indent="0">
              <a:buNone/>
            </a:pPr>
            <a:r>
              <a:rPr lang="en-US" sz="9200" dirty="0"/>
              <a:t>template&lt;class T, int size&gt;  </a:t>
            </a:r>
          </a:p>
          <a:p>
            <a:pPr marL="0" indent="0">
              <a:buNone/>
            </a:pPr>
            <a:r>
              <a:rPr lang="en-US" sz="9200" dirty="0"/>
              <a:t>class A   </a:t>
            </a:r>
          </a:p>
          <a:p>
            <a:pPr marL="0" indent="0">
              <a:buNone/>
            </a:pPr>
            <a:r>
              <a:rPr lang="en-US" sz="9200" dirty="0"/>
              <a:t>{  </a:t>
            </a:r>
          </a:p>
          <a:p>
            <a:pPr marL="0" indent="0">
              <a:buNone/>
            </a:pPr>
            <a:r>
              <a:rPr lang="en-US" sz="9200" dirty="0"/>
              <a:t>    public:  </a:t>
            </a:r>
          </a:p>
          <a:p>
            <a:pPr marL="0" indent="0">
              <a:buNone/>
            </a:pPr>
            <a:r>
              <a:rPr lang="en-US" sz="9200" dirty="0"/>
              <a:t>    T </a:t>
            </a:r>
            <a:r>
              <a:rPr lang="en-US" sz="9200" dirty="0" err="1"/>
              <a:t>arr</a:t>
            </a:r>
            <a:r>
              <a:rPr lang="en-US" sz="9200" dirty="0"/>
              <a:t>[size];  </a:t>
            </a:r>
          </a:p>
          <a:p>
            <a:pPr marL="0" indent="0">
              <a:buNone/>
            </a:pPr>
            <a:r>
              <a:rPr lang="en-US" sz="9200" dirty="0"/>
              <a:t>    void insert()  </a:t>
            </a:r>
          </a:p>
          <a:p>
            <a:pPr marL="0" indent="0">
              <a:buNone/>
            </a:pPr>
            <a:r>
              <a:rPr lang="en-US" sz="9200" dirty="0"/>
              <a:t>    {   int </a:t>
            </a:r>
            <a:r>
              <a:rPr lang="en-US" sz="9200" dirty="0" err="1"/>
              <a:t>i</a:t>
            </a:r>
            <a:r>
              <a:rPr lang="en-US" sz="9200" dirty="0"/>
              <a:t> =1;  </a:t>
            </a:r>
          </a:p>
          <a:p>
            <a:pPr marL="0" indent="0">
              <a:buNone/>
            </a:pPr>
            <a:r>
              <a:rPr lang="en-US" sz="9200" dirty="0"/>
              <a:t>        for (int j=0;j&lt;</a:t>
            </a:r>
            <a:r>
              <a:rPr lang="en-US" sz="9200" dirty="0" err="1"/>
              <a:t>size;j</a:t>
            </a:r>
            <a:r>
              <a:rPr lang="en-US" sz="9200" dirty="0"/>
              <a:t>++)  </a:t>
            </a:r>
          </a:p>
          <a:p>
            <a:pPr marL="0" indent="0">
              <a:buNone/>
            </a:pPr>
            <a:r>
              <a:rPr lang="en-US" sz="9200" dirty="0"/>
              <a:t>        {  </a:t>
            </a:r>
          </a:p>
          <a:p>
            <a:pPr marL="0" indent="0">
              <a:buNone/>
            </a:pPr>
            <a:r>
              <a:rPr lang="en-US" sz="9200" dirty="0"/>
              <a:t>            </a:t>
            </a:r>
            <a:r>
              <a:rPr lang="en-US" sz="9200" dirty="0" err="1"/>
              <a:t>arr</a:t>
            </a:r>
            <a:r>
              <a:rPr lang="en-US" sz="9200" dirty="0"/>
              <a:t>[j] = </a:t>
            </a:r>
            <a:r>
              <a:rPr lang="en-US" sz="9200" dirty="0" err="1"/>
              <a:t>i</a:t>
            </a:r>
            <a:r>
              <a:rPr lang="en-US" sz="9200" dirty="0"/>
              <a:t>;     </a:t>
            </a:r>
            <a:r>
              <a:rPr lang="en-US" sz="9200" dirty="0" err="1"/>
              <a:t>i</a:t>
            </a:r>
            <a:r>
              <a:rPr lang="en-US" sz="9200" dirty="0"/>
              <a:t>++;  </a:t>
            </a:r>
          </a:p>
          <a:p>
            <a:pPr marL="0" indent="0">
              <a:buNone/>
            </a:pPr>
            <a:r>
              <a:rPr lang="en-US" sz="9200" dirty="0"/>
              <a:t>        }  </a:t>
            </a:r>
          </a:p>
          <a:p>
            <a:pPr marL="0" indent="0">
              <a:buNone/>
            </a:pPr>
            <a:r>
              <a:rPr lang="en-US" sz="9200" dirty="0"/>
              <a:t>    }  </a:t>
            </a:r>
          </a:p>
          <a:p>
            <a:pPr marL="0" indent="0">
              <a:buNone/>
            </a:pPr>
            <a:r>
              <a:rPr lang="en-US" sz="9200" dirty="0"/>
              <a:t> void display()  </a:t>
            </a:r>
          </a:p>
          <a:p>
            <a:pPr marL="0" indent="0">
              <a:buNone/>
            </a:pPr>
            <a:r>
              <a:rPr lang="en-US" sz="9200" dirty="0"/>
              <a:t>    {  </a:t>
            </a:r>
          </a:p>
          <a:p>
            <a:pPr marL="0" indent="0">
              <a:buNone/>
            </a:pPr>
            <a:r>
              <a:rPr lang="en-US" sz="9200" dirty="0"/>
              <a:t>        for(int </a:t>
            </a:r>
            <a:r>
              <a:rPr lang="en-US" sz="9200" dirty="0" err="1"/>
              <a:t>i</a:t>
            </a:r>
            <a:r>
              <a:rPr lang="en-US" sz="9200" dirty="0"/>
              <a:t>=0;i&lt;</a:t>
            </a:r>
            <a:r>
              <a:rPr lang="en-US" sz="9200" dirty="0" err="1"/>
              <a:t>size;i</a:t>
            </a:r>
            <a:r>
              <a:rPr lang="en-US" sz="9200" dirty="0"/>
              <a:t>++)  {  </a:t>
            </a:r>
          </a:p>
          <a:p>
            <a:pPr marL="0" indent="0">
              <a:buNone/>
            </a:pPr>
            <a:r>
              <a:rPr lang="en-US" sz="9200" dirty="0"/>
              <a:t>            &lt;&lt; </a:t>
            </a:r>
            <a:r>
              <a:rPr lang="en-US" sz="9200" dirty="0" err="1"/>
              <a:t>arr</a:t>
            </a:r>
            <a:r>
              <a:rPr lang="en-US" sz="9200" dirty="0"/>
              <a:t>[</a:t>
            </a:r>
            <a:r>
              <a:rPr lang="en-US" sz="9200" dirty="0" err="1"/>
              <a:t>i</a:t>
            </a:r>
            <a:r>
              <a:rPr lang="en-US" sz="9200" dirty="0"/>
              <a:t>] &lt;&lt; " ";   }  </a:t>
            </a:r>
          </a:p>
          <a:p>
            <a:pPr marL="0" indent="0">
              <a:buNone/>
            </a:pPr>
            <a:r>
              <a:rPr lang="en-US" sz="9200" dirty="0"/>
              <a:t>    }  </a:t>
            </a:r>
          </a:p>
          <a:p>
            <a:pPr marL="0" indent="0">
              <a:buNone/>
            </a:pPr>
            <a:r>
              <a:rPr lang="en-US" sz="9200" dirty="0"/>
              <a:t>};  </a:t>
            </a:r>
          </a:p>
        </p:txBody>
      </p:sp>
      <p:sp>
        <p:nvSpPr>
          <p:cNvPr id="5" name="TextBox 4">
            <a:extLst>
              <a:ext uri="{FF2B5EF4-FFF2-40B4-BE49-F238E27FC236}">
                <a16:creationId xmlns:a16="http://schemas.microsoft.com/office/drawing/2014/main" id="{1B054D10-6645-B4CB-F277-19B055407399}"/>
              </a:ext>
            </a:extLst>
          </p:cNvPr>
          <p:cNvSpPr txBox="1"/>
          <p:nvPr/>
        </p:nvSpPr>
        <p:spPr>
          <a:xfrm>
            <a:off x="6357258" y="240435"/>
            <a:ext cx="3276274" cy="3188565"/>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int main()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A&lt;int,10&gt; t1;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t1.insert();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t1.display();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return 0;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gradFill>
                  <a:gsLst>
                    <a:gs pos="34000">
                      <a:prstClr val="white">
                        <a:lumMod val="93000"/>
                      </a:prstClr>
                    </a:gs>
                    <a:gs pos="0">
                      <a:prstClr val="black">
                        <a:lumMod val="25000"/>
                        <a:lumOff val="75000"/>
                      </a:prstClr>
                    </a:gs>
                    <a:gs pos="100000">
                      <a:srgbClr val="94D7E4">
                        <a:lumMod val="0"/>
                        <a:lumOff val="100000"/>
                      </a:srgbClr>
                    </a:gs>
                  </a:gsLst>
                  <a:lin ang="4800000" scaled="0"/>
                </a:gradFill>
                <a:effectLst/>
                <a:uLnTx/>
                <a:uFillTx/>
                <a:latin typeface="Corbel" panose="020B0503020204020204"/>
                <a:ea typeface="+mn-ea"/>
                <a:cs typeface="+mn-cs"/>
              </a:rPr>
              <a:t>} </a:t>
            </a:r>
          </a:p>
        </p:txBody>
      </p:sp>
    </p:spTree>
    <p:extLst>
      <p:ext uri="{BB962C8B-B14F-4D97-AF65-F5344CB8AC3E}">
        <p14:creationId xmlns:p14="http://schemas.microsoft.com/office/powerpoint/2010/main" val="241084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a:xfrm>
            <a:off x="0" y="0"/>
            <a:ext cx="11353800" cy="6705600"/>
          </a:xfrm>
        </p:spPr>
        <p:txBody>
          <a:bodyPr>
            <a:normAutofit fontScale="92500" lnSpcReduction="10000"/>
          </a:bodyPr>
          <a:lstStyle/>
          <a:p>
            <a:pPr marL="0" indent="0">
              <a:buNone/>
            </a:pPr>
            <a:r>
              <a:rPr lang="en-US" dirty="0"/>
              <a:t>template &lt;class T&gt; class info {</a:t>
            </a:r>
          </a:p>
          <a:p>
            <a:pPr marL="0" indent="0">
              <a:buNone/>
            </a:pPr>
            <a:r>
              <a:rPr lang="en-US" dirty="0"/>
              <a:t>public:</a:t>
            </a:r>
          </a:p>
          <a:p>
            <a:pPr marL="0" indent="0">
              <a:buNone/>
            </a:pPr>
            <a:r>
              <a:rPr lang="en-US" dirty="0"/>
              <a:t>	info(T A) </a:t>
            </a:r>
          </a:p>
          <a:p>
            <a:pPr marL="0" indent="0">
              <a:buNone/>
            </a:pPr>
            <a:r>
              <a:rPr lang="en-US" dirty="0"/>
              <a:t>	{</a:t>
            </a:r>
          </a:p>
          <a:p>
            <a:pPr marL="0" indent="0">
              <a:buNone/>
            </a:pPr>
            <a:r>
              <a:rPr lang="en-US" dirty="0"/>
              <a:t>		</a:t>
            </a:r>
            <a:r>
              <a:rPr lang="en-US" dirty="0" err="1"/>
              <a:t>cout</a:t>
            </a:r>
            <a:r>
              <a:rPr lang="en-US" dirty="0"/>
              <a:t> &lt;&lt; "\n"&lt;&lt; "A = " &lt;&lt; A &lt;&lt; " size of data in bytes:" &lt;&lt; </a:t>
            </a:r>
            <a:r>
              <a:rPr lang="en-US" dirty="0" err="1"/>
              <a:t>sizeof</a:t>
            </a:r>
            <a:r>
              <a:rPr lang="en-US" dirty="0"/>
              <a:t>(A);</a:t>
            </a:r>
          </a:p>
          <a:p>
            <a:pPr marL="0" indent="0">
              <a:buNone/>
            </a:pPr>
            <a:r>
              <a:rPr lang="en-US" dirty="0"/>
              <a:t>	} </a:t>
            </a:r>
          </a:p>
          <a:p>
            <a:pPr marL="0" indent="0">
              <a:buNone/>
            </a:pPr>
            <a:r>
              <a:rPr lang="en-US" dirty="0"/>
              <a:t>}; </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info&lt;char&gt; p('x’);    	//passing character value by creating an objects</a:t>
            </a:r>
          </a:p>
          <a:p>
            <a:pPr marL="0" indent="0">
              <a:buNone/>
            </a:pPr>
            <a:r>
              <a:rPr lang="en-US" dirty="0"/>
              <a:t>		info&lt;int&gt; q(22);	// passing integer value by creating an object</a:t>
            </a:r>
          </a:p>
          <a:p>
            <a:pPr marL="0" indent="0">
              <a:buNone/>
            </a:pPr>
            <a:r>
              <a:rPr lang="en-US" dirty="0"/>
              <a:t>		info&lt;float&gt; r(2.25);   //passing float value by creating an object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32807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745338-9B96-DC69-C670-61D06FC2104A}"/>
              </a:ext>
            </a:extLst>
          </p:cNvPr>
          <p:cNvSpPr>
            <a:spLocks noGrp="1"/>
          </p:cNvSpPr>
          <p:nvPr>
            <p:ph sz="half" idx="2"/>
          </p:nvPr>
        </p:nvSpPr>
        <p:spPr>
          <a:xfrm>
            <a:off x="116113" y="203200"/>
            <a:ext cx="7024915" cy="6516914"/>
          </a:xfrm>
        </p:spPr>
        <p:txBody>
          <a:bodyPr>
            <a:normAutofit fontScale="85000" lnSpcReduction="20000"/>
          </a:bodyPr>
          <a:lstStyle/>
          <a:p>
            <a:pPr marL="0" indent="0">
              <a:buNone/>
            </a:pPr>
            <a:r>
              <a:rPr lang="en-US" dirty="0"/>
              <a:t>template &lt;</a:t>
            </a:r>
            <a:r>
              <a:rPr lang="en-US" dirty="0" err="1"/>
              <a:t>typename</a:t>
            </a:r>
            <a:r>
              <a:rPr lang="en-US" dirty="0"/>
              <a:t> T&gt; </a:t>
            </a:r>
          </a:p>
          <a:p>
            <a:pPr marL="0" indent="0">
              <a:buNone/>
            </a:pPr>
            <a:r>
              <a:rPr lang="en-US" dirty="0"/>
              <a:t>class Array {</a:t>
            </a:r>
          </a:p>
          <a:p>
            <a:pPr marL="0" indent="0">
              <a:buNone/>
            </a:pPr>
            <a:r>
              <a:rPr lang="en-US" dirty="0"/>
              <a:t>private:</a:t>
            </a:r>
          </a:p>
          <a:p>
            <a:pPr marL="0" indent="0">
              <a:buNone/>
            </a:pPr>
            <a:r>
              <a:rPr lang="en-US" dirty="0"/>
              <a:t>	T* </a:t>
            </a:r>
            <a:r>
              <a:rPr lang="en-US" dirty="0" err="1"/>
              <a:t>ptr</a:t>
            </a:r>
            <a:r>
              <a:rPr lang="en-US" dirty="0"/>
              <a:t>;</a:t>
            </a:r>
          </a:p>
          <a:p>
            <a:pPr marL="0" indent="0">
              <a:buNone/>
            </a:pPr>
            <a:r>
              <a:rPr lang="en-US" dirty="0"/>
              <a:t>	int size;</a:t>
            </a:r>
          </a:p>
          <a:p>
            <a:pPr marL="0" indent="0">
              <a:buNone/>
            </a:pPr>
            <a:r>
              <a:rPr lang="en-US" dirty="0"/>
              <a:t>public:</a:t>
            </a:r>
          </a:p>
          <a:p>
            <a:pPr marL="0" indent="0">
              <a:buNone/>
            </a:pPr>
            <a:r>
              <a:rPr lang="en-US" dirty="0"/>
              <a:t>	Array(T </a:t>
            </a:r>
            <a:r>
              <a:rPr lang="en-US" dirty="0" err="1"/>
              <a:t>arr</a:t>
            </a:r>
            <a:r>
              <a:rPr lang="en-US" dirty="0"/>
              <a:t>[], int s);</a:t>
            </a:r>
          </a:p>
          <a:p>
            <a:pPr marL="0" indent="0">
              <a:buNone/>
            </a:pPr>
            <a:r>
              <a:rPr lang="en-US" dirty="0"/>
              <a:t>	void print();</a:t>
            </a:r>
          </a:p>
          <a:p>
            <a:pPr marL="0" indent="0">
              <a:buNone/>
            </a:pPr>
            <a:r>
              <a:rPr lang="en-US" dirty="0"/>
              <a:t>};</a:t>
            </a:r>
          </a:p>
          <a:p>
            <a:pPr marL="0" indent="0">
              <a:buNone/>
            </a:pPr>
            <a:r>
              <a:rPr lang="en-US" dirty="0"/>
              <a:t>template &lt;</a:t>
            </a:r>
            <a:r>
              <a:rPr lang="en-US" dirty="0" err="1"/>
              <a:t>typename</a:t>
            </a:r>
            <a:r>
              <a:rPr lang="en-US" dirty="0"/>
              <a:t> T&gt; Array&lt;T&gt;::Array(T </a:t>
            </a:r>
            <a:r>
              <a:rPr lang="en-US" dirty="0" err="1"/>
              <a:t>arr</a:t>
            </a:r>
            <a:r>
              <a:rPr lang="en-US" dirty="0"/>
              <a:t>[], int s)</a:t>
            </a:r>
          </a:p>
          <a:p>
            <a:pPr marL="0" indent="0">
              <a:buNone/>
            </a:pPr>
            <a:r>
              <a:rPr lang="en-US" dirty="0"/>
              <a:t>{</a:t>
            </a:r>
          </a:p>
          <a:p>
            <a:pPr marL="0" indent="0">
              <a:buNone/>
            </a:pPr>
            <a:r>
              <a:rPr lang="en-US" dirty="0"/>
              <a:t>	</a:t>
            </a:r>
            <a:r>
              <a:rPr lang="en-US" dirty="0" err="1"/>
              <a:t>ptr</a:t>
            </a:r>
            <a:r>
              <a:rPr lang="en-US" dirty="0"/>
              <a:t> = new T[s];</a:t>
            </a:r>
          </a:p>
          <a:p>
            <a:pPr marL="0" indent="0">
              <a:buNone/>
            </a:pPr>
            <a:r>
              <a:rPr lang="en-US" dirty="0"/>
              <a:t>	size = s;</a:t>
            </a:r>
          </a:p>
          <a:p>
            <a:pPr marL="0" indent="0">
              <a:buNone/>
            </a:pPr>
            <a:r>
              <a:rPr lang="en-US" dirty="0"/>
              <a:t>	for (int </a:t>
            </a:r>
            <a:r>
              <a:rPr lang="en-US" dirty="0" err="1"/>
              <a:t>i</a:t>
            </a:r>
            <a:r>
              <a:rPr lang="en-US" dirty="0"/>
              <a:t> = 0; </a:t>
            </a:r>
            <a:r>
              <a:rPr lang="en-US" dirty="0" err="1"/>
              <a:t>i</a:t>
            </a:r>
            <a:r>
              <a:rPr lang="en-US" dirty="0"/>
              <a:t> &lt; size; </a:t>
            </a:r>
            <a:r>
              <a:rPr lang="en-US" dirty="0" err="1"/>
              <a:t>i</a:t>
            </a:r>
            <a:r>
              <a:rPr lang="en-US" dirty="0"/>
              <a:t>++)</a:t>
            </a:r>
          </a:p>
          <a:p>
            <a:pPr marL="0" indent="0">
              <a:buNone/>
            </a:pPr>
            <a:r>
              <a:rPr lang="en-US" dirty="0"/>
              <a:t>		</a:t>
            </a:r>
            <a:r>
              <a:rPr lang="en-US" dirty="0" err="1"/>
              <a:t>ptr</a:t>
            </a:r>
            <a:r>
              <a:rPr lang="en-US" dirty="0"/>
              <a:t>[</a:t>
            </a:r>
            <a:r>
              <a:rPr lang="en-US" dirty="0" err="1"/>
              <a:t>i</a:t>
            </a:r>
            <a:r>
              <a:rPr lang="en-US" dirty="0"/>
              <a:t>] = </a:t>
            </a:r>
            <a:r>
              <a:rPr lang="en-US" dirty="0" err="1"/>
              <a:t>arr</a:t>
            </a:r>
            <a:r>
              <a:rPr lang="en-US" dirty="0"/>
              <a:t>[</a:t>
            </a:r>
            <a:r>
              <a:rPr lang="en-US" dirty="0" err="1"/>
              <a:t>i</a:t>
            </a:r>
            <a:r>
              <a:rPr lang="en-US" dirty="0"/>
              <a:t>];</a:t>
            </a:r>
          </a:p>
          <a:p>
            <a:pPr marL="0" indent="0">
              <a:buNone/>
            </a:pPr>
            <a:r>
              <a:rPr lang="en-US" dirty="0"/>
              <a:t>}</a:t>
            </a:r>
          </a:p>
          <a:p>
            <a:pPr marL="0" indent="0">
              <a:buNone/>
            </a:pPr>
            <a:endParaRPr lang="en-US" dirty="0"/>
          </a:p>
        </p:txBody>
      </p:sp>
      <p:sp>
        <p:nvSpPr>
          <p:cNvPr id="8" name="Content Placeholder 7">
            <a:extLst>
              <a:ext uri="{FF2B5EF4-FFF2-40B4-BE49-F238E27FC236}">
                <a16:creationId xmlns:a16="http://schemas.microsoft.com/office/drawing/2014/main" id="{40D9F7F1-4E61-9B3F-37DF-AD7232A503CE}"/>
              </a:ext>
            </a:extLst>
          </p:cNvPr>
          <p:cNvSpPr>
            <a:spLocks noGrp="1"/>
          </p:cNvSpPr>
          <p:nvPr>
            <p:ph sz="quarter" idx="4"/>
          </p:nvPr>
        </p:nvSpPr>
        <p:spPr>
          <a:xfrm>
            <a:off x="7141028" y="203200"/>
            <a:ext cx="4934858" cy="6516914"/>
          </a:xfrm>
          <a:ln>
            <a:solidFill>
              <a:schemeClr val="accent1"/>
            </a:solidFill>
          </a:ln>
        </p:spPr>
        <p:txBody>
          <a:bodyPr>
            <a:normAutofit fontScale="85000" lnSpcReduction="20000"/>
          </a:bodyPr>
          <a:lstStyle/>
          <a:p>
            <a:pPr marL="0" indent="0">
              <a:buNone/>
            </a:pPr>
            <a:r>
              <a:rPr lang="en-US" dirty="0"/>
              <a:t>template &lt;</a:t>
            </a:r>
            <a:r>
              <a:rPr lang="en-US" dirty="0" err="1"/>
              <a:t>typename</a:t>
            </a:r>
            <a:r>
              <a:rPr lang="en-US" dirty="0"/>
              <a:t> T&gt; void Array&lt;T&gt;::print()</a:t>
            </a:r>
          </a:p>
          <a:p>
            <a:pPr marL="0" indent="0">
              <a:buNone/>
            </a:pPr>
            <a:r>
              <a:rPr lang="en-US" dirty="0"/>
              <a:t>{</a:t>
            </a:r>
          </a:p>
          <a:p>
            <a:pPr marL="0" indent="0">
              <a:buNone/>
            </a:pPr>
            <a:r>
              <a:rPr lang="en-US" dirty="0"/>
              <a:t>	for (int </a:t>
            </a:r>
            <a:r>
              <a:rPr lang="en-US" dirty="0" err="1"/>
              <a:t>i</a:t>
            </a:r>
            <a:r>
              <a:rPr lang="en-US" dirty="0"/>
              <a:t> = 0; </a:t>
            </a:r>
            <a:r>
              <a:rPr lang="en-US" dirty="0" err="1"/>
              <a:t>i</a:t>
            </a:r>
            <a:r>
              <a:rPr lang="en-US" dirty="0"/>
              <a:t> &lt; size; </a:t>
            </a:r>
            <a:r>
              <a:rPr lang="en-US" dirty="0" err="1"/>
              <a:t>i</a:t>
            </a:r>
            <a:r>
              <a:rPr lang="en-US" dirty="0"/>
              <a:t>++)</a:t>
            </a:r>
          </a:p>
          <a:p>
            <a:pPr marL="0" indent="0">
              <a:buNone/>
            </a:pPr>
            <a:r>
              <a:rPr lang="en-US" dirty="0"/>
              <a:t>		</a:t>
            </a:r>
            <a:r>
              <a:rPr lang="en-US" dirty="0" err="1"/>
              <a:t>cout</a:t>
            </a:r>
            <a:r>
              <a:rPr lang="en-US" dirty="0"/>
              <a:t> &lt;&lt; " " &lt;&lt; *(</a:t>
            </a:r>
            <a:r>
              <a:rPr lang="en-US" dirty="0" err="1"/>
              <a:t>ptr</a:t>
            </a:r>
            <a:r>
              <a:rPr lang="en-US" dirty="0"/>
              <a:t> + </a:t>
            </a:r>
            <a:r>
              <a:rPr lang="en-US" dirty="0" err="1"/>
              <a:t>i</a:t>
            </a:r>
            <a:r>
              <a:rPr lang="en-US" dirty="0"/>
              <a:t>);</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a:t>
            </a:r>
            <a:r>
              <a:rPr lang="en-US" dirty="0" err="1"/>
              <a:t>arr</a:t>
            </a:r>
            <a:r>
              <a:rPr lang="en-US" dirty="0"/>
              <a:t>[5] = { 1, 2, 3, 4, 5 };</a:t>
            </a:r>
          </a:p>
          <a:p>
            <a:pPr marL="0" indent="0">
              <a:buNone/>
            </a:pPr>
            <a:r>
              <a:rPr lang="en-US" dirty="0"/>
              <a:t>	Array&lt;int&gt; a(</a:t>
            </a:r>
            <a:r>
              <a:rPr lang="en-US" dirty="0" err="1"/>
              <a:t>arr</a:t>
            </a:r>
            <a:r>
              <a:rPr lang="en-US" dirty="0"/>
              <a:t>, 5);</a:t>
            </a:r>
          </a:p>
          <a:p>
            <a:pPr marL="0" indent="0">
              <a:buNone/>
            </a:pPr>
            <a:r>
              <a:rPr lang="en-US" dirty="0"/>
              <a:t>	</a:t>
            </a:r>
            <a:r>
              <a:rPr lang="en-US" dirty="0" err="1"/>
              <a:t>a.print</a:t>
            </a:r>
            <a:r>
              <a:rPr lang="en-US" dirty="0"/>
              <a: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80314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7C77F-2EED-E8B9-4D53-C0A298F2F4C0}"/>
              </a:ext>
            </a:extLst>
          </p:cNvPr>
          <p:cNvSpPr>
            <a:spLocks noGrp="1"/>
          </p:cNvSpPr>
          <p:nvPr>
            <p:ph idx="1"/>
          </p:nvPr>
        </p:nvSpPr>
        <p:spPr>
          <a:xfrm>
            <a:off x="130629" y="116114"/>
            <a:ext cx="11223171" cy="6560457"/>
          </a:xfrm>
        </p:spPr>
        <p:txBody>
          <a:bodyPr>
            <a:normAutofit fontScale="8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template &lt;class T, class U&gt; class A {</a:t>
            </a:r>
          </a:p>
          <a:p>
            <a:pPr marL="0" indent="0">
              <a:buNone/>
            </a:pPr>
            <a:r>
              <a:rPr lang="en-US" dirty="0"/>
              <a:t>	T x;</a:t>
            </a:r>
          </a:p>
          <a:p>
            <a:pPr marL="0" indent="0">
              <a:buNone/>
            </a:pPr>
            <a:r>
              <a:rPr lang="en-US" dirty="0"/>
              <a:t>	U y;</a:t>
            </a:r>
          </a:p>
          <a:p>
            <a:pPr marL="0" indent="0">
              <a:buNone/>
            </a:pPr>
            <a:endParaRPr lang="en-US" dirty="0"/>
          </a:p>
          <a:p>
            <a:pPr marL="0" indent="0">
              <a:buNone/>
            </a:pPr>
            <a:r>
              <a:rPr lang="en-US" dirty="0"/>
              <a:t>public:</a:t>
            </a:r>
          </a:p>
          <a:p>
            <a:pPr marL="0" indent="0">
              <a:buNone/>
            </a:pPr>
            <a:r>
              <a:rPr lang="en-US" dirty="0"/>
              <a:t>	A() { </a:t>
            </a:r>
            <a:r>
              <a:rPr lang="en-US" dirty="0" err="1"/>
              <a:t>cout</a:t>
            </a:r>
            <a:r>
              <a:rPr lang="en-US" dirty="0"/>
              <a:t> &lt;&lt; "Constructor Called" &lt;&lt; </a:t>
            </a:r>
            <a:r>
              <a:rPr lang="en-US" dirty="0" err="1"/>
              <a:t>endl</a:t>
            </a:r>
            <a:r>
              <a:rPr lang="en-US" dirty="0"/>
              <a:t>; }</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A&lt;char, char&gt; a;</a:t>
            </a:r>
          </a:p>
          <a:p>
            <a:pPr marL="0" indent="0">
              <a:buNone/>
            </a:pPr>
            <a:r>
              <a:rPr lang="en-US" dirty="0"/>
              <a:t>	A&lt;int, double&gt; b;</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4805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7F4E-78F1-7256-4717-D3FF19EA7342}"/>
              </a:ext>
            </a:extLst>
          </p:cNvPr>
          <p:cNvSpPr>
            <a:spLocks noGrp="1"/>
          </p:cNvSpPr>
          <p:nvPr>
            <p:ph type="title"/>
          </p:nvPr>
        </p:nvSpPr>
        <p:spPr>
          <a:xfrm>
            <a:off x="838200" y="147411"/>
            <a:ext cx="10515600" cy="650875"/>
          </a:xfrm>
        </p:spPr>
        <p:txBody>
          <a:bodyPr>
            <a:normAutofit fontScale="90000"/>
          </a:bodyPr>
          <a:lstStyle/>
          <a:p>
            <a:r>
              <a:rPr lang="en-US" dirty="0"/>
              <a:t>default value for template arguments</a:t>
            </a:r>
          </a:p>
        </p:txBody>
      </p:sp>
      <p:sp>
        <p:nvSpPr>
          <p:cNvPr id="3" name="Content Placeholder 2">
            <a:extLst>
              <a:ext uri="{FF2B5EF4-FFF2-40B4-BE49-F238E27FC236}">
                <a16:creationId xmlns:a16="http://schemas.microsoft.com/office/drawing/2014/main" id="{D7AF892A-7707-A35D-4053-961489730610}"/>
              </a:ext>
            </a:extLst>
          </p:cNvPr>
          <p:cNvSpPr>
            <a:spLocks noGrp="1"/>
          </p:cNvSpPr>
          <p:nvPr>
            <p:ph idx="1"/>
          </p:nvPr>
        </p:nvSpPr>
        <p:spPr>
          <a:xfrm>
            <a:off x="159657" y="899886"/>
            <a:ext cx="11194143" cy="5689600"/>
          </a:xfrm>
        </p:spPr>
        <p:txBody>
          <a:bodyPr>
            <a:normAutofit fontScale="92500" lnSpcReduction="20000"/>
          </a:bodyPr>
          <a:lstStyle/>
          <a:p>
            <a:pPr marL="0" indent="0">
              <a:buNone/>
            </a:pPr>
            <a:endParaRPr lang="en-US" dirty="0"/>
          </a:p>
          <a:p>
            <a:pPr marL="0" indent="0">
              <a:buNone/>
            </a:pPr>
            <a:r>
              <a:rPr lang="en-US" dirty="0"/>
              <a:t>template &lt;class T, class U = char&gt; </a:t>
            </a:r>
          </a:p>
          <a:p>
            <a:pPr marL="0" indent="0">
              <a:buNone/>
            </a:pPr>
            <a:r>
              <a:rPr lang="en-US" dirty="0"/>
              <a:t>class A {</a:t>
            </a:r>
          </a:p>
          <a:p>
            <a:pPr marL="0" indent="0">
              <a:buNone/>
            </a:pPr>
            <a:r>
              <a:rPr lang="en-US" dirty="0"/>
              <a:t>public:</a:t>
            </a:r>
          </a:p>
          <a:p>
            <a:pPr marL="0" indent="0">
              <a:buNone/>
            </a:pPr>
            <a:r>
              <a:rPr lang="en-US" dirty="0"/>
              <a:t>	T x;</a:t>
            </a:r>
          </a:p>
          <a:p>
            <a:pPr marL="0" indent="0">
              <a:buNone/>
            </a:pPr>
            <a:r>
              <a:rPr lang="en-US" dirty="0"/>
              <a:t>	U y;</a:t>
            </a:r>
          </a:p>
          <a:p>
            <a:pPr marL="0" indent="0">
              <a:buNone/>
            </a:pPr>
            <a:r>
              <a:rPr lang="en-US" dirty="0"/>
              <a:t>	A() { </a:t>
            </a:r>
            <a:r>
              <a:rPr lang="en-US" dirty="0" err="1"/>
              <a:t>cout</a:t>
            </a:r>
            <a:r>
              <a:rPr lang="en-US" dirty="0"/>
              <a:t> &lt;&lt; "Constructor Called" &lt;&lt; </a:t>
            </a:r>
            <a:r>
              <a:rPr lang="en-US" dirty="0" err="1"/>
              <a:t>endl</a:t>
            </a:r>
            <a:r>
              <a:rPr lang="en-US" dirty="0"/>
              <a:t>; }</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A&lt;char&gt; a; // This will call A&lt;char, char&gt;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06980394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699</TotalTime>
  <Words>1937</Words>
  <Application>Microsoft Office PowerPoint</Application>
  <PresentationFormat>Widescreen</PresentationFormat>
  <Paragraphs>297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Corbel</vt:lpstr>
      <vt:lpstr>Depth</vt:lpstr>
      <vt:lpstr>Class Template &amp; Virtual Base Class</vt:lpstr>
      <vt:lpstr>Class Template</vt:lpstr>
      <vt:lpstr>PowerPoint Presentation</vt:lpstr>
      <vt:lpstr>PowerPoint Presentation</vt:lpstr>
      <vt:lpstr>PowerPoint Presentation</vt:lpstr>
      <vt:lpstr>PowerPoint Presentation</vt:lpstr>
      <vt:lpstr>PowerPoint Presentation</vt:lpstr>
      <vt:lpstr>PowerPoint Presentation</vt:lpstr>
      <vt:lpstr>default value for template arguments</vt:lpstr>
      <vt:lpstr>PowerPoint Presentation</vt:lpstr>
      <vt:lpstr>PowerPoint Presentation</vt:lpstr>
      <vt:lpstr>Virtual Base Class</vt:lpstr>
      <vt:lpstr>PowerPoint Presentation</vt:lpstr>
      <vt:lpstr>PowerPoint Presentation</vt:lpstr>
      <vt:lpstr>PowerPoint Presentation</vt:lpstr>
      <vt:lpstr>PowerPoint Presentation</vt:lpstr>
      <vt:lpstr>RTTI(Run-Time Type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Ghazanfar Farooq</dc:creator>
  <cp:lastModifiedBy>Ghazanfar Farooq</cp:lastModifiedBy>
  <cp:revision>29</cp:revision>
  <dcterms:created xsi:type="dcterms:W3CDTF">2022-12-16T05:56:02Z</dcterms:created>
  <dcterms:modified xsi:type="dcterms:W3CDTF">2022-12-29T07:43:01Z</dcterms:modified>
</cp:coreProperties>
</file>