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8"/>
  </p:notesMasterIdLst>
  <p:sldIdLst>
    <p:sldId id="256" r:id="rId3"/>
    <p:sldId id="257" r:id="rId4"/>
    <p:sldId id="258" r:id="rId5"/>
    <p:sldId id="289" r:id="rId6"/>
    <p:sldId id="260" r:id="rId7"/>
    <p:sldId id="287" r:id="rId8"/>
    <p:sldId id="292" r:id="rId9"/>
    <p:sldId id="267" r:id="rId10"/>
    <p:sldId id="274" r:id="rId11"/>
    <p:sldId id="284" r:id="rId12"/>
    <p:sldId id="273" r:id="rId13"/>
    <p:sldId id="286" r:id="rId14"/>
    <p:sldId id="285" r:id="rId15"/>
    <p:sldId id="28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5EAD5-E513-49C5-AF07-B1CBDAD5B55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4E59-8113-4618-85C8-F3554268A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81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4E59-8113-4618-85C8-F3554268AE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B3B4-B89C-4941-A5B4-FED32B56BC5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1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C3C1-57B5-4E5F-946F-60EDCE656AB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8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0584-4F28-4CB7-8FFA-DD4D6C9A4111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70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6B3B4-B89C-4941-A5B4-FED32B56BC5F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5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C3E-D15E-437F-8239-30AD9524ADC6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4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7FDB-FA4F-4D97-B1FA-7571FAD2E63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0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A58E-06B7-42C7-8BB5-7986FD13CB21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6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85F-2961-433B-BA3B-CC7648772F63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E90-5799-4859-9E8B-737DABF2639F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05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93FE-B4AF-4E86-8F34-084ACF08A59D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43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32D8-37E3-4AC0-B6A2-F87D5D7C49F9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2C3E-D15E-437F-8239-30AD9524ADC6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6963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F2A6-6F38-45DC-A2FD-BD0D118A99EF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21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4C3C1-57B5-4E5F-946F-60EDCE656AB7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88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20584-4F28-4CB7-8FFA-DD4D6C9A4111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94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7FDB-FA4F-4D97-B1FA-7571FAD2E63D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76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A58E-06B7-42C7-8BB5-7986FD13CB21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98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C985F-2961-433B-BA3B-CC7648772F63}" type="datetime1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3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7E90-5799-4859-9E8B-737DABF2639F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0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93FE-B4AF-4E86-8F34-084ACF08A59D}" type="datetime1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3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32D8-37E3-4AC0-B6A2-F87D5D7C49F9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8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DF2A6-6F38-45DC-A2FD-BD0D118A99EF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67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7EF5C09-6A1D-4337-9CB2-F27686936476}" type="datetime1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Prepared By Wakeel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355861-2068-4492-A0DF-ECCF732BE4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67000">
              <a:schemeClr val="bg1"/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F5C09-6A1D-4337-9CB2-F27686936476}" type="datetime1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55861-2068-4492-A0DF-ECCF732BE4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6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-between-online-and-real-time-system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lineplus.gov/lab-tests/blood-glucose-test/#:~:text=What%20is%20it%20used%20for,help%20diagnose%20and%20monitor%20diabetes.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</a:t>
            </a:fld>
            <a:endParaRPr lang="en-US" sz="1400" b="1" dirty="0"/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0E51ABC-1B97-4785-9FB0-4400CCCE2175}"/>
              </a:ext>
            </a:extLst>
          </p:cNvPr>
          <p:cNvSpPr txBox="1">
            <a:spLocks/>
          </p:cNvSpPr>
          <p:nvPr/>
        </p:nvSpPr>
        <p:spPr>
          <a:xfrm>
            <a:off x="2430098" y="4216091"/>
            <a:ext cx="3665904" cy="21402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Wakeel Ahmed (033-19-0026)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2: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(033-20-0011)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 2: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Faizan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(033-20-0032)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DAA990-5F13-4581-9E5C-EBF511C918B4}"/>
              </a:ext>
            </a:extLst>
          </p:cNvPr>
          <p:cNvSpPr/>
          <p:nvPr/>
        </p:nvSpPr>
        <p:spPr>
          <a:xfrm>
            <a:off x="1958725" y="2005578"/>
            <a:ext cx="827455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Sensor Integrated </a:t>
            </a:r>
            <a:r>
              <a:rPr lang="en-US" sz="36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Microphysiological</a:t>
            </a:r>
            <a:r>
              <a:rPr lang="en-US" sz="36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System for Real Time and Online Monitoring</a:t>
            </a:r>
            <a:endParaRPr lang="x-none" sz="3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F381BCF-4723-45B3-A826-80FF976DAF5A}"/>
              </a:ext>
            </a:extLst>
          </p:cNvPr>
          <p:cNvSpPr txBox="1">
            <a:spLocks/>
          </p:cNvSpPr>
          <p:nvPr/>
        </p:nvSpPr>
        <p:spPr>
          <a:xfrm>
            <a:off x="6636728" y="4180397"/>
            <a:ext cx="3125175" cy="1681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Hussain Memon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: Non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DED03A0-8026-4E11-A64D-AE7FF43D49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79" y="417336"/>
            <a:ext cx="1221147" cy="1221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553D434-25FB-4CF2-ADA3-B6B464C7AA8F}"/>
              </a:ext>
            </a:extLst>
          </p:cNvPr>
          <p:cNvSpPr txBox="1"/>
          <p:nvPr/>
        </p:nvSpPr>
        <p:spPr>
          <a:xfrm>
            <a:off x="4926293" y="1452698"/>
            <a:ext cx="2339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Proposal defense</a:t>
            </a:r>
          </a:p>
        </p:txBody>
      </p:sp>
    </p:spTree>
    <p:extLst>
      <p:ext uri="{BB962C8B-B14F-4D97-AF65-F5344CB8AC3E}">
        <p14:creationId xmlns:p14="http://schemas.microsoft.com/office/powerpoint/2010/main" val="121407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sz="3600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Wireless Monitoring Using Mobile App: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Facilitate wireless monitoring and visualization of sensor data through a mobile application, allowing real-time data access.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 of System Using Network Protocols: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Ensure secure data transmission from the sensors to an online database.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10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53" y="159010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3052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14"/>
            <a:ext cx="10515600" cy="8920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Methodology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11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6580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F3C555-6BF6-F45D-A8AF-7F83E77A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/>
          </a:bodyPr>
          <a:lstStyle/>
          <a:p>
            <a:r>
              <a:rPr lang="en-US" b="1" dirty="0"/>
              <a:t>System Configuration:</a:t>
            </a:r>
            <a:r>
              <a:rPr lang="en-US" dirty="0"/>
              <a:t> Set up the </a:t>
            </a:r>
            <a:r>
              <a:rPr lang="en-US" dirty="0" err="1"/>
              <a:t>myRio</a:t>
            </a:r>
            <a:r>
              <a:rPr lang="en-US" dirty="0"/>
              <a:t> controller</a:t>
            </a:r>
          </a:p>
          <a:p>
            <a:endParaRPr lang="en-US" dirty="0"/>
          </a:p>
          <a:p>
            <a:r>
              <a:rPr lang="en-US" b="1" dirty="0"/>
              <a:t>Software Development: </a:t>
            </a:r>
            <a:r>
              <a:rPr lang="en-US" dirty="0"/>
              <a:t>Utilize LabVIEW to analyze and visualize sensor data.</a:t>
            </a:r>
          </a:p>
          <a:p>
            <a:endParaRPr lang="en-US" dirty="0"/>
          </a:p>
          <a:p>
            <a:r>
              <a:rPr lang="en-US" b="1" dirty="0"/>
              <a:t>Configure Firebase </a:t>
            </a:r>
            <a:r>
              <a:rPr lang="en-US" dirty="0"/>
              <a:t>for real-time data storage and retrieval.</a:t>
            </a:r>
          </a:p>
          <a:p>
            <a:endParaRPr lang="en-US" dirty="0"/>
          </a:p>
          <a:p>
            <a:r>
              <a:rPr lang="en-US" b="1" dirty="0"/>
              <a:t>Mobile Application Development: </a:t>
            </a:r>
            <a:r>
              <a:rPr lang="en-US" dirty="0"/>
              <a:t>Develop an Android application that provides a user interface for real-time data access.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786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414"/>
            <a:ext cx="10515600" cy="8920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Methodology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12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96580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F3C555-6BF6-F45D-A8AF-7F83E77A8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/>
          </a:bodyPr>
          <a:lstStyle/>
          <a:p>
            <a:r>
              <a:rPr lang="en-US" b="1" dirty="0"/>
              <a:t>Integration: </a:t>
            </a:r>
            <a:r>
              <a:rPr lang="en-US" dirty="0"/>
              <a:t>Integrate micro physiological sensors with the </a:t>
            </a:r>
            <a:r>
              <a:rPr lang="en-US" dirty="0" err="1"/>
              <a:t>myRio</a:t>
            </a:r>
            <a:r>
              <a:rPr lang="en-US" dirty="0"/>
              <a:t> controller, LabVIEW software, Firebase database, and Android application.</a:t>
            </a:r>
          </a:p>
          <a:p>
            <a:endParaRPr lang="en-US" dirty="0"/>
          </a:p>
          <a:p>
            <a:r>
              <a:rPr lang="en-US" b="1" dirty="0"/>
              <a:t>Feedback Collection: </a:t>
            </a:r>
            <a:r>
              <a:rPr lang="en-US" dirty="0"/>
              <a:t>Collect feedback from users to evaluate system performance and user satisfaction.</a:t>
            </a:r>
          </a:p>
          <a:p>
            <a:endParaRPr lang="en-US" dirty="0"/>
          </a:p>
          <a:p>
            <a:r>
              <a:rPr lang="en-US" b="1" dirty="0"/>
              <a:t>Optimization and Scaling: </a:t>
            </a:r>
            <a:r>
              <a:rPr lang="en-US" dirty="0"/>
              <a:t>Analyze feedback and performance data to make necessary adjustments.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3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789"/>
          </a:xfrm>
        </p:spPr>
        <p:txBody>
          <a:bodyPr>
            <a:normAutofit fontScale="90000"/>
          </a:bodyPr>
          <a:lstStyle/>
          <a:p>
            <a:r>
              <a:rPr lang="en-US" dirty="0"/>
              <a:t>Block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13</a:t>
            </a:fld>
            <a:endParaRPr lang="en-US" sz="1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8879-14ED-E6E1-5DC9-48E646D7D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98" y="1113304"/>
            <a:ext cx="9839325" cy="542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120" y="99945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582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14</a:t>
            </a:fld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9A707E-F2BD-4C27-B5A9-32B54FD1E09D}"/>
              </a:ext>
            </a:extLst>
          </p:cNvPr>
          <p:cNvSpPr/>
          <p:nvPr/>
        </p:nvSpPr>
        <p:spPr>
          <a:xfrm>
            <a:off x="3594420" y="2582105"/>
            <a:ext cx="30914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844" y="1568854"/>
            <a:ext cx="2286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81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3602-E33F-6E1C-79DF-67C8AE08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B2BC3-B920-16C8-5FCD-6EE76900A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AComprehensive</a:t>
            </a:r>
            <a:r>
              <a:rPr lang="en-US" dirty="0"/>
              <a:t> Review of Biosensor Integration in </a:t>
            </a:r>
            <a:r>
              <a:rPr lang="en-US" dirty="0" err="1"/>
              <a:t>Microphysiological</a:t>
            </a:r>
            <a:r>
              <a:rPr lang="en-US" dirty="0"/>
              <a:t> Systems for Online Monitoring: Current Challenges and Future Advancements.</a:t>
            </a:r>
          </a:p>
          <a:p>
            <a:r>
              <a:rPr lang="en-US" dirty="0"/>
              <a:t>Monitoring of </a:t>
            </a:r>
            <a:r>
              <a:rPr lang="en-US" dirty="0" err="1"/>
              <a:t>Microphysiological</a:t>
            </a:r>
            <a:r>
              <a:rPr lang="en-US" dirty="0"/>
              <a:t> Systems: Integrating Sensors and Real-Time Data Analysis Toward Autonomous Decision Making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276FE-08EC-9130-0D49-34D22ABD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48FC2-96C5-F8CA-AB77-125808C1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90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BA650E-BB19-482F-A21F-B7F5ED52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2" y="365129"/>
            <a:ext cx="8055017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CF803A-C5BC-4896-B1CC-AAEA68196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943" y="1477108"/>
            <a:ext cx="5766941" cy="465640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2</a:t>
            </a:fld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FB5EC-FD39-4E12-91AB-AA4A3F25AF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79" y="417336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565" y="2043466"/>
            <a:ext cx="3020660" cy="2607557"/>
          </a:xfrm>
          <a:prstGeom prst="rect">
            <a:avLst/>
          </a:prstGeom>
        </p:spPr>
      </p:pic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</p:spTree>
    <p:extLst>
      <p:ext uri="{BB962C8B-B14F-4D97-AF65-F5344CB8AC3E}">
        <p14:creationId xmlns:p14="http://schemas.microsoft.com/office/powerpoint/2010/main" val="209929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Microphysiological</a:t>
            </a:r>
            <a:r>
              <a:rPr lang="en-US" dirty="0"/>
              <a:t> Systems (MPS) are advanced models that replicate human organ functions.</a:t>
            </a:r>
          </a:p>
          <a:p>
            <a:endParaRPr lang="en-US" dirty="0"/>
          </a:p>
          <a:p>
            <a:r>
              <a:rPr lang="en-US" dirty="0"/>
              <a:t>These systems are used for drug testing, disease modeling, and personalized medicine.</a:t>
            </a:r>
          </a:p>
          <a:p>
            <a:endParaRPr lang="en-US" dirty="0"/>
          </a:p>
          <a:p>
            <a:r>
              <a:rPr lang="en-US" dirty="0"/>
              <a:t>For recording of variable biological processes, real-time monitoring of MPS is required.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3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79" y="417336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</p:spTree>
    <p:extLst>
      <p:ext uri="{BB962C8B-B14F-4D97-AF65-F5344CB8AC3E}">
        <p14:creationId xmlns:p14="http://schemas.microsoft.com/office/powerpoint/2010/main" val="258705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Diff: B/W Online &amp; Realtime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systems allow users to interact with data stored in databases and are accessible from anywhere at any time</a:t>
            </a:r>
          </a:p>
          <a:p>
            <a:r>
              <a:rPr lang="en-US" dirty="0"/>
              <a:t>real-time systems are designed to process data in real time and must respond to events quickly and accurately.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4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626" y="425091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C6DF1E-CBCC-017F-CA5F-B24D92E93B54}"/>
              </a:ext>
            </a:extLst>
          </p:cNvPr>
          <p:cNvSpPr txBox="1"/>
          <p:nvPr/>
        </p:nvSpPr>
        <p:spPr>
          <a:xfrm>
            <a:off x="1696915" y="5876871"/>
            <a:ext cx="8798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https://www.geeksforgeeks.org/difference-between-online-and-real-time-systems/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5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867"/>
            <a:ext cx="11240911" cy="4619096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Sensors attached to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myRio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LabVIEW for capturing real time sensor data.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Though sensor data were obtained successfully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system was unable to synchronize and acquire information for remote monitoring purposes.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Because of this, downloading sensor information via mobile app in a usable format such as CSV was not possible.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5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53" y="179207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</p:spTree>
    <p:extLst>
      <p:ext uri="{BB962C8B-B14F-4D97-AF65-F5344CB8AC3E}">
        <p14:creationId xmlns:p14="http://schemas.microsoft.com/office/powerpoint/2010/main" val="1486550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57867"/>
            <a:ext cx="11240911" cy="4619096"/>
          </a:xfrm>
        </p:spPr>
        <p:txBody>
          <a:bodyPr>
            <a:normAutofit/>
          </a:bodyPr>
          <a:lstStyle/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With these improvements, users would be able to access their sensor data from any place without problems.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To deal with the problems of data synchronization, firebase should be employed for its real-time database features.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endParaRPr lang="en-US" dirty="0">
              <a:latin typeface="Times New Roman" panose="02020603050405020304" pitchFamily="18" charset="0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en-US" dirty="0">
                <a:latin typeface="Times New Roman" panose="02020603050405020304" pitchFamily="18" charset="0"/>
              </a:rPr>
              <a:t>The android app needs to be developed, which would enable easy download of sensor data in CSV format making it more applicable for clinical and research purposes.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6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53" y="179207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Wakeel</a:t>
            </a:r>
          </a:p>
        </p:txBody>
      </p:sp>
    </p:spTree>
    <p:extLst>
      <p:ext uri="{BB962C8B-B14F-4D97-AF65-F5344CB8AC3E}">
        <p14:creationId xmlns:p14="http://schemas.microsoft.com/office/powerpoint/2010/main" val="281149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964A-1D5F-A21C-0055-2466F233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Glucose?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9915-93A6-4C95-B3A2-D5655645F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Primary Energy Source:</a:t>
            </a:r>
            <a:r>
              <a:rPr lang="en-US" dirty="0"/>
              <a:t> Glucose is the primary fuel that runs the body, and its levels control most processes in the body.</a:t>
            </a:r>
          </a:p>
          <a:p>
            <a:r>
              <a:rPr lang="en-US" b="1" dirty="0"/>
              <a:t>Diabetes Indicator:</a:t>
            </a:r>
            <a:r>
              <a:rPr lang="en-US" dirty="0"/>
              <a:t> High glucose levels are associated with diabetes, a significant health issue worldwide. Regular monitoring helps diagnose and manage this disease effectively.</a:t>
            </a:r>
          </a:p>
          <a:p>
            <a:r>
              <a:rPr lang="en-US" b="1" dirty="0"/>
              <a:t>Insulin(move glucose from our bloodstream into the body's cells to make energy) Effects:</a:t>
            </a:r>
            <a:r>
              <a:rPr lang="en-US" dirty="0"/>
              <a:t> Abnormal glucose levels may sign problems in the production or functioning of insulin, often related to the pancreas or adrenal glands.</a:t>
            </a:r>
          </a:p>
          <a:p>
            <a:r>
              <a:rPr lang="en-US" b="1" dirty="0"/>
              <a:t>Other Conditions:</a:t>
            </a:r>
            <a:r>
              <a:rPr lang="en-US" dirty="0"/>
              <a:t> High levels may show endocrine (Menopause, Diabetes, Addison's disease.) disorders; and low levels can be another symptom of liver disease or side effects from the medicines taken for diabetes.</a:t>
            </a:r>
          </a:p>
          <a:p>
            <a:r>
              <a:rPr lang="en-US" b="1" dirty="0"/>
              <a:t>Serious Health Consequences:</a:t>
            </a:r>
            <a:r>
              <a:rPr lang="en-US" dirty="0"/>
              <a:t> Imbalances in glucose levels, could lead to life-threatening events, such as seizures or brain damage.</a:t>
            </a:r>
          </a:p>
          <a:p>
            <a:r>
              <a:rPr lang="en-US" b="1" dirty="0"/>
              <a:t>Versatile Testing Options:</a:t>
            </a:r>
            <a:r>
              <a:rPr lang="en-US" dirty="0"/>
              <a:t> providing flexibility in diagnosis and monitoring.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67D04-047F-DCEA-55C5-9E4203AA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68420-CB85-51E0-80C1-303FB03C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12CAA-20FA-62B3-EE47-2DF530AEAD95}"/>
              </a:ext>
            </a:extLst>
          </p:cNvPr>
          <p:cNvSpPr txBox="1"/>
          <p:nvPr/>
        </p:nvSpPr>
        <p:spPr>
          <a:xfrm>
            <a:off x="1008184" y="6176963"/>
            <a:ext cx="10175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https://medlineplus.gov/lab-tests/blood-glucose-test/#:~:text=What%20is%20it%20used%20for,help%20diagnose%20and%20monitor%20diabetes.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8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053"/>
          </a:xfrm>
        </p:spPr>
        <p:txBody>
          <a:bodyPr/>
          <a:lstStyle/>
          <a:p>
            <a:r>
              <a:rPr lang="en-US" spc="-96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63224"/>
            <a:ext cx="10936111" cy="4813739"/>
          </a:xfrm>
        </p:spPr>
        <p:txBody>
          <a:bodyPr>
            <a:normAutofit/>
          </a:bodyPr>
          <a:lstStyle/>
          <a:p>
            <a:r>
              <a:rPr lang="en-US" b="1" dirty="0"/>
              <a:t>Difficulties in Real-Time Data Acquisition &amp; Accessibility: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8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42077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90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9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067"/>
            <a:ext cx="10515600" cy="4923896"/>
          </a:xfrm>
        </p:spPr>
        <p:txBody>
          <a:bodyPr>
            <a:normAutofit/>
          </a:bodyPr>
          <a:lstStyle/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Sensor Data Monitoring: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Implement a system for real-time monitoring and remote access to sensor data.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Real-Time Monitoring for Continuous Experimental Phase: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 a framework for real-time data acquisition and visualization from sensors.</a:t>
            </a: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buFont typeface="Symbol" panose="05050102010706020507" pitchFamily="18" charset="2"/>
              <a:buChar char="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Sensor Data Logging for Drug Proposing: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Create a data logging system that captures and stores sensor data in CSV files, providing a reliable dataset for drug proposal and development analysis.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Wakeel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55861-2068-4492-A0DF-ECCF732BE498}" type="slidenum">
              <a:rPr lang="en-US" sz="1400" b="1" smtClean="0"/>
              <a:t>9</a:t>
            </a:fld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E08D-2318-48E0-B5A6-8F4F1B734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053" y="159010"/>
            <a:ext cx="1221147" cy="12211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9379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2744</TotalTime>
  <Words>808</Words>
  <Application>Microsoft Office PowerPoint</Application>
  <PresentationFormat>Widescreen</PresentationFormat>
  <Paragraphs>110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Symbol</vt:lpstr>
      <vt:lpstr>Times New Roman</vt:lpstr>
      <vt:lpstr>Office Theme</vt:lpstr>
      <vt:lpstr>1_Office Theme</vt:lpstr>
      <vt:lpstr>PowerPoint Presentation</vt:lpstr>
      <vt:lpstr>Outline</vt:lpstr>
      <vt:lpstr>Introduction</vt:lpstr>
      <vt:lpstr>Diff: B/W Online &amp; Realtime Monitoring</vt:lpstr>
      <vt:lpstr>Literature Review</vt:lpstr>
      <vt:lpstr>Literature Review</vt:lpstr>
      <vt:lpstr>Why Glucose?</vt:lpstr>
      <vt:lpstr>Problem Statement</vt:lpstr>
      <vt:lpstr>Objectives</vt:lpstr>
      <vt:lpstr>Objectives</vt:lpstr>
      <vt:lpstr>Methodology</vt:lpstr>
      <vt:lpstr>Methodology</vt:lpstr>
      <vt:lpstr>Block Diagram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Wakeel</dc:creator>
  <cp:lastModifiedBy>Abdul Wakeel</cp:lastModifiedBy>
  <cp:revision>96</cp:revision>
  <dcterms:created xsi:type="dcterms:W3CDTF">2023-11-18T20:45:19Z</dcterms:created>
  <dcterms:modified xsi:type="dcterms:W3CDTF">2024-11-20T08:03:21Z</dcterms:modified>
</cp:coreProperties>
</file>