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11" r:id="rId4"/>
    <p:sldId id="316" r:id="rId5"/>
    <p:sldId id="317" r:id="rId6"/>
    <p:sldId id="318" r:id="rId7"/>
    <p:sldId id="289" r:id="rId8"/>
    <p:sldId id="312" r:id="rId9"/>
    <p:sldId id="313" r:id="rId10"/>
    <p:sldId id="291" r:id="rId11"/>
    <p:sldId id="293" r:id="rId12"/>
    <p:sldId id="296" r:id="rId13"/>
    <p:sldId id="314" r:id="rId14"/>
    <p:sldId id="319" r:id="rId15"/>
    <p:sldId id="315" r:id="rId16"/>
    <p:sldId id="320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BD9CCD-962E-4434-BEDB-BD8AC72DB8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C10B9-FE85-4794-A157-1A8B2F381539}">
      <dgm:prSet phldrT="[Text]" custT="1"/>
      <dgm:spPr/>
      <dgm:t>
        <a:bodyPr/>
        <a:lstStyle/>
        <a:p>
          <a:r>
            <a:rPr lang="en-US" sz="4000" dirty="0">
              <a:latin typeface="+mj-lt"/>
            </a:rPr>
            <a:t>Outline</a:t>
          </a:r>
          <a:endParaRPr lang="en-US" sz="4400" dirty="0">
            <a:latin typeface="+mj-lt"/>
          </a:endParaRPr>
        </a:p>
      </dgm:t>
    </dgm:pt>
    <dgm:pt modelId="{A112FEDE-F7C9-4756-AAB1-36C747B822DF}" type="parTrans" cxnId="{5E14FECC-1519-4D87-81F1-FE015F002531}">
      <dgm:prSet/>
      <dgm:spPr/>
      <dgm:t>
        <a:bodyPr/>
        <a:lstStyle/>
        <a:p>
          <a:endParaRPr lang="en-US"/>
        </a:p>
      </dgm:t>
    </dgm:pt>
    <dgm:pt modelId="{6A4C1727-512F-4DE4-BC64-944BFAA1F7AD}" type="sibTrans" cxnId="{5E14FECC-1519-4D87-81F1-FE015F002531}">
      <dgm:prSet/>
      <dgm:spPr/>
      <dgm:t>
        <a:bodyPr/>
        <a:lstStyle/>
        <a:p>
          <a:endParaRPr lang="en-US"/>
        </a:p>
      </dgm:t>
    </dgm:pt>
    <dgm:pt modelId="{799EFD69-5810-4AB0-9CF1-B1A36467589C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Block Diagram</a:t>
          </a:r>
        </a:p>
      </dgm:t>
    </dgm:pt>
    <dgm:pt modelId="{5AB61913-A5E6-4F7B-AB5A-AF17F8F46164}" type="parTrans" cxnId="{9707D563-DBA5-458C-9504-6D7834F7DEE9}">
      <dgm:prSet/>
      <dgm:spPr/>
      <dgm:t>
        <a:bodyPr/>
        <a:lstStyle/>
        <a:p>
          <a:endParaRPr lang="en-US"/>
        </a:p>
      </dgm:t>
    </dgm:pt>
    <dgm:pt modelId="{5A707EC9-2E6A-4E56-9042-EDA73263D36C}" type="sibTrans" cxnId="{9707D563-DBA5-458C-9504-6D7834F7DEE9}">
      <dgm:prSet/>
      <dgm:spPr/>
      <dgm:t>
        <a:bodyPr/>
        <a:lstStyle/>
        <a:p>
          <a:endParaRPr lang="en-US"/>
        </a:p>
      </dgm:t>
    </dgm:pt>
    <dgm:pt modelId="{E2B0CC76-8BD0-4CAA-BE25-DD4FB1E45422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UART (Universal Asynchronous Receiver/Transmitter)</a:t>
          </a:r>
        </a:p>
      </dgm:t>
    </dgm:pt>
    <dgm:pt modelId="{D0DC56F0-C9C6-4B1A-B560-80784BB53D88}" type="parTrans" cxnId="{C7D490C5-E6BE-4704-AABC-B42B26EF11ED}">
      <dgm:prSet/>
      <dgm:spPr/>
      <dgm:t>
        <a:bodyPr/>
        <a:lstStyle/>
        <a:p>
          <a:endParaRPr lang="en-US"/>
        </a:p>
      </dgm:t>
    </dgm:pt>
    <dgm:pt modelId="{3AC1E9DF-6977-4C83-B1E7-1534A33DE186}" type="sibTrans" cxnId="{C7D490C5-E6BE-4704-AABC-B42B26EF11ED}">
      <dgm:prSet/>
      <dgm:spPr/>
      <dgm:t>
        <a:bodyPr/>
        <a:lstStyle/>
        <a:p>
          <a:endParaRPr lang="en-US"/>
        </a:p>
      </dgm:t>
    </dgm:pt>
    <dgm:pt modelId="{F45DB836-4474-4449-95EB-EF4F29034CEB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Reason to develop Installer for LabVIEW Applications</a:t>
          </a:r>
        </a:p>
      </dgm:t>
    </dgm:pt>
    <dgm:pt modelId="{47D45E63-3A9F-4A7E-B550-B6B264FEDA45}" type="parTrans" cxnId="{AA8ECA54-ACBC-4532-B352-8409F48CF4FE}">
      <dgm:prSet/>
      <dgm:spPr/>
      <dgm:t>
        <a:bodyPr/>
        <a:lstStyle/>
        <a:p>
          <a:endParaRPr lang="en-US"/>
        </a:p>
      </dgm:t>
    </dgm:pt>
    <dgm:pt modelId="{4F73AB96-1EC4-463C-9B83-6AB51A8EECD5}" type="sibTrans" cxnId="{AA8ECA54-ACBC-4532-B352-8409F48CF4FE}">
      <dgm:prSet/>
      <dgm:spPr/>
      <dgm:t>
        <a:bodyPr/>
        <a:lstStyle/>
        <a:p>
          <a:endParaRPr lang="en-US"/>
        </a:p>
      </dgm:t>
    </dgm:pt>
    <dgm:pt modelId="{F22BBA63-4EC2-4AE4-A7A5-FAF4190B9FFB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Difference between Installer and EXE (Executable File)</a:t>
          </a:r>
        </a:p>
      </dgm:t>
    </dgm:pt>
    <dgm:pt modelId="{6C2C517E-5BA8-47A0-A8F4-C2CED3836E8D}" type="parTrans" cxnId="{F8580787-58C2-4243-8D86-79B23A2689B6}">
      <dgm:prSet/>
      <dgm:spPr/>
      <dgm:t>
        <a:bodyPr/>
        <a:lstStyle/>
        <a:p>
          <a:endParaRPr lang="en-US"/>
        </a:p>
      </dgm:t>
    </dgm:pt>
    <dgm:pt modelId="{9E7C2606-2D36-40E9-B073-4EE6FD2CB1E0}" type="sibTrans" cxnId="{F8580787-58C2-4243-8D86-79B23A2689B6}">
      <dgm:prSet/>
      <dgm:spPr/>
      <dgm:t>
        <a:bodyPr/>
        <a:lstStyle/>
        <a:p>
          <a:endParaRPr lang="en-US"/>
        </a:p>
      </dgm:t>
    </dgm:pt>
    <dgm:pt modelId="{E6E5ADD3-62E8-4383-94A2-102C3832567B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LabVIEW Installer for NI </a:t>
          </a:r>
          <a:r>
            <a:rPr lang="en-US" sz="3200" dirty="0" err="1">
              <a:latin typeface="+mj-lt"/>
            </a:rPr>
            <a:t>myRIO</a:t>
          </a:r>
          <a:endParaRPr lang="en-US" sz="3200" dirty="0">
            <a:latin typeface="+mj-lt"/>
          </a:endParaRPr>
        </a:p>
      </dgm:t>
    </dgm:pt>
    <dgm:pt modelId="{F82B7AD9-3E5A-4061-B079-23F6483672D1}" type="parTrans" cxnId="{910FE7D3-6B5D-4E97-BB19-1B015C62C268}">
      <dgm:prSet/>
      <dgm:spPr/>
      <dgm:t>
        <a:bodyPr/>
        <a:lstStyle/>
        <a:p>
          <a:endParaRPr lang="en-US"/>
        </a:p>
      </dgm:t>
    </dgm:pt>
    <dgm:pt modelId="{8748A8CF-5E20-43B9-9A7F-36F80FEDD202}" type="sibTrans" cxnId="{910FE7D3-6B5D-4E97-BB19-1B015C62C268}">
      <dgm:prSet/>
      <dgm:spPr/>
      <dgm:t>
        <a:bodyPr/>
        <a:lstStyle/>
        <a:p>
          <a:endParaRPr lang="en-US"/>
        </a:p>
      </dgm:t>
    </dgm:pt>
    <dgm:pt modelId="{C7166C4E-254E-47A4-B204-C4871E61CC18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Interfacing PCB with </a:t>
          </a:r>
          <a:r>
            <a:rPr lang="en-US" sz="3200" dirty="0" err="1">
              <a:latin typeface="+mj-lt"/>
            </a:rPr>
            <a:t>Amperometric</a:t>
          </a:r>
          <a:r>
            <a:rPr lang="en-US" sz="3200" dirty="0">
              <a:latin typeface="+mj-lt"/>
            </a:rPr>
            <a:t> Glucose Sensor</a:t>
          </a:r>
        </a:p>
      </dgm:t>
    </dgm:pt>
    <dgm:pt modelId="{862E5077-379A-4BA7-BCC7-9F2901858E0A}" type="parTrans" cxnId="{6F5159D6-03D1-47BF-A9A4-8705C369A95F}">
      <dgm:prSet/>
      <dgm:spPr/>
      <dgm:t>
        <a:bodyPr/>
        <a:lstStyle/>
        <a:p>
          <a:endParaRPr lang="en-US"/>
        </a:p>
      </dgm:t>
    </dgm:pt>
    <dgm:pt modelId="{C2CFD771-26EA-4B41-B9E4-DB31B1B091C8}" type="sibTrans" cxnId="{6F5159D6-03D1-47BF-A9A4-8705C369A95F}">
      <dgm:prSet/>
      <dgm:spPr/>
      <dgm:t>
        <a:bodyPr/>
        <a:lstStyle/>
        <a:p>
          <a:endParaRPr lang="en-US"/>
        </a:p>
      </dgm:t>
    </dgm:pt>
    <dgm:pt modelId="{0B3FE33D-680F-4876-ADE0-F4E4D4672D68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Work in Progress</a:t>
          </a:r>
        </a:p>
      </dgm:t>
    </dgm:pt>
    <dgm:pt modelId="{2B1CB94E-DAEF-4F11-81AF-A794396D5C37}" type="parTrans" cxnId="{19B4FD21-52C6-41C6-BC94-031A77B8F382}">
      <dgm:prSet/>
      <dgm:spPr/>
      <dgm:t>
        <a:bodyPr/>
        <a:lstStyle/>
        <a:p>
          <a:endParaRPr lang="en-US"/>
        </a:p>
      </dgm:t>
    </dgm:pt>
    <dgm:pt modelId="{69D3F6B7-607C-4BB5-A584-EE10FB989A64}" type="sibTrans" cxnId="{19B4FD21-52C6-41C6-BC94-031A77B8F382}">
      <dgm:prSet/>
      <dgm:spPr/>
      <dgm:t>
        <a:bodyPr/>
        <a:lstStyle/>
        <a:p>
          <a:endParaRPr lang="en-US"/>
        </a:p>
      </dgm:t>
    </dgm:pt>
    <dgm:pt modelId="{EDC514F1-4801-4325-A0BB-AA2527F74FD2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Objectives </a:t>
          </a:r>
        </a:p>
      </dgm:t>
    </dgm:pt>
    <dgm:pt modelId="{1FEA95CA-68E1-4941-B2A4-BBB8A0D39105}" type="parTrans" cxnId="{D4F17CD7-D8E3-4470-93D4-0564B86647A3}">
      <dgm:prSet/>
      <dgm:spPr/>
      <dgm:t>
        <a:bodyPr/>
        <a:lstStyle/>
        <a:p>
          <a:endParaRPr lang="en-US"/>
        </a:p>
      </dgm:t>
    </dgm:pt>
    <dgm:pt modelId="{6B6DC445-830F-41CD-889F-230AE0AB12FA}" type="sibTrans" cxnId="{D4F17CD7-D8E3-4470-93D4-0564B86647A3}">
      <dgm:prSet/>
      <dgm:spPr/>
      <dgm:t>
        <a:bodyPr/>
        <a:lstStyle/>
        <a:p>
          <a:endParaRPr lang="en-US"/>
        </a:p>
      </dgm:t>
    </dgm:pt>
    <dgm:pt modelId="{436AE7D0-C0E4-488C-93A8-9359DA7D5F88}">
      <dgm:prSet phldrT="[Text]" custT="1"/>
      <dgm:spPr/>
      <dgm:t>
        <a:bodyPr/>
        <a:lstStyle/>
        <a:p>
          <a:r>
            <a:rPr lang="en-US" sz="3200" dirty="0">
              <a:latin typeface="+mj-lt"/>
            </a:rPr>
            <a:t>Bill of Materials</a:t>
          </a:r>
        </a:p>
      </dgm:t>
    </dgm:pt>
    <dgm:pt modelId="{36FC0199-98A5-4841-A955-D2949C38A398}" type="parTrans" cxnId="{BB157846-F2FC-467B-8480-A292E0E0F4BC}">
      <dgm:prSet/>
      <dgm:spPr/>
      <dgm:t>
        <a:bodyPr/>
        <a:lstStyle/>
        <a:p>
          <a:endParaRPr lang="en-US"/>
        </a:p>
      </dgm:t>
    </dgm:pt>
    <dgm:pt modelId="{69048AD9-ED0A-4219-A9D5-62299DC59F94}" type="sibTrans" cxnId="{BB157846-F2FC-467B-8480-A292E0E0F4BC}">
      <dgm:prSet/>
      <dgm:spPr/>
      <dgm:t>
        <a:bodyPr/>
        <a:lstStyle/>
        <a:p>
          <a:endParaRPr lang="en-US"/>
        </a:p>
      </dgm:t>
    </dgm:pt>
    <dgm:pt modelId="{71179BEC-69E6-4BB2-B163-55CBBA338A3F}" type="pres">
      <dgm:prSet presAssocID="{CBBD9CCD-962E-4434-BEDB-BD8AC72DB813}" presName="linear" presStyleCnt="0">
        <dgm:presLayoutVars>
          <dgm:animLvl val="lvl"/>
          <dgm:resizeHandles val="exact"/>
        </dgm:presLayoutVars>
      </dgm:prSet>
      <dgm:spPr/>
    </dgm:pt>
    <dgm:pt modelId="{5E834432-2599-44F1-8BF8-B697A4251D74}" type="pres">
      <dgm:prSet presAssocID="{BD9C10B9-FE85-4794-A157-1A8B2F381539}" presName="parentText" presStyleLbl="node1" presStyleIdx="0" presStyleCnt="1" custLinFactNeighborX="315" custLinFactNeighborY="-10876">
        <dgm:presLayoutVars>
          <dgm:chMax val="0"/>
          <dgm:bulletEnabled val="1"/>
        </dgm:presLayoutVars>
      </dgm:prSet>
      <dgm:spPr/>
    </dgm:pt>
    <dgm:pt modelId="{A6F05DA7-F3E5-4E9A-A4B2-26CD9B323420}" type="pres">
      <dgm:prSet presAssocID="{BD9C10B9-FE85-4794-A157-1A8B2F3815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1EC81F-9E90-4F3B-98D7-7D48570781FA}" type="presOf" srcId="{F22BBA63-4EC2-4AE4-A7A5-FAF4190B9FFB}" destId="{A6F05DA7-F3E5-4E9A-A4B2-26CD9B323420}" srcOrd="0" destOrd="5" presId="urn:microsoft.com/office/officeart/2005/8/layout/vList2"/>
    <dgm:cxn modelId="{19B4FD21-52C6-41C6-BC94-031A77B8F382}" srcId="{BD9C10B9-FE85-4794-A157-1A8B2F381539}" destId="{0B3FE33D-680F-4876-ADE0-F4E4D4672D68}" srcOrd="8" destOrd="0" parTransId="{2B1CB94E-DAEF-4F11-81AF-A794396D5C37}" sibTransId="{69D3F6B7-607C-4BB5-A584-EE10FB989A64}"/>
    <dgm:cxn modelId="{93BDB235-9166-427E-AC4F-449D676F57F1}" type="presOf" srcId="{436AE7D0-C0E4-488C-93A8-9359DA7D5F88}" destId="{A6F05DA7-F3E5-4E9A-A4B2-26CD9B323420}" srcOrd="0" destOrd="2" presId="urn:microsoft.com/office/officeart/2005/8/layout/vList2"/>
    <dgm:cxn modelId="{9707D563-DBA5-458C-9504-6D7834F7DEE9}" srcId="{BD9C10B9-FE85-4794-A157-1A8B2F381539}" destId="{799EFD69-5810-4AB0-9CF1-B1A36467589C}" srcOrd="0" destOrd="0" parTransId="{5AB61913-A5E6-4F7B-AB5A-AF17F8F46164}" sibTransId="{5A707EC9-2E6A-4E56-9042-EDA73263D36C}"/>
    <dgm:cxn modelId="{4C58FE45-8C9E-4D81-92E3-E7FE1C5798E5}" type="presOf" srcId="{EDC514F1-4801-4325-A0BB-AA2527F74FD2}" destId="{A6F05DA7-F3E5-4E9A-A4B2-26CD9B323420}" srcOrd="0" destOrd="1" presId="urn:microsoft.com/office/officeart/2005/8/layout/vList2"/>
    <dgm:cxn modelId="{BB157846-F2FC-467B-8480-A292E0E0F4BC}" srcId="{BD9C10B9-FE85-4794-A157-1A8B2F381539}" destId="{436AE7D0-C0E4-488C-93A8-9359DA7D5F88}" srcOrd="2" destOrd="0" parTransId="{36FC0199-98A5-4841-A955-D2949C38A398}" sibTransId="{69048AD9-ED0A-4219-A9D5-62299DC59F94}"/>
    <dgm:cxn modelId="{AA8ECA54-ACBC-4532-B352-8409F48CF4FE}" srcId="{BD9C10B9-FE85-4794-A157-1A8B2F381539}" destId="{F45DB836-4474-4449-95EB-EF4F29034CEB}" srcOrd="4" destOrd="0" parTransId="{47D45E63-3A9F-4A7E-B550-B6B264FEDA45}" sibTransId="{4F73AB96-1EC4-463C-9B83-6AB51A8EECD5}"/>
    <dgm:cxn modelId="{F8580787-58C2-4243-8D86-79B23A2689B6}" srcId="{BD9C10B9-FE85-4794-A157-1A8B2F381539}" destId="{F22BBA63-4EC2-4AE4-A7A5-FAF4190B9FFB}" srcOrd="5" destOrd="0" parTransId="{6C2C517E-5BA8-47A0-A8F4-C2CED3836E8D}" sibTransId="{9E7C2606-2D36-40E9-B073-4EE6FD2CB1E0}"/>
    <dgm:cxn modelId="{166FC587-306B-4CCE-BDB6-8C868965D7FC}" type="presOf" srcId="{E6E5ADD3-62E8-4383-94A2-102C3832567B}" destId="{A6F05DA7-F3E5-4E9A-A4B2-26CD9B323420}" srcOrd="0" destOrd="6" presId="urn:microsoft.com/office/officeart/2005/8/layout/vList2"/>
    <dgm:cxn modelId="{A3B1A08B-125D-4A83-BC9D-74917E51092B}" type="presOf" srcId="{CBBD9CCD-962E-4434-BEDB-BD8AC72DB813}" destId="{71179BEC-69E6-4BB2-B163-55CBBA338A3F}" srcOrd="0" destOrd="0" presId="urn:microsoft.com/office/officeart/2005/8/layout/vList2"/>
    <dgm:cxn modelId="{3AE3E08B-78EE-4020-814A-C2FAA6404919}" type="presOf" srcId="{799EFD69-5810-4AB0-9CF1-B1A36467589C}" destId="{A6F05DA7-F3E5-4E9A-A4B2-26CD9B323420}" srcOrd="0" destOrd="0" presId="urn:microsoft.com/office/officeart/2005/8/layout/vList2"/>
    <dgm:cxn modelId="{65748A8F-ED1F-4F64-98E6-CA74CF5DCE7D}" type="presOf" srcId="{F45DB836-4474-4449-95EB-EF4F29034CEB}" destId="{A6F05DA7-F3E5-4E9A-A4B2-26CD9B323420}" srcOrd="0" destOrd="4" presId="urn:microsoft.com/office/officeart/2005/8/layout/vList2"/>
    <dgm:cxn modelId="{8E114896-5959-4028-A60F-B11D45B910C0}" type="presOf" srcId="{BD9C10B9-FE85-4794-A157-1A8B2F381539}" destId="{5E834432-2599-44F1-8BF8-B697A4251D74}" srcOrd="0" destOrd="0" presId="urn:microsoft.com/office/officeart/2005/8/layout/vList2"/>
    <dgm:cxn modelId="{C7D490C5-E6BE-4704-AABC-B42B26EF11ED}" srcId="{BD9C10B9-FE85-4794-A157-1A8B2F381539}" destId="{E2B0CC76-8BD0-4CAA-BE25-DD4FB1E45422}" srcOrd="3" destOrd="0" parTransId="{D0DC56F0-C9C6-4B1A-B560-80784BB53D88}" sibTransId="{3AC1E9DF-6977-4C83-B1E7-1534A33DE186}"/>
    <dgm:cxn modelId="{5E14FECC-1519-4D87-81F1-FE015F002531}" srcId="{CBBD9CCD-962E-4434-BEDB-BD8AC72DB813}" destId="{BD9C10B9-FE85-4794-A157-1A8B2F381539}" srcOrd="0" destOrd="0" parTransId="{A112FEDE-F7C9-4756-AAB1-36C747B822DF}" sibTransId="{6A4C1727-512F-4DE4-BC64-944BFAA1F7AD}"/>
    <dgm:cxn modelId="{910FE7D3-6B5D-4E97-BB19-1B015C62C268}" srcId="{BD9C10B9-FE85-4794-A157-1A8B2F381539}" destId="{E6E5ADD3-62E8-4383-94A2-102C3832567B}" srcOrd="6" destOrd="0" parTransId="{F82B7AD9-3E5A-4061-B079-23F6483672D1}" sibTransId="{8748A8CF-5E20-43B9-9A7F-36F80FEDD202}"/>
    <dgm:cxn modelId="{6F5159D6-03D1-47BF-A9A4-8705C369A95F}" srcId="{BD9C10B9-FE85-4794-A157-1A8B2F381539}" destId="{C7166C4E-254E-47A4-B204-C4871E61CC18}" srcOrd="7" destOrd="0" parTransId="{862E5077-379A-4BA7-BCC7-9F2901858E0A}" sibTransId="{C2CFD771-26EA-4B41-B9E4-DB31B1B091C8}"/>
    <dgm:cxn modelId="{D4F17CD7-D8E3-4470-93D4-0564B86647A3}" srcId="{BD9C10B9-FE85-4794-A157-1A8B2F381539}" destId="{EDC514F1-4801-4325-A0BB-AA2527F74FD2}" srcOrd="1" destOrd="0" parTransId="{1FEA95CA-68E1-4941-B2A4-BBB8A0D39105}" sibTransId="{6B6DC445-830F-41CD-889F-230AE0AB12FA}"/>
    <dgm:cxn modelId="{91D4EEEE-56E1-4858-B927-DED8F02BC5A5}" type="presOf" srcId="{0B3FE33D-680F-4876-ADE0-F4E4D4672D68}" destId="{A6F05DA7-F3E5-4E9A-A4B2-26CD9B323420}" srcOrd="0" destOrd="8" presId="urn:microsoft.com/office/officeart/2005/8/layout/vList2"/>
    <dgm:cxn modelId="{0E4881FA-3C55-47E9-985A-27D7B9B0A3BA}" type="presOf" srcId="{E2B0CC76-8BD0-4CAA-BE25-DD4FB1E45422}" destId="{A6F05DA7-F3E5-4E9A-A4B2-26CD9B323420}" srcOrd="0" destOrd="3" presId="urn:microsoft.com/office/officeart/2005/8/layout/vList2"/>
    <dgm:cxn modelId="{7494B8FC-2862-48F3-9544-B92F67AEAEFB}" type="presOf" srcId="{C7166C4E-254E-47A4-B204-C4871E61CC18}" destId="{A6F05DA7-F3E5-4E9A-A4B2-26CD9B323420}" srcOrd="0" destOrd="7" presId="urn:microsoft.com/office/officeart/2005/8/layout/vList2"/>
    <dgm:cxn modelId="{77078F9F-4A57-4BAF-9ACB-19F26A04B1FB}" type="presParOf" srcId="{71179BEC-69E6-4BB2-B163-55CBBA338A3F}" destId="{5E834432-2599-44F1-8BF8-B697A4251D74}" srcOrd="0" destOrd="0" presId="urn:microsoft.com/office/officeart/2005/8/layout/vList2"/>
    <dgm:cxn modelId="{21092AB1-8521-4B94-AB0E-4C88DE8C0290}" type="presParOf" srcId="{71179BEC-69E6-4BB2-B163-55CBBA338A3F}" destId="{A6F05DA7-F3E5-4E9A-A4B2-26CD9B32342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34432-2599-44F1-8BF8-B697A4251D74}">
      <dsp:nvSpPr>
        <dsp:cNvPr id="0" name=""/>
        <dsp:cNvSpPr/>
      </dsp:nvSpPr>
      <dsp:spPr>
        <a:xfrm>
          <a:off x="0" y="0"/>
          <a:ext cx="1074702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Outline</a:t>
          </a:r>
          <a:endParaRPr lang="en-US" sz="4400" kern="1200" dirty="0">
            <a:latin typeface="+mj-lt"/>
          </a:endParaRPr>
        </a:p>
      </dsp:txBody>
      <dsp:txXfrm>
        <a:off x="59399" y="59399"/>
        <a:ext cx="10628224" cy="1098002"/>
      </dsp:txXfrm>
    </dsp:sp>
    <dsp:sp modelId="{A6F05DA7-F3E5-4E9A-A4B2-26CD9B323420}">
      <dsp:nvSpPr>
        <dsp:cNvPr id="0" name=""/>
        <dsp:cNvSpPr/>
      </dsp:nvSpPr>
      <dsp:spPr>
        <a:xfrm>
          <a:off x="0" y="1309183"/>
          <a:ext cx="10747022" cy="470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218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Block Diagram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Objectives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Bill of Materials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UART (Universal Asynchronous Receiver/Transmitter)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Reason to develop Installer for LabVIEW Applications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Difference between Installer and EXE (Executable File)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LabVIEW Installer for NI </a:t>
          </a:r>
          <a:r>
            <a:rPr lang="en-US" sz="3200" kern="1200" dirty="0" err="1">
              <a:latin typeface="+mj-lt"/>
            </a:rPr>
            <a:t>myRIO</a:t>
          </a:r>
          <a:endParaRPr lang="en-US" sz="3200" kern="1200" dirty="0">
            <a:latin typeface="+mj-lt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Interfacing PCB with </a:t>
          </a:r>
          <a:r>
            <a:rPr lang="en-US" sz="3200" kern="1200" dirty="0" err="1">
              <a:latin typeface="+mj-lt"/>
            </a:rPr>
            <a:t>Amperometric</a:t>
          </a:r>
          <a:r>
            <a:rPr lang="en-US" sz="3200" kern="1200" dirty="0">
              <a:latin typeface="+mj-lt"/>
            </a:rPr>
            <a:t> Glucose Sensor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j-lt"/>
            </a:rPr>
            <a:t>Work in Progress</a:t>
          </a:r>
        </a:p>
      </dsp:txBody>
      <dsp:txXfrm>
        <a:off x="0" y="1309183"/>
        <a:ext cx="10747022" cy="470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5EAD5-E513-49C5-AF07-B1CBDAD5B55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4E59-8113-4618-85C8-F3554268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4E59-8113-4618-85C8-F3554268AE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C4E59-8113-4618-85C8-F3554268AE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9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220B-0B41-44B4-B9D2-4F1CA8FD4569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14341-94AC-44F2-BF44-A3FA59903F48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0852-7D28-4255-8D55-447BFF98B74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C7DE-432A-4D6B-8D8B-FE5B85EE5BA9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7E77-9D6A-40C3-BAEB-E92A7473D50D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4FA8-D297-40AA-AD09-B3B0EC7E59D2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D9DF-640A-486E-AA6A-6570E978C267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6786-7D2A-48AE-97A7-8C279D1C4737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D00E-9D51-4FC9-80B6-AE733EDCA3AB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988-BAC2-44E3-88B9-77FBA8285D8B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6052D-3A9C-4252-BBAC-5F3B7F0F6761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9DFE-11C4-45F3-BD2E-7C0829A3744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B3C-4D82-47DA-8E6D-695121DE4555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531E-FCB4-4210-8924-3D96C8BD63A8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C451-30D6-4A02-897B-E6DADC33BDE6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DFBF-F9B5-446D-96E9-5E223B5AC8E6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F2CC-96B5-44A7-88D4-4F25A1C6563E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1F69-4F1F-4A85-A48E-E714F1FB1B0F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7FD3-54D1-42D7-A51E-F81382B9320E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890EB-6288-4A2B-A352-202F5A84F0D4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CC74-9288-457C-85C9-BDECE0602061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4AFB-5537-424D-8A8B-F5B74AE4DAB8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67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2047DB9-429E-4DDD-BB9B-22AB55762D9C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355861-2068-4492-A0DF-ECCF732BE49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67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0C57-B064-42BC-B6B4-EEEB25CE4EC6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5861-2068-4492-A0DF-ECCF732BE49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</a:t>
            </a:fld>
            <a:endParaRPr lang="en-US" dirty="0"/>
          </a:p>
        </p:txBody>
      </p:sp>
      <p:sp>
        <p:nvSpPr>
          <p:cNvPr id="33" name="Subtitle 2"/>
          <p:cNvSpPr txBox="1"/>
          <p:nvPr/>
        </p:nvSpPr>
        <p:spPr>
          <a:xfrm>
            <a:off x="2643343" y="4216092"/>
            <a:ext cx="3698841" cy="1575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10000"/>
              </a:lnSpc>
              <a:spcBef>
                <a:spcPts val="75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1:</a:t>
            </a:r>
          </a:p>
          <a:p>
            <a:pPr marL="0" indent="0" defTabSz="685800">
              <a:lnSpc>
                <a:spcPct val="110000"/>
              </a:lnSpc>
              <a:spcBef>
                <a:spcPts val="750"/>
              </a:spcBef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Wakeel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(033-19-0026)</a:t>
            </a:r>
          </a:p>
          <a:p>
            <a:pPr marL="0" indent="0" defTabSz="685800">
              <a:lnSpc>
                <a:spcPct val="110000"/>
              </a:lnSpc>
              <a:spcBef>
                <a:spcPts val="75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2: </a:t>
            </a:r>
          </a:p>
          <a:p>
            <a:pPr marL="0" indent="0" defTabSz="685800">
              <a:lnSpc>
                <a:spcPct val="110000"/>
              </a:lnSpc>
              <a:spcBef>
                <a:spcPts val="75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(033-20-0011)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58725" y="2005578"/>
            <a:ext cx="82745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Integrated System based Real Time and Online Monitoring for Organ on Chip platforms </a:t>
            </a:r>
            <a:endParaRPr lang="x-none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ubtitle 2"/>
          <p:cNvSpPr txBox="1"/>
          <p:nvPr/>
        </p:nvSpPr>
        <p:spPr>
          <a:xfrm>
            <a:off x="6590812" y="4216090"/>
            <a:ext cx="3162788" cy="157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3: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Faizan Ahmed (033-20-0032)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Hussain Memon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79" y="417336"/>
            <a:ext cx="1221147" cy="1221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TextBox 36"/>
          <p:cNvSpPr txBox="1"/>
          <p:nvPr/>
        </p:nvSpPr>
        <p:spPr>
          <a:xfrm>
            <a:off x="4926293" y="1452698"/>
            <a:ext cx="2339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2nd Evaluation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DB4A-7D36-1D7C-422D-2E7C0073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6"/>
            <a:ext cx="4545046" cy="875763"/>
          </a:xfrm>
        </p:spPr>
        <p:txBody>
          <a:bodyPr>
            <a:normAutofit/>
          </a:bodyPr>
          <a:lstStyle/>
          <a:p>
            <a:r>
              <a:rPr lang="en-US" sz="2400" dirty="0"/>
              <a:t>Step 3: Create a Real-Time Application and Set it as Startup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7A36E-E2FC-8612-72B7-19DD4215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45816-4A24-6D6A-1533-4BC96DFC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2" y="2038235"/>
            <a:ext cx="1752851" cy="244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FD84E3-730C-379D-5C59-07DCF44D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56" y="2170354"/>
            <a:ext cx="2743200" cy="230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CE3A5-23F7-BE9C-652D-F012074FD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42" y="4438979"/>
            <a:ext cx="3437759" cy="2338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183DA-733E-6D15-9A71-B7EDDBC16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4554919"/>
            <a:ext cx="2781688" cy="22386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6F8BC4F-7145-8647-7F8E-957E854D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6"/>
            <a:ext cx="10515600" cy="1100260"/>
          </a:xfrm>
        </p:spPr>
        <p:txBody>
          <a:bodyPr>
            <a:noAutofit/>
          </a:bodyPr>
          <a:lstStyle/>
          <a:p>
            <a:r>
              <a:rPr lang="en-US" sz="3600" dirty="0"/>
              <a:t>Creating a LabVIEW Installer for NI </a:t>
            </a:r>
            <a:r>
              <a:rPr lang="en-US" sz="3600" dirty="0" err="1"/>
              <a:t>myRIO</a:t>
            </a:r>
            <a:endParaRPr lang="en-US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185B93-FEB4-A85E-EDDB-77A21ABD0809}"/>
              </a:ext>
            </a:extLst>
          </p:cNvPr>
          <p:cNvSpPr txBox="1">
            <a:spLocks/>
          </p:cNvSpPr>
          <p:nvPr/>
        </p:nvSpPr>
        <p:spPr>
          <a:xfrm>
            <a:off x="5740908" y="1348156"/>
            <a:ext cx="4425462" cy="99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4: Create an Application for the PC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B4FA0-869D-32D6-5CC0-2EEDAF3BC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721" y="2523721"/>
            <a:ext cx="3772426" cy="331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77ADE-E2C3-D483-FBFC-B0AB0E0A8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220" y="2223919"/>
            <a:ext cx="3582336" cy="2410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66BD2-2765-E483-E3B4-89B37D28BB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9743" y="3823583"/>
            <a:ext cx="3441659" cy="20153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F30E22-BE1A-5808-838E-661D05D921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9621" y="4258266"/>
            <a:ext cx="3677154" cy="250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3DC5-8D50-312E-CB87-AEBC6F3F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786"/>
            <a:ext cx="4835769" cy="896814"/>
          </a:xfrm>
        </p:spPr>
        <p:txBody>
          <a:bodyPr>
            <a:normAutofit/>
          </a:bodyPr>
          <a:lstStyle/>
          <a:p>
            <a:r>
              <a:rPr lang="en-US" dirty="0"/>
              <a:t>Step 5: Create the Installer for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3FEA4-F581-6F9B-DBBC-57865B1F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25769-4194-2713-4092-841190F3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2025163"/>
            <a:ext cx="1924329" cy="182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4FDC9-21CB-A78E-E3B1-B7DA4801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31" y="4020159"/>
            <a:ext cx="2097931" cy="14084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2BE474-C0CF-FE2E-F312-C14F38E19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6"/>
            <a:ext cx="10515600" cy="1100260"/>
          </a:xfrm>
        </p:spPr>
        <p:txBody>
          <a:bodyPr>
            <a:noAutofit/>
          </a:bodyPr>
          <a:lstStyle/>
          <a:p>
            <a:r>
              <a:rPr lang="en-US" sz="3600" dirty="0"/>
              <a:t>Creating a LabVIEW Installer for NI </a:t>
            </a:r>
            <a:r>
              <a:rPr lang="en-US" sz="3600" dirty="0" err="1"/>
              <a:t>myRIO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D8F40-9275-4226-611E-914BA204BC34}"/>
              </a:ext>
            </a:extLst>
          </p:cNvPr>
          <p:cNvSpPr txBox="1">
            <a:spLocks/>
          </p:cNvSpPr>
          <p:nvPr/>
        </p:nvSpPr>
        <p:spPr>
          <a:xfrm>
            <a:off x="6096000" y="1321781"/>
            <a:ext cx="4708358" cy="685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Step 6: Manually Select Required Tools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58FD57-8AF2-341D-E0C1-21F84086DB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906" r="3187"/>
          <a:stretch/>
        </p:blipFill>
        <p:spPr>
          <a:xfrm>
            <a:off x="9309436" y="2133601"/>
            <a:ext cx="2626570" cy="15570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E43842-49A8-E3CA-82C3-93AA56D11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04372"/>
            <a:ext cx="3066344" cy="16155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268CB4-8DAF-B021-4B32-F7E146611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721" y="4187847"/>
            <a:ext cx="1312629" cy="170057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C76399-E84F-9CD4-78B0-2BABAA2A95A6}"/>
              </a:ext>
            </a:extLst>
          </p:cNvPr>
          <p:cNvSpPr txBox="1">
            <a:spLocks/>
          </p:cNvSpPr>
          <p:nvPr/>
        </p:nvSpPr>
        <p:spPr>
          <a:xfrm>
            <a:off x="6096000" y="4466697"/>
            <a:ext cx="3601065" cy="165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So, this is your software, that you can install anywhere... but the IP has to be above one. If you want to connect </a:t>
            </a:r>
            <a:r>
              <a:rPr lang="en-US" sz="2400" dirty="0" err="1"/>
              <a:t>NImyrio</a:t>
            </a:r>
            <a:r>
              <a:rPr lang="en-US" sz="2400" dirty="0"/>
              <a:t> somewhere else, then you should add the IP and make the software again.</a:t>
            </a:r>
          </a:p>
        </p:txBody>
      </p:sp>
    </p:spTree>
    <p:extLst>
      <p:ext uri="{BB962C8B-B14F-4D97-AF65-F5344CB8AC3E}">
        <p14:creationId xmlns:p14="http://schemas.microsoft.com/office/powerpoint/2010/main" val="188795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2665-5BAC-F408-6ECD-676FB573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Autofit/>
          </a:bodyPr>
          <a:lstStyle/>
          <a:p>
            <a:r>
              <a:rPr lang="en-US" sz="3600" dirty="0"/>
              <a:t>Interfacing PCB with </a:t>
            </a:r>
            <a:r>
              <a:rPr lang="en-US" sz="3600" dirty="0" err="1"/>
              <a:t>Amperometric</a:t>
            </a:r>
            <a:r>
              <a:rPr lang="en-US" sz="3600" dirty="0"/>
              <a:t> Glucose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93F6A-7BB0-978F-7F68-1031F768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01969"/>
            <a:ext cx="7772400" cy="50749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Type: </a:t>
            </a:r>
            <a:r>
              <a:rPr lang="en-US" dirty="0" err="1"/>
              <a:t>Amperometric</a:t>
            </a:r>
            <a:r>
              <a:rPr lang="en-US" dirty="0"/>
              <a:t> three-electrode glucose sensor (Screen-Printed Electrode - SPE)</a:t>
            </a:r>
          </a:p>
          <a:p>
            <a:r>
              <a:rPr lang="en-US" dirty="0"/>
              <a:t>Application: Designed for real-time and continuous glucose monitoring</a:t>
            </a:r>
          </a:p>
          <a:p>
            <a:pPr lvl="1"/>
            <a:r>
              <a:rPr lang="en-US" dirty="0"/>
              <a:t>Working Electrode (WE): Carbon, Gold, or Platinum (customizable) (detects glucose oxidation, generating an electrochemical signal.)</a:t>
            </a:r>
          </a:p>
          <a:p>
            <a:pPr lvl="1"/>
            <a:r>
              <a:rPr lang="en-US" dirty="0"/>
              <a:t>Reference Electrode (RE): Silver/Silver Chloride (Ag/AgCl) (maintains a stable potential)</a:t>
            </a:r>
          </a:p>
          <a:p>
            <a:pPr lvl="1"/>
            <a:r>
              <a:rPr lang="en-US" dirty="0"/>
              <a:t>Counter Electrode (CE): Carbon or Platinum (allowing current flow between WE and RE)</a:t>
            </a:r>
          </a:p>
          <a:p>
            <a:r>
              <a:rPr lang="en-US" dirty="0"/>
              <a:t>Use a Zero Insertion Force (ZIF) connector to interface the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5F73-BB8D-6185-5079-C5A5EFE5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B22F2-F0A9-DD48-22EE-8113B77FA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21" y="949570"/>
            <a:ext cx="1851378" cy="3126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9F243-6532-92F3-BFBD-1EF56A03C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89" y="4105627"/>
            <a:ext cx="3195389" cy="23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9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Set 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or 4 pictures</a:t>
            </a:r>
          </a:p>
          <a:p>
            <a:r>
              <a:rPr lang="en-US" dirty="0"/>
              <a:t>Specs of Sensor </a:t>
            </a:r>
          </a:p>
          <a:p>
            <a:r>
              <a:rPr lang="en-US" dirty="0"/>
              <a:t>Data Sheet of Sensor  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Fida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2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EF50-F1BB-C454-C7FD-06C4C016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378"/>
            <a:ext cx="10515600" cy="4833585"/>
          </a:xfrm>
        </p:spPr>
        <p:txBody>
          <a:bodyPr/>
          <a:lstStyle/>
          <a:p>
            <a:r>
              <a:rPr lang="en-US" dirty="0"/>
              <a:t>Testing with different glucose concentration samples</a:t>
            </a:r>
            <a:r>
              <a:rPr lang="en-US" sz="2800" dirty="0"/>
              <a:t>(Outsourced)</a:t>
            </a:r>
            <a:r>
              <a:rPr lang="en-US" dirty="0"/>
              <a:t>.</a:t>
            </a:r>
          </a:p>
          <a:p>
            <a:r>
              <a:rPr lang="en-US" dirty="0"/>
              <a:t>Implementing graphical visualization for live glucose data tracking with real-time analysis, monitoring, and global accessibility.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5CC4-13CE-F109-5F89-6F5AAFD0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263D10-9793-27DD-B962-4FF2BF88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452"/>
          </a:xfrm>
        </p:spPr>
        <p:txBody>
          <a:bodyPr>
            <a:noAutofit/>
          </a:bodyPr>
          <a:lstStyle/>
          <a:p>
            <a:r>
              <a:rPr lang="en-US" sz="3600" dirty="0"/>
              <a:t>Work in progress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57614-48C1-490E-17D7-E4E4E1B2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190"/>
          <a:stretch/>
        </p:blipFill>
        <p:spPr>
          <a:xfrm>
            <a:off x="4132229" y="2909292"/>
            <a:ext cx="4478371" cy="20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33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pictures of software and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E4D98-5CD4-948A-CF10-ADFB2D437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462"/>
            <a:ext cx="12192000" cy="3650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8195B8-F9FB-54C1-AE82-768AF8E4E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82143" r="-47"/>
          <a:stretch/>
        </p:blipFill>
        <p:spPr>
          <a:xfrm>
            <a:off x="260838" y="4996036"/>
            <a:ext cx="11670323" cy="11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9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09" y="2320270"/>
            <a:ext cx="703910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Feedback and Questions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216" y="1908032"/>
            <a:ext cx="2286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F07628-40AB-3B97-0049-EE58D838B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025471"/>
              </p:ext>
            </p:extLst>
          </p:nvPr>
        </p:nvGraphicFramePr>
        <p:xfrm>
          <a:off x="688622" y="245533"/>
          <a:ext cx="10747022" cy="6110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42244-EC64-5D44-83F3-88B49F9C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0DED45-E531-90BC-760E-E8CD7584C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F2F-621C-AFD8-B632-D7ED8EB6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AA50-B541-C2F3-BD70-3E78ED98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84053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00"/>
                </a:highlight>
              </a:rPr>
              <a:t>Develop a hardware-software system for real-time </a:t>
            </a:r>
            <a:r>
              <a:rPr lang="en-US" sz="3200" dirty="0" err="1">
                <a:highlight>
                  <a:srgbClr val="FFFF00"/>
                </a:highlight>
              </a:rPr>
              <a:t>microphysiological</a:t>
            </a:r>
            <a:r>
              <a:rPr lang="en-US" sz="3200" dirty="0">
                <a:highlight>
                  <a:srgbClr val="FFFF00"/>
                </a:highlight>
              </a:rPr>
              <a:t> data acquisition.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00"/>
                </a:highlight>
              </a:rPr>
              <a:t>Integrate sensors with PCB and NI </a:t>
            </a:r>
            <a:r>
              <a:rPr lang="en-US" sz="3200" dirty="0" err="1">
                <a:highlight>
                  <a:srgbClr val="FFFF00"/>
                </a:highlight>
              </a:rPr>
              <a:t>myRIO</a:t>
            </a:r>
            <a:r>
              <a:rPr lang="en-US" sz="3200" dirty="0">
                <a:highlight>
                  <a:srgbClr val="FFFF00"/>
                </a:highlight>
              </a:rPr>
              <a:t> for continuous data collection and processing.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00"/>
                </a:highlight>
              </a:rPr>
              <a:t>Design a software interface for real-time data visualization and system control.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Enable online monitoring via a PC and Android app for remote access.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Conduct testing to ensure accurate data acquisition and reliable remote monitoring.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D7602-B75C-6F9F-3466-91A99A86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438A-12BA-A37B-D25C-54C90B1D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566"/>
          </a:xfrm>
        </p:spPr>
        <p:txBody>
          <a:bodyPr/>
          <a:lstStyle/>
          <a:p>
            <a:r>
              <a:rPr lang="en-US" sz="4400" dirty="0">
                <a:latin typeface="+mj-lt"/>
              </a:rPr>
              <a:t>Bill of Materials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457A-6379-3EB0-7D1C-E61A0028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4664686"/>
          </a:xfrm>
        </p:spPr>
        <p:txBody>
          <a:bodyPr/>
          <a:lstStyle/>
          <a:p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Fida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A7D12-6C1C-08C5-B7A0-1CD9C70D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0560-AB11-40EB-67CB-A01873AF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(Universal Asynchronous Receiver/Transmitter)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858-EA47-E6E6-9E48-1606629F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Full-duplex communication (simultaneous transmit and receive).</a:t>
            </a:r>
          </a:p>
          <a:p>
            <a:r>
              <a:rPr lang="en-US" dirty="0"/>
              <a:t>Uses TX (transmit) and RX (receive) lines.</a:t>
            </a:r>
          </a:p>
          <a:p>
            <a:r>
              <a:rPr lang="en-US" dirty="0"/>
              <a:t>No clock signal required; synchronization via start and stop bits.</a:t>
            </a:r>
          </a:p>
          <a:p>
            <a:r>
              <a:rPr lang="en-US" dirty="0"/>
              <a:t>Configurable baud rates (e.g., 9600 bps, 115200 bps).</a:t>
            </a:r>
          </a:p>
          <a:p>
            <a:r>
              <a:rPr lang="en-US" dirty="0"/>
              <a:t>Enables communication with external devices like sensors, microcontrollers, and PCs.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B527A-A92C-9A55-2C2E-F33F740C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ACE3A-35AF-7360-CB0E-417DA23D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387" y="1480865"/>
            <a:ext cx="3410426" cy="3896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22E127-5F3F-62CB-6699-EBE30C746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11111" y="3225370"/>
            <a:ext cx="331894" cy="1153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4BF85-40F4-E446-D0EB-938735928B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11109" y="3599673"/>
            <a:ext cx="331894" cy="1153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375C06-5B3B-B967-24A5-1C0B28F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11109" y="3951111"/>
            <a:ext cx="331894" cy="1153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E1644-CA49-8598-892E-31C303BC1B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11109" y="4302548"/>
            <a:ext cx="331894" cy="11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4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CA45-7816-FA5F-A989-45AE4C3B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964"/>
          </a:xfrm>
        </p:spPr>
        <p:txBody>
          <a:bodyPr>
            <a:noAutofit/>
          </a:bodyPr>
          <a:lstStyle/>
          <a:p>
            <a:pPr lvl="0"/>
            <a:r>
              <a:rPr lang="en-US" sz="3600" dirty="0">
                <a:latin typeface="+mj-lt"/>
              </a:rPr>
              <a:t>Reason to develop Installer for LabVIEW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8923-3909-4CE4-9117-7BADB997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All Dependencies: Bundles LabVIEW runtime, drivers, and libraries to avoid errors.</a:t>
            </a:r>
          </a:p>
          <a:p>
            <a:r>
              <a:rPr lang="en-US" dirty="0"/>
              <a:t>System Configuration: Automatically sets up shortcuts and environment settings.</a:t>
            </a:r>
          </a:p>
          <a:p>
            <a:r>
              <a:rPr lang="en-US" dirty="0"/>
              <a:t>Professional Look: Makes the application appear polished and reliable.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0A431-45D6-F187-E441-548E2660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BCD-3D16-A6A6-BFDC-3BB1DC09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239"/>
          </a:xfrm>
        </p:spPr>
        <p:txBody>
          <a:bodyPr>
            <a:normAutofit/>
          </a:bodyPr>
          <a:lstStyle/>
          <a:p>
            <a:r>
              <a:rPr lang="en-US" sz="3600" dirty="0"/>
              <a:t>Difference Between Installer and EXE (Executable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DFCC-034B-AECE-9EA5-5DF9EFA7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654" y="1690688"/>
            <a:ext cx="4366846" cy="4351338"/>
          </a:xfrm>
        </p:spPr>
        <p:txBody>
          <a:bodyPr>
            <a:normAutofit/>
          </a:bodyPr>
          <a:lstStyle/>
          <a:p>
            <a:r>
              <a:rPr lang="en-US" b="1" dirty="0"/>
              <a:t>EXE (Executable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does:</a:t>
            </a:r>
            <a:r>
              <a:rPr lang="en-US" dirty="0"/>
              <a:t> Runs the program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  <a:r>
              <a:rPr lang="en-US" dirty="0"/>
              <a:t> Might not work if the computer is missing important files it needs (like drivers or libraries).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4AFCE-53E2-F378-62AF-917846E0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CB272C-1671-C938-88C4-D6C806CEFBA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3668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Installer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does:</a:t>
            </a:r>
            <a:r>
              <a:rPr lang="en-US" dirty="0"/>
              <a:t> Prepares the computer to run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Includes:</a:t>
            </a:r>
            <a:r>
              <a:rPr lang="en-US" dirty="0"/>
              <a:t> All the extra files the program needs, like drivers and shortcuts.</a:t>
            </a:r>
          </a:p>
        </p:txBody>
      </p:sp>
    </p:spTree>
    <p:extLst>
      <p:ext uri="{BB962C8B-B14F-4D97-AF65-F5344CB8AC3E}">
        <p14:creationId xmlns:p14="http://schemas.microsoft.com/office/powerpoint/2010/main" val="355020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BFDF-5F3C-3D05-31E3-C2459FDF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0030" cy="999637"/>
          </a:xfrm>
        </p:spPr>
        <p:txBody>
          <a:bodyPr/>
          <a:lstStyle/>
          <a:p>
            <a:r>
              <a:rPr lang="en-US" dirty="0"/>
              <a:t>Step 1: Assigning an IP Address to </a:t>
            </a:r>
            <a:r>
              <a:rPr lang="en-US" dirty="0" err="1"/>
              <a:t>myRIO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7803F-5288-00DF-68DF-309CB39D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161F3-237D-CA7A-2AC8-3264209F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07" y="2992547"/>
            <a:ext cx="2067213" cy="2791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D8736-EB66-410D-2AAE-41E4F6D2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86" y="3182712"/>
            <a:ext cx="3344917" cy="241088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6725002-A8B5-6EDC-BDB5-0CED9E22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96"/>
            <a:ext cx="10515600" cy="1100260"/>
          </a:xfrm>
        </p:spPr>
        <p:txBody>
          <a:bodyPr>
            <a:noAutofit/>
          </a:bodyPr>
          <a:lstStyle/>
          <a:p>
            <a:r>
              <a:rPr lang="en-US" sz="3600" dirty="0"/>
              <a:t>Creating a LabVIEW Installer for NI </a:t>
            </a:r>
            <a:r>
              <a:rPr lang="en-US" sz="3600" dirty="0" err="1"/>
              <a:t>myRIO</a:t>
            </a:r>
            <a:endParaRPr lang="en-US" sz="36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215225-1615-69BC-CFBB-69FED1F7116E}"/>
              </a:ext>
            </a:extLst>
          </p:cNvPr>
          <p:cNvSpPr txBox="1">
            <a:spLocks/>
          </p:cNvSpPr>
          <p:nvPr/>
        </p:nvSpPr>
        <p:spPr>
          <a:xfrm>
            <a:off x="6752492" y="1888759"/>
            <a:ext cx="4355123" cy="99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2: Registering the IP Address of </a:t>
            </a:r>
            <a:r>
              <a:rPr lang="en-US" dirty="0" err="1"/>
              <a:t>myRIO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2CE03-F988-D8AB-D273-9DD09E230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388" y="3429000"/>
            <a:ext cx="2909576" cy="2017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89A9C-C112-ADDB-D525-AF7094A6D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532" y="3531289"/>
            <a:ext cx="2743201" cy="20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3662</TotalTime>
  <Words>644</Words>
  <Application>Microsoft Office PowerPoint</Application>
  <PresentationFormat>Widescreen</PresentationFormat>
  <Paragraphs>91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Objectives</vt:lpstr>
      <vt:lpstr>Bill of Materials</vt:lpstr>
      <vt:lpstr>UART (Universal Asynchronous Receiver/Transmitter)</vt:lpstr>
      <vt:lpstr>Reason to develop Installer for LabVIEW Applications</vt:lpstr>
      <vt:lpstr>Difference Between Installer and EXE (Executable File)</vt:lpstr>
      <vt:lpstr>Creating a LabVIEW Installer for NI myRIO</vt:lpstr>
      <vt:lpstr>Creating a LabVIEW Installer for NI myRIO</vt:lpstr>
      <vt:lpstr>Creating a LabVIEW Installer for NI myRIO</vt:lpstr>
      <vt:lpstr>Interfacing PCB with Amperometric Glucose Sensor</vt:lpstr>
      <vt:lpstr>Actual Set up </vt:lpstr>
      <vt:lpstr>Work in progress</vt:lpstr>
      <vt:lpstr>Graphical pictures of software and results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Wakeel</dc:creator>
  <cp:lastModifiedBy>Abdul Wakeel</cp:lastModifiedBy>
  <cp:revision>196</cp:revision>
  <dcterms:created xsi:type="dcterms:W3CDTF">2023-11-18T20:45:00Z</dcterms:created>
  <dcterms:modified xsi:type="dcterms:W3CDTF">2025-02-06T13:43:47Z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0C62AEB448AA4758B3E2693A2EC56AC8_12</vt:lpwstr>
  </property>
  <property fmtid="{D5CDD505-2E9C-101B-9397-08002B2CF9AE}" pid="3" name="KSOProductBuildVer">
    <vt:lpwstr>1033-12.2.0.18607</vt:lpwstr>
  </property>
</Properties>
</file>