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2"/>
  </p:notesMasterIdLst>
  <p:sldIdLst>
    <p:sldId id="256" r:id="rId2"/>
    <p:sldId id="257" r:id="rId3"/>
    <p:sldId id="258" r:id="rId4"/>
    <p:sldId id="262" r:id="rId5"/>
    <p:sldId id="267" r:id="rId6"/>
    <p:sldId id="260" r:id="rId7"/>
    <p:sldId id="261" r:id="rId8"/>
    <p:sldId id="272" r:id="rId9"/>
    <p:sldId id="271"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varScale="1">
        <p:scale>
          <a:sx n="82" d="100"/>
          <a:sy n="82" d="100"/>
        </p:scale>
        <p:origin x="148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6E538-04A9-4E38-9096-6C2B9C775CF9}" type="doc">
      <dgm:prSet loTypeId="urn:microsoft.com/office/officeart/2005/8/layout/hProcess9" loCatId="process" qsTypeId="urn:microsoft.com/office/officeart/2005/8/quickstyle/simple1" qsCatId="simple" csTypeId="urn:microsoft.com/office/officeart/2005/8/colors/accent1_2" csCatId="accent1" phldr="1"/>
      <dgm:spPr/>
    </dgm:pt>
    <dgm:pt modelId="{339571C5-7B59-4F16-B88E-3E2EC4AF631E}">
      <dgm:prSet phldrT="[Text]"/>
      <dgm:spPr/>
      <dgm:t>
        <a:bodyPr/>
        <a:lstStyle/>
        <a:p>
          <a:r>
            <a:rPr lang="en-IN" dirty="0"/>
            <a:t>As the data was Imbalanced  so scaling over data was done.</a:t>
          </a:r>
        </a:p>
      </dgm:t>
    </dgm:pt>
    <dgm:pt modelId="{8AC55ED3-CB35-4EFE-BD0E-2B5E57F38201}" type="parTrans" cxnId="{628165E5-500F-45B2-BF5B-B5CAE02178BC}">
      <dgm:prSet/>
      <dgm:spPr/>
      <dgm:t>
        <a:bodyPr/>
        <a:lstStyle/>
        <a:p>
          <a:endParaRPr lang="en-IN"/>
        </a:p>
      </dgm:t>
    </dgm:pt>
    <dgm:pt modelId="{9E3F7670-10A2-4E9B-82E3-BDFE88690224}" type="sibTrans" cxnId="{628165E5-500F-45B2-BF5B-B5CAE02178BC}">
      <dgm:prSet/>
      <dgm:spPr/>
      <dgm:t>
        <a:bodyPr/>
        <a:lstStyle/>
        <a:p>
          <a:endParaRPr lang="en-IN"/>
        </a:p>
      </dgm:t>
    </dgm:pt>
    <dgm:pt modelId="{A9030BBF-A78C-4941-B46F-1B297653CBAC}">
      <dgm:prSet phldrT="[Text]"/>
      <dgm:spPr/>
      <dgm:t>
        <a:bodyPr/>
        <a:lstStyle/>
        <a:p>
          <a:r>
            <a:rPr lang="en-IN" dirty="0"/>
            <a:t>Imported stats from “</a:t>
          </a:r>
          <a:r>
            <a:rPr lang="en-IN" dirty="0" err="1"/>
            <a:t>scipy</a:t>
          </a:r>
          <a:r>
            <a:rPr lang="en-IN" dirty="0"/>
            <a:t>” and refined the outliers have z score more than 3.</a:t>
          </a:r>
        </a:p>
      </dgm:t>
    </dgm:pt>
    <dgm:pt modelId="{97EC1521-F472-4B0D-B310-F65E3181E08B}" type="parTrans" cxnId="{9AB59CD8-01C8-4EDC-9071-973B82A8EFE2}">
      <dgm:prSet/>
      <dgm:spPr/>
      <dgm:t>
        <a:bodyPr/>
        <a:lstStyle/>
        <a:p>
          <a:endParaRPr lang="en-IN"/>
        </a:p>
      </dgm:t>
    </dgm:pt>
    <dgm:pt modelId="{0852A817-BDA8-4D69-AFF3-C8E381D06D1F}" type="sibTrans" cxnId="{9AB59CD8-01C8-4EDC-9071-973B82A8EFE2}">
      <dgm:prSet/>
      <dgm:spPr/>
      <dgm:t>
        <a:bodyPr/>
        <a:lstStyle/>
        <a:p>
          <a:endParaRPr lang="en-IN"/>
        </a:p>
      </dgm:t>
    </dgm:pt>
    <dgm:pt modelId="{9A8C5698-18F1-43A7-9F6B-420AAEC40098}">
      <dgm:prSet/>
      <dgm:spPr/>
      <dgm:t>
        <a:bodyPr/>
        <a:lstStyle/>
        <a:p>
          <a:r>
            <a:rPr lang="en-IN"/>
            <a:t>Dropped un necessary columns as “pcircle,msisdn,pdate”.</a:t>
          </a:r>
        </a:p>
      </dgm:t>
    </dgm:pt>
    <dgm:pt modelId="{854F2C77-ACFD-48CC-84CF-6B96FBF5E695}" type="parTrans" cxnId="{7A8EDD4C-D0DE-4A00-9879-98E09AB550DB}">
      <dgm:prSet/>
      <dgm:spPr/>
      <dgm:t>
        <a:bodyPr/>
        <a:lstStyle/>
        <a:p>
          <a:endParaRPr lang="en-IN"/>
        </a:p>
      </dgm:t>
    </dgm:pt>
    <dgm:pt modelId="{49C47BDB-A73E-4FFC-A25C-337641C6AA91}" type="sibTrans" cxnId="{7A8EDD4C-D0DE-4A00-9879-98E09AB550DB}">
      <dgm:prSet/>
      <dgm:spPr/>
      <dgm:t>
        <a:bodyPr/>
        <a:lstStyle/>
        <a:p>
          <a:endParaRPr lang="en-IN"/>
        </a:p>
      </dgm:t>
    </dgm:pt>
    <dgm:pt modelId="{3F7A53BD-DCD3-47AC-9BA2-147D74528CC2}">
      <dgm:prSet/>
      <dgm:spPr/>
      <dgm:t>
        <a:bodyPr/>
        <a:lstStyle/>
        <a:p>
          <a:r>
            <a:rPr lang="en-IN"/>
            <a:t>Imported normalizer and normalise the data.</a:t>
          </a:r>
        </a:p>
      </dgm:t>
    </dgm:pt>
    <dgm:pt modelId="{0D5B48AF-0B01-41AD-B0A3-36021B9A16B7}" type="parTrans" cxnId="{7874141B-54DB-4A7E-AA87-02C902237485}">
      <dgm:prSet/>
      <dgm:spPr/>
      <dgm:t>
        <a:bodyPr/>
        <a:lstStyle/>
        <a:p>
          <a:endParaRPr lang="en-IN"/>
        </a:p>
      </dgm:t>
    </dgm:pt>
    <dgm:pt modelId="{0866D51C-1F75-4C9A-BCD8-E6F5B47DEB4B}" type="sibTrans" cxnId="{7874141B-54DB-4A7E-AA87-02C902237485}">
      <dgm:prSet/>
      <dgm:spPr/>
      <dgm:t>
        <a:bodyPr/>
        <a:lstStyle/>
        <a:p>
          <a:endParaRPr lang="en-IN"/>
        </a:p>
      </dgm:t>
    </dgm:pt>
    <dgm:pt modelId="{382E5E44-33FA-409B-8E55-DAA20995CEBE}" type="pres">
      <dgm:prSet presAssocID="{FAB6E538-04A9-4E38-9096-6C2B9C775CF9}" presName="CompostProcess" presStyleCnt="0">
        <dgm:presLayoutVars>
          <dgm:dir/>
          <dgm:resizeHandles val="exact"/>
        </dgm:presLayoutVars>
      </dgm:prSet>
      <dgm:spPr/>
    </dgm:pt>
    <dgm:pt modelId="{4A18A0FE-718F-4B5C-A6D6-1C198FAA92FE}" type="pres">
      <dgm:prSet presAssocID="{FAB6E538-04A9-4E38-9096-6C2B9C775CF9}" presName="arrow" presStyleLbl="bgShp" presStyleIdx="0" presStyleCnt="1"/>
      <dgm:spPr/>
    </dgm:pt>
    <dgm:pt modelId="{AF743328-8BA5-43EA-9757-76C0656A383D}" type="pres">
      <dgm:prSet presAssocID="{FAB6E538-04A9-4E38-9096-6C2B9C775CF9}" presName="linearProcess" presStyleCnt="0"/>
      <dgm:spPr/>
    </dgm:pt>
    <dgm:pt modelId="{82376708-F829-480D-9047-C7622BE47612}" type="pres">
      <dgm:prSet presAssocID="{339571C5-7B59-4F16-B88E-3E2EC4AF631E}" presName="textNode" presStyleLbl="node1" presStyleIdx="0" presStyleCnt="4">
        <dgm:presLayoutVars>
          <dgm:bulletEnabled val="1"/>
        </dgm:presLayoutVars>
      </dgm:prSet>
      <dgm:spPr/>
    </dgm:pt>
    <dgm:pt modelId="{BC6C9BCD-6348-4B85-AE12-ED0C7E5A9248}" type="pres">
      <dgm:prSet presAssocID="{9E3F7670-10A2-4E9B-82E3-BDFE88690224}" presName="sibTrans" presStyleCnt="0"/>
      <dgm:spPr/>
    </dgm:pt>
    <dgm:pt modelId="{00241874-0B0A-4687-8001-6CCF29B8FA85}" type="pres">
      <dgm:prSet presAssocID="{A9030BBF-A78C-4941-B46F-1B297653CBAC}" presName="textNode" presStyleLbl="node1" presStyleIdx="1" presStyleCnt="4">
        <dgm:presLayoutVars>
          <dgm:bulletEnabled val="1"/>
        </dgm:presLayoutVars>
      </dgm:prSet>
      <dgm:spPr/>
    </dgm:pt>
    <dgm:pt modelId="{40244626-53A0-4E62-B82B-8F2C80340FB9}" type="pres">
      <dgm:prSet presAssocID="{0852A817-BDA8-4D69-AFF3-C8E381D06D1F}" presName="sibTrans" presStyleCnt="0"/>
      <dgm:spPr/>
    </dgm:pt>
    <dgm:pt modelId="{7E16D8FF-C942-42E4-9018-506B586D22D5}" type="pres">
      <dgm:prSet presAssocID="{9A8C5698-18F1-43A7-9F6B-420AAEC40098}" presName="textNode" presStyleLbl="node1" presStyleIdx="2" presStyleCnt="4">
        <dgm:presLayoutVars>
          <dgm:bulletEnabled val="1"/>
        </dgm:presLayoutVars>
      </dgm:prSet>
      <dgm:spPr/>
    </dgm:pt>
    <dgm:pt modelId="{99A573A5-7D3F-4489-BC75-4CF91236181D}" type="pres">
      <dgm:prSet presAssocID="{49C47BDB-A73E-4FFC-A25C-337641C6AA91}" presName="sibTrans" presStyleCnt="0"/>
      <dgm:spPr/>
    </dgm:pt>
    <dgm:pt modelId="{7399DA16-59AD-4944-9D22-A971FE2C4E08}" type="pres">
      <dgm:prSet presAssocID="{3F7A53BD-DCD3-47AC-9BA2-147D74528CC2}" presName="textNode" presStyleLbl="node1" presStyleIdx="3" presStyleCnt="4">
        <dgm:presLayoutVars>
          <dgm:bulletEnabled val="1"/>
        </dgm:presLayoutVars>
      </dgm:prSet>
      <dgm:spPr/>
    </dgm:pt>
  </dgm:ptLst>
  <dgm:cxnLst>
    <dgm:cxn modelId="{7FE37901-E111-44FB-822A-F463188AC4EB}" type="presOf" srcId="{FAB6E538-04A9-4E38-9096-6C2B9C775CF9}" destId="{382E5E44-33FA-409B-8E55-DAA20995CEBE}" srcOrd="0" destOrd="0" presId="urn:microsoft.com/office/officeart/2005/8/layout/hProcess9"/>
    <dgm:cxn modelId="{7874141B-54DB-4A7E-AA87-02C902237485}" srcId="{FAB6E538-04A9-4E38-9096-6C2B9C775CF9}" destId="{3F7A53BD-DCD3-47AC-9BA2-147D74528CC2}" srcOrd="3" destOrd="0" parTransId="{0D5B48AF-0B01-41AD-B0A3-36021B9A16B7}" sibTransId="{0866D51C-1F75-4C9A-BCD8-E6F5B47DEB4B}"/>
    <dgm:cxn modelId="{7A8EDD4C-D0DE-4A00-9879-98E09AB550DB}" srcId="{FAB6E538-04A9-4E38-9096-6C2B9C775CF9}" destId="{9A8C5698-18F1-43A7-9F6B-420AAEC40098}" srcOrd="2" destOrd="0" parTransId="{854F2C77-ACFD-48CC-84CF-6B96FBF5E695}" sibTransId="{49C47BDB-A73E-4FFC-A25C-337641C6AA91}"/>
    <dgm:cxn modelId="{70C7DDAD-48C8-4B7F-A5C7-F77D999162E0}" type="presOf" srcId="{9A8C5698-18F1-43A7-9F6B-420AAEC40098}" destId="{7E16D8FF-C942-42E4-9018-506B586D22D5}" srcOrd="0" destOrd="0" presId="urn:microsoft.com/office/officeart/2005/8/layout/hProcess9"/>
    <dgm:cxn modelId="{94B0A1B0-6505-40F2-B1FB-AE9870A94774}" type="presOf" srcId="{3F7A53BD-DCD3-47AC-9BA2-147D74528CC2}" destId="{7399DA16-59AD-4944-9D22-A971FE2C4E08}" srcOrd="0" destOrd="0" presId="urn:microsoft.com/office/officeart/2005/8/layout/hProcess9"/>
    <dgm:cxn modelId="{7257A7B2-CAFA-43F8-99E7-93F6C366CDA0}" type="presOf" srcId="{339571C5-7B59-4F16-B88E-3E2EC4AF631E}" destId="{82376708-F829-480D-9047-C7622BE47612}" srcOrd="0" destOrd="0" presId="urn:microsoft.com/office/officeart/2005/8/layout/hProcess9"/>
    <dgm:cxn modelId="{9AB59CD8-01C8-4EDC-9071-973B82A8EFE2}" srcId="{FAB6E538-04A9-4E38-9096-6C2B9C775CF9}" destId="{A9030BBF-A78C-4941-B46F-1B297653CBAC}" srcOrd="1" destOrd="0" parTransId="{97EC1521-F472-4B0D-B310-F65E3181E08B}" sibTransId="{0852A817-BDA8-4D69-AFF3-C8E381D06D1F}"/>
    <dgm:cxn modelId="{48E18BDB-F210-4835-8584-58F4691EDAF3}" type="presOf" srcId="{A9030BBF-A78C-4941-B46F-1B297653CBAC}" destId="{00241874-0B0A-4687-8001-6CCF29B8FA85}" srcOrd="0" destOrd="0" presId="urn:microsoft.com/office/officeart/2005/8/layout/hProcess9"/>
    <dgm:cxn modelId="{628165E5-500F-45B2-BF5B-B5CAE02178BC}" srcId="{FAB6E538-04A9-4E38-9096-6C2B9C775CF9}" destId="{339571C5-7B59-4F16-B88E-3E2EC4AF631E}" srcOrd="0" destOrd="0" parTransId="{8AC55ED3-CB35-4EFE-BD0E-2B5E57F38201}" sibTransId="{9E3F7670-10A2-4E9B-82E3-BDFE88690224}"/>
    <dgm:cxn modelId="{F775D635-430A-4864-AB3D-C0321E358D2F}" type="presParOf" srcId="{382E5E44-33FA-409B-8E55-DAA20995CEBE}" destId="{4A18A0FE-718F-4B5C-A6D6-1C198FAA92FE}" srcOrd="0" destOrd="0" presId="urn:microsoft.com/office/officeart/2005/8/layout/hProcess9"/>
    <dgm:cxn modelId="{83B57628-5A70-419D-B3C8-BAAD6B3701DE}" type="presParOf" srcId="{382E5E44-33FA-409B-8E55-DAA20995CEBE}" destId="{AF743328-8BA5-43EA-9757-76C0656A383D}" srcOrd="1" destOrd="0" presId="urn:microsoft.com/office/officeart/2005/8/layout/hProcess9"/>
    <dgm:cxn modelId="{B17BE93C-9132-49B6-8634-6D96E1C087F9}" type="presParOf" srcId="{AF743328-8BA5-43EA-9757-76C0656A383D}" destId="{82376708-F829-480D-9047-C7622BE47612}" srcOrd="0" destOrd="0" presId="urn:microsoft.com/office/officeart/2005/8/layout/hProcess9"/>
    <dgm:cxn modelId="{3DF0B8A7-AA45-4FB5-9D95-C2069C101DE8}" type="presParOf" srcId="{AF743328-8BA5-43EA-9757-76C0656A383D}" destId="{BC6C9BCD-6348-4B85-AE12-ED0C7E5A9248}" srcOrd="1" destOrd="0" presId="urn:microsoft.com/office/officeart/2005/8/layout/hProcess9"/>
    <dgm:cxn modelId="{FFD445B5-8A00-4999-A823-F9BF87D03E7B}" type="presParOf" srcId="{AF743328-8BA5-43EA-9757-76C0656A383D}" destId="{00241874-0B0A-4687-8001-6CCF29B8FA85}" srcOrd="2" destOrd="0" presId="urn:microsoft.com/office/officeart/2005/8/layout/hProcess9"/>
    <dgm:cxn modelId="{CE79B40F-20EF-4AEB-8865-950FF808B1EF}" type="presParOf" srcId="{AF743328-8BA5-43EA-9757-76C0656A383D}" destId="{40244626-53A0-4E62-B82B-8F2C80340FB9}" srcOrd="3" destOrd="0" presId="urn:microsoft.com/office/officeart/2005/8/layout/hProcess9"/>
    <dgm:cxn modelId="{FF3637DB-E538-40A3-93D0-C5051BCB25EC}" type="presParOf" srcId="{AF743328-8BA5-43EA-9757-76C0656A383D}" destId="{7E16D8FF-C942-42E4-9018-506B586D22D5}" srcOrd="4" destOrd="0" presId="urn:microsoft.com/office/officeart/2005/8/layout/hProcess9"/>
    <dgm:cxn modelId="{F2F2E0AD-AFEB-4C94-A5D1-E6DE8E8CB7B3}" type="presParOf" srcId="{AF743328-8BA5-43EA-9757-76C0656A383D}" destId="{99A573A5-7D3F-4489-BC75-4CF91236181D}" srcOrd="5" destOrd="0" presId="urn:microsoft.com/office/officeart/2005/8/layout/hProcess9"/>
    <dgm:cxn modelId="{E0F36217-8737-4E7C-8128-4DD4CF3D8221}" type="presParOf" srcId="{AF743328-8BA5-43EA-9757-76C0656A383D}" destId="{7399DA16-59AD-4944-9D22-A971FE2C4E0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E67EBE-607A-4C0B-9F6F-D4549D926612}" type="doc">
      <dgm:prSet loTypeId="urn:microsoft.com/office/officeart/2005/8/layout/gear1" loCatId="relationship" qsTypeId="urn:microsoft.com/office/officeart/2005/8/quickstyle/simple1" qsCatId="simple" csTypeId="urn:microsoft.com/office/officeart/2005/8/colors/accent1_2" csCatId="accent1" phldr="1"/>
      <dgm:spPr/>
    </dgm:pt>
    <dgm:pt modelId="{A4BF2547-99E3-4283-B60E-5AD6CDDC6DC2}" type="pres">
      <dgm:prSet presAssocID="{15E67EBE-607A-4C0B-9F6F-D4549D926612}" presName="composite" presStyleCnt="0">
        <dgm:presLayoutVars>
          <dgm:chMax val="3"/>
          <dgm:animLvl val="lvl"/>
          <dgm:resizeHandles val="exact"/>
        </dgm:presLayoutVars>
      </dgm:prSet>
      <dgm:spPr/>
    </dgm:pt>
  </dgm:ptLst>
  <dgm:cxnLst>
    <dgm:cxn modelId="{DD8BD143-E95B-4C7A-A708-AC53DADFB27B}" type="presOf" srcId="{15E67EBE-607A-4C0B-9F6F-D4549D926612}" destId="{A4BF2547-99E3-4283-B60E-5AD6CDDC6DC2}" srcOrd="0"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4B388C-7A12-4654-8023-6AFC6248BFA5}" type="doc">
      <dgm:prSet loTypeId="urn:microsoft.com/office/officeart/2005/8/layout/gear1" loCatId="cycle" qsTypeId="urn:microsoft.com/office/officeart/2005/8/quickstyle/simple1" qsCatId="simple" csTypeId="urn:microsoft.com/office/officeart/2005/8/colors/accent1_2" csCatId="accent1" phldr="1"/>
      <dgm:spPr/>
    </dgm:pt>
    <dgm:pt modelId="{85459F71-3E4F-4D84-A8AF-F3C8C0B21B55}">
      <dgm:prSet phldrT="[Text]"/>
      <dgm:spPr/>
      <dgm:t>
        <a:bodyPr/>
        <a:lstStyle/>
        <a:p>
          <a:r>
            <a:rPr lang="en-IN" dirty="0"/>
            <a:t>“The final model has an Accuracy of 0.91 and AUC_ROC score of 0.70. we also have.... True Negative = 3341 False Positive = 1074 False Negative = 4567 True Positive = 53896 Also, we had low Type-1 Error as FP is less.”</a:t>
          </a:r>
        </a:p>
      </dgm:t>
    </dgm:pt>
    <dgm:pt modelId="{763525DF-DE93-4F24-B869-ECB76630A0A4}" type="parTrans" cxnId="{C5261DC9-012D-47B8-8236-19D361263573}">
      <dgm:prSet/>
      <dgm:spPr/>
      <dgm:t>
        <a:bodyPr/>
        <a:lstStyle/>
        <a:p>
          <a:endParaRPr lang="en-IN"/>
        </a:p>
      </dgm:t>
    </dgm:pt>
    <dgm:pt modelId="{6EA8A446-B8D9-4685-AE5E-4DE7EA01F0A7}" type="sibTrans" cxnId="{C5261DC9-012D-47B8-8236-19D361263573}">
      <dgm:prSet/>
      <dgm:spPr/>
      <dgm:t>
        <a:bodyPr/>
        <a:lstStyle/>
        <a:p>
          <a:endParaRPr lang="en-IN"/>
        </a:p>
      </dgm:t>
    </dgm:pt>
    <dgm:pt modelId="{CD0848DB-4456-4E2C-975E-2EBAC027510D}">
      <dgm:prSet phldrT="[Text]"/>
      <dgm:spPr/>
      <dgm:t>
        <a:bodyPr/>
        <a:lstStyle/>
        <a:p>
          <a:r>
            <a:rPr lang="en-IN" dirty="0"/>
            <a:t>confusion matrix still shows minimum error which can be solved with better solution but still the project can be handled for maximum revenue defaulter less data with the help of the model created above.</a:t>
          </a:r>
        </a:p>
      </dgm:t>
    </dgm:pt>
    <dgm:pt modelId="{723BC9F5-EA8B-4CBD-ADE1-AC68F969BDCF}" type="sibTrans" cxnId="{51BAC580-72B6-4248-95FB-2F1F2D557FE1}">
      <dgm:prSet/>
      <dgm:spPr/>
      <dgm:t>
        <a:bodyPr/>
        <a:lstStyle/>
        <a:p>
          <a:endParaRPr lang="en-IN"/>
        </a:p>
      </dgm:t>
    </dgm:pt>
    <dgm:pt modelId="{BBB18765-93CA-45A8-8599-32DA1D6F1061}" type="parTrans" cxnId="{51BAC580-72B6-4248-95FB-2F1F2D557FE1}">
      <dgm:prSet/>
      <dgm:spPr/>
      <dgm:t>
        <a:bodyPr/>
        <a:lstStyle/>
        <a:p>
          <a:endParaRPr lang="en-IN"/>
        </a:p>
      </dgm:t>
    </dgm:pt>
    <dgm:pt modelId="{4FA729F3-4690-4377-A9A6-5594A191FCF3}" type="pres">
      <dgm:prSet presAssocID="{644B388C-7A12-4654-8023-6AFC6248BFA5}" presName="composite" presStyleCnt="0">
        <dgm:presLayoutVars>
          <dgm:chMax val="3"/>
          <dgm:animLvl val="lvl"/>
          <dgm:resizeHandles val="exact"/>
        </dgm:presLayoutVars>
      </dgm:prSet>
      <dgm:spPr/>
    </dgm:pt>
    <dgm:pt modelId="{51F82458-D0F0-47AD-B015-879D318079CD}" type="pres">
      <dgm:prSet presAssocID="{85459F71-3E4F-4D84-A8AF-F3C8C0B21B55}" presName="gear1" presStyleLbl="node1" presStyleIdx="0" presStyleCnt="2" custScaleX="114997" custScaleY="139114" custLinFactX="-28568" custLinFactNeighborX="-100000" custLinFactNeighborY="-53404">
        <dgm:presLayoutVars>
          <dgm:chMax val="1"/>
          <dgm:bulletEnabled val="1"/>
        </dgm:presLayoutVars>
      </dgm:prSet>
      <dgm:spPr/>
    </dgm:pt>
    <dgm:pt modelId="{247F1EB0-9F1D-4C5E-BD1F-5E0CA9546CF1}" type="pres">
      <dgm:prSet presAssocID="{85459F71-3E4F-4D84-A8AF-F3C8C0B21B55}" presName="gear1srcNode" presStyleLbl="node1" presStyleIdx="0" presStyleCnt="2"/>
      <dgm:spPr/>
    </dgm:pt>
    <dgm:pt modelId="{ABEB8BF6-8489-4A29-884F-AA054F7650A8}" type="pres">
      <dgm:prSet presAssocID="{85459F71-3E4F-4D84-A8AF-F3C8C0B21B55}" presName="gear1dstNode" presStyleLbl="node1" presStyleIdx="0" presStyleCnt="2"/>
      <dgm:spPr/>
    </dgm:pt>
    <dgm:pt modelId="{65EB2306-108A-45CA-924C-8609265821F1}" type="pres">
      <dgm:prSet presAssocID="{CD0848DB-4456-4E2C-975E-2EBAC027510D}" presName="gear2" presStyleLbl="node1" presStyleIdx="1" presStyleCnt="2" custScaleX="185933" custScaleY="178440" custLinFactNeighborX="68452" custLinFactNeighborY="46035">
        <dgm:presLayoutVars>
          <dgm:chMax val="1"/>
          <dgm:bulletEnabled val="1"/>
        </dgm:presLayoutVars>
      </dgm:prSet>
      <dgm:spPr/>
    </dgm:pt>
    <dgm:pt modelId="{EEE461A8-393E-42CE-95B9-836A04F27784}" type="pres">
      <dgm:prSet presAssocID="{CD0848DB-4456-4E2C-975E-2EBAC027510D}" presName="gear2srcNode" presStyleLbl="node1" presStyleIdx="1" presStyleCnt="2"/>
      <dgm:spPr/>
    </dgm:pt>
    <dgm:pt modelId="{CFA72740-AA76-4A3C-8F2C-01AAADAD5F37}" type="pres">
      <dgm:prSet presAssocID="{CD0848DB-4456-4E2C-975E-2EBAC027510D}" presName="gear2dstNode" presStyleLbl="node1" presStyleIdx="1" presStyleCnt="2"/>
      <dgm:spPr/>
    </dgm:pt>
    <dgm:pt modelId="{276D9789-3AAD-4B9C-824F-3B65B66CE103}" type="pres">
      <dgm:prSet presAssocID="{6EA8A446-B8D9-4685-AE5E-4DE7EA01F0A7}" presName="connector1" presStyleLbl="sibTrans2D1" presStyleIdx="0" presStyleCnt="2" custScaleX="50921" custScaleY="54870" custLinFactNeighborX="11297" custLinFactNeighborY="-16734"/>
      <dgm:spPr/>
    </dgm:pt>
    <dgm:pt modelId="{000A5877-0E8C-4392-99B6-0B7F51E9178B}" type="pres">
      <dgm:prSet presAssocID="{723BC9F5-EA8B-4CBD-ADE1-AC68F969BDCF}" presName="connector2" presStyleLbl="sibTrans2D1" presStyleIdx="1" presStyleCnt="2" custLinFactNeighborX="-82215" custLinFactNeighborY="-24115"/>
      <dgm:spPr/>
    </dgm:pt>
  </dgm:ptLst>
  <dgm:cxnLst>
    <dgm:cxn modelId="{11865026-5EB2-4551-A852-8B75868FF4D6}" type="presOf" srcId="{CD0848DB-4456-4E2C-975E-2EBAC027510D}" destId="{EEE461A8-393E-42CE-95B9-836A04F27784}" srcOrd="1" destOrd="0" presId="urn:microsoft.com/office/officeart/2005/8/layout/gear1"/>
    <dgm:cxn modelId="{CE2FDC30-AEC9-424E-90F6-35434365AAFE}" type="presOf" srcId="{644B388C-7A12-4654-8023-6AFC6248BFA5}" destId="{4FA729F3-4690-4377-A9A6-5594A191FCF3}" srcOrd="0" destOrd="0" presId="urn:microsoft.com/office/officeart/2005/8/layout/gear1"/>
    <dgm:cxn modelId="{4E032A3D-1DE3-4F46-A9A6-3E292F61E916}" type="presOf" srcId="{85459F71-3E4F-4D84-A8AF-F3C8C0B21B55}" destId="{247F1EB0-9F1D-4C5E-BD1F-5E0CA9546CF1}" srcOrd="1" destOrd="0" presId="urn:microsoft.com/office/officeart/2005/8/layout/gear1"/>
    <dgm:cxn modelId="{F6BD0273-7150-4FF4-A8F2-2011F7B6C0EA}" type="presOf" srcId="{CD0848DB-4456-4E2C-975E-2EBAC027510D}" destId="{CFA72740-AA76-4A3C-8F2C-01AAADAD5F37}" srcOrd="2" destOrd="0" presId="urn:microsoft.com/office/officeart/2005/8/layout/gear1"/>
    <dgm:cxn modelId="{51BAC580-72B6-4248-95FB-2F1F2D557FE1}" srcId="{644B388C-7A12-4654-8023-6AFC6248BFA5}" destId="{CD0848DB-4456-4E2C-975E-2EBAC027510D}" srcOrd="1" destOrd="0" parTransId="{BBB18765-93CA-45A8-8599-32DA1D6F1061}" sibTransId="{723BC9F5-EA8B-4CBD-ADE1-AC68F969BDCF}"/>
    <dgm:cxn modelId="{6C04B983-A8E2-41FD-9887-E26857B81445}" type="presOf" srcId="{85459F71-3E4F-4D84-A8AF-F3C8C0B21B55}" destId="{51F82458-D0F0-47AD-B015-879D318079CD}" srcOrd="0" destOrd="0" presId="urn:microsoft.com/office/officeart/2005/8/layout/gear1"/>
    <dgm:cxn modelId="{2A8B1B8F-AAE7-4D10-803E-DA09F2CB5AB1}" type="presOf" srcId="{CD0848DB-4456-4E2C-975E-2EBAC027510D}" destId="{65EB2306-108A-45CA-924C-8609265821F1}" srcOrd="0" destOrd="0" presId="urn:microsoft.com/office/officeart/2005/8/layout/gear1"/>
    <dgm:cxn modelId="{3BD61B95-8919-4CF1-9BFC-9C69982A1347}" type="presOf" srcId="{723BC9F5-EA8B-4CBD-ADE1-AC68F969BDCF}" destId="{000A5877-0E8C-4392-99B6-0B7F51E9178B}" srcOrd="0" destOrd="0" presId="urn:microsoft.com/office/officeart/2005/8/layout/gear1"/>
    <dgm:cxn modelId="{99A4489A-CDFE-4E0B-94CC-A2F25C85E337}" type="presOf" srcId="{85459F71-3E4F-4D84-A8AF-F3C8C0B21B55}" destId="{ABEB8BF6-8489-4A29-884F-AA054F7650A8}" srcOrd="2" destOrd="0" presId="urn:microsoft.com/office/officeart/2005/8/layout/gear1"/>
    <dgm:cxn modelId="{C93AA6BD-5F82-4643-95D4-27AC7171F627}" type="presOf" srcId="{6EA8A446-B8D9-4685-AE5E-4DE7EA01F0A7}" destId="{276D9789-3AAD-4B9C-824F-3B65B66CE103}" srcOrd="0" destOrd="0" presId="urn:microsoft.com/office/officeart/2005/8/layout/gear1"/>
    <dgm:cxn modelId="{C5261DC9-012D-47B8-8236-19D361263573}" srcId="{644B388C-7A12-4654-8023-6AFC6248BFA5}" destId="{85459F71-3E4F-4D84-A8AF-F3C8C0B21B55}" srcOrd="0" destOrd="0" parTransId="{763525DF-DE93-4F24-B869-ECB76630A0A4}" sibTransId="{6EA8A446-B8D9-4685-AE5E-4DE7EA01F0A7}"/>
    <dgm:cxn modelId="{2116C1FB-297B-4A84-82DA-22F36D4C0337}" type="presParOf" srcId="{4FA729F3-4690-4377-A9A6-5594A191FCF3}" destId="{51F82458-D0F0-47AD-B015-879D318079CD}" srcOrd="0" destOrd="0" presId="urn:microsoft.com/office/officeart/2005/8/layout/gear1"/>
    <dgm:cxn modelId="{B7382EFD-FD96-4546-BE02-ABEDA3506E27}" type="presParOf" srcId="{4FA729F3-4690-4377-A9A6-5594A191FCF3}" destId="{247F1EB0-9F1D-4C5E-BD1F-5E0CA9546CF1}" srcOrd="1" destOrd="0" presId="urn:microsoft.com/office/officeart/2005/8/layout/gear1"/>
    <dgm:cxn modelId="{178AFADB-96E5-4DF7-AB9B-514A4E3009C5}" type="presParOf" srcId="{4FA729F3-4690-4377-A9A6-5594A191FCF3}" destId="{ABEB8BF6-8489-4A29-884F-AA054F7650A8}" srcOrd="2" destOrd="0" presId="urn:microsoft.com/office/officeart/2005/8/layout/gear1"/>
    <dgm:cxn modelId="{5693D6EE-83BE-4F90-81F1-E1176D2CB82C}" type="presParOf" srcId="{4FA729F3-4690-4377-A9A6-5594A191FCF3}" destId="{65EB2306-108A-45CA-924C-8609265821F1}" srcOrd="3" destOrd="0" presId="urn:microsoft.com/office/officeart/2005/8/layout/gear1"/>
    <dgm:cxn modelId="{3D408AC1-C7D8-40A6-AED4-0AE114D9188C}" type="presParOf" srcId="{4FA729F3-4690-4377-A9A6-5594A191FCF3}" destId="{EEE461A8-393E-42CE-95B9-836A04F27784}" srcOrd="4" destOrd="0" presId="urn:microsoft.com/office/officeart/2005/8/layout/gear1"/>
    <dgm:cxn modelId="{613EEF36-0D0E-4CD4-9FF2-B014CC8A54E6}" type="presParOf" srcId="{4FA729F3-4690-4377-A9A6-5594A191FCF3}" destId="{CFA72740-AA76-4A3C-8F2C-01AAADAD5F37}" srcOrd="5" destOrd="0" presId="urn:microsoft.com/office/officeart/2005/8/layout/gear1"/>
    <dgm:cxn modelId="{6F495E47-0ECD-4CD1-97F4-579667B534B7}" type="presParOf" srcId="{4FA729F3-4690-4377-A9A6-5594A191FCF3}" destId="{276D9789-3AAD-4B9C-824F-3B65B66CE103}" srcOrd="6" destOrd="0" presId="urn:microsoft.com/office/officeart/2005/8/layout/gear1"/>
    <dgm:cxn modelId="{FF9BDDAF-A09A-4E99-A403-BC94F42364C9}" type="presParOf" srcId="{4FA729F3-4690-4377-A9A6-5594A191FCF3}" destId="{000A5877-0E8C-4392-99B6-0B7F51E9178B}"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8A0FE-718F-4B5C-A6D6-1C198FAA92FE}">
      <dsp:nvSpPr>
        <dsp:cNvPr id="0" name=""/>
        <dsp:cNvSpPr/>
      </dsp:nvSpPr>
      <dsp:spPr>
        <a:xfrm>
          <a:off x="626488" y="0"/>
          <a:ext cx="7100198" cy="420620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376708-F829-480D-9047-C7622BE47612}">
      <dsp:nvSpPr>
        <dsp:cNvPr id="0" name=""/>
        <dsp:cNvSpPr/>
      </dsp:nvSpPr>
      <dsp:spPr>
        <a:xfrm>
          <a:off x="4180" y="1261862"/>
          <a:ext cx="2010798" cy="16824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As the data was Imbalanced  so scaling over data was done.</a:t>
          </a:r>
        </a:p>
      </dsp:txBody>
      <dsp:txXfrm>
        <a:off x="86312" y="1343994"/>
        <a:ext cx="1846534" cy="1518219"/>
      </dsp:txXfrm>
    </dsp:sp>
    <dsp:sp modelId="{00241874-0B0A-4687-8001-6CCF29B8FA85}">
      <dsp:nvSpPr>
        <dsp:cNvPr id="0" name=""/>
        <dsp:cNvSpPr/>
      </dsp:nvSpPr>
      <dsp:spPr>
        <a:xfrm>
          <a:off x="2115519" y="1261862"/>
          <a:ext cx="2010798" cy="16824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Imported stats from “</a:t>
          </a:r>
          <a:r>
            <a:rPr lang="en-IN" sz="1400" kern="1200" dirty="0" err="1"/>
            <a:t>scipy</a:t>
          </a:r>
          <a:r>
            <a:rPr lang="en-IN" sz="1400" kern="1200" dirty="0"/>
            <a:t>” and refined the outliers have z score more than 3.</a:t>
          </a:r>
        </a:p>
      </dsp:txBody>
      <dsp:txXfrm>
        <a:off x="2197651" y="1343994"/>
        <a:ext cx="1846534" cy="1518219"/>
      </dsp:txXfrm>
    </dsp:sp>
    <dsp:sp modelId="{7E16D8FF-C942-42E4-9018-506B586D22D5}">
      <dsp:nvSpPr>
        <dsp:cNvPr id="0" name=""/>
        <dsp:cNvSpPr/>
      </dsp:nvSpPr>
      <dsp:spPr>
        <a:xfrm>
          <a:off x="4226857" y="1261862"/>
          <a:ext cx="2010798" cy="16824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Dropped un necessary columns as “pcircle,msisdn,pdate”.</a:t>
          </a:r>
        </a:p>
      </dsp:txBody>
      <dsp:txXfrm>
        <a:off x="4308989" y="1343994"/>
        <a:ext cx="1846534" cy="1518219"/>
      </dsp:txXfrm>
    </dsp:sp>
    <dsp:sp modelId="{7399DA16-59AD-4944-9D22-A971FE2C4E08}">
      <dsp:nvSpPr>
        <dsp:cNvPr id="0" name=""/>
        <dsp:cNvSpPr/>
      </dsp:nvSpPr>
      <dsp:spPr>
        <a:xfrm>
          <a:off x="6338195" y="1261862"/>
          <a:ext cx="2010798" cy="16824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Imported normalizer and normalise the data.</a:t>
          </a:r>
        </a:p>
      </dsp:txBody>
      <dsp:txXfrm>
        <a:off x="6420327" y="1343994"/>
        <a:ext cx="1846534" cy="1518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82458-D0F0-47AD-B015-879D318079CD}">
      <dsp:nvSpPr>
        <dsp:cNvPr id="0" name=""/>
        <dsp:cNvSpPr/>
      </dsp:nvSpPr>
      <dsp:spPr>
        <a:xfrm>
          <a:off x="466098" y="0"/>
          <a:ext cx="2891714" cy="3498160"/>
        </a:xfrm>
        <a:prstGeom prst="gear9">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“The final model has an Accuracy of 0.91 and AUC_ROC score of 0.70. we also have.... True Negative = 3341 False Positive = 1074 False Negative = 4567 True Positive = 53896 Also, we had low Type-1 Error as FP is less.”</a:t>
          </a:r>
        </a:p>
      </dsp:txBody>
      <dsp:txXfrm>
        <a:off x="1047461" y="779136"/>
        <a:ext cx="1728988" cy="1876058"/>
      </dsp:txXfrm>
    </dsp:sp>
    <dsp:sp modelId="{65EB2306-108A-45CA-924C-8609265821F1}">
      <dsp:nvSpPr>
        <dsp:cNvPr id="0" name=""/>
        <dsp:cNvSpPr/>
      </dsp:nvSpPr>
      <dsp:spPr>
        <a:xfrm>
          <a:off x="2890665" y="968890"/>
          <a:ext cx="3400342" cy="3263310"/>
        </a:xfrm>
        <a:prstGeom prst="gear6">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confusion matrix still shows minimum error which can be solved with better solution but still the project can be handled for maximum revenue defaulter less data with the help of the model created above.</a:t>
          </a:r>
        </a:p>
      </dsp:txBody>
      <dsp:txXfrm>
        <a:off x="3732132" y="1795403"/>
        <a:ext cx="1717408" cy="1610284"/>
      </dsp:txXfrm>
    </dsp:sp>
    <dsp:sp modelId="{276D9789-3AAD-4B9C-824F-3B65B66CE103}">
      <dsp:nvSpPr>
        <dsp:cNvPr id="0" name=""/>
        <dsp:cNvSpPr/>
      </dsp:nvSpPr>
      <dsp:spPr>
        <a:xfrm>
          <a:off x="5122927" y="1184922"/>
          <a:ext cx="1574965" cy="1697106"/>
        </a:xfrm>
        <a:prstGeom prst="circularArrow">
          <a:avLst>
            <a:gd name="adj1" fmla="val 4878"/>
            <a:gd name="adj2" fmla="val 312630"/>
            <a:gd name="adj3" fmla="val 3170611"/>
            <a:gd name="adj4" fmla="val 15183708"/>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0A5877-0E8C-4392-99B6-0B7F51E9178B}">
      <dsp:nvSpPr>
        <dsp:cNvPr id="0" name=""/>
        <dsp:cNvSpPr/>
      </dsp:nvSpPr>
      <dsp:spPr>
        <a:xfrm>
          <a:off x="178048" y="-125955"/>
          <a:ext cx="2338578" cy="233857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5EE71-15A8-4550-A83D-6370570FA4CF}" type="datetimeFigureOut">
              <a:rPr lang="en-IN" smtClean="0"/>
              <a:t>04-09-2021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E0C31-8EAD-4064-A923-A7705FEA2646}" type="slidenum">
              <a:rPr lang="en-IN" smtClean="0"/>
              <a:t>‹#›</a:t>
            </a:fld>
            <a:endParaRPr lang="en-IN"/>
          </a:p>
        </p:txBody>
      </p:sp>
    </p:spTree>
    <p:extLst>
      <p:ext uri="{BB962C8B-B14F-4D97-AF65-F5344CB8AC3E}">
        <p14:creationId xmlns:p14="http://schemas.microsoft.com/office/powerpoint/2010/main" val="385984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E0C31-8EAD-4064-A923-A7705FEA2646}" type="slidenum">
              <a:rPr lang="en-IN" smtClean="0"/>
              <a:t>7</a:t>
            </a:fld>
            <a:endParaRPr lang="en-IN"/>
          </a:p>
        </p:txBody>
      </p:sp>
    </p:spTree>
    <p:extLst>
      <p:ext uri="{BB962C8B-B14F-4D97-AF65-F5344CB8AC3E}">
        <p14:creationId xmlns:p14="http://schemas.microsoft.com/office/powerpoint/2010/main" val="336462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CD5C464-668C-47B2-AA21-0DA4F2E6829A}" type="datetimeFigureOut">
              <a:rPr lang="en-IN" smtClean="0"/>
              <a:t>04-09-2021</a:t>
            </a:fld>
            <a:endParaRPr lang="en-IN"/>
          </a:p>
        </p:txBody>
      </p:sp>
      <p:sp>
        <p:nvSpPr>
          <p:cNvPr id="16" name="Slide Number Placeholder 15"/>
          <p:cNvSpPr>
            <a:spLocks noGrp="1"/>
          </p:cNvSpPr>
          <p:nvPr>
            <p:ph type="sldNum" sz="quarter" idx="11"/>
          </p:nvPr>
        </p:nvSpPr>
        <p:spPr/>
        <p:txBody>
          <a:bodyPr/>
          <a:lstStyle/>
          <a:p>
            <a:fld id="{87130472-FBD5-41A2-ADD6-A862F273732E}"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D5C464-668C-47B2-AA21-0DA4F2E6829A}"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D5C464-668C-47B2-AA21-0DA4F2E6829A}"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3CD5C464-668C-47B2-AA21-0DA4F2E6829A}" type="datetimeFigureOut">
              <a:rPr lang="en-IN" smtClean="0"/>
              <a:t>04-09-2021</a:t>
            </a:fld>
            <a:endParaRPr lang="en-IN"/>
          </a:p>
        </p:txBody>
      </p:sp>
      <p:sp>
        <p:nvSpPr>
          <p:cNvPr id="15" name="Slide Number Placeholder 14"/>
          <p:cNvSpPr>
            <a:spLocks noGrp="1"/>
          </p:cNvSpPr>
          <p:nvPr>
            <p:ph type="sldNum" sz="quarter" idx="15"/>
          </p:nvPr>
        </p:nvSpPr>
        <p:spPr/>
        <p:txBody>
          <a:bodyPr/>
          <a:lstStyle>
            <a:lvl1pPr algn="ctr">
              <a:defRPr/>
            </a:lvl1pPr>
          </a:lstStyle>
          <a:p>
            <a:fld id="{87130472-FBD5-41A2-ADD6-A862F273732E}"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D5C464-668C-47B2-AA21-0DA4F2E6829A}"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D5C464-668C-47B2-AA21-0DA4F2E6829A}" type="datetimeFigureOut">
              <a:rPr lang="en-IN" smtClean="0"/>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7130472-FBD5-41A2-ADD6-A862F273732E}"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3CD5C464-668C-47B2-AA21-0DA4F2E6829A}" type="datetimeFigureOut">
              <a:rPr lang="en-IN" smtClean="0"/>
              <a:t>04-09-2021</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CD5C464-668C-47B2-AA21-0DA4F2E6829A}" type="datetimeFigureOut">
              <a:rPr lang="en-IN" smtClean="0"/>
              <a:t>04-09-2021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130472-FBD5-41A2-ADD6-A862F273732E}"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5C464-668C-47B2-AA21-0DA4F2E6829A}" type="datetimeFigureOut">
              <a:rPr lang="en-IN" smtClean="0"/>
              <a:t>04-09-2021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3CD5C464-668C-47B2-AA21-0DA4F2E6829A}" type="datetimeFigureOut">
              <a:rPr lang="en-IN" smtClean="0"/>
              <a:t>04-09-2021</a:t>
            </a:fld>
            <a:endParaRPr lang="en-IN"/>
          </a:p>
        </p:txBody>
      </p:sp>
      <p:sp>
        <p:nvSpPr>
          <p:cNvPr id="9" name="Slide Number Placeholder 8"/>
          <p:cNvSpPr>
            <a:spLocks noGrp="1"/>
          </p:cNvSpPr>
          <p:nvPr>
            <p:ph type="sldNum" sz="quarter" idx="15"/>
          </p:nvPr>
        </p:nvSpPr>
        <p:spPr/>
        <p:txBody>
          <a:bodyPr/>
          <a:lstStyle/>
          <a:p>
            <a:fld id="{87130472-FBD5-41A2-ADD6-A862F273732E}"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3CD5C464-668C-47B2-AA21-0DA4F2E6829A}" type="datetimeFigureOut">
              <a:rPr lang="en-IN" smtClean="0"/>
              <a:t>04-09-2021</a:t>
            </a:fld>
            <a:endParaRPr lang="en-IN"/>
          </a:p>
        </p:txBody>
      </p:sp>
      <p:sp>
        <p:nvSpPr>
          <p:cNvPr id="9" name="Slide Number Placeholder 8"/>
          <p:cNvSpPr>
            <a:spLocks noGrp="1"/>
          </p:cNvSpPr>
          <p:nvPr>
            <p:ph type="sldNum" sz="quarter" idx="11"/>
          </p:nvPr>
        </p:nvSpPr>
        <p:spPr/>
        <p:txBody>
          <a:bodyPr/>
          <a:lstStyle/>
          <a:p>
            <a:fld id="{87130472-FBD5-41A2-ADD6-A862F273732E}"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CD5C464-668C-47B2-AA21-0DA4F2E6829A}" type="datetimeFigureOut">
              <a:rPr lang="en-IN" smtClean="0"/>
              <a:t>04-09-2021</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7130472-FBD5-41A2-ADD6-A862F273732E}"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Micro-Credit Defaulter</a:t>
            </a:r>
            <a:endParaRPr lang="en-IN" dirty="0"/>
          </a:p>
        </p:txBody>
      </p:sp>
    </p:spTree>
    <p:extLst>
      <p:ext uri="{BB962C8B-B14F-4D97-AF65-F5344CB8AC3E}">
        <p14:creationId xmlns:p14="http://schemas.microsoft.com/office/powerpoint/2010/main" val="30471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2483768" y="1196752"/>
            <a:ext cx="4104456" cy="36724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 AND A</a:t>
            </a:r>
            <a:endParaRPr lang="en-IN" dirty="0"/>
          </a:p>
        </p:txBody>
      </p:sp>
    </p:spTree>
    <p:extLst>
      <p:ext uri="{BB962C8B-B14F-4D97-AF65-F5344CB8AC3E}">
        <p14:creationId xmlns:p14="http://schemas.microsoft.com/office/powerpoint/2010/main" val="178717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Data source</a:t>
            </a:r>
          </a:p>
          <a:p>
            <a:r>
              <a:rPr lang="en-US" dirty="0"/>
              <a:t>EDA</a:t>
            </a:r>
          </a:p>
          <a:p>
            <a:r>
              <a:rPr lang="en-US" dirty="0"/>
              <a:t>Visualizations</a:t>
            </a:r>
          </a:p>
          <a:p>
            <a:r>
              <a:rPr lang="en-IN" dirty="0"/>
              <a:t>Testing of Identified Approach</a:t>
            </a:r>
          </a:p>
          <a:p>
            <a:r>
              <a:rPr lang="en-IN" dirty="0"/>
              <a:t>Key Findings </a:t>
            </a:r>
            <a:endParaRPr lang="en-US" dirty="0"/>
          </a:p>
          <a:p>
            <a:r>
              <a:rPr lang="en-US" dirty="0"/>
              <a:t>Conclusion and next steps</a:t>
            </a:r>
          </a:p>
        </p:txBody>
      </p:sp>
      <p:sp>
        <p:nvSpPr>
          <p:cNvPr id="2" name="Title 1"/>
          <p:cNvSpPr>
            <a:spLocks noGrp="1"/>
          </p:cNvSpPr>
          <p:nvPr>
            <p:ph type="title"/>
          </p:nvPr>
        </p:nvSpPr>
        <p:spPr/>
        <p:txBody>
          <a:bodyPr/>
          <a:lstStyle/>
          <a:p>
            <a:r>
              <a:rPr lang="en-US" dirty="0"/>
              <a:t>Agenda</a:t>
            </a:r>
            <a:endParaRPr lang="en-IN" dirty="0"/>
          </a:p>
        </p:txBody>
      </p:sp>
    </p:spTree>
    <p:extLst>
      <p:ext uri="{BB962C8B-B14F-4D97-AF65-F5344CB8AC3E}">
        <p14:creationId xmlns:p14="http://schemas.microsoft.com/office/powerpoint/2010/main" val="158425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A Microfinance Institution (MFI) is an organization that offers financial services to low income populations.</a:t>
            </a:r>
          </a:p>
          <a:p>
            <a:r>
              <a:rPr lang="en-IN" dirty="0"/>
              <a:t>MFS becomes especially useful when targeting the unbanked poor living in remote areas</a:t>
            </a:r>
          </a:p>
          <a:p>
            <a:r>
              <a:rPr lang="en-IN" dirty="0"/>
              <a:t>Today, microfinance is widely accepted as a poverty-reduction tool, representing $70 billion in outstanding loans and a global outreach of 200 million clients.</a:t>
            </a:r>
          </a:p>
          <a:p>
            <a:endParaRPr lang="en-US" dirty="0"/>
          </a:p>
        </p:txBody>
      </p:sp>
      <p:sp>
        <p:nvSpPr>
          <p:cNvPr id="2" name="Title 1"/>
          <p:cNvSpPr>
            <a:spLocks noGrp="1"/>
          </p:cNvSpPr>
          <p:nvPr>
            <p:ph type="title"/>
          </p:nvPr>
        </p:nvSpPr>
        <p:spPr/>
        <p:txBody>
          <a:bodyPr/>
          <a:lstStyle/>
          <a:p>
            <a:r>
              <a:rPr lang="en-US" dirty="0"/>
              <a:t>Introduction</a:t>
            </a:r>
            <a:endParaRPr lang="en-IN" dirty="0"/>
          </a:p>
        </p:txBody>
      </p:sp>
    </p:spTree>
    <p:extLst>
      <p:ext uri="{BB962C8B-B14F-4D97-AF65-F5344CB8AC3E}">
        <p14:creationId xmlns:p14="http://schemas.microsoft.com/office/powerpoint/2010/main" val="243288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pPr marL="0" indent="0">
              <a:buNone/>
            </a:pPr>
            <a:endParaRPr lang="en-US" dirty="0"/>
          </a:p>
          <a:p>
            <a:r>
              <a:rPr lang="en-IN" dirty="0"/>
              <a:t>The Consumer is believed to be delinquent if he deviates from the path of paying back the loaned amount within 5 days . So there is a need to Build a model which can be used to predict in terms of a probability for each loan transaction, whether the customer will be paying back the loaned amount within 5 days of insurance of loan.. </a:t>
            </a:r>
          </a:p>
          <a:p>
            <a:endParaRPr lang="en-IN" dirty="0"/>
          </a:p>
          <a:p>
            <a:endParaRPr lang="en-US" dirty="0"/>
          </a:p>
          <a:p>
            <a:endParaRPr lang="en-IN" dirty="0"/>
          </a:p>
        </p:txBody>
      </p:sp>
      <p:sp>
        <p:nvSpPr>
          <p:cNvPr id="2" name="Title 1"/>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107914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977209" cy="1008112"/>
          </a:xfrm>
        </p:spPr>
        <p:txBody>
          <a:bodyPr/>
          <a:lstStyle/>
          <a:p>
            <a:r>
              <a:rPr lang="en-US" sz="4000" dirty="0"/>
              <a:t>Data Source</a:t>
            </a:r>
            <a:endParaRPr lang="en-IN" sz="4000" dirty="0"/>
          </a:p>
        </p:txBody>
      </p:sp>
      <p:sp>
        <p:nvSpPr>
          <p:cNvPr id="6" name="Curved Up Arrow 5"/>
          <p:cNvSpPr/>
          <p:nvPr/>
        </p:nvSpPr>
        <p:spPr>
          <a:xfrm>
            <a:off x="5693188" y="2853228"/>
            <a:ext cx="1903148" cy="161939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p:cNvSpPr txBox="1"/>
          <p:nvPr/>
        </p:nvSpPr>
        <p:spPr>
          <a:xfrm>
            <a:off x="5139248" y="1468234"/>
            <a:ext cx="3672408" cy="461665"/>
          </a:xfrm>
          <a:prstGeom prst="rect">
            <a:avLst/>
          </a:prstGeom>
          <a:noFill/>
        </p:spPr>
        <p:txBody>
          <a:bodyPr wrap="square" rtlCol="0">
            <a:spAutoFit/>
          </a:bodyPr>
          <a:lstStyle/>
          <a:p>
            <a:endParaRPr lang="en-IN" sz="24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86" y="1468234"/>
            <a:ext cx="5391902" cy="2915057"/>
          </a:xfrm>
        </p:spPr>
      </p:pic>
      <p:sp>
        <p:nvSpPr>
          <p:cNvPr id="5" name="TextBox 4"/>
          <p:cNvSpPr txBox="1"/>
          <p:nvPr/>
        </p:nvSpPr>
        <p:spPr>
          <a:xfrm>
            <a:off x="6300192" y="1929898"/>
            <a:ext cx="2376264" cy="923330"/>
          </a:xfrm>
          <a:prstGeom prst="rect">
            <a:avLst/>
          </a:prstGeom>
          <a:noFill/>
        </p:spPr>
        <p:txBody>
          <a:bodyPr wrap="square" rtlCol="0">
            <a:spAutoFit/>
          </a:bodyPr>
          <a:lstStyle/>
          <a:p>
            <a:r>
              <a:rPr lang="en-IN" dirty="0"/>
              <a:t>The raw data was provided to us in flat-file format.</a:t>
            </a:r>
          </a:p>
        </p:txBody>
      </p:sp>
    </p:spTree>
    <p:extLst>
      <p:ext uri="{BB962C8B-B14F-4D97-AF65-F5344CB8AC3E}">
        <p14:creationId xmlns:p14="http://schemas.microsoft.com/office/powerpoint/2010/main" val="122471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nodePh="1">
                                  <p:stCondLst>
                                    <p:cond delay="0"/>
                                  </p:stCondLst>
                                  <p:endCondLst>
                                    <p:cond evt="begin" delay="0">
                                      <p:tn val="15"/>
                                    </p:cond>
                                  </p:end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003232" cy="972344"/>
          </a:xfrm>
        </p:spPr>
        <p:txBody>
          <a:bodyPr/>
          <a:lstStyle/>
          <a:p>
            <a:r>
              <a:rPr lang="en-US" dirty="0"/>
              <a:t>EDA</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15221421"/>
              </p:ext>
            </p:extLst>
          </p:nvPr>
        </p:nvGraphicFramePr>
        <p:xfrm>
          <a:off x="395288" y="2031080"/>
          <a:ext cx="8353175" cy="420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27584" y="1661748"/>
            <a:ext cx="1800200" cy="369332"/>
          </a:xfrm>
          <a:prstGeom prst="rect">
            <a:avLst/>
          </a:prstGeom>
          <a:noFill/>
        </p:spPr>
        <p:txBody>
          <a:bodyPr wrap="square" rtlCol="0">
            <a:spAutoFit/>
          </a:bodyPr>
          <a:lstStyle/>
          <a:p>
            <a:r>
              <a:rPr lang="en-US" dirty="0"/>
              <a:t>Data Processing</a:t>
            </a:r>
            <a:endParaRPr lang="en-IN" dirty="0"/>
          </a:p>
        </p:txBody>
      </p:sp>
      <p:cxnSp>
        <p:nvCxnSpPr>
          <p:cNvPr id="13" name="Straight Arrow Connector 12"/>
          <p:cNvCxnSpPr/>
          <p:nvPr/>
        </p:nvCxnSpPr>
        <p:spPr>
          <a:xfrm>
            <a:off x="2627784" y="2059841"/>
            <a:ext cx="576064" cy="595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39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152400"/>
            <a:ext cx="8229600" cy="756320"/>
          </a:xfrm>
        </p:spPr>
        <p:txBody>
          <a:bodyPr/>
          <a:lstStyle/>
          <a:p>
            <a:r>
              <a:rPr lang="en-US" dirty="0"/>
              <a:t>Visualizations</a:t>
            </a:r>
            <a:endParaRPr lang="en-IN" dirty="0"/>
          </a:p>
        </p:txBody>
      </p:sp>
      <p:graphicFrame>
        <p:nvGraphicFramePr>
          <p:cNvPr id="11" name="Diagram 10"/>
          <p:cNvGraphicFramePr/>
          <p:nvPr>
            <p:extLst>
              <p:ext uri="{D42A27DB-BD31-4B8C-83A1-F6EECF244321}">
                <p14:modId xmlns:p14="http://schemas.microsoft.com/office/powerpoint/2010/main" val="1192781198"/>
              </p:ext>
            </p:extLst>
          </p:nvPr>
        </p:nvGraphicFramePr>
        <p:xfrm>
          <a:off x="6156176" y="476672"/>
          <a:ext cx="2520280"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7"/>
          <p:cNvSpPr>
            <a:spLocks noGrp="1"/>
          </p:cNvSpPr>
          <p:nvPr>
            <p:ph idx="1"/>
          </p:nvPr>
        </p:nvSpPr>
        <p:spPr>
          <a:xfrm>
            <a:off x="457200" y="1052736"/>
            <a:ext cx="8147248" cy="5043264"/>
          </a:xfrm>
        </p:spPr>
        <p:txBody>
          <a:bodyPr/>
          <a:lstStyle/>
          <a:p>
            <a:r>
              <a:rPr lang="en-US" dirty="0"/>
              <a:t>Label count </a:t>
            </a:r>
            <a:endParaRPr lang="en-IN" dirty="0"/>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152" y="1556792"/>
            <a:ext cx="8211696" cy="4790623"/>
          </a:xfrm>
          <a:prstGeom prst="rect">
            <a:avLst/>
          </a:prstGeom>
        </p:spPr>
      </p:pic>
    </p:spTree>
    <p:extLst>
      <p:ext uri="{BB962C8B-B14F-4D97-AF65-F5344CB8AC3E}">
        <p14:creationId xmlns:p14="http://schemas.microsoft.com/office/powerpoint/2010/main" val="279831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1000"/>
                                        <p:tgtEl>
                                          <p:spTgt spid="8">
                                            <p:txEl>
                                              <p:pRg st="0" end="0"/>
                                            </p:txEl>
                                          </p:spTgt>
                                        </p:tgtEl>
                                      </p:cBhvr>
                                    </p:animEffect>
                                    <p:anim calcmode="lin" valueType="num">
                                      <p:cBhvr>
                                        <p:cTn id="1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1" grpId="0">
        <p:bldAsOne/>
      </p:bldGraphic>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and Identified approach</a:t>
            </a:r>
            <a:endParaRPr lang="en-IN" dirty="0"/>
          </a:p>
        </p:txBody>
      </p:sp>
      <p:sp>
        <p:nvSpPr>
          <p:cNvPr id="5" name="TextBox 4"/>
          <p:cNvSpPr txBox="1"/>
          <p:nvPr/>
        </p:nvSpPr>
        <p:spPr>
          <a:xfrm>
            <a:off x="827584" y="5589240"/>
            <a:ext cx="7488832" cy="923330"/>
          </a:xfrm>
          <a:prstGeom prst="rect">
            <a:avLst/>
          </a:prstGeom>
          <a:noFill/>
        </p:spPr>
        <p:txBody>
          <a:bodyPr wrap="square" rtlCol="0">
            <a:spAutoFit/>
          </a:bodyPr>
          <a:lstStyle/>
          <a:p>
            <a:r>
              <a:rPr lang="en-IN" dirty="0"/>
              <a:t>Out of all of the roc curves above, we can conclude that random forest have better area under curve value.</a:t>
            </a:r>
          </a:p>
          <a:p>
            <a:endParaRPr lang="en-IN" dirty="0"/>
          </a:p>
        </p:txBody>
      </p:sp>
      <p:sp>
        <p:nvSpPr>
          <p:cNvPr id="6" name="Down Arrow 5"/>
          <p:cNvSpPr/>
          <p:nvPr/>
        </p:nvSpPr>
        <p:spPr>
          <a:xfrm>
            <a:off x="4067944" y="4941168"/>
            <a:ext cx="5040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8">
            <a:extLst>
              <a:ext uri="{FF2B5EF4-FFF2-40B4-BE49-F238E27FC236}">
                <a16:creationId xmlns:a16="http://schemas.microsoft.com/office/drawing/2014/main" id="{06E22D1D-73F1-402B-95ED-345160B48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524000"/>
            <a:ext cx="8128000" cy="3417168"/>
          </a:xfrm>
        </p:spPr>
      </p:pic>
    </p:spTree>
    <p:extLst>
      <p:ext uri="{BB962C8B-B14F-4D97-AF65-F5344CB8AC3E}">
        <p14:creationId xmlns:p14="http://schemas.microsoft.com/office/powerpoint/2010/main" val="367212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90438300"/>
              </p:ext>
            </p:extLst>
          </p:nvPr>
        </p:nvGraphicFramePr>
        <p:xfrm>
          <a:off x="457200" y="15240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r>
              <a:rPr lang="en-IN" dirty="0"/>
              <a:t>Conclusion and next steps</a:t>
            </a:r>
            <a:br>
              <a:rPr lang="en-US" dirty="0"/>
            </a:br>
            <a:endParaRPr lang="en-IN" dirty="0"/>
          </a:p>
        </p:txBody>
      </p:sp>
      <p:sp>
        <p:nvSpPr>
          <p:cNvPr id="5" name="TextBox 4"/>
          <p:cNvSpPr txBox="1"/>
          <p:nvPr/>
        </p:nvSpPr>
        <p:spPr>
          <a:xfrm>
            <a:off x="6732240" y="2564904"/>
            <a:ext cx="1728192" cy="369332"/>
          </a:xfrm>
          <a:prstGeom prst="rect">
            <a:avLst/>
          </a:prstGeom>
          <a:noFill/>
        </p:spPr>
        <p:txBody>
          <a:bodyPr wrap="square" rtlCol="0">
            <a:spAutoFit/>
          </a:bodyPr>
          <a:lstStyle/>
          <a:p>
            <a:r>
              <a:rPr lang="en-US" dirty="0"/>
              <a:t>Next step</a:t>
            </a:r>
            <a:endParaRPr lang="en-IN" dirty="0"/>
          </a:p>
        </p:txBody>
      </p:sp>
    </p:spTree>
    <p:extLst>
      <p:ext uri="{BB962C8B-B14F-4D97-AF65-F5344CB8AC3E}">
        <p14:creationId xmlns:p14="http://schemas.microsoft.com/office/powerpoint/2010/main" val="30662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334</TotalTime>
  <Words>336</Words>
  <Application>Microsoft Office PowerPoint</Application>
  <PresentationFormat>On-screen Show (4:3)</PresentationFormat>
  <Paragraphs>36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Constantia</vt:lpstr>
      <vt:lpstr>Wingdings 2</vt:lpstr>
      <vt:lpstr>Paper</vt:lpstr>
      <vt:lpstr>Micro-Credit Defaulter</vt:lpstr>
      <vt:lpstr>Agenda</vt:lpstr>
      <vt:lpstr>Introduction</vt:lpstr>
      <vt:lpstr>Problem Statement</vt:lpstr>
      <vt:lpstr>Data Source</vt:lpstr>
      <vt:lpstr>EDA</vt:lpstr>
      <vt:lpstr>Visualizations</vt:lpstr>
      <vt:lpstr>Testing and Identified approach</vt:lpstr>
      <vt:lpstr>Conclusion and next steps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borne disease outbreak (1998-2015)</dc:title>
  <dc:creator>HP</dc:creator>
  <cp:lastModifiedBy>abdul ahmed</cp:lastModifiedBy>
  <cp:revision>35</cp:revision>
  <dcterms:created xsi:type="dcterms:W3CDTF">2020-10-05T06:06:49Z</dcterms:created>
  <dcterms:modified xsi:type="dcterms:W3CDTF">2021-09-04T16:01:56Z</dcterms:modified>
</cp:coreProperties>
</file>