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278" r:id="rId3"/>
    <p:sldId id="362" r:id="rId4"/>
    <p:sldId id="379" r:id="rId5"/>
    <p:sldId id="317" r:id="rId6"/>
    <p:sldId id="375" r:id="rId7"/>
    <p:sldId id="363" r:id="rId8"/>
    <p:sldId id="376" r:id="rId9"/>
    <p:sldId id="377" r:id="rId10"/>
    <p:sldId id="378" r:id="rId11"/>
    <p:sldId id="380" r:id="rId12"/>
    <p:sldId id="384" r:id="rId13"/>
    <p:sldId id="383" r:id="rId14"/>
    <p:sldId id="381" r:id="rId15"/>
    <p:sldId id="382" r:id="rId16"/>
    <p:sldId id="385" r:id="rId17"/>
    <p:sldId id="394" r:id="rId18"/>
    <p:sldId id="395" r:id="rId19"/>
    <p:sldId id="396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7" r:id="rId28"/>
    <p:sldId id="393" r:id="rId29"/>
    <p:sldId id="3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94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E85D1-0417-4921-B028-C409557711E4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31233-E466-491B-AC68-43956043EC6E}">
      <dgm:prSet phldrT="[Text]" custT="1"/>
      <dgm:spPr/>
      <dgm:t>
        <a:bodyPr/>
        <a:lstStyle/>
        <a:p>
          <a:r>
            <a:rPr lang="en-US" sz="1400" dirty="0"/>
            <a:t>Tell the knowledgebase the senses [stench,breeze,glitter,scream]</a:t>
          </a:r>
        </a:p>
      </dgm:t>
    </dgm:pt>
    <dgm:pt modelId="{09EFD9F0-FCC0-44A6-BF70-8C240E18F0F7}" type="parTrans" cxnId="{DD3D10B0-4571-4C51-AF23-E5C58E9A61A4}">
      <dgm:prSet/>
      <dgm:spPr/>
      <dgm:t>
        <a:bodyPr/>
        <a:lstStyle/>
        <a:p>
          <a:endParaRPr lang="en-US"/>
        </a:p>
      </dgm:t>
    </dgm:pt>
    <dgm:pt modelId="{41CDD0A9-6B80-4137-B247-63D70FAE1F9E}" type="sibTrans" cxnId="{DD3D10B0-4571-4C51-AF23-E5C58E9A61A4}">
      <dgm:prSet/>
      <dgm:spPr/>
      <dgm:t>
        <a:bodyPr/>
        <a:lstStyle/>
        <a:p>
          <a:endParaRPr lang="en-US"/>
        </a:p>
      </dgm:t>
    </dgm:pt>
    <dgm:pt modelId="{086E68A0-D44D-4874-9075-53E6077D9547}">
      <dgm:prSet phldrT="[Text]" custT="1"/>
      <dgm:spPr/>
      <dgm:t>
        <a:bodyPr/>
        <a:lstStyle/>
        <a:p>
          <a:r>
            <a:rPr lang="en-US" sz="1400" dirty="0"/>
            <a:t>Check if there is gold in the current node if yes take the gold and return to 1,1 other wise continue</a:t>
          </a:r>
        </a:p>
      </dgm:t>
    </dgm:pt>
    <dgm:pt modelId="{F4110976-2831-4FC6-B73D-3950B6717BCB}" type="parTrans" cxnId="{8A613FDA-682F-4E8D-BE93-13768C6C1807}">
      <dgm:prSet/>
      <dgm:spPr/>
      <dgm:t>
        <a:bodyPr/>
        <a:lstStyle/>
        <a:p>
          <a:endParaRPr lang="en-US"/>
        </a:p>
      </dgm:t>
    </dgm:pt>
    <dgm:pt modelId="{DD2ED4C3-17A7-4FDF-BED4-1D907CE6FFBD}" type="sibTrans" cxnId="{8A613FDA-682F-4E8D-BE93-13768C6C1807}">
      <dgm:prSet/>
      <dgm:spPr/>
      <dgm:t>
        <a:bodyPr/>
        <a:lstStyle/>
        <a:p>
          <a:endParaRPr lang="en-US"/>
        </a:p>
      </dgm:t>
    </dgm:pt>
    <dgm:pt modelId="{392ACAFE-6837-40BB-BD26-D3AF58B44ABF}">
      <dgm:prSet phldrT="[Text]" custT="1"/>
      <dgm:spPr/>
      <dgm:t>
        <a:bodyPr/>
        <a:lstStyle/>
        <a:p>
          <a:r>
            <a:rPr lang="en-US" sz="1400" dirty="0"/>
            <a:t>For each non-visited neighbor of the visited nodes ask the knowledgebase if there is a Wumpus or a pit </a:t>
          </a:r>
        </a:p>
      </dgm:t>
    </dgm:pt>
    <dgm:pt modelId="{9944D0A2-727F-485A-B141-2F7E7B521440}" type="parTrans" cxnId="{B3B44472-F2A1-4CD2-AC71-A2F94FB9CF7A}">
      <dgm:prSet/>
      <dgm:spPr/>
      <dgm:t>
        <a:bodyPr/>
        <a:lstStyle/>
        <a:p>
          <a:endParaRPr lang="en-US"/>
        </a:p>
      </dgm:t>
    </dgm:pt>
    <dgm:pt modelId="{6EDD2D88-8F7F-431B-9CE3-22AB97BE6CD0}" type="sibTrans" cxnId="{B3B44472-F2A1-4CD2-AC71-A2F94FB9CF7A}">
      <dgm:prSet/>
      <dgm:spPr/>
      <dgm:t>
        <a:bodyPr/>
        <a:lstStyle/>
        <a:p>
          <a:endParaRPr lang="en-US" dirty="0"/>
        </a:p>
      </dgm:t>
    </dgm:pt>
    <dgm:pt modelId="{E5F5D288-6AF3-4431-AFCF-60D1D0251413}">
      <dgm:prSet phldrT="[Text]" custT="1"/>
      <dgm:spPr/>
      <dgm:t>
        <a:bodyPr/>
        <a:lstStyle/>
        <a:p>
          <a:r>
            <a:rPr lang="en-US" sz="1400" dirty="0"/>
            <a:t>If a safe node is found move to that node otherwise pick a random node to move to</a:t>
          </a:r>
        </a:p>
      </dgm:t>
    </dgm:pt>
    <dgm:pt modelId="{071FDB59-EA6D-4088-859D-C64590DBE069}" type="parTrans" cxnId="{BEB58E1E-803D-4707-8DDD-121181CF2AAA}">
      <dgm:prSet/>
      <dgm:spPr/>
      <dgm:t>
        <a:bodyPr/>
        <a:lstStyle/>
        <a:p>
          <a:endParaRPr lang="en-US"/>
        </a:p>
      </dgm:t>
    </dgm:pt>
    <dgm:pt modelId="{A0CA041E-A8ED-4B86-BA4B-844FA353A13B}" type="sibTrans" cxnId="{BEB58E1E-803D-4707-8DDD-121181CF2AAA}">
      <dgm:prSet/>
      <dgm:spPr/>
      <dgm:t>
        <a:bodyPr/>
        <a:lstStyle/>
        <a:p>
          <a:endParaRPr lang="en-US"/>
        </a:p>
      </dgm:t>
    </dgm:pt>
    <dgm:pt modelId="{99E8E225-C01E-46A8-BD55-B1E77AF57A34}" type="pres">
      <dgm:prSet presAssocID="{924E85D1-0417-4921-B028-C409557711E4}" presName="linearFlow" presStyleCnt="0">
        <dgm:presLayoutVars>
          <dgm:resizeHandles val="exact"/>
        </dgm:presLayoutVars>
      </dgm:prSet>
      <dgm:spPr/>
    </dgm:pt>
    <dgm:pt modelId="{18CE9605-072D-4537-AF33-344920171426}" type="pres">
      <dgm:prSet presAssocID="{62631233-E466-491B-AC68-43956043EC6E}" presName="node" presStyleLbl="node1" presStyleIdx="0" presStyleCnt="4" custScaleX="204201">
        <dgm:presLayoutVars>
          <dgm:bulletEnabled val="1"/>
        </dgm:presLayoutVars>
      </dgm:prSet>
      <dgm:spPr/>
    </dgm:pt>
    <dgm:pt modelId="{321FD86A-2704-4055-BB35-C39EC3D47D1D}" type="pres">
      <dgm:prSet presAssocID="{41CDD0A9-6B80-4137-B247-63D70FAE1F9E}" presName="sibTrans" presStyleLbl="sibTrans2D1" presStyleIdx="0" presStyleCnt="3"/>
      <dgm:spPr/>
    </dgm:pt>
    <dgm:pt modelId="{B0E6B546-FFDF-4016-A6DF-8F77FBA43766}" type="pres">
      <dgm:prSet presAssocID="{41CDD0A9-6B80-4137-B247-63D70FAE1F9E}" presName="connectorText" presStyleLbl="sibTrans2D1" presStyleIdx="0" presStyleCnt="3"/>
      <dgm:spPr/>
    </dgm:pt>
    <dgm:pt modelId="{FAC3A804-A460-45A4-B39D-572123493496}" type="pres">
      <dgm:prSet presAssocID="{086E68A0-D44D-4874-9075-53E6077D9547}" presName="node" presStyleLbl="node1" presStyleIdx="1" presStyleCnt="4" custScaleX="205137">
        <dgm:presLayoutVars>
          <dgm:bulletEnabled val="1"/>
        </dgm:presLayoutVars>
      </dgm:prSet>
      <dgm:spPr/>
    </dgm:pt>
    <dgm:pt modelId="{2FDD3076-DFEA-4C3B-ABED-BC7D7599E82F}" type="pres">
      <dgm:prSet presAssocID="{DD2ED4C3-17A7-4FDF-BED4-1D907CE6FFBD}" presName="sibTrans" presStyleLbl="sibTrans2D1" presStyleIdx="1" presStyleCnt="3"/>
      <dgm:spPr/>
    </dgm:pt>
    <dgm:pt modelId="{A441D6E1-0E71-4A67-A9FB-06CEECBAE839}" type="pres">
      <dgm:prSet presAssocID="{DD2ED4C3-17A7-4FDF-BED4-1D907CE6FFBD}" presName="connectorText" presStyleLbl="sibTrans2D1" presStyleIdx="1" presStyleCnt="3"/>
      <dgm:spPr/>
    </dgm:pt>
    <dgm:pt modelId="{9F57FCD2-0D2A-4341-BD24-B9C91E8E0981}" type="pres">
      <dgm:prSet presAssocID="{392ACAFE-6837-40BB-BD26-D3AF58B44ABF}" presName="node" presStyleLbl="node1" presStyleIdx="2" presStyleCnt="4" custScaleX="206074">
        <dgm:presLayoutVars>
          <dgm:bulletEnabled val="1"/>
        </dgm:presLayoutVars>
      </dgm:prSet>
      <dgm:spPr/>
    </dgm:pt>
    <dgm:pt modelId="{35698836-FA6E-4B23-801F-C8D70B78CA6F}" type="pres">
      <dgm:prSet presAssocID="{6EDD2D88-8F7F-431B-9CE3-22AB97BE6CD0}" presName="sibTrans" presStyleLbl="sibTrans2D1" presStyleIdx="2" presStyleCnt="3"/>
      <dgm:spPr/>
    </dgm:pt>
    <dgm:pt modelId="{79F3397C-B1C8-43D2-A3F4-1C0F87746296}" type="pres">
      <dgm:prSet presAssocID="{6EDD2D88-8F7F-431B-9CE3-22AB97BE6CD0}" presName="connectorText" presStyleLbl="sibTrans2D1" presStyleIdx="2" presStyleCnt="3"/>
      <dgm:spPr/>
    </dgm:pt>
    <dgm:pt modelId="{E4C04E1E-3A75-45E0-B237-483F7190560D}" type="pres">
      <dgm:prSet presAssocID="{E5F5D288-6AF3-4431-AFCF-60D1D0251413}" presName="node" presStyleLbl="node1" presStyleIdx="3" presStyleCnt="4" custScaleX="206074">
        <dgm:presLayoutVars>
          <dgm:bulletEnabled val="1"/>
        </dgm:presLayoutVars>
      </dgm:prSet>
      <dgm:spPr/>
    </dgm:pt>
  </dgm:ptLst>
  <dgm:cxnLst>
    <dgm:cxn modelId="{8D8EC607-282A-45BC-82C2-E3044BCA72AC}" type="presOf" srcId="{392ACAFE-6837-40BB-BD26-D3AF58B44ABF}" destId="{9F57FCD2-0D2A-4341-BD24-B9C91E8E0981}" srcOrd="0" destOrd="0" presId="urn:microsoft.com/office/officeart/2005/8/layout/process2"/>
    <dgm:cxn modelId="{BEB58E1E-803D-4707-8DDD-121181CF2AAA}" srcId="{924E85D1-0417-4921-B028-C409557711E4}" destId="{E5F5D288-6AF3-4431-AFCF-60D1D0251413}" srcOrd="3" destOrd="0" parTransId="{071FDB59-EA6D-4088-859D-C64590DBE069}" sibTransId="{A0CA041E-A8ED-4B86-BA4B-844FA353A13B}"/>
    <dgm:cxn modelId="{CED1A730-502C-4827-B3B1-709A3C2C91A3}" type="presOf" srcId="{DD2ED4C3-17A7-4FDF-BED4-1D907CE6FFBD}" destId="{A441D6E1-0E71-4A67-A9FB-06CEECBAE839}" srcOrd="1" destOrd="0" presId="urn:microsoft.com/office/officeart/2005/8/layout/process2"/>
    <dgm:cxn modelId="{C322D939-6576-4859-873F-6851620A622C}" type="presOf" srcId="{924E85D1-0417-4921-B028-C409557711E4}" destId="{99E8E225-C01E-46A8-BD55-B1E77AF57A34}" srcOrd="0" destOrd="0" presId="urn:microsoft.com/office/officeart/2005/8/layout/process2"/>
    <dgm:cxn modelId="{21B81C3D-AB07-45BD-8609-B20CD08CA7E2}" type="presOf" srcId="{41CDD0A9-6B80-4137-B247-63D70FAE1F9E}" destId="{321FD86A-2704-4055-BB35-C39EC3D47D1D}" srcOrd="0" destOrd="0" presId="urn:microsoft.com/office/officeart/2005/8/layout/process2"/>
    <dgm:cxn modelId="{6FCB8948-9836-4C0B-9AED-76950B6E98D3}" type="presOf" srcId="{086E68A0-D44D-4874-9075-53E6077D9547}" destId="{FAC3A804-A460-45A4-B39D-572123493496}" srcOrd="0" destOrd="0" presId="urn:microsoft.com/office/officeart/2005/8/layout/process2"/>
    <dgm:cxn modelId="{49B2C06B-3D30-4A47-8A5F-730B527765A0}" type="presOf" srcId="{62631233-E466-491B-AC68-43956043EC6E}" destId="{18CE9605-072D-4537-AF33-344920171426}" srcOrd="0" destOrd="0" presId="urn:microsoft.com/office/officeart/2005/8/layout/process2"/>
    <dgm:cxn modelId="{B3B44472-F2A1-4CD2-AC71-A2F94FB9CF7A}" srcId="{924E85D1-0417-4921-B028-C409557711E4}" destId="{392ACAFE-6837-40BB-BD26-D3AF58B44ABF}" srcOrd="2" destOrd="0" parTransId="{9944D0A2-727F-485A-B141-2F7E7B521440}" sibTransId="{6EDD2D88-8F7F-431B-9CE3-22AB97BE6CD0}"/>
    <dgm:cxn modelId="{D7A4F496-DE84-4F42-B9E8-4FE3C5E9551F}" type="presOf" srcId="{41CDD0A9-6B80-4137-B247-63D70FAE1F9E}" destId="{B0E6B546-FFDF-4016-A6DF-8F77FBA43766}" srcOrd="1" destOrd="0" presId="urn:microsoft.com/office/officeart/2005/8/layout/process2"/>
    <dgm:cxn modelId="{DD3D10B0-4571-4C51-AF23-E5C58E9A61A4}" srcId="{924E85D1-0417-4921-B028-C409557711E4}" destId="{62631233-E466-491B-AC68-43956043EC6E}" srcOrd="0" destOrd="0" parTransId="{09EFD9F0-FCC0-44A6-BF70-8C240E18F0F7}" sibTransId="{41CDD0A9-6B80-4137-B247-63D70FAE1F9E}"/>
    <dgm:cxn modelId="{FFCC16B9-62A5-41B9-8BD3-7F9F5D733333}" type="presOf" srcId="{6EDD2D88-8F7F-431B-9CE3-22AB97BE6CD0}" destId="{35698836-FA6E-4B23-801F-C8D70B78CA6F}" srcOrd="0" destOrd="0" presId="urn:microsoft.com/office/officeart/2005/8/layout/process2"/>
    <dgm:cxn modelId="{DD4F2DBE-F71B-4B2F-A3F3-D77CAB52BCB9}" type="presOf" srcId="{DD2ED4C3-17A7-4FDF-BED4-1D907CE6FFBD}" destId="{2FDD3076-DFEA-4C3B-ABED-BC7D7599E82F}" srcOrd="0" destOrd="0" presId="urn:microsoft.com/office/officeart/2005/8/layout/process2"/>
    <dgm:cxn modelId="{8A613FDA-682F-4E8D-BE93-13768C6C1807}" srcId="{924E85D1-0417-4921-B028-C409557711E4}" destId="{086E68A0-D44D-4874-9075-53E6077D9547}" srcOrd="1" destOrd="0" parTransId="{F4110976-2831-4FC6-B73D-3950B6717BCB}" sibTransId="{DD2ED4C3-17A7-4FDF-BED4-1D907CE6FFBD}"/>
    <dgm:cxn modelId="{245BD0EA-A97B-478B-BA59-5772141EA23A}" type="presOf" srcId="{E5F5D288-6AF3-4431-AFCF-60D1D0251413}" destId="{E4C04E1E-3A75-45E0-B237-483F7190560D}" srcOrd="0" destOrd="0" presId="urn:microsoft.com/office/officeart/2005/8/layout/process2"/>
    <dgm:cxn modelId="{F319A1EE-942A-4C8B-92FD-67A553A29B51}" type="presOf" srcId="{6EDD2D88-8F7F-431B-9CE3-22AB97BE6CD0}" destId="{79F3397C-B1C8-43D2-A3F4-1C0F87746296}" srcOrd="1" destOrd="0" presId="urn:microsoft.com/office/officeart/2005/8/layout/process2"/>
    <dgm:cxn modelId="{7090557C-E010-4992-BE51-BD5CE3DA09D1}" type="presParOf" srcId="{99E8E225-C01E-46A8-BD55-B1E77AF57A34}" destId="{18CE9605-072D-4537-AF33-344920171426}" srcOrd="0" destOrd="0" presId="urn:microsoft.com/office/officeart/2005/8/layout/process2"/>
    <dgm:cxn modelId="{89BE9812-98D5-46E0-AE7C-6143CC2601AC}" type="presParOf" srcId="{99E8E225-C01E-46A8-BD55-B1E77AF57A34}" destId="{321FD86A-2704-4055-BB35-C39EC3D47D1D}" srcOrd="1" destOrd="0" presId="urn:microsoft.com/office/officeart/2005/8/layout/process2"/>
    <dgm:cxn modelId="{433A0972-8451-4442-8CEA-B1481F8BCCA0}" type="presParOf" srcId="{321FD86A-2704-4055-BB35-C39EC3D47D1D}" destId="{B0E6B546-FFDF-4016-A6DF-8F77FBA43766}" srcOrd="0" destOrd="0" presId="urn:microsoft.com/office/officeart/2005/8/layout/process2"/>
    <dgm:cxn modelId="{75DE4062-A196-4C35-9957-6C65677D77CD}" type="presParOf" srcId="{99E8E225-C01E-46A8-BD55-B1E77AF57A34}" destId="{FAC3A804-A460-45A4-B39D-572123493496}" srcOrd="2" destOrd="0" presId="urn:microsoft.com/office/officeart/2005/8/layout/process2"/>
    <dgm:cxn modelId="{2E0F52AB-BAA4-4FF4-B8BD-FD534E3079FB}" type="presParOf" srcId="{99E8E225-C01E-46A8-BD55-B1E77AF57A34}" destId="{2FDD3076-DFEA-4C3B-ABED-BC7D7599E82F}" srcOrd="3" destOrd="0" presId="urn:microsoft.com/office/officeart/2005/8/layout/process2"/>
    <dgm:cxn modelId="{532ABB89-F526-41AD-A23E-FC6778B62D7E}" type="presParOf" srcId="{2FDD3076-DFEA-4C3B-ABED-BC7D7599E82F}" destId="{A441D6E1-0E71-4A67-A9FB-06CEECBAE839}" srcOrd="0" destOrd="0" presId="urn:microsoft.com/office/officeart/2005/8/layout/process2"/>
    <dgm:cxn modelId="{C4BB508E-8678-4019-8BF7-2DAF5CE45799}" type="presParOf" srcId="{99E8E225-C01E-46A8-BD55-B1E77AF57A34}" destId="{9F57FCD2-0D2A-4341-BD24-B9C91E8E0981}" srcOrd="4" destOrd="0" presId="urn:microsoft.com/office/officeart/2005/8/layout/process2"/>
    <dgm:cxn modelId="{4F5D5092-B408-435B-99D8-08B814DE86F7}" type="presParOf" srcId="{99E8E225-C01E-46A8-BD55-B1E77AF57A34}" destId="{35698836-FA6E-4B23-801F-C8D70B78CA6F}" srcOrd="5" destOrd="0" presId="urn:microsoft.com/office/officeart/2005/8/layout/process2"/>
    <dgm:cxn modelId="{2D166AB5-6C14-446F-8C70-1F3BCBA3B5B3}" type="presParOf" srcId="{35698836-FA6E-4B23-801F-C8D70B78CA6F}" destId="{79F3397C-B1C8-43D2-A3F4-1C0F87746296}" srcOrd="0" destOrd="0" presId="urn:microsoft.com/office/officeart/2005/8/layout/process2"/>
    <dgm:cxn modelId="{A272ACE7-90FF-4815-A02B-5C6C63F54FAA}" type="presParOf" srcId="{99E8E225-C01E-46A8-BD55-B1E77AF57A34}" destId="{E4C04E1E-3A75-45E0-B237-483F7190560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E9605-072D-4537-AF33-344920171426}">
      <dsp:nvSpPr>
        <dsp:cNvPr id="0" name=""/>
        <dsp:cNvSpPr/>
      </dsp:nvSpPr>
      <dsp:spPr>
        <a:xfrm>
          <a:off x="2368821" y="2124"/>
          <a:ext cx="5777957" cy="790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Tell the knowledgebase the senses [stench,breeze,glitter,scream]</a:t>
          </a:r>
        </a:p>
      </dsp:txBody>
      <dsp:txXfrm>
        <a:off x="2391970" y="25273"/>
        <a:ext cx="5731659" cy="744081"/>
      </dsp:txXfrm>
    </dsp:sp>
    <dsp:sp modelId="{321FD86A-2704-4055-BB35-C39EC3D47D1D}">
      <dsp:nvSpPr>
        <dsp:cNvPr id="0" name=""/>
        <dsp:cNvSpPr/>
      </dsp:nvSpPr>
      <dsp:spPr>
        <a:xfrm rot="5400000">
          <a:off x="5109603" y="812263"/>
          <a:ext cx="296392" cy="355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151098" y="841902"/>
        <a:ext cx="213402" cy="207474"/>
      </dsp:txXfrm>
    </dsp:sp>
    <dsp:sp modelId="{FAC3A804-A460-45A4-B39D-572123493496}">
      <dsp:nvSpPr>
        <dsp:cNvPr id="0" name=""/>
        <dsp:cNvSpPr/>
      </dsp:nvSpPr>
      <dsp:spPr>
        <a:xfrm>
          <a:off x="2355579" y="1187694"/>
          <a:ext cx="5804441" cy="790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if there is gold in the current node if yes take the gold and return to 1,1 other wise continue</a:t>
          </a:r>
        </a:p>
      </dsp:txBody>
      <dsp:txXfrm>
        <a:off x="2378728" y="1210843"/>
        <a:ext cx="5758143" cy="744081"/>
      </dsp:txXfrm>
    </dsp:sp>
    <dsp:sp modelId="{2FDD3076-DFEA-4C3B-ABED-BC7D7599E82F}">
      <dsp:nvSpPr>
        <dsp:cNvPr id="0" name=""/>
        <dsp:cNvSpPr/>
      </dsp:nvSpPr>
      <dsp:spPr>
        <a:xfrm rot="5400000">
          <a:off x="5109603" y="1997833"/>
          <a:ext cx="296392" cy="355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151098" y="2027472"/>
        <a:ext cx="213402" cy="207474"/>
      </dsp:txXfrm>
    </dsp:sp>
    <dsp:sp modelId="{9F57FCD2-0D2A-4341-BD24-B9C91E8E0981}">
      <dsp:nvSpPr>
        <dsp:cNvPr id="0" name=""/>
        <dsp:cNvSpPr/>
      </dsp:nvSpPr>
      <dsp:spPr>
        <a:xfrm>
          <a:off x="2342322" y="2373263"/>
          <a:ext cx="5830954" cy="790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each non-visited neighbor of the visited nodes ask the knowledgebase if there is a Wumpus or a pit </a:t>
          </a:r>
        </a:p>
      </dsp:txBody>
      <dsp:txXfrm>
        <a:off x="2365471" y="2396412"/>
        <a:ext cx="5784656" cy="744081"/>
      </dsp:txXfrm>
    </dsp:sp>
    <dsp:sp modelId="{35698836-FA6E-4B23-801F-C8D70B78CA6F}">
      <dsp:nvSpPr>
        <dsp:cNvPr id="0" name=""/>
        <dsp:cNvSpPr/>
      </dsp:nvSpPr>
      <dsp:spPr>
        <a:xfrm rot="5400000">
          <a:off x="5109603" y="3183403"/>
          <a:ext cx="296392" cy="355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5151098" y="3213042"/>
        <a:ext cx="213402" cy="207474"/>
      </dsp:txXfrm>
    </dsp:sp>
    <dsp:sp modelId="{E4C04E1E-3A75-45E0-B237-483F7190560D}">
      <dsp:nvSpPr>
        <dsp:cNvPr id="0" name=""/>
        <dsp:cNvSpPr/>
      </dsp:nvSpPr>
      <dsp:spPr>
        <a:xfrm>
          <a:off x="2342322" y="3558833"/>
          <a:ext cx="5830954" cy="790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a safe node is found move to that node otherwise pick a random node to move to</a:t>
          </a:r>
        </a:p>
      </dsp:txBody>
      <dsp:txXfrm>
        <a:off x="2365471" y="3581982"/>
        <a:ext cx="5784656" cy="744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4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3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5421" y="253219"/>
            <a:ext cx="126609" cy="675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95421" y="928467"/>
            <a:ext cx="126609" cy="323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6846" y="266651"/>
            <a:ext cx="8587153" cy="732155"/>
          </a:xfrm>
        </p:spPr>
        <p:txBody>
          <a:bodyPr>
            <a:normAutofit/>
          </a:bodyPr>
          <a:lstStyle>
            <a:lvl1pPr>
              <a:defRPr lang="en-GB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775310"/>
            <a:ext cx="12192000" cy="82690"/>
            <a:chOff x="2055030" y="1463669"/>
            <a:chExt cx="2304256" cy="544908"/>
          </a:xfrm>
        </p:grpSpPr>
        <p:sp>
          <p:nvSpPr>
            <p:cNvPr id="10" name="Rectangle 9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>
            <a:off x="10714893" y="590843"/>
            <a:ext cx="1477107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95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0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3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3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F6DC-1026-40FB-A7E8-667A60931372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C975-2027-4A68-83BC-B9392315CE1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95421" y="253219"/>
            <a:ext cx="126609" cy="675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95421" y="928467"/>
            <a:ext cx="126609" cy="323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775310"/>
            <a:ext cx="12192000" cy="82690"/>
            <a:chOff x="2055030" y="1463669"/>
            <a:chExt cx="2304256" cy="544908"/>
          </a:xfrm>
        </p:grpSpPr>
        <p:sp>
          <p:nvSpPr>
            <p:cNvPr id="10" name="Rectangle 9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10714893" y="590843"/>
            <a:ext cx="1477107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28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200" kern="1200" dirty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5"/>
          <p:cNvCxnSpPr/>
          <p:nvPr/>
        </p:nvCxnSpPr>
        <p:spPr>
          <a:xfrm>
            <a:off x="3196071" y="3262292"/>
            <a:ext cx="5654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6"/>
          <p:cNvCxnSpPr/>
          <p:nvPr/>
        </p:nvCxnSpPr>
        <p:spPr>
          <a:xfrm>
            <a:off x="3196071" y="4508246"/>
            <a:ext cx="5654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91406" y="3531326"/>
            <a:ext cx="620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 World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812" y="4808914"/>
            <a:ext cx="412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ea typeface="微软雅黑" pitchFamily="34" charset="-122"/>
              </a:rPr>
              <a:t>By Abdulrahman </a:t>
            </a:r>
            <a:r>
              <a:rPr lang="en-US" altLang="zh-CN" i="1">
                <a:solidFill>
                  <a:schemeClr val="bg1"/>
                </a:solidFill>
                <a:ea typeface="微软雅黑" pitchFamily="34" charset="-122"/>
              </a:rPr>
              <a:t>Zakrt</a:t>
            </a:r>
            <a:endParaRPr lang="zh-CN" altLang="en-US" i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 descr="Image result for Hunt the wumpus">
            <a:extLst>
              <a:ext uri="{FF2B5EF4-FFF2-40B4-BE49-F238E27FC236}">
                <a16:creationId xmlns:a16="http://schemas.microsoft.com/office/drawing/2014/main" id="{39B8F85A-F919-4502-A9D9-CA128544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63" y="622221"/>
            <a:ext cx="2640071" cy="2640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525D8E-411B-45EE-A1C0-924C39591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+1000 points for picking up the gold — this is the goal of the agent</a:t>
            </a:r>
          </a:p>
          <a:p>
            <a:pPr lvl="0"/>
            <a:r>
              <a:rPr lang="en-US" sz="2400" dirty="0"/>
              <a:t>−1000 points for dying = entering a square containing a pit or a live Wumpus monster</a:t>
            </a:r>
          </a:p>
          <a:p>
            <a:pPr lvl="0"/>
            <a:r>
              <a:rPr lang="en-US" sz="2400" dirty="0"/>
              <a:t>−1 point for each action taken, and</a:t>
            </a:r>
          </a:p>
          <a:p>
            <a:pPr lvl="0"/>
            <a:r>
              <a:rPr lang="en-US" sz="2400" dirty="0"/>
              <a:t>−10 points for using the arrow trying to kill the Wumpus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77783" y="2243367"/>
            <a:ext cx="1963636" cy="1963636"/>
            <a:chOff x="1912468" y="2870410"/>
            <a:chExt cx="1963636" cy="1963636"/>
          </a:xfrm>
        </p:grpSpPr>
        <p:sp>
          <p:nvSpPr>
            <p:cNvPr id="5" name="Donut 4"/>
            <p:cNvSpPr/>
            <p:nvPr/>
          </p:nvSpPr>
          <p:spPr>
            <a:xfrm>
              <a:off x="1912468" y="2870410"/>
              <a:ext cx="1963636" cy="1963636"/>
            </a:xfrm>
            <a:prstGeom prst="donut">
              <a:avLst>
                <a:gd name="adj" fmla="val 12301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49555" y="3497451"/>
              <a:ext cx="889462" cy="709552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56801" y="2870408"/>
            <a:ext cx="6348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endParaRPr lang="en-GB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Basic Concept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5E732-F3A7-41D0-BFA8-A7830531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8" y="2373169"/>
            <a:ext cx="3564833" cy="35173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202C91-A3A3-457A-8D92-5DA3B582E36C}"/>
              </a:ext>
            </a:extLst>
          </p:cNvPr>
          <p:cNvCxnSpPr/>
          <p:nvPr/>
        </p:nvCxnSpPr>
        <p:spPr>
          <a:xfrm>
            <a:off x="5247861" y="3429000"/>
            <a:ext cx="1630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A1A8EE2-BE8E-4FEA-AC4F-3371A6267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8" y="2373169"/>
            <a:ext cx="3501313" cy="3517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89468-A94B-4AA6-B4FB-85BB5B134EB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69" y="215899"/>
            <a:ext cx="3857943" cy="1624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055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ED80-CC21-4171-8028-8F0348CF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64BA-0615-45DC-B41D-72BEE3CB9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67539" cy="4351338"/>
          </a:xfrm>
        </p:spPr>
        <p:txBody>
          <a:bodyPr/>
          <a:lstStyle/>
          <a:p>
            <a:r>
              <a:rPr lang="en-US" dirty="0"/>
              <a:t>Tell() function is equivalent to </a:t>
            </a:r>
            <a:r>
              <a:rPr lang="en-US" dirty="0" err="1"/>
              <a:t>sensebreeze</a:t>
            </a:r>
            <a:endParaRPr lang="en-US" dirty="0"/>
          </a:p>
          <a:p>
            <a:endParaRPr lang="en-US" dirty="0"/>
          </a:p>
          <a:p>
            <a:r>
              <a:rPr lang="en-US" dirty="0"/>
              <a:t>ask() function is equivalent to </a:t>
            </a:r>
            <a:r>
              <a:rPr lang="en-US" dirty="0" err="1"/>
              <a:t>ispit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D89AB-077A-4EA5-9438-C55075D6A12E}"/>
              </a:ext>
            </a:extLst>
          </p:cNvPr>
          <p:cNvSpPr txBox="1"/>
          <p:nvPr/>
        </p:nvSpPr>
        <p:spPr>
          <a:xfrm>
            <a:off x="4373217" y="1825626"/>
            <a:ext cx="652007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sensebreeze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,[X,Y]):-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A1 is X+1 ,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([A1,Y]);assert(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([A1,Y]))),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A2 is X-1 ,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([A2,Y]);assert(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([A2,Y]))),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A3 is Y-1 ,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([X,A3]);assert(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([X,A3]))),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A4 is Y+1 ,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([X,A4]);assert(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([X,A4]))).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sensebreeze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,[X,Y]):-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A1 is X+1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retractall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([A1,Y])), assert(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([A1,Y])),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A2 is X-1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retractall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([A2,Y])), assert(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([A2,Y])),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A3 is Y-1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retractall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([X,A3])), assert(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([X,A3])),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A4 is Y+1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retractall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([X,A4])), assert(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nopit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([X,A4])).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3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Tools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525D8E-411B-45EE-A1C0-924C39591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C# for main game and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Prolog as the knowledgebase and inference engine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PLEngine</a:t>
            </a:r>
            <a:r>
              <a:rPr lang="en-US" dirty="0"/>
              <a:t> as the intermediary between C# and prolog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5E443-C428-40E6-859A-B4D164951F62}"/>
              </a:ext>
            </a:extLst>
          </p:cNvPr>
          <p:cNvSpPr txBox="1"/>
          <p:nvPr/>
        </p:nvSpPr>
        <p:spPr>
          <a:xfrm>
            <a:off x="3803372" y="4214191"/>
            <a:ext cx="61092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"-q"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"-f"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"Agentkb.pl"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PlEngine.Initialize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line=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sensebreeze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(a"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breeze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",["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+x+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+y+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"])"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PlQuery.PlCall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69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pic>
        <p:nvPicPr>
          <p:cNvPr id="5" name="Content Placeholder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E6027A1-E810-40AE-AE60-49F4176C2E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24" y="1565828"/>
            <a:ext cx="9104682" cy="4559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6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982" y="0"/>
            <a:ext cx="10515600" cy="1087024"/>
          </a:xfrm>
        </p:spPr>
        <p:txBody>
          <a:bodyPr>
            <a:normAutofit/>
          </a:bodyPr>
          <a:lstStyle/>
          <a:p>
            <a:r>
              <a:rPr lang="en-US" sz="3600" dirty="0"/>
              <a:t>Class Diagram</a:t>
            </a:r>
          </a:p>
        </p:txBody>
      </p:sp>
      <p:pic>
        <p:nvPicPr>
          <p:cNvPr id="7" name="Content Placeholder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D925B64-D3F5-4144-A55E-9F48B070AF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4" y="893943"/>
            <a:ext cx="10369612" cy="5586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21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982" y="0"/>
            <a:ext cx="10515600" cy="1087024"/>
          </a:xfrm>
        </p:spPr>
        <p:txBody>
          <a:bodyPr>
            <a:normAutofit/>
          </a:bodyPr>
          <a:lstStyle/>
          <a:p>
            <a:r>
              <a:rPr lang="en-US" sz="3600" dirty="0"/>
              <a:t>Agent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0025E-EE5D-44BA-8465-0E9C7CDD63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0082" t="13864" r="55649" b="29062"/>
          <a:stretch/>
        </p:blipFill>
        <p:spPr>
          <a:xfrm>
            <a:off x="3657600" y="861391"/>
            <a:ext cx="4214191" cy="5572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38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B32D-F833-49BD-B8A5-98589591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378B22-479C-4F3F-AD0B-F79087774D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496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38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B32D-F833-49BD-B8A5-98589591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location (X,Y)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923D-C8B8-42A5-A457-5E30E7F26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A recursive function that makes the agent move east, north, south and west to find a route through the visited nodes to go to location 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Uses greedy best first search</a:t>
            </a:r>
          </a:p>
          <a:p>
            <a:endParaRPr lang="en-US" sz="2400" dirty="0"/>
          </a:p>
          <a:p>
            <a:r>
              <a:rPr lang="en-US" sz="2400" dirty="0"/>
              <a:t>Heuristic is the distance between two points</a:t>
            </a:r>
          </a:p>
          <a:p>
            <a:endParaRPr lang="en-US" sz="2400" dirty="0"/>
          </a:p>
          <a:p>
            <a:r>
              <a:rPr lang="en-US" sz="2400" dirty="0"/>
              <a:t>Backtrack in case of failure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7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FA71873-EF8A-461F-9CC6-225A8208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and Environment Definition (PEAS)</a:t>
            </a:r>
          </a:p>
          <a:p>
            <a:r>
              <a:rPr lang="en-US" dirty="0"/>
              <a:t>Solution </a:t>
            </a:r>
          </a:p>
          <a:p>
            <a:pPr lvl="1"/>
            <a:r>
              <a:rPr lang="en-US" dirty="0"/>
              <a:t>Basic Concept</a:t>
            </a:r>
          </a:p>
          <a:p>
            <a:pPr lvl="1"/>
            <a:r>
              <a:rPr lang="en-US" dirty="0"/>
              <a:t>Prolog</a:t>
            </a:r>
          </a:p>
          <a:p>
            <a:pPr lvl="1"/>
            <a:r>
              <a:rPr lang="en-US" dirty="0"/>
              <a:t>Tools Used</a:t>
            </a:r>
          </a:p>
          <a:p>
            <a:pPr lvl="1"/>
            <a:r>
              <a:rPr lang="en-US" dirty="0"/>
              <a:t>Basic Architecture</a:t>
            </a:r>
          </a:p>
          <a:p>
            <a:pPr lvl="1"/>
            <a:r>
              <a:rPr lang="en-US" dirty="0"/>
              <a:t>Class Diagram</a:t>
            </a:r>
          </a:p>
          <a:p>
            <a:r>
              <a:rPr lang="en-US" dirty="0"/>
              <a:t>Demonstration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77783" y="2243367"/>
            <a:ext cx="1963636" cy="1963636"/>
            <a:chOff x="1912468" y="2870410"/>
            <a:chExt cx="1963636" cy="1963636"/>
          </a:xfrm>
        </p:grpSpPr>
        <p:sp>
          <p:nvSpPr>
            <p:cNvPr id="5" name="Donut 4"/>
            <p:cNvSpPr/>
            <p:nvPr/>
          </p:nvSpPr>
          <p:spPr>
            <a:xfrm>
              <a:off x="1912468" y="2870410"/>
              <a:ext cx="1963636" cy="1963636"/>
            </a:xfrm>
            <a:prstGeom prst="donut">
              <a:avLst>
                <a:gd name="adj" fmla="val 12301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49555" y="3497451"/>
              <a:ext cx="889462" cy="709552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56801" y="2870408"/>
            <a:ext cx="6348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</a:t>
            </a:r>
            <a:endParaRPr lang="en-GB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3AFFA5-6E1C-4148-BDFC-CFB8F892F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8" t="16602" r="5109" b="18681"/>
          <a:stretch/>
        </p:blipFill>
        <p:spPr>
          <a:xfrm>
            <a:off x="1742661" y="1210917"/>
            <a:ext cx="8706678" cy="44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4ACDC-426D-4E3D-8642-94025D994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0" t="19115" r="10109" b="15345"/>
          <a:stretch/>
        </p:blipFill>
        <p:spPr>
          <a:xfrm>
            <a:off x="1736034" y="1182756"/>
            <a:ext cx="8719931" cy="44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FC6D8F-7795-476D-9694-CE08A1BCD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98" t="18735" r="10001" b="14358"/>
          <a:stretch/>
        </p:blipFill>
        <p:spPr>
          <a:xfrm>
            <a:off x="1731169" y="1135856"/>
            <a:ext cx="8729662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EBE4A-DAA6-4C40-AA57-1545B344F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4" t="12482" r="2032" b="21444"/>
          <a:stretch/>
        </p:blipFill>
        <p:spPr>
          <a:xfrm>
            <a:off x="1738312" y="1164431"/>
            <a:ext cx="8715375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1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DB0171-5A1B-4F9B-A4FF-E48C5813C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2" t="8522" r="9180" b="25404"/>
          <a:stretch/>
        </p:blipFill>
        <p:spPr>
          <a:xfrm>
            <a:off x="1724025" y="1164431"/>
            <a:ext cx="8743950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4E1D0-6A5A-480B-94DD-AD3FD744D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9" t="8522" r="9180" b="25196"/>
          <a:stretch/>
        </p:blipFill>
        <p:spPr>
          <a:xfrm>
            <a:off x="1731168" y="1157287"/>
            <a:ext cx="8729663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6CE6-1E12-4281-B5FD-51E4A4CA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DA356F-A000-4CF2-8274-1CC070773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32671"/>
              </p:ext>
            </p:extLst>
          </p:nvPr>
        </p:nvGraphicFramePr>
        <p:xfrm>
          <a:off x="838200" y="1825625"/>
          <a:ext cx="10515600" cy="2706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882561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78433095"/>
                    </a:ext>
                  </a:extLst>
                </a:gridCol>
              </a:tblGrid>
              <a:tr h="451103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 for 500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64408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r>
                        <a:rPr lang="en-US" dirty="0"/>
                        <a:t> size = :4 pits = 2 </a:t>
                      </a:r>
                      <a:r>
                        <a:rPr lang="en-US" dirty="0" err="1"/>
                        <a:t>wumpuses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Died: 254 Lived: 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10780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r>
                        <a:rPr lang="en-US" dirty="0"/>
                        <a:t> size = :10 pits = 5 </a:t>
                      </a:r>
                      <a:r>
                        <a:rPr lang="en-US" dirty="0" err="1"/>
                        <a:t>wumpuses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Died: 69 Lived: 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67557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r>
                        <a:rPr lang="en-US" dirty="0"/>
                        <a:t>size = :10 pits = 5 </a:t>
                      </a:r>
                      <a:r>
                        <a:rPr lang="en-US" dirty="0" err="1"/>
                        <a:t>wumpuses</a:t>
                      </a:r>
                      <a:r>
                        <a:rPr lang="en-US" dirty="0"/>
                        <a:t>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Died: 169 Lived: 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103606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r>
                        <a:rPr lang="en-US" dirty="0"/>
                        <a:t> size = :15 pits = 10 </a:t>
                      </a:r>
                      <a:r>
                        <a:rPr lang="en-US" dirty="0" err="1"/>
                        <a:t>wumpuses</a:t>
                      </a:r>
                      <a:r>
                        <a:rPr lang="en-US" dirty="0"/>
                        <a:t>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100 times: Died: 21 Lived: 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49359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size = :15 pits = 15 </a:t>
                      </a:r>
                      <a:r>
                        <a:rPr lang="en-US" dirty="0" err="1"/>
                        <a:t>wumpuses</a:t>
                      </a:r>
                      <a:r>
                        <a:rPr lang="en-US" dirty="0"/>
                        <a:t> 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100 times: Died: 65 Lived: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4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77783" y="2243367"/>
            <a:ext cx="1963636" cy="1963636"/>
            <a:chOff x="1912468" y="2870410"/>
            <a:chExt cx="1963636" cy="1963636"/>
          </a:xfrm>
        </p:grpSpPr>
        <p:sp>
          <p:nvSpPr>
            <p:cNvPr id="5" name="Donut 4"/>
            <p:cNvSpPr/>
            <p:nvPr/>
          </p:nvSpPr>
          <p:spPr>
            <a:xfrm>
              <a:off x="1912468" y="2870410"/>
              <a:ext cx="1963636" cy="1963636"/>
            </a:xfrm>
            <a:prstGeom prst="donut">
              <a:avLst>
                <a:gd name="adj" fmla="val 12301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49555" y="3497451"/>
              <a:ext cx="889462" cy="709552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56801" y="2870408"/>
            <a:ext cx="6348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GB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5"/>
          <p:cNvCxnSpPr/>
          <p:nvPr/>
        </p:nvCxnSpPr>
        <p:spPr>
          <a:xfrm>
            <a:off x="2906304" y="3460032"/>
            <a:ext cx="6220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6"/>
          <p:cNvCxnSpPr/>
          <p:nvPr/>
        </p:nvCxnSpPr>
        <p:spPr>
          <a:xfrm>
            <a:off x="2906304" y="4830582"/>
            <a:ext cx="6220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06304" y="3670886"/>
            <a:ext cx="622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itchFamily="34" charset="-122"/>
              </a:rPr>
              <a:t>Thank</a:t>
            </a:r>
            <a:r>
              <a:rPr lang="zh-CN" altLang="en-US" sz="4400" b="1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ea typeface="微软雅黑" pitchFamily="34" charset="-122"/>
              </a:rPr>
              <a:t>You</a:t>
            </a:r>
            <a:endParaRPr lang="zh-CN" altLang="en-US" sz="4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9719" y="5038537"/>
            <a:ext cx="453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solidFill>
                  <a:schemeClr val="bg1"/>
                </a:solidFill>
                <a:ea typeface="微软雅黑" pitchFamily="34" charset="-122"/>
              </a:rPr>
              <a:t>Have a nice day</a:t>
            </a:r>
            <a:endParaRPr lang="zh-CN" altLang="en-US" sz="2400" i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9" name="Picture 2" descr="Image result for Hunt the wumpus">
            <a:extLst>
              <a:ext uri="{FF2B5EF4-FFF2-40B4-BE49-F238E27FC236}">
                <a16:creationId xmlns:a16="http://schemas.microsoft.com/office/drawing/2014/main" id="{A9D0B5E4-884C-495C-9BF4-72297E086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63" y="622221"/>
            <a:ext cx="2640071" cy="2640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77783" y="2243367"/>
            <a:ext cx="1963636" cy="1963636"/>
            <a:chOff x="1912468" y="2870410"/>
            <a:chExt cx="1963636" cy="1963636"/>
          </a:xfrm>
        </p:grpSpPr>
        <p:sp>
          <p:nvSpPr>
            <p:cNvPr id="5" name="Donut 4"/>
            <p:cNvSpPr/>
            <p:nvPr/>
          </p:nvSpPr>
          <p:spPr>
            <a:xfrm>
              <a:off x="1912468" y="2870410"/>
              <a:ext cx="1963636" cy="1963636"/>
            </a:xfrm>
            <a:prstGeom prst="donut">
              <a:avLst>
                <a:gd name="adj" fmla="val 12301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49555" y="3497451"/>
              <a:ext cx="889462" cy="709552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78506" y="2810519"/>
            <a:ext cx="4950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GB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Wumpus World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A161-AC1C-4966-93EA-32CEA283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reasoning 2D game</a:t>
            </a:r>
          </a:p>
          <a:p>
            <a:endParaRPr lang="en-US" dirty="0"/>
          </a:p>
          <a:p>
            <a:r>
              <a:rPr lang="en-US" dirty="0"/>
              <a:t>Based on a knowledgebase agent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Knowledgebase Agents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A161-AC1C-4966-93EA-32CEA283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central component of a knowledge-based agent is its knowledge base</a:t>
            </a:r>
          </a:p>
          <a:p>
            <a:r>
              <a:rPr lang="en-US" sz="2400" dirty="0"/>
              <a:t> A knowledge base is a set of sentences/logical sentence</a:t>
            </a:r>
          </a:p>
          <a:p>
            <a:r>
              <a:rPr lang="en-US" sz="2400" dirty="0"/>
              <a:t>An inference engine is used to make inferences from the knowledge base</a:t>
            </a:r>
          </a:p>
          <a:p>
            <a:pPr lvl="1"/>
            <a:r>
              <a:rPr lang="en-US" sz="2000" dirty="0"/>
              <a:t>Tell(Fact) - It tells the knowledge base what it perceives. </a:t>
            </a:r>
          </a:p>
          <a:p>
            <a:pPr lvl="1"/>
            <a:r>
              <a:rPr lang="en-US" sz="2000" dirty="0"/>
              <a:t>Ask () It asks the knowledge base what action it should perform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91A5B11-851A-4741-8CC2-4B3CE2C774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4433886"/>
            <a:ext cx="3857943" cy="1624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012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77783" y="2243367"/>
            <a:ext cx="1963636" cy="1963636"/>
            <a:chOff x="1912468" y="2870410"/>
            <a:chExt cx="1963636" cy="1963636"/>
          </a:xfrm>
        </p:grpSpPr>
        <p:sp>
          <p:nvSpPr>
            <p:cNvPr id="5" name="Donut 4"/>
            <p:cNvSpPr/>
            <p:nvPr/>
          </p:nvSpPr>
          <p:spPr>
            <a:xfrm>
              <a:off x="1912468" y="2870410"/>
              <a:ext cx="1963636" cy="1963636"/>
            </a:xfrm>
            <a:prstGeom prst="donut">
              <a:avLst>
                <a:gd name="adj" fmla="val 12301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49555" y="3497451"/>
              <a:ext cx="889462" cy="709552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78506" y="2560920"/>
            <a:ext cx="634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and Environment Definition(PEAS)</a:t>
            </a:r>
            <a:endParaRPr lang="en-GB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A77558C-41B2-461E-B8E6-6EF97F35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agent explores a cave consisting of rooms connected to each other</a:t>
            </a:r>
          </a:p>
          <a:p>
            <a:r>
              <a:rPr lang="en-US" sz="2400" dirty="0"/>
              <a:t>In one of the rooms of the cave lies a Wumpus</a:t>
            </a:r>
          </a:p>
          <a:p>
            <a:pPr lvl="1"/>
            <a:r>
              <a:rPr lang="en-US" sz="2000" dirty="0"/>
              <a:t>Stench around </a:t>
            </a:r>
            <a:r>
              <a:rPr lang="en-US" sz="2000" dirty="0" err="1"/>
              <a:t>wumpus</a:t>
            </a:r>
            <a:endParaRPr lang="en-US" sz="2000" dirty="0"/>
          </a:p>
          <a:p>
            <a:r>
              <a:rPr lang="en-US" sz="2400" dirty="0"/>
              <a:t>Some rooms contain bottomless pits</a:t>
            </a:r>
          </a:p>
          <a:p>
            <a:pPr lvl="1"/>
            <a:r>
              <a:rPr lang="en-US" sz="2000" dirty="0"/>
              <a:t>Breezes around pits</a:t>
            </a:r>
          </a:p>
          <a:p>
            <a:r>
              <a:rPr lang="en-US" sz="2400" dirty="0"/>
              <a:t>The agent can only move in a 1 step fashion either vertically or horizontally</a:t>
            </a:r>
          </a:p>
          <a:p>
            <a:r>
              <a:rPr lang="en-US" sz="2400" dirty="0"/>
              <a:t>The agent should find the gold in one of the rooms</a:t>
            </a:r>
          </a:p>
          <a:p>
            <a:r>
              <a:rPr lang="en-US" sz="2400" dirty="0"/>
              <a:t>The agent wins when he finds the gold and returns to the start</a:t>
            </a:r>
          </a:p>
        </p:txBody>
      </p:sp>
    </p:spTree>
    <p:extLst>
      <p:ext uri="{BB962C8B-B14F-4D97-AF65-F5344CB8AC3E}">
        <p14:creationId xmlns:p14="http://schemas.microsoft.com/office/powerpoint/2010/main" val="30836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Environment</a:t>
            </a:r>
            <a:endParaRPr lang="en-US" sz="4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A77558C-41B2-461E-B8E6-6EF97F35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9348" cy="4351338"/>
          </a:xfrm>
        </p:spPr>
        <p:txBody>
          <a:bodyPr/>
          <a:lstStyle/>
          <a:p>
            <a:r>
              <a:rPr lang="en-US" sz="2400" dirty="0"/>
              <a:t>An n × n grid of rooms with the following:</a:t>
            </a:r>
          </a:p>
          <a:p>
            <a:pPr lvl="0"/>
            <a:r>
              <a:rPr lang="en-US" sz="2400" dirty="0"/>
              <a:t>The agent starting from square [1,1] </a:t>
            </a:r>
          </a:p>
          <a:p>
            <a:pPr lvl="0"/>
            <a:r>
              <a:rPr lang="en-US" sz="2400" dirty="0"/>
              <a:t>The gold is in one square</a:t>
            </a:r>
          </a:p>
          <a:p>
            <a:pPr lvl="0"/>
            <a:r>
              <a:rPr lang="en-US" sz="2400" dirty="0"/>
              <a:t>There are </a:t>
            </a:r>
            <a:r>
              <a:rPr lang="en-US" sz="2400" dirty="0" err="1"/>
              <a:t>Wumpuses</a:t>
            </a:r>
            <a:r>
              <a:rPr lang="en-US" sz="2400" dirty="0"/>
              <a:t> in one square, from which it never moves</a:t>
            </a:r>
          </a:p>
          <a:p>
            <a:pPr lvl="0"/>
            <a:r>
              <a:rPr lang="en-US" sz="2400" dirty="0"/>
              <a:t>Some pits in random squares</a:t>
            </a:r>
          </a:p>
          <a:p>
            <a:pPr lvl="0"/>
            <a:r>
              <a:rPr lang="en-US" sz="2400" dirty="0"/>
              <a:t>The starting square [1,1] has no Wumpus, no pit, and no gold </a:t>
            </a:r>
          </a:p>
          <a:p>
            <a:endParaRPr lang="en-US" dirty="0"/>
          </a:p>
        </p:txBody>
      </p:sp>
      <p:pic>
        <p:nvPicPr>
          <p:cNvPr id="21" name="Picture 20" descr="img2">
            <a:extLst>
              <a:ext uri="{FF2B5EF4-FFF2-40B4-BE49-F238E27FC236}">
                <a16:creationId xmlns:a16="http://schemas.microsoft.com/office/drawing/2014/main" id="{DC4A056F-FF70-444E-AF20-F0EA11C8D878}"/>
              </a:ext>
            </a:extLst>
          </p:cNvPr>
          <p:cNvPicPr/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79" y="1205948"/>
            <a:ext cx="4780722" cy="465482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4373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Actuators and Sensors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525D8E-411B-45EE-A1C0-924C39591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Actuators </a:t>
            </a:r>
          </a:p>
          <a:p>
            <a:endParaRPr lang="en-US" dirty="0"/>
          </a:p>
          <a:p>
            <a:pPr lvl="1"/>
            <a:r>
              <a:rPr lang="en-US" dirty="0"/>
              <a:t>Turn 90◦ left or right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Walk one square forward in the current direction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Grab an object in this square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Shoot the single arrow in the current direction, which flies in a straight line until it hits a wall or the Wumpus.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A23A-9AED-4B49-A6D5-41B8DCDC3E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Sensors</a:t>
            </a:r>
          </a:p>
          <a:p>
            <a:endParaRPr lang="en-US" dirty="0"/>
          </a:p>
          <a:p>
            <a:pPr lvl="1"/>
            <a:r>
              <a:rPr lang="en-US" dirty="0"/>
              <a:t>stench when the Wumpus is in an adjacent square </a:t>
            </a:r>
          </a:p>
          <a:p>
            <a:pPr lvl="1"/>
            <a:r>
              <a:rPr lang="en-US" dirty="0"/>
              <a:t>breeze when an adjacent square has a pit</a:t>
            </a:r>
          </a:p>
          <a:p>
            <a:pPr lvl="1"/>
            <a:r>
              <a:rPr lang="en-US" dirty="0"/>
              <a:t>glitter when the agent perceives the glitter of the gold in the current square</a:t>
            </a:r>
          </a:p>
          <a:p>
            <a:pPr lvl="1"/>
            <a:r>
              <a:rPr lang="en-US" dirty="0"/>
              <a:t>bump when the agent walks into an enclosing wall </a:t>
            </a:r>
          </a:p>
          <a:p>
            <a:pPr lvl="1"/>
            <a:r>
              <a:rPr lang="en-US" dirty="0"/>
              <a:t>scream when the arrow hits the Wumpus, killing it.</a:t>
            </a:r>
          </a:p>
        </p:txBody>
      </p:sp>
    </p:spTree>
    <p:extLst>
      <p:ext uri="{BB962C8B-B14F-4D97-AF65-F5344CB8AC3E}">
        <p14:creationId xmlns:p14="http://schemas.microsoft.com/office/powerpoint/2010/main" val="27492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5B9BD5"/>
      </a:dk2>
      <a:lt2>
        <a:srgbClr val="1E4E79"/>
      </a:lt2>
      <a:accent1>
        <a:srgbClr val="5B9BD5"/>
      </a:accent1>
      <a:accent2>
        <a:srgbClr val="1E4E79"/>
      </a:accent2>
      <a:accent3>
        <a:srgbClr val="5B9BD5"/>
      </a:accent3>
      <a:accent4>
        <a:srgbClr val="1E4E79"/>
      </a:accent4>
      <a:accent5>
        <a:srgbClr val="5B9BD5"/>
      </a:accent5>
      <a:accent6>
        <a:srgbClr val="1E4E79"/>
      </a:accent6>
      <a:hlink>
        <a:srgbClr val="2E75B5"/>
      </a:hlink>
      <a:folHlink>
        <a:srgbClr val="1E4E79"/>
      </a:folHlink>
    </a:clrScheme>
    <a:fontScheme name="Custom 3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5B9BD5"/>
    </a:dk2>
    <a:lt2>
      <a:srgbClr val="1E4E79"/>
    </a:lt2>
    <a:accent1>
      <a:srgbClr val="5B9BD5"/>
    </a:accent1>
    <a:accent2>
      <a:srgbClr val="1E4E79"/>
    </a:accent2>
    <a:accent3>
      <a:srgbClr val="5B9BD5"/>
    </a:accent3>
    <a:accent4>
      <a:srgbClr val="1E4E79"/>
    </a:accent4>
    <a:accent5>
      <a:srgbClr val="5B9BD5"/>
    </a:accent5>
    <a:accent6>
      <a:srgbClr val="1E4E79"/>
    </a:accent6>
    <a:hlink>
      <a:srgbClr val="2E75B5"/>
    </a:hlink>
    <a:folHlink>
      <a:srgbClr val="1E4E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3627</TotalTime>
  <Words>815</Words>
  <Application>Microsoft Office PowerPoint</Application>
  <PresentationFormat>Widescreen</PresentationFormat>
  <Paragraphs>124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微软雅黑</vt:lpstr>
      <vt:lpstr>Arial</vt:lpstr>
      <vt:lpstr>Calibri</vt:lpstr>
      <vt:lpstr>Century Schoolbook</vt:lpstr>
      <vt:lpstr>Consolas</vt:lpstr>
      <vt:lpstr>Office Theme</vt:lpstr>
      <vt:lpstr>PowerPoint Presentation</vt:lpstr>
      <vt:lpstr>Outline</vt:lpstr>
      <vt:lpstr>PowerPoint Presentation</vt:lpstr>
      <vt:lpstr>Wumpus World</vt:lpstr>
      <vt:lpstr>Knowledgebase Agents</vt:lpstr>
      <vt:lpstr>PowerPoint Presentation</vt:lpstr>
      <vt:lpstr>Problem</vt:lpstr>
      <vt:lpstr>Environment</vt:lpstr>
      <vt:lpstr>Actuators and Sensors</vt:lpstr>
      <vt:lpstr>Performance Measure</vt:lpstr>
      <vt:lpstr>PowerPoint Presentation</vt:lpstr>
      <vt:lpstr>Basic Concept</vt:lpstr>
      <vt:lpstr>Prolog</vt:lpstr>
      <vt:lpstr>Tools Used</vt:lpstr>
      <vt:lpstr>Architecture</vt:lpstr>
      <vt:lpstr>Class Diagram</vt:lpstr>
      <vt:lpstr>Agent Class</vt:lpstr>
      <vt:lpstr>The Step Function</vt:lpstr>
      <vt:lpstr>Move to location (X,Y)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FPT</dc:creator>
  <cp:lastModifiedBy>Abdulrahman Zakrt</cp:lastModifiedBy>
  <cp:revision>157</cp:revision>
  <dcterms:created xsi:type="dcterms:W3CDTF">2014-11-07T08:19:49Z</dcterms:created>
  <dcterms:modified xsi:type="dcterms:W3CDTF">2017-12-19T20:39:52Z</dcterms:modified>
</cp:coreProperties>
</file>