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213" r:id="rId1"/>
  </p:sldMasterIdLst>
  <p:notesMasterIdLst>
    <p:notesMasterId r:id="rId24"/>
  </p:notesMasterIdLst>
  <p:sldIdLst>
    <p:sldId id="341" r:id="rId2"/>
    <p:sldId id="257" r:id="rId3"/>
    <p:sldId id="258" r:id="rId4"/>
    <p:sldId id="259" r:id="rId5"/>
    <p:sldId id="311" r:id="rId6"/>
    <p:sldId id="269" r:id="rId7"/>
    <p:sldId id="282" r:id="rId8"/>
    <p:sldId id="283" r:id="rId9"/>
    <p:sldId id="284" r:id="rId10"/>
    <p:sldId id="285" r:id="rId11"/>
    <p:sldId id="316" r:id="rId12"/>
    <p:sldId id="317" r:id="rId13"/>
    <p:sldId id="318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40" r:id="rId2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49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A36F8-286F-4D1E-9C6E-2C79435C3EA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9114E-0406-4875-A7C6-801BD7CAD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91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7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8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7997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18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7070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3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0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1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6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2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3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3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8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3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1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9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0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4B1A-A8A4-4E0E-9874-333D5692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921" y="2807166"/>
            <a:ext cx="7247082" cy="199343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98C2C5-4F9B-4241-8173-6A80E9D183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8164"/>
            <a:ext cx="2971800" cy="2971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93DDEE-12A4-4B94-90C9-8FEC1A9F0EE8}"/>
              </a:ext>
            </a:extLst>
          </p:cNvPr>
          <p:cNvSpPr/>
          <p:nvPr/>
        </p:nvSpPr>
        <p:spPr>
          <a:xfrm>
            <a:off x="152400" y="3505200"/>
            <a:ext cx="9982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Database Management System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39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061" y="0"/>
            <a:ext cx="4400006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 smtClean="0">
                <a:solidFill>
                  <a:srgbClr val="000000"/>
                </a:solidFill>
                <a:latin typeface="Eras Demi ITC" panose="020B0805030504020804" pitchFamily="34" charset="0"/>
                <a:cs typeface="Arial"/>
              </a:rPr>
              <a:t>Norma</a:t>
            </a:r>
            <a:r>
              <a:rPr sz="2400" b="1" spc="-10" dirty="0" smtClean="0">
                <a:solidFill>
                  <a:srgbClr val="000000"/>
                </a:solidFill>
                <a:latin typeface="Eras Demi ITC" panose="020B0805030504020804" pitchFamily="34" charset="0"/>
                <a:cs typeface="Arial"/>
              </a:rPr>
              <a:t>l</a:t>
            </a:r>
            <a:r>
              <a:rPr sz="2400" b="1" dirty="0" smtClean="0">
                <a:solidFill>
                  <a:srgbClr val="000000"/>
                </a:solidFill>
                <a:latin typeface="Eras Demi ITC" panose="020B0805030504020804" pitchFamily="34" charset="0"/>
                <a:cs typeface="Arial"/>
              </a:rPr>
              <a:t>ization</a:t>
            </a:r>
            <a:r>
              <a:rPr lang="en-US" sz="2400" b="1" dirty="0" smtClean="0">
                <a:solidFill>
                  <a:srgbClr val="000000"/>
                </a:solidFill>
                <a:latin typeface="Eras Demi ITC" panose="020B0805030504020804" pitchFamily="34" charset="0"/>
                <a:cs typeface="Arial"/>
              </a:rPr>
              <a:t>(Continued)</a:t>
            </a:r>
            <a:endParaRPr sz="2400" dirty="0">
              <a:latin typeface="Eras Demi ITC" panose="020B0805030504020804" pitchFamily="34" charset="0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55F8E3-9606-4F2E-B753-135A5272AD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65131"/>
            <a:ext cx="7221233" cy="6192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3166110" y="3414776"/>
            <a:ext cx="7442200" cy="30264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3970" marR="5080" indent="-1905">
              <a:lnSpc>
                <a:spcPts val="2050"/>
              </a:lnSpc>
              <a:spcBef>
                <a:spcPts val="260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360" y="-48530"/>
            <a:ext cx="405744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 smtClean="0">
                <a:latin typeface="Eras Demi ITC" panose="020B0805030504020804" pitchFamily="34" charset="0"/>
                <a:cs typeface="Arial"/>
              </a:rPr>
              <a:t>Norma</a:t>
            </a:r>
            <a:r>
              <a:rPr sz="2400" b="1" spc="-10" dirty="0" smtClean="0">
                <a:latin typeface="Eras Demi ITC" panose="020B0805030504020804" pitchFamily="34" charset="0"/>
                <a:cs typeface="Arial"/>
              </a:rPr>
              <a:t>l</a:t>
            </a:r>
            <a:r>
              <a:rPr sz="2400" b="1" dirty="0" smtClean="0">
                <a:latin typeface="Eras Demi ITC" panose="020B0805030504020804" pitchFamily="34" charset="0"/>
                <a:cs typeface="Arial"/>
              </a:rPr>
              <a:t>ization</a:t>
            </a:r>
            <a:r>
              <a:rPr lang="en-US" sz="2400" b="1" dirty="0" smtClean="0">
                <a:latin typeface="Eras Demi ITC" panose="020B0805030504020804" pitchFamily="34" charset="0"/>
                <a:cs typeface="Arial"/>
              </a:rPr>
              <a:t>(Continued)</a:t>
            </a:r>
            <a:endParaRPr sz="2400" dirty="0">
              <a:latin typeface="Eras Demi ITC" panose="020B0805030504020804" pitchFamily="34" charset="0"/>
              <a:cs typeface="Arial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CD405AE-C8EB-44A9-BDB2-6BFA816AD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8562"/>
            <a:ext cx="8596668" cy="1320800"/>
          </a:xfrm>
        </p:spPr>
        <p:txBody>
          <a:bodyPr/>
          <a:lstStyle/>
          <a:p>
            <a:r>
              <a:rPr lang="en-US" dirty="0"/>
              <a:t>		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4C89C22-4724-46FD-865B-A89B55C1F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043" y="231998"/>
            <a:ext cx="857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4ACE35-37DF-41A2-A240-F8163F19E3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6880"/>
            <a:ext cx="7848600" cy="585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1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3166110" y="3414776"/>
            <a:ext cx="7442200" cy="30264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3970" marR="5080" indent="-1905">
              <a:lnSpc>
                <a:spcPts val="2050"/>
              </a:lnSpc>
              <a:spcBef>
                <a:spcPts val="260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200" y="-26894"/>
            <a:ext cx="5638800" cy="7649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2400" b="1" dirty="0">
                <a:latin typeface="Eras Demi ITC" panose="020B0805030504020804" pitchFamily="34" charset="0"/>
                <a:cs typeface="Arial"/>
              </a:rPr>
              <a:t>Norma</a:t>
            </a:r>
            <a:r>
              <a:rPr lang="en-US" sz="2400" b="1" spc="-10" dirty="0">
                <a:latin typeface="Eras Demi ITC" panose="020B0805030504020804" pitchFamily="34" charset="0"/>
                <a:cs typeface="Arial"/>
              </a:rPr>
              <a:t>l</a:t>
            </a:r>
            <a:r>
              <a:rPr lang="en-US" sz="2400" b="1" dirty="0">
                <a:latin typeface="Eras Demi ITC" panose="020B0805030504020804" pitchFamily="34" charset="0"/>
                <a:cs typeface="Arial"/>
              </a:rPr>
              <a:t>ization(Continued)</a:t>
            </a:r>
            <a:endParaRPr lang="en-US" sz="2400" dirty="0">
              <a:latin typeface="Eras Demi ITC" panose="020B08050305040208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400" dirty="0">
              <a:latin typeface="Eras Demi ITC" panose="020B0805030504020804" pitchFamily="34" charset="0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D692C-378C-4C5F-8639-5A283F1D13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83885"/>
            <a:ext cx="7315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7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677334" y="1971049"/>
            <a:ext cx="7442200" cy="30264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3970" marR="5080" indent="-1905">
              <a:lnSpc>
                <a:spcPts val="2050"/>
              </a:lnSpc>
              <a:spcBef>
                <a:spcPts val="260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CD405AE-C8EB-44A9-BDB2-6BFA816A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761FF9-89B3-45AF-B365-B9313A18D61A}"/>
              </a:ext>
            </a:extLst>
          </p:cNvPr>
          <p:cNvSpPr txBox="1"/>
          <p:nvPr/>
        </p:nvSpPr>
        <p:spPr>
          <a:xfrm>
            <a:off x="2130238" y="2667000"/>
            <a:ext cx="61027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All the relations that are in 3NF, are also in BCNF as no non-key identifies the PK or part of the PK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A70DA2-E293-474C-97EC-D7D65EC6DCC4}"/>
              </a:ext>
            </a:extLst>
          </p:cNvPr>
          <p:cNvSpPr/>
          <p:nvPr/>
        </p:nvSpPr>
        <p:spPr>
          <a:xfrm>
            <a:off x="4191000" y="1147761"/>
            <a:ext cx="19812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ras Demi ITC" panose="020B0805030504020804" pitchFamily="34" charset="0"/>
              </a:rPr>
              <a:t>BCNF</a:t>
            </a:r>
          </a:p>
        </p:txBody>
      </p:sp>
    </p:spTree>
    <p:extLst>
      <p:ext uri="{BB962C8B-B14F-4D97-AF65-F5344CB8AC3E}">
        <p14:creationId xmlns:p14="http://schemas.microsoft.com/office/powerpoint/2010/main" val="39484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45D5-7124-0D0A-385F-C60AE6FC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596668" cy="1320800"/>
          </a:xfrm>
        </p:spPr>
        <p:txBody>
          <a:bodyPr>
            <a:normAutofit/>
          </a:bodyPr>
          <a:lstStyle/>
          <a:p>
            <a:r>
              <a:rPr lang="en-MY" sz="2400" dirty="0">
                <a:solidFill>
                  <a:schemeClr val="tx1"/>
                </a:solidFill>
                <a:latin typeface="Eras Demi ITC" panose="020B0805030504020804" pitchFamily="34" charset="0"/>
              </a:rPr>
              <a:t>Data Dictionary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3CC573-C12B-4232-8125-E295816F8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90600"/>
            <a:ext cx="3657600" cy="518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9CD163-91EF-47C6-8A5A-C373D8FEF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219200"/>
            <a:ext cx="3373608" cy="50292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724400" y="228600"/>
            <a:ext cx="0" cy="6400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6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414F6B-C09A-4B83-A699-4C4F227C7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00100"/>
            <a:ext cx="4038600" cy="525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C90BC8-3A0C-4705-A56D-F062D110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329" y="838200"/>
            <a:ext cx="3810000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D45A0F-411A-42C6-9585-3F3AD1FD0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882" y="4267200"/>
            <a:ext cx="3653118" cy="160663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648200" y="228600"/>
            <a:ext cx="0" cy="6400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9601200" y="43934"/>
            <a:ext cx="2537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400" dirty="0">
                <a:latin typeface="Eras Demi ITC" panose="020B0805030504020804" pitchFamily="34" charset="0"/>
              </a:rPr>
              <a:t>Data </a:t>
            </a:r>
            <a:r>
              <a:rPr lang="en-MY" sz="1400" dirty="0" smtClean="0">
                <a:latin typeface="Eras Demi ITC" panose="020B0805030504020804" pitchFamily="34" charset="0"/>
              </a:rPr>
              <a:t>Dictionary(Continued)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592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2C659D-3009-4D11-B94C-918EB7514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00"/>
            <a:ext cx="3429000" cy="53245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89CD51-E3FB-424C-96E1-BE37AC7EBBE4}"/>
              </a:ext>
            </a:extLst>
          </p:cNvPr>
          <p:cNvSpPr txBox="1"/>
          <p:nvPr/>
        </p:nvSpPr>
        <p:spPr>
          <a:xfrm>
            <a:off x="4800600" y="381000"/>
            <a:ext cx="22837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AuthorizedPerson</a:t>
            </a:r>
            <a:endParaRPr lang="en-US" sz="11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BE9AFB7-53F4-40D8-A021-56E17E971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838200"/>
            <a:ext cx="5257800" cy="42356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9DFB16-D2B6-413A-9C78-684E07B2D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5029200"/>
            <a:ext cx="5257800" cy="133991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038600" y="228600"/>
            <a:ext cx="0" cy="6400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654126" y="55806"/>
            <a:ext cx="2537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400" dirty="0">
                <a:latin typeface="Eras Demi ITC" panose="020B0805030504020804" pitchFamily="34" charset="0"/>
              </a:rPr>
              <a:t>Data Dictionary(Continued)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540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5C00AE-5C95-4EF9-B06A-48AD2CFA8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1000"/>
            <a:ext cx="3657600" cy="6400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5EC75D-9318-494C-986E-32D2B6076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685800"/>
            <a:ext cx="4701988" cy="40007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C89AE4-A1C5-4A92-8B92-0189EF94D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412" y="4737007"/>
            <a:ext cx="4701988" cy="181619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114800" y="381000"/>
            <a:ext cx="0" cy="6400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9654126" y="62337"/>
            <a:ext cx="2537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400" dirty="0">
                <a:latin typeface="Eras Demi ITC" panose="020B0805030504020804" pitchFamily="34" charset="0"/>
              </a:rPr>
              <a:t>Data Dictionary(Continued)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28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21048DF-C17E-4327-9D9A-F36E18568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4800"/>
            <a:ext cx="3886200" cy="3505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F28703-A74D-4C4F-85CA-BE55D044F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5" y="3796553"/>
            <a:ext cx="3886200" cy="30614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B7053E-B1D8-4582-A108-9C2C08E35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331694"/>
            <a:ext cx="3819600" cy="34863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9BA0B0D-8315-4AF0-9310-7974EAFC2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765" y="3800907"/>
            <a:ext cx="3819599" cy="303997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876800" y="228600"/>
            <a:ext cx="0" cy="6400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9654126" y="23917"/>
            <a:ext cx="2537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400" dirty="0">
                <a:latin typeface="Eras Demi ITC" panose="020B0805030504020804" pitchFamily="34" charset="0"/>
              </a:rPr>
              <a:t>Data Dictionary(Continued)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902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7A6082-5525-4B5C-BFF6-CB6144258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4191000" cy="6172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B1B658-CD46-4117-AD6C-E9FB8BC35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755368"/>
            <a:ext cx="3962400" cy="44642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D735CE-5FB2-4DF3-B657-635ACA020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900" y="5254481"/>
            <a:ext cx="3886200" cy="102875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953000" y="228600"/>
            <a:ext cx="0" cy="6400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654126" y="74711"/>
            <a:ext cx="2537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400" dirty="0">
                <a:latin typeface="Eras Demi ITC" panose="020B0805030504020804" pitchFamily="34" charset="0"/>
              </a:rPr>
              <a:t>Data Dictionary(Continued)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858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2107" y="5551932"/>
            <a:ext cx="507492" cy="12969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1168" y="4572"/>
            <a:ext cx="384048" cy="17251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40668" y="4867655"/>
            <a:ext cx="384048" cy="1981199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560545"/>
              </p:ext>
            </p:extLst>
          </p:nvPr>
        </p:nvGraphicFramePr>
        <p:xfrm>
          <a:off x="1219200" y="1447800"/>
          <a:ext cx="7286624" cy="519729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360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244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800" spc="-10" dirty="0"/>
                        <a:t>Name</a:t>
                      </a:r>
                      <a:endParaRPr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800" spc="-5" dirty="0"/>
                        <a:t>ID</a:t>
                      </a:r>
                      <a:endParaRPr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800" spc="-5" dirty="0"/>
                        <a:t>Section</a:t>
                      </a:r>
                      <a:endParaRPr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730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8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1800" dirty="0" err="1"/>
                        <a:t>Tasfiq</a:t>
                      </a:r>
                      <a:r>
                        <a:rPr lang="en-US" sz="1800" dirty="0"/>
                        <a:t> Jahid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7112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1800" kern="1200" dirty="0">
                          <a:effectLst/>
                        </a:rPr>
                        <a:t>1931203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7112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dirty="0"/>
                        <a:t>0</a:t>
                      </a:r>
                      <a:r>
                        <a:rPr lang="en-US" sz="2400" dirty="0"/>
                        <a:t>2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711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8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1800" dirty="0" err="1"/>
                        <a:t>Durjoy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Mrong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7112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1800" dirty="0"/>
                        <a:t>2022242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7112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dirty="0"/>
                        <a:t>0</a:t>
                      </a:r>
                      <a:r>
                        <a:rPr lang="en-US" sz="2400" dirty="0"/>
                        <a:t>2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711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7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1800" dirty="0"/>
                        <a:t>Sadia </a:t>
                      </a:r>
                      <a:r>
                        <a:rPr lang="en-US" sz="1800" dirty="0" err="1"/>
                        <a:t>Binte</a:t>
                      </a:r>
                      <a:r>
                        <a:rPr lang="en-US" sz="1800" dirty="0"/>
                        <a:t> Jamal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7112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1800" kern="1200" dirty="0">
                          <a:effectLst/>
                        </a:rPr>
                        <a:t>2021843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7112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dirty="0"/>
                        <a:t>0</a:t>
                      </a:r>
                      <a:r>
                        <a:rPr lang="en-US" sz="2400" dirty="0"/>
                        <a:t>2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711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8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1800" dirty="0" err="1"/>
                        <a:t>Abdun</a:t>
                      </a:r>
                      <a:r>
                        <a:rPr lang="en-US" sz="1800" dirty="0"/>
                        <a:t> Noor Shihab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7112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1800" kern="1200" dirty="0">
                          <a:effectLst/>
                        </a:rPr>
                        <a:t>2021871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7112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dirty="0"/>
                        <a:t>0</a:t>
                      </a:r>
                      <a:r>
                        <a:rPr lang="en-US" sz="2400" dirty="0"/>
                        <a:t>6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711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58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lang="en-US" sz="1800" kern="1200" dirty="0">
                          <a:effectLst/>
                        </a:rPr>
                        <a:t>Toki Tahmid Khan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lang="en-US" sz="1800" kern="1200" dirty="0">
                          <a:effectLst/>
                        </a:rPr>
                        <a:t>2022757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00" dirty="0"/>
                        <a:t>0</a:t>
                      </a:r>
                      <a:r>
                        <a:rPr lang="en-US" sz="2400" dirty="0"/>
                        <a:t>6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7175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57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lang="en-US" sz="1800" kern="1200" dirty="0" err="1">
                          <a:effectLst/>
                        </a:rPr>
                        <a:t>Sakibul</a:t>
                      </a:r>
                      <a:r>
                        <a:rPr lang="en-US" sz="1800" kern="1200" dirty="0">
                          <a:effectLst/>
                        </a:rPr>
                        <a:t> Hasan </a:t>
                      </a:r>
                      <a:r>
                        <a:rPr lang="en-US" sz="1800" kern="1200" dirty="0" err="1">
                          <a:effectLst/>
                        </a:rPr>
                        <a:t>Shato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lang="en-US" sz="1800" kern="1200" dirty="0">
                          <a:effectLst/>
                        </a:rPr>
                        <a:t>2031033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00" dirty="0"/>
                        <a:t>0</a:t>
                      </a:r>
                      <a:r>
                        <a:rPr lang="en-US" sz="2400" dirty="0"/>
                        <a:t>6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717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14800" y="152400"/>
            <a:ext cx="25908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-5" dirty="0">
                <a:solidFill>
                  <a:srgbClr val="000000"/>
                </a:solidFill>
                <a:latin typeface="Centaur" panose="02030504050205020304" pitchFamily="18" charset="0"/>
                <a:cs typeface="Calibri"/>
              </a:rPr>
              <a:t>Group</a:t>
            </a:r>
            <a:r>
              <a:rPr lang="en-US" b="1" spc="-90" dirty="0">
                <a:solidFill>
                  <a:srgbClr val="000000"/>
                </a:solidFill>
                <a:latin typeface="Centaur" panose="02030504050205020304" pitchFamily="18" charset="0"/>
                <a:cs typeface="Calibr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entaur" panose="02030504050205020304" pitchFamily="18" charset="0"/>
                <a:cs typeface="Calibri"/>
              </a:rPr>
              <a:t>: 20</a:t>
            </a:r>
            <a:endParaRPr lang="en-US" dirty="0">
              <a:latin typeface="Centaur" panose="02030504050205020304" pitchFamily="18" charset="0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B96F95-D988-4C4C-A608-3CD22C344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57200"/>
            <a:ext cx="3962400" cy="3581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7EA78C-AF7F-4BD6-B952-3365E100A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025379"/>
            <a:ext cx="4038600" cy="27877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2A56FD-7642-45F6-863E-7B7BD0939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511565"/>
            <a:ext cx="3581400" cy="26925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BFB0FD-AFD2-4FC5-B792-186C8D379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749" y="3204103"/>
            <a:ext cx="3581400" cy="22452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7824AF-70E1-48E8-AEF0-0CCE7304ED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3926" y="5562600"/>
            <a:ext cx="3733800" cy="9144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876800" y="228600"/>
            <a:ext cx="0" cy="6400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9669366" y="74711"/>
            <a:ext cx="2537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400" dirty="0">
                <a:latin typeface="Eras Demi ITC" panose="020B0805030504020804" pitchFamily="34" charset="0"/>
              </a:rPr>
              <a:t>Data Dictionary(Continued)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19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7FFE096-0B4E-4D95-85E7-9561071FE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1000"/>
            <a:ext cx="3886200" cy="304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14B140-F8D3-4CBE-90BC-05C62046A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29000"/>
            <a:ext cx="3886200" cy="1828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06136D-B8DA-42E3-9084-DB5BA87F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410200"/>
            <a:ext cx="3886200" cy="1219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30E2D8-1701-4871-856A-F7DBB9EC3C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457200"/>
            <a:ext cx="3810000" cy="56388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5486400" y="66294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876800" y="228600"/>
            <a:ext cx="0" cy="6400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654126" y="74711"/>
            <a:ext cx="2537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400" dirty="0">
                <a:latin typeface="Eras Demi ITC" panose="020B0805030504020804" pitchFamily="34" charset="0"/>
              </a:rPr>
              <a:t>Data Dictionary(Continued)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50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1E6FD-A60B-031B-F586-6E805F6D549E}"/>
              </a:ext>
            </a:extLst>
          </p:cNvPr>
          <p:cNvSpPr txBox="1"/>
          <p:nvPr/>
        </p:nvSpPr>
        <p:spPr>
          <a:xfrm>
            <a:off x="3124200" y="3124200"/>
            <a:ext cx="297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6000" b="1" dirty="0">
                <a:latin typeface="Blackadder ITC" panose="04020505051007020D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7391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598" y="4267200"/>
            <a:ext cx="8686801" cy="100245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0190" marR="5080" indent="-238125" algn="ctr">
              <a:lnSpc>
                <a:spcPct val="100800"/>
              </a:lnSpc>
              <a:spcBef>
                <a:spcPts val="60"/>
              </a:spcBef>
            </a:pPr>
            <a:r>
              <a:rPr lang="en-US" sz="3200" b="1" spc="-5" dirty="0" smtClean="0">
                <a:solidFill>
                  <a:srgbClr val="000000"/>
                </a:solidFill>
                <a:latin typeface="Comic Sans MS" panose="030F0702030302020204" pitchFamily="66" charset="0"/>
                <a:cs typeface="Calibri"/>
              </a:rPr>
              <a:t>Customer Information Management System</a:t>
            </a:r>
            <a:br>
              <a:rPr lang="en-US" sz="3200" b="1" spc="-5" dirty="0" smtClean="0">
                <a:solidFill>
                  <a:srgbClr val="000000"/>
                </a:solidFill>
                <a:latin typeface="Comic Sans MS" panose="030F0702030302020204" pitchFamily="66" charset="0"/>
                <a:cs typeface="Calibri"/>
              </a:rPr>
            </a:br>
            <a:r>
              <a:rPr lang="en-US" sz="3200" b="1" spc="-5" dirty="0" smtClean="0">
                <a:solidFill>
                  <a:srgbClr val="000000"/>
                </a:solidFill>
                <a:latin typeface="Comic Sans MS" panose="030F0702030302020204" pitchFamily="66" charset="0"/>
                <a:cs typeface="Calibri"/>
              </a:rPr>
              <a:t>For Lanka Bangla Securities Limited</a:t>
            </a:r>
            <a:endParaRPr sz="3200" dirty="0">
              <a:latin typeface="Comic Sans MS" panose="030F0702030302020204" pitchFamily="66" charset="0"/>
              <a:cs typeface="Calibri"/>
            </a:endParaRPr>
          </a:p>
        </p:txBody>
      </p:sp>
      <p:pic>
        <p:nvPicPr>
          <p:cNvPr id="1026" name="Picture 2" descr="Home | CIMS">
            <a:extLst>
              <a:ext uri="{FF2B5EF4-FFF2-40B4-BE49-F238E27FC236}">
                <a16:creationId xmlns:a16="http://schemas.microsoft.com/office/drawing/2014/main" id="{47B57708-AE5C-403D-896D-14187CBB3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729" y="914400"/>
            <a:ext cx="2522537" cy="276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" y="7211"/>
            <a:ext cx="3322320" cy="51744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2400" b="1" spc="-5" dirty="0">
                <a:solidFill>
                  <a:srgbClr val="000000"/>
                </a:solidFill>
                <a:latin typeface="Eras Demi ITC" panose="020B0805030504020804" pitchFamily="34" charset="0"/>
                <a:cs typeface="Calibri"/>
              </a:rPr>
              <a:t>RICH</a:t>
            </a:r>
            <a:r>
              <a:rPr sz="2400" b="1" spc="-60" dirty="0">
                <a:solidFill>
                  <a:srgbClr val="000000"/>
                </a:solidFill>
                <a:latin typeface="Eras Demi ITC" panose="020B0805030504020804" pitchFamily="34" charset="0"/>
                <a:cs typeface="Calibri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Eras Demi ITC" panose="020B0805030504020804" pitchFamily="34" charset="0"/>
                <a:cs typeface="Calibri"/>
              </a:rPr>
              <a:t>PICTURE </a:t>
            </a:r>
            <a:r>
              <a:rPr sz="2400" b="1" spc="-705" dirty="0">
                <a:solidFill>
                  <a:srgbClr val="000000"/>
                </a:solidFill>
                <a:latin typeface="Eras Demi ITC" panose="020B0805030504020804" pitchFamily="34" charset="0"/>
                <a:cs typeface="Calibri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Eras Demi ITC" panose="020B0805030504020804" pitchFamily="34" charset="0"/>
                <a:cs typeface="Calibri"/>
              </a:rPr>
              <a:t>(AS-IS)</a:t>
            </a:r>
            <a:endParaRPr sz="2400" dirty="0">
              <a:latin typeface="Eras Demi ITC" panose="020B0805030504020804" pitchFamily="34" charset="0"/>
              <a:cs typeface="Calibri"/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B08FBD4E-F75F-4844-9C30-736C4237C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6553200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" y="37011"/>
            <a:ext cx="4495800" cy="482633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2400" b="1" spc="-5" dirty="0">
                <a:solidFill>
                  <a:srgbClr val="000000"/>
                </a:solidFill>
                <a:latin typeface="Eras Demi ITC" panose="020B0805030504020804" pitchFamily="34" charset="0"/>
                <a:cs typeface="Calibri"/>
              </a:rPr>
              <a:t>RICH</a:t>
            </a:r>
            <a:r>
              <a:rPr sz="2400" b="1" spc="-60" dirty="0">
                <a:solidFill>
                  <a:srgbClr val="000000"/>
                </a:solidFill>
                <a:latin typeface="Eras Demi ITC" panose="020B0805030504020804" pitchFamily="34" charset="0"/>
                <a:cs typeface="Calibri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Eras Demi ITC" panose="020B0805030504020804" pitchFamily="34" charset="0"/>
                <a:cs typeface="Calibri"/>
              </a:rPr>
              <a:t>PICTURE </a:t>
            </a:r>
            <a:r>
              <a:rPr sz="2400" b="1" spc="-705" dirty="0">
                <a:solidFill>
                  <a:srgbClr val="000000"/>
                </a:solidFill>
                <a:latin typeface="Eras Demi ITC" panose="020B0805030504020804" pitchFamily="34" charset="0"/>
                <a:cs typeface="Calibri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Eras Demi ITC" panose="020B0805030504020804" pitchFamily="34" charset="0"/>
                <a:cs typeface="Calibri"/>
              </a:rPr>
              <a:t>(</a:t>
            </a:r>
            <a:r>
              <a:rPr lang="en-US" sz="2400" b="1" spc="-5" dirty="0">
                <a:solidFill>
                  <a:srgbClr val="000000"/>
                </a:solidFill>
                <a:latin typeface="Eras Demi ITC" panose="020B0805030504020804" pitchFamily="34" charset="0"/>
                <a:cs typeface="Calibri"/>
              </a:rPr>
              <a:t>TO-BE</a:t>
            </a:r>
            <a:r>
              <a:rPr sz="2400" b="1" spc="-5" dirty="0">
                <a:solidFill>
                  <a:srgbClr val="000000"/>
                </a:solidFill>
                <a:latin typeface="Eras Demi ITC" panose="020B0805030504020804" pitchFamily="34" charset="0"/>
                <a:cs typeface="Calibri"/>
              </a:rPr>
              <a:t>)</a:t>
            </a:r>
            <a:endParaRPr sz="2400" dirty="0">
              <a:latin typeface="Eras Demi ITC" panose="020B0805030504020804" pitchFamily="34" charset="0"/>
              <a:cs typeface="Calibri"/>
            </a:endParaRP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D2919718-89E4-42C2-B5B1-A639DCD50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524000"/>
            <a:ext cx="6991350" cy="493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2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" y="0"/>
            <a:ext cx="3246120" cy="4226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Eras Demi ITC" panose="020B0805030504020804" pitchFamily="34" charset="0"/>
                <a:cs typeface="Calibri"/>
              </a:rPr>
              <a:t>Problem </a:t>
            </a:r>
            <a:r>
              <a:rPr sz="2400" b="1" dirty="0" smtClean="0">
                <a:solidFill>
                  <a:srgbClr val="000000"/>
                </a:solidFill>
                <a:latin typeface="Eras Demi ITC" panose="020B0805030504020804" pitchFamily="34" charset="0"/>
                <a:cs typeface="Calibri"/>
              </a:rPr>
              <a:t>Analysis</a:t>
            </a:r>
            <a:endParaRPr sz="2400" dirty="0">
              <a:latin typeface="Eras Demi ITC" panose="020B0805030504020804" pitchFamily="34" charset="0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E462F-C0EE-423E-8D20-3DF55BD29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7467599" cy="5628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6200" y="56626"/>
            <a:ext cx="4191000" cy="4553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400" b="1" dirty="0">
                <a:solidFill>
                  <a:srgbClr val="000000"/>
                </a:solidFill>
                <a:latin typeface="Eras Demi ITC" panose="020B0805030504020804" pitchFamily="34" charset="0"/>
                <a:cs typeface="Calibri"/>
              </a:rPr>
              <a:t>Entity Relationship </a:t>
            </a:r>
            <a:r>
              <a:rPr sz="2400" b="1" spc="-5" dirty="0" smtClean="0">
                <a:solidFill>
                  <a:srgbClr val="000000"/>
                </a:solidFill>
                <a:latin typeface="Eras Demi ITC" panose="020B0805030504020804" pitchFamily="34" charset="0"/>
                <a:cs typeface="Calibri"/>
              </a:rPr>
              <a:t>Diagram</a:t>
            </a:r>
            <a:endParaRPr sz="2400" dirty="0">
              <a:latin typeface="Eras Demi ITC" panose="020B0805030504020804" pitchFamily="34" charset="0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47272" y="6573961"/>
            <a:ext cx="25736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Figure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Entity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relationship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2000"/>
            <a:ext cx="115824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19743" y="13063"/>
            <a:ext cx="7315200" cy="4553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400" b="1" dirty="0" smtClean="0">
                <a:solidFill>
                  <a:srgbClr val="000000"/>
                </a:solidFill>
                <a:latin typeface="Eras Demi ITC" panose="020B0805030504020804" pitchFamily="34" charset="0"/>
                <a:cs typeface="Calibri"/>
              </a:rPr>
              <a:t>Entity</a:t>
            </a:r>
            <a:r>
              <a:rPr lang="en-US" sz="2400" b="1" dirty="0" smtClean="0">
                <a:solidFill>
                  <a:srgbClr val="000000"/>
                </a:solidFill>
                <a:latin typeface="Eras Demi ITC" panose="020B0805030504020804" pitchFamily="34" charset="0"/>
                <a:cs typeface="Calibri"/>
              </a:rPr>
              <a:t> </a:t>
            </a:r>
            <a:r>
              <a:rPr sz="2400" b="1" dirty="0" smtClean="0">
                <a:solidFill>
                  <a:srgbClr val="000000"/>
                </a:solidFill>
                <a:latin typeface="Eras Demi ITC" panose="020B0805030504020804" pitchFamily="34" charset="0"/>
                <a:cs typeface="Calibri"/>
              </a:rPr>
              <a:t>R</a:t>
            </a:r>
            <a:r>
              <a:rPr sz="2400" b="1" spc="-10" dirty="0" smtClean="0">
                <a:solidFill>
                  <a:srgbClr val="000000"/>
                </a:solidFill>
                <a:latin typeface="Eras Demi ITC" panose="020B0805030504020804" pitchFamily="34" charset="0"/>
                <a:cs typeface="Calibri"/>
              </a:rPr>
              <a:t>e</a:t>
            </a:r>
            <a:r>
              <a:rPr sz="2400" b="1" dirty="0" smtClean="0">
                <a:solidFill>
                  <a:srgbClr val="000000"/>
                </a:solidFill>
                <a:latin typeface="Eras Demi ITC" panose="020B0805030504020804" pitchFamily="34" charset="0"/>
                <a:cs typeface="Calibri"/>
              </a:rPr>
              <a:t>lat</a:t>
            </a:r>
            <a:r>
              <a:rPr sz="2400" b="1" spc="5" dirty="0" smtClean="0">
                <a:solidFill>
                  <a:srgbClr val="000000"/>
                </a:solidFill>
                <a:latin typeface="Eras Demi ITC" panose="020B0805030504020804" pitchFamily="34" charset="0"/>
                <a:cs typeface="Calibri"/>
              </a:rPr>
              <a:t>i</a:t>
            </a:r>
            <a:r>
              <a:rPr sz="2400" b="1" dirty="0" smtClean="0">
                <a:solidFill>
                  <a:srgbClr val="000000"/>
                </a:solidFill>
                <a:latin typeface="Eras Demi ITC" panose="020B0805030504020804" pitchFamily="34" charset="0"/>
                <a:cs typeface="Calibri"/>
              </a:rPr>
              <a:t>onship </a:t>
            </a:r>
            <a:r>
              <a:rPr sz="2400" b="1" spc="-5" dirty="0" smtClean="0">
                <a:solidFill>
                  <a:srgbClr val="000000"/>
                </a:solidFill>
                <a:latin typeface="Eras Demi ITC" panose="020B0805030504020804" pitchFamily="34" charset="0"/>
                <a:cs typeface="Calibri"/>
              </a:rPr>
              <a:t>Diagram </a:t>
            </a:r>
            <a:r>
              <a:rPr sz="2400" b="1" spc="-5" dirty="0">
                <a:solidFill>
                  <a:srgbClr val="000000"/>
                </a:solidFill>
                <a:latin typeface="Eras Demi ITC" panose="020B0805030504020804" pitchFamily="34" charset="0"/>
                <a:cs typeface="Calibri"/>
              </a:rPr>
              <a:t>To </a:t>
            </a:r>
            <a:r>
              <a:rPr sz="2400" b="1" dirty="0" smtClean="0">
                <a:solidFill>
                  <a:srgbClr val="000000"/>
                </a:solidFill>
                <a:latin typeface="Eras Demi ITC" panose="020B0805030504020804" pitchFamily="34" charset="0"/>
                <a:cs typeface="Calibri"/>
              </a:rPr>
              <a:t>Relational </a:t>
            </a:r>
            <a:r>
              <a:rPr sz="2400" b="1" spc="-5" dirty="0" smtClean="0">
                <a:solidFill>
                  <a:srgbClr val="000000"/>
                </a:solidFill>
                <a:latin typeface="Eras Demi ITC" panose="020B0805030504020804" pitchFamily="34" charset="0"/>
                <a:cs typeface="Calibri"/>
              </a:rPr>
              <a:t>Schema</a:t>
            </a:r>
            <a:endParaRPr sz="2400" dirty="0">
              <a:latin typeface="Eras Demi ITC" panose="020B0805030504020804" pitchFamily="34" charset="0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91610" y="6587812"/>
            <a:ext cx="41325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Figure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: Entity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relationship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diagram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Relational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Schema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2B757-73D8-45B0-A21C-E2CF13F490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85800"/>
            <a:ext cx="11811000" cy="5684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1" y="0"/>
            <a:ext cx="2133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00"/>
                </a:solidFill>
                <a:latin typeface="Eras Demi ITC" panose="020B0805030504020804" pitchFamily="34" charset="0"/>
                <a:cs typeface="Calibri"/>
              </a:rPr>
              <a:t>Normalization</a:t>
            </a:r>
            <a:endParaRPr sz="2400" dirty="0">
              <a:latin typeface="Eras Demi ITC" panose="020B0805030504020804" pitchFamily="34" charset="0"/>
              <a:cs typeface="Calibri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B5023F3-98DC-4FCE-853D-BC9904CBA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" y="1200150"/>
            <a:ext cx="7245858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265675"/>
              </p:ext>
            </p:extLst>
          </p:nvPr>
        </p:nvGraphicFramePr>
        <p:xfrm>
          <a:off x="9296400" y="0"/>
          <a:ext cx="2592978" cy="5943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334">
                  <a:extLst>
                    <a:ext uri="{9D8B030D-6E8A-4147-A177-3AD203B41FA5}">
                      <a16:colId xmlns:a16="http://schemas.microsoft.com/office/drawing/2014/main" val="2490227374"/>
                    </a:ext>
                  </a:extLst>
                </a:gridCol>
                <a:gridCol w="560644">
                  <a:extLst>
                    <a:ext uri="{9D8B030D-6E8A-4147-A177-3AD203B41FA5}">
                      <a16:colId xmlns:a16="http://schemas.microsoft.com/office/drawing/2014/main" val="576693648"/>
                    </a:ext>
                  </a:extLst>
                </a:gridCol>
              </a:tblGrid>
              <a:tr h="3087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Customer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975391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Authorized Person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230501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59921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Bank Account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861579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Signature Card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52387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KYC Profile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739622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 Added Service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430086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Head of Settlement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47893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Relationship Manager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356163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Power of Attorney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02656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Nominee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51683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Joint Holder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958383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Individual Customer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307049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Joint Customer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706571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Corporate Customer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685031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Adult Nominee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14834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Minor Nominee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0128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110294" y="560321"/>
            <a:ext cx="6559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0"/>
              </a:rPr>
              <a:t>1NF</a:t>
            </a:r>
            <a:endParaRPr lang="en-US" sz="2400" b="1" cap="none" spc="0" dirty="0">
              <a:ln w="0"/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819</TotalTime>
  <Words>193</Words>
  <Application>Microsoft Office PowerPoint</Application>
  <PresentationFormat>Widescreen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Blackadder ITC</vt:lpstr>
      <vt:lpstr>Calibri</vt:lpstr>
      <vt:lpstr>Centaur</vt:lpstr>
      <vt:lpstr>Comic Sans MS</vt:lpstr>
      <vt:lpstr>Eras Demi ITC</vt:lpstr>
      <vt:lpstr>Gadugi</vt:lpstr>
      <vt:lpstr>Times New Roman</vt:lpstr>
      <vt:lpstr>Trebuchet MS</vt:lpstr>
      <vt:lpstr>Wingdings 3</vt:lpstr>
      <vt:lpstr>Facet</vt:lpstr>
      <vt:lpstr> </vt:lpstr>
      <vt:lpstr>Group : 20</vt:lpstr>
      <vt:lpstr>Customer Information Management System For Lanka Bangla Securities Limited</vt:lpstr>
      <vt:lpstr>RICH PICTURE  (AS-IS)</vt:lpstr>
      <vt:lpstr>RICH PICTURE  (TO-BE)</vt:lpstr>
      <vt:lpstr>Problem Analysis</vt:lpstr>
      <vt:lpstr>Entity Relationship Diagram</vt:lpstr>
      <vt:lpstr>Entity Relationship Diagram To Relational Schema</vt:lpstr>
      <vt:lpstr>Normalization</vt:lpstr>
      <vt:lpstr>Normalization(Continued)</vt:lpstr>
      <vt:lpstr>  </vt:lpstr>
      <vt:lpstr>PowerPoint Presentation</vt:lpstr>
      <vt:lpstr> </vt:lpstr>
      <vt:lpstr>Data Dictionary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CSE303  DATABASE MANAGEMENT SYSTEM PRESENTATION.</dc:title>
  <dc:creator>DIPA</dc:creator>
  <cp:lastModifiedBy>User</cp:lastModifiedBy>
  <cp:revision>31</cp:revision>
  <dcterms:created xsi:type="dcterms:W3CDTF">2023-04-25T17:18:13Z</dcterms:created>
  <dcterms:modified xsi:type="dcterms:W3CDTF">2023-09-04T17:54:00Z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2023-04-25T00:00:00Z</vt:filetime>
  </property>
</Properties>
</file>