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2" r:id="rId2"/>
    <p:sldId id="289" r:id="rId3"/>
    <p:sldId id="291" r:id="rId4"/>
    <p:sldId id="256"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 id="282" r:id="rId26"/>
    <p:sldId id="283" r:id="rId27"/>
    <p:sldId id="277" r:id="rId28"/>
    <p:sldId id="279" r:id="rId29"/>
    <p:sldId id="284" r:id="rId30"/>
    <p:sldId id="285" r:id="rId31"/>
    <p:sldId id="286" r:id="rId32"/>
    <p:sldId id="287"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F5B1EA-DB69-40DE-94B6-6C0FE1863662}">
          <p14:sldIdLst>
            <p14:sldId id="292"/>
            <p14:sldId id="289"/>
            <p14:sldId id="291"/>
            <p14:sldId id="256"/>
            <p14:sldId id="257"/>
            <p14:sldId id="260"/>
            <p14:sldId id="261"/>
            <p14:sldId id="262"/>
            <p14:sldId id="263"/>
            <p14:sldId id="264"/>
            <p14:sldId id="265"/>
            <p14:sldId id="266"/>
            <p14:sldId id="267"/>
            <p14:sldId id="268"/>
            <p14:sldId id="269"/>
            <p14:sldId id="270"/>
            <p14:sldId id="271"/>
            <p14:sldId id="272"/>
            <p14:sldId id="273"/>
            <p14:sldId id="274"/>
            <p14:sldId id="275"/>
            <p14:sldId id="276"/>
            <p14:sldId id="280"/>
            <p14:sldId id="281"/>
            <p14:sldId id="282"/>
            <p14:sldId id="283"/>
            <p14:sldId id="277"/>
            <p14:sldId id="279"/>
            <p14:sldId id="284"/>
            <p14:sldId id="285"/>
            <p14:sldId id="286"/>
            <p14:sldId id="287"/>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snapToGrid="0">
      <p:cViewPr varScale="1">
        <p:scale>
          <a:sx n="72" d="100"/>
          <a:sy n="72" d="100"/>
        </p:scale>
        <p:origin x="6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0CEFA-126C-422B-A187-29CA48549CAC}" type="datetimeFigureOut">
              <a:rPr lang="en-IN" smtClean="0"/>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77D37-3947-454B-82B4-6CD0F091D450}" type="slidenum">
              <a:rPr lang="en-IN" smtClean="0"/>
              <a:t>‹#›</a:t>
            </a:fld>
            <a:endParaRPr lang="en-IN"/>
          </a:p>
        </p:txBody>
      </p:sp>
    </p:spTree>
    <p:extLst>
      <p:ext uri="{BB962C8B-B14F-4D97-AF65-F5344CB8AC3E}">
        <p14:creationId xmlns:p14="http://schemas.microsoft.com/office/powerpoint/2010/main" val="964839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CEA3-551C-401F-9F7C-84E770D6B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A7575-2294-4C35-9F72-6D1535E35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997685-BD97-4B49-8C42-278DC6200B3D}"/>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93CEB8C9-87C1-49EE-81F7-0CC2624BC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CFF51-C33F-4680-AF5B-3099A2BABA83}"/>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93776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05A-A1B7-4C5C-B6F7-B8D3C214A6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99C97-8FED-44FA-935B-1A320FE93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E6F9B-8FB4-4704-B2BA-807294D4A2B6}"/>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84744F58-B5C4-443E-846E-47F8476B5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953BD-7DA1-4B00-AD62-ABEAF75C4745}"/>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324269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8A7CC-CC19-4639-BEDD-3E1CD92741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DE1CD0-1C66-40C4-BD9E-B3B8B8BFD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1445E-5D48-4181-86C1-67F28D1F23DB}"/>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6B3F9DA5-25B9-4AA6-BE28-B8A918ACF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A0D81-2B88-494A-9741-276BB516F95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68922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EC80-782A-4BD4-9252-BBF323D1A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FE73B2-E1E3-466D-87DF-2793B0AF9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3D740C-5A09-4E16-B3A4-4F5670E55EA5}"/>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1C7BCFA9-44D2-4F80-B928-5132CCE52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71366-81A2-41D5-A4F9-F73F5319659C}"/>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5384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276D-41B4-44FE-BB4A-26452BA5A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A478C9-2BEA-4127-BC33-C9788107C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E189A-FCC2-47C9-A742-9446567137DD}"/>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FA3464C1-4E9A-4F8E-BDC6-F5A632840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06F2B-6AAB-4AE5-B420-6C9C8AA4CC2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6845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E533-BA4F-4036-8F96-491B943B1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B513A-C224-4D9D-B91A-2469E148C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6B3D14-9408-4218-B968-C0880446A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CD06A8-D132-425B-A13D-AE6A0DC3E0A8}"/>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6" name="Footer Placeholder 5">
            <a:extLst>
              <a:ext uri="{FF2B5EF4-FFF2-40B4-BE49-F238E27FC236}">
                <a16:creationId xmlns:a16="http://schemas.microsoft.com/office/drawing/2014/main" id="{BDABCB9E-C0D6-44A6-ADE2-5CC779EC5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78C39-0993-4816-94A1-EEF9F1167835}"/>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77684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8098-2271-42D3-987B-023F9A4033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2588D-DF4E-4F73-882E-5E3C3755F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60E8F-6734-4F17-9C71-9364460B4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D68DC2-6820-4982-9C2E-6ACAA5E95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173B3-DD89-47F0-A453-2A1CFA0E2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D008DE-8095-4F32-8AF5-399ABA38889D}"/>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8" name="Footer Placeholder 7">
            <a:extLst>
              <a:ext uri="{FF2B5EF4-FFF2-40B4-BE49-F238E27FC236}">
                <a16:creationId xmlns:a16="http://schemas.microsoft.com/office/drawing/2014/main" id="{1B392580-D7B9-4521-A94F-E71069BA95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C38EBB-37B0-473C-BB29-6B5DC70718EE}"/>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03877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E246-C27A-462F-957C-F82FEACE5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6AA5E-D534-4214-ABD9-59D3E3CF3725}"/>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4" name="Footer Placeholder 3">
            <a:extLst>
              <a:ext uri="{FF2B5EF4-FFF2-40B4-BE49-F238E27FC236}">
                <a16:creationId xmlns:a16="http://schemas.microsoft.com/office/drawing/2014/main" id="{B8B95F86-DA14-4699-9361-E448A1B027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EC3775-6635-4FD8-8BCB-9A20F8B4D869}"/>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27520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51A47-01A1-49A7-94D6-FA784FAE2C34}"/>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3" name="Footer Placeholder 2">
            <a:extLst>
              <a:ext uri="{FF2B5EF4-FFF2-40B4-BE49-F238E27FC236}">
                <a16:creationId xmlns:a16="http://schemas.microsoft.com/office/drawing/2014/main" id="{54171D54-9189-48AF-87DE-FDEA7EEF96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DDE631-74A1-429D-B771-813967FC57CE}"/>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4510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D72E-926A-44B2-B16F-409F2068D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AE8004-EF69-4A41-8C88-763EF8661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6258EB-1DAC-409F-B58F-3E5DB263F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3F12F-9A91-4335-B006-0AF85CF08290}"/>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6" name="Footer Placeholder 5">
            <a:extLst>
              <a:ext uri="{FF2B5EF4-FFF2-40B4-BE49-F238E27FC236}">
                <a16:creationId xmlns:a16="http://schemas.microsoft.com/office/drawing/2014/main" id="{008ECDC6-55AE-438D-8819-483FCB5BD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71054-D4B7-4129-8746-F342501ACF54}"/>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47473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0719-524F-4E38-B7F8-B00C5E3E6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C2C693-DF5D-402E-9C8E-FADFC029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660139-D448-4911-ACF6-9AB142EB2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479C1-16AE-414A-9CEB-A428637E68DA}"/>
              </a:ext>
            </a:extLst>
          </p:cNvPr>
          <p:cNvSpPr>
            <a:spLocks noGrp="1"/>
          </p:cNvSpPr>
          <p:nvPr>
            <p:ph type="dt" sz="half" idx="10"/>
          </p:nvPr>
        </p:nvSpPr>
        <p:spPr/>
        <p:txBody>
          <a:bodyPr/>
          <a:lstStyle/>
          <a:p>
            <a:fld id="{93ABD632-EE29-4D0F-AF2B-95ABB50CF7E0}" type="datetimeFigureOut">
              <a:rPr lang="en-IN" smtClean="0"/>
              <a:t>18-01-2021</a:t>
            </a:fld>
            <a:endParaRPr lang="en-IN"/>
          </a:p>
        </p:txBody>
      </p:sp>
      <p:sp>
        <p:nvSpPr>
          <p:cNvPr id="6" name="Footer Placeholder 5">
            <a:extLst>
              <a:ext uri="{FF2B5EF4-FFF2-40B4-BE49-F238E27FC236}">
                <a16:creationId xmlns:a16="http://schemas.microsoft.com/office/drawing/2014/main" id="{7E6D94BA-E179-488A-BFE0-40C180574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61BDD-99E1-457A-B504-7D2CF9802ED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427472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54CAE-AA52-481B-9151-968D5BE6B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1C80D7-7DA1-4A41-BD0F-48737AE8C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D1929-5692-49D3-AF55-1B31CD6F8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D632-EE29-4D0F-AF2B-95ABB50CF7E0}" type="datetimeFigureOut">
              <a:rPr lang="en-IN" smtClean="0"/>
              <a:t>18-01-2021</a:t>
            </a:fld>
            <a:endParaRPr lang="en-IN"/>
          </a:p>
        </p:txBody>
      </p:sp>
      <p:sp>
        <p:nvSpPr>
          <p:cNvPr id="5" name="Footer Placeholder 4">
            <a:extLst>
              <a:ext uri="{FF2B5EF4-FFF2-40B4-BE49-F238E27FC236}">
                <a16:creationId xmlns:a16="http://schemas.microsoft.com/office/drawing/2014/main" id="{DB6D453C-8494-4948-BB31-EFB149771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5BD26E-EF60-4DE2-8742-CB18EE71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A5CE1-482D-4F79-A23F-F0A2C94D4E07}" type="slidenum">
              <a:rPr lang="en-IN" smtClean="0"/>
              <a:t>‹#›</a:t>
            </a:fld>
            <a:endParaRPr lang="en-IN"/>
          </a:p>
        </p:txBody>
      </p:sp>
    </p:spTree>
    <p:extLst>
      <p:ext uri="{BB962C8B-B14F-4D97-AF65-F5344CB8AC3E}">
        <p14:creationId xmlns:p14="http://schemas.microsoft.com/office/powerpoint/2010/main" val="335987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A24370-A6A6-40CA-A6EF-15BF59359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005" y="0"/>
            <a:ext cx="5617925" cy="6858000"/>
          </a:xfrm>
          <a:prstGeom prst="rect">
            <a:avLst/>
          </a:prstGeom>
        </p:spPr>
      </p:pic>
    </p:spTree>
    <p:extLst>
      <p:ext uri="{BB962C8B-B14F-4D97-AF65-F5344CB8AC3E}">
        <p14:creationId xmlns:p14="http://schemas.microsoft.com/office/powerpoint/2010/main" val="102020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normAutofit/>
          </a:bodyPr>
          <a:lstStyle/>
          <a:p>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System modules:-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294228"/>
            <a:ext cx="10515600" cy="4586506"/>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Admin Panel (Administration Dashboard)modules:- </a:t>
            </a:r>
          </a:p>
          <a:p>
            <a:pPr marL="0" indent="0">
              <a:buNone/>
            </a:pPr>
            <a:r>
              <a:rPr lang="en-IN" sz="2000" dirty="0">
                <a:latin typeface="Times New Roman" panose="02020603050405020304" pitchFamily="18" charset="0"/>
                <a:cs typeface="Times New Roman" panose="02020603050405020304" pitchFamily="18" charset="0"/>
              </a:rPr>
              <a:t>Expected of working admin panel</a:t>
            </a:r>
          </a:p>
          <a:p>
            <a:pPr marL="0" indent="0">
              <a:buNone/>
            </a:pPr>
            <a:r>
              <a:rPr lang="en-IN" sz="2000" dirty="0">
                <a:latin typeface="Times New Roman" panose="02020603050405020304" pitchFamily="18" charset="0"/>
                <a:cs typeface="Times New Roman" panose="02020603050405020304" pitchFamily="18" charset="0"/>
              </a:rPr>
              <a:t>	Admin Login </a:t>
            </a:r>
          </a:p>
          <a:p>
            <a:pPr marL="0" indent="0">
              <a:buNone/>
            </a:pPr>
            <a:r>
              <a:rPr lang="en-IN" sz="2000" dirty="0">
                <a:latin typeface="Times New Roman" panose="02020603050405020304" pitchFamily="18" charset="0"/>
                <a:cs typeface="Times New Roman" panose="02020603050405020304" pitchFamily="18" charset="0"/>
              </a:rPr>
              <a:t>	Category management</a:t>
            </a:r>
          </a:p>
          <a:p>
            <a:pPr marL="0" indent="0">
              <a:buNone/>
            </a:pPr>
            <a:r>
              <a:rPr lang="en-IN" sz="2000" dirty="0">
                <a:latin typeface="Times New Roman" panose="02020603050405020304" pitchFamily="18" charset="0"/>
                <a:cs typeface="Times New Roman" panose="02020603050405020304" pitchFamily="18" charset="0"/>
              </a:rPr>
              <a:t>	Product management</a:t>
            </a:r>
          </a:p>
          <a:p>
            <a:pPr marL="0" indent="0">
              <a:buNone/>
            </a:pPr>
            <a:r>
              <a:rPr lang="en-IN" sz="2000" dirty="0">
                <a:latin typeface="Times New Roman" panose="02020603050405020304" pitchFamily="18" charset="0"/>
                <a:cs typeface="Times New Roman" panose="02020603050405020304" pitchFamily="18" charset="0"/>
              </a:rPr>
              <a:t>	Orders management</a:t>
            </a:r>
          </a:p>
          <a:p>
            <a:pPr marL="0" indent="0">
              <a:buNone/>
            </a:pPr>
            <a:r>
              <a:rPr lang="en-IN" sz="2000" dirty="0">
                <a:latin typeface="Times New Roman" panose="02020603050405020304" pitchFamily="18" charset="0"/>
                <a:cs typeface="Times New Roman" panose="02020603050405020304" pitchFamily="18" charset="0"/>
              </a:rPr>
              <a:t>	User management </a:t>
            </a:r>
          </a:p>
          <a:p>
            <a:pPr marL="0" indent="0">
              <a:buNone/>
            </a:pPr>
            <a:r>
              <a:rPr lang="en-IN" sz="2000" dirty="0">
                <a:latin typeface="Times New Roman" panose="02020603050405020304" pitchFamily="18" charset="0"/>
                <a:cs typeface="Times New Roman" panose="02020603050405020304" pitchFamily="18" charset="0"/>
              </a:rPr>
              <a:t>	Global Settings</a:t>
            </a:r>
          </a:p>
          <a:p>
            <a:pPr marL="0" indent="0">
              <a:buNone/>
            </a:pPr>
            <a:r>
              <a:rPr lang="en-IN" sz="2000" dirty="0">
                <a:latin typeface="Times New Roman" panose="02020603050405020304" pitchFamily="18" charset="0"/>
                <a:cs typeface="Times New Roman" panose="02020603050405020304" pitchFamily="18" charset="0"/>
              </a:rPr>
              <a:t>	Admin Profile</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Admin Login:- Admin login module is for admin access and </a:t>
            </a:r>
            <a:r>
              <a:rPr lang="en-IN" sz="2000" dirty="0" err="1">
                <a:latin typeface="Times New Roman" panose="02020603050405020304" pitchFamily="18" charset="0"/>
                <a:cs typeface="Times New Roman" panose="02020603050405020304" pitchFamily="18" charset="0"/>
              </a:rPr>
              <a:t>authoriation</a:t>
            </a:r>
            <a:r>
              <a:rPr lang="en-IN" sz="2000" dirty="0">
                <a:latin typeface="Times New Roman" panose="02020603050405020304" pitchFamily="18" charset="0"/>
                <a:cs typeface="Times New Roman" panose="02020603050405020304" pitchFamily="18" charset="0"/>
              </a:rPr>
              <a:t>. It checks</a:t>
            </a:r>
          </a:p>
          <a:p>
            <a:pPr marL="0" indent="0">
              <a:buNone/>
            </a:pPr>
            <a:r>
              <a:rPr lang="en-IN" sz="2000" dirty="0">
                <a:latin typeface="Times New Roman" panose="02020603050405020304" pitchFamily="18" charset="0"/>
                <a:cs typeface="Times New Roman" panose="02020603050405020304" pitchFamily="18" charset="0"/>
              </a:rPr>
              <a:t>Whether authorized person is accessing Administration </a:t>
            </a:r>
            <a:r>
              <a:rPr lang="en-IN" sz="2000" dirty="0" err="1">
                <a:latin typeface="Times New Roman" panose="02020603050405020304" pitchFamily="18" charset="0"/>
                <a:cs typeface="Times New Roman" panose="02020603050405020304" pitchFamily="18" charset="0"/>
              </a:rPr>
              <a:t>Dashoard</a:t>
            </a:r>
            <a:r>
              <a:rPr lang="en-IN" sz="2000" dirty="0">
                <a:latin typeface="Times New Roman" panose="02020603050405020304" pitchFamily="18" charset="0"/>
                <a:cs typeface="Times New Roman" panose="02020603050405020304" pitchFamily="18" charset="0"/>
              </a:rPr>
              <a:t> or not.</a:t>
            </a:r>
          </a:p>
          <a:p>
            <a:pPr marL="0" indent="0">
              <a:buNone/>
            </a:pP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AFD816BF-9D77-445A-9005-B7F231F723CA}"/>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BECA4B-8EB3-47D5-B258-F25E2ABB8B08}"/>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System modules</a:t>
            </a:r>
          </a:p>
        </p:txBody>
      </p:sp>
      <p:cxnSp>
        <p:nvCxnSpPr>
          <p:cNvPr id="6" name="Straight Connector 5">
            <a:extLst>
              <a:ext uri="{FF2B5EF4-FFF2-40B4-BE49-F238E27FC236}">
                <a16:creationId xmlns:a16="http://schemas.microsoft.com/office/drawing/2014/main" id="{32C53138-A786-4E96-B89A-6477231FE5F2}"/>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D05A60B-40B2-425E-A8D7-CBB0DC72C080}"/>
              </a:ext>
            </a:extLst>
          </p:cNvPr>
          <p:cNvSpPr txBox="1"/>
          <p:nvPr/>
        </p:nvSpPr>
        <p:spPr>
          <a:xfrm>
            <a:off x="838200" y="6143625"/>
            <a:ext cx="10991850" cy="369332"/>
          </a:xfrm>
          <a:prstGeom prst="rect">
            <a:avLst/>
          </a:prstGeom>
          <a:noFill/>
        </p:spPr>
        <p:txBody>
          <a:bodyPr wrap="square" rtlCol="0">
            <a:spAutoFit/>
          </a:bodyPr>
          <a:lstStyle/>
          <a:p>
            <a:r>
              <a:rPr lang="en-IN" dirty="0"/>
              <a:t>SRICEAS                                                                                       6                                                                        MEDICAL STORE</a:t>
            </a:r>
          </a:p>
        </p:txBody>
      </p:sp>
    </p:spTree>
    <p:extLst>
      <p:ext uri="{BB962C8B-B14F-4D97-AF65-F5344CB8AC3E}">
        <p14:creationId xmlns:p14="http://schemas.microsoft.com/office/powerpoint/2010/main" val="156574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593981"/>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Category </a:t>
            </a:r>
            <a:r>
              <a:rPr lang="en-IN" sz="2000" dirty="0" err="1">
                <a:latin typeface="Times New Roman" panose="02020603050405020304" pitchFamily="18" charset="0"/>
                <a:cs typeface="Times New Roman" panose="02020603050405020304" pitchFamily="18" charset="0"/>
              </a:rPr>
              <a:t>Managemet</a:t>
            </a:r>
            <a:r>
              <a:rPr lang="en-IN" sz="2000" dirty="0">
                <a:latin typeface="Times New Roman" panose="02020603050405020304" pitchFamily="18" charset="0"/>
                <a:cs typeface="Times New Roman" panose="02020603050405020304" pitchFamily="18" charset="0"/>
              </a:rPr>
              <a:t>:- Category management is made for handling product </a:t>
            </a:r>
          </a:p>
          <a:p>
            <a:pPr marL="0" indent="0">
              <a:buNone/>
            </a:pPr>
            <a:r>
              <a:rPr lang="en-IN" sz="2000" dirty="0">
                <a:latin typeface="Times New Roman" panose="02020603050405020304" pitchFamily="18" charset="0"/>
                <a:cs typeface="Times New Roman" panose="02020603050405020304" pitchFamily="18" charset="0"/>
              </a:rPr>
              <a:t>	categories operations like insert , update , delete , sorting , status , searching &amp;</a:t>
            </a:r>
          </a:p>
          <a:p>
            <a:pPr marL="0" indent="0">
              <a:buNone/>
            </a:pPr>
            <a:r>
              <a:rPr lang="en-IN" sz="2000" dirty="0">
                <a:latin typeface="Times New Roman" panose="02020603050405020304" pitchFamily="18" charset="0"/>
                <a:cs typeface="Times New Roman" panose="02020603050405020304" pitchFamily="18" charset="0"/>
              </a:rPr>
              <a:t>	pagination.</a:t>
            </a:r>
          </a:p>
          <a:p>
            <a:pPr marL="0" indent="0">
              <a:buNone/>
            </a:pPr>
            <a:r>
              <a:rPr lang="en-IN" sz="2000" dirty="0">
                <a:latin typeface="Times New Roman" panose="02020603050405020304" pitchFamily="18" charset="0"/>
                <a:cs typeface="Times New Roman" panose="02020603050405020304" pitchFamily="18" charset="0"/>
              </a:rPr>
              <a:t>Product </a:t>
            </a:r>
            <a:r>
              <a:rPr lang="en-IN" sz="2000" dirty="0" err="1">
                <a:latin typeface="Times New Roman" panose="02020603050405020304" pitchFamily="18" charset="0"/>
                <a:cs typeface="Times New Roman" panose="02020603050405020304" pitchFamily="18" charset="0"/>
              </a:rPr>
              <a:t>Managemet</a:t>
            </a:r>
            <a:r>
              <a:rPr lang="en-IN" sz="2000" dirty="0">
                <a:latin typeface="Times New Roman" panose="02020603050405020304" pitchFamily="18" charset="0"/>
                <a:cs typeface="Times New Roman" panose="02020603050405020304" pitchFamily="18" charset="0"/>
              </a:rPr>
              <a:t>:- Product management is made for handling product </a:t>
            </a:r>
          </a:p>
          <a:p>
            <a:pPr marL="0" indent="0">
              <a:buNone/>
            </a:pPr>
            <a:r>
              <a:rPr lang="en-IN" sz="2000" dirty="0">
                <a:latin typeface="Times New Roman" panose="02020603050405020304" pitchFamily="18" charset="0"/>
                <a:cs typeface="Times New Roman" panose="02020603050405020304" pitchFamily="18" charset="0"/>
              </a:rPr>
              <a:t>	operations like insert , update , delete , sorting , status ,searching &amp;</a:t>
            </a:r>
          </a:p>
          <a:p>
            <a:pPr marL="0" indent="0">
              <a:buNone/>
            </a:pPr>
            <a:r>
              <a:rPr lang="en-IN" sz="2000" dirty="0">
                <a:latin typeface="Times New Roman" panose="02020603050405020304" pitchFamily="18" charset="0"/>
                <a:cs typeface="Times New Roman" panose="02020603050405020304" pitchFamily="18" charset="0"/>
              </a:rPr>
              <a:t>	pagination.</a:t>
            </a:r>
          </a:p>
          <a:p>
            <a:pPr marL="0" indent="0">
              <a:buNone/>
            </a:pPr>
            <a:r>
              <a:rPr lang="en-IN" sz="2000" dirty="0">
                <a:latin typeface="Times New Roman" panose="02020603050405020304" pitchFamily="18" charset="0"/>
                <a:cs typeface="Times New Roman" panose="02020603050405020304" pitchFamily="18" charset="0"/>
              </a:rPr>
              <a:t>Order </a:t>
            </a:r>
            <a:r>
              <a:rPr lang="en-IN" sz="2000" dirty="0" err="1">
                <a:latin typeface="Times New Roman" panose="02020603050405020304" pitchFamily="18" charset="0"/>
                <a:cs typeface="Times New Roman" panose="02020603050405020304" pitchFamily="18" charset="0"/>
              </a:rPr>
              <a:t>Managemet</a:t>
            </a:r>
            <a:r>
              <a:rPr lang="en-IN" sz="2000" dirty="0">
                <a:latin typeface="Times New Roman" panose="02020603050405020304" pitchFamily="18" charset="0"/>
                <a:cs typeface="Times New Roman" panose="02020603050405020304" pitchFamily="18" charset="0"/>
              </a:rPr>
              <a:t>:- Order management is made for handling order </a:t>
            </a:r>
          </a:p>
          <a:p>
            <a:pPr marL="0" indent="0">
              <a:buNone/>
            </a:pPr>
            <a:r>
              <a:rPr lang="en-IN" sz="2000" dirty="0">
                <a:latin typeface="Times New Roman" panose="02020603050405020304" pitchFamily="18" charset="0"/>
                <a:cs typeface="Times New Roman" panose="02020603050405020304" pitchFamily="18" charset="0"/>
              </a:rPr>
              <a:t>	operations like insert , update , delete , sorting , status , searching &amp;</a:t>
            </a:r>
          </a:p>
          <a:p>
            <a:pPr marL="0" indent="0">
              <a:buNone/>
            </a:pPr>
            <a:r>
              <a:rPr lang="en-IN" sz="2000" dirty="0">
                <a:latin typeface="Times New Roman" panose="02020603050405020304" pitchFamily="18" charset="0"/>
                <a:cs typeface="Times New Roman" panose="02020603050405020304" pitchFamily="18" charset="0"/>
              </a:rPr>
              <a:t>	pagination. Specific order for particular can be managed by. </a:t>
            </a:r>
          </a:p>
          <a:p>
            <a:pPr marL="0" indent="0">
              <a:buNone/>
            </a:pPr>
            <a:r>
              <a:rPr lang="en-IN" sz="2000" dirty="0">
                <a:latin typeface="Times New Roman" panose="02020603050405020304" pitchFamily="18" charset="0"/>
                <a:cs typeface="Times New Roman" panose="02020603050405020304" pitchFamily="18" charset="0"/>
              </a:rPr>
              <a:t>User friendly &amp; Responsive UI designed for Administrator’s convenience.</a:t>
            </a:r>
          </a:p>
        </p:txBody>
      </p:sp>
      <p:cxnSp>
        <p:nvCxnSpPr>
          <p:cNvPr id="4" name="Straight Connector 3">
            <a:extLst>
              <a:ext uri="{FF2B5EF4-FFF2-40B4-BE49-F238E27FC236}">
                <a16:creationId xmlns:a16="http://schemas.microsoft.com/office/drawing/2014/main" id="{0AABEB52-C470-4831-A18C-4D4A8AFB021A}"/>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9C6F4D88-DC26-44CA-8A16-4E8C3FA8F865}"/>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System modules</a:t>
            </a:r>
          </a:p>
        </p:txBody>
      </p:sp>
      <p:cxnSp>
        <p:nvCxnSpPr>
          <p:cNvPr id="6" name="Straight Connector 5">
            <a:extLst>
              <a:ext uri="{FF2B5EF4-FFF2-40B4-BE49-F238E27FC236}">
                <a16:creationId xmlns:a16="http://schemas.microsoft.com/office/drawing/2014/main" id="{1F2FF7C6-6CE4-4BF7-BAD0-4E3C800E199C}"/>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8FAA3F0-7254-49F0-BF81-4AFBDA87D812}"/>
              </a:ext>
            </a:extLst>
          </p:cNvPr>
          <p:cNvSpPr txBox="1"/>
          <p:nvPr/>
        </p:nvSpPr>
        <p:spPr>
          <a:xfrm>
            <a:off x="838200" y="6143625"/>
            <a:ext cx="10991850" cy="369332"/>
          </a:xfrm>
          <a:prstGeom prst="rect">
            <a:avLst/>
          </a:prstGeom>
          <a:noFill/>
        </p:spPr>
        <p:txBody>
          <a:bodyPr wrap="square" rtlCol="0">
            <a:spAutoFit/>
          </a:bodyPr>
          <a:lstStyle/>
          <a:p>
            <a:r>
              <a:rPr lang="en-IN" dirty="0"/>
              <a:t>SRICEAS                                                                                       7                                                                       MEDICAL STORE</a:t>
            </a:r>
          </a:p>
        </p:txBody>
      </p:sp>
    </p:spTree>
    <p:extLst>
      <p:ext uri="{BB962C8B-B14F-4D97-AF65-F5344CB8AC3E}">
        <p14:creationId xmlns:p14="http://schemas.microsoft.com/office/powerpoint/2010/main" val="131625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User </a:t>
            </a:r>
            <a:r>
              <a:rPr lang="en-IN" sz="2000" dirty="0" err="1">
                <a:latin typeface="Times New Roman" panose="02020603050405020304" pitchFamily="18" charset="0"/>
                <a:cs typeface="Times New Roman" panose="02020603050405020304" pitchFamily="18" charset="0"/>
              </a:rPr>
              <a:t>Managemet</a:t>
            </a:r>
            <a:r>
              <a:rPr lang="en-IN" sz="2000" dirty="0">
                <a:latin typeface="Times New Roman" panose="02020603050405020304" pitchFamily="18" charset="0"/>
                <a:cs typeface="Times New Roman" panose="02020603050405020304" pitchFamily="18" charset="0"/>
              </a:rPr>
              <a:t>:- All those user who sign up to our store from </a:t>
            </a:r>
            <a:r>
              <a:rPr lang="en-IN" sz="2000" dirty="0" err="1">
                <a:latin typeface="Times New Roman" panose="02020603050405020304" pitchFamily="18" charset="0"/>
                <a:cs typeface="Times New Roman" panose="02020603050405020304" pitchFamily="18" charset="0"/>
              </a:rPr>
              <a:t>fontend</a:t>
            </a:r>
            <a:r>
              <a:rPr lang="en-IN" sz="2000" dirty="0">
                <a:latin typeface="Times New Roman" panose="02020603050405020304" pitchFamily="18" charset="0"/>
                <a:cs typeface="Times New Roman" panose="02020603050405020304" pitchFamily="18" charset="0"/>
              </a:rPr>
              <a:t> are r	</a:t>
            </a:r>
          </a:p>
          <a:p>
            <a:pPr marL="0" indent="0">
              <a:buNone/>
            </a:pPr>
            <a:r>
              <a:rPr lang="en-IN" sz="2000" dirty="0">
                <a:latin typeface="Times New Roman" panose="02020603050405020304" pitchFamily="18" charset="0"/>
                <a:cs typeface="Times New Roman" panose="02020603050405020304" pitchFamily="18" charset="0"/>
              </a:rPr>
              <a:t>	registered here. From user management table users can be deleted , 	</a:t>
            </a:r>
          </a:p>
          <a:p>
            <a:pPr marL="0" indent="0">
              <a:buNone/>
            </a:pPr>
            <a:r>
              <a:rPr lang="en-IN" sz="2000" dirty="0">
                <a:latin typeface="Times New Roman" panose="02020603050405020304" pitchFamily="18" charset="0"/>
                <a:cs typeface="Times New Roman" panose="02020603050405020304" pitchFamily="18" charset="0"/>
              </a:rPr>
              <a:t>	disabled , sorted &amp; searched.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Website Global Settings:- This feature is provided to change store currency from</a:t>
            </a:r>
          </a:p>
          <a:p>
            <a:pPr marL="0" indent="0">
              <a:buNone/>
            </a:pPr>
            <a:r>
              <a:rPr lang="en-IN" sz="2000" dirty="0">
                <a:latin typeface="Times New Roman" panose="02020603050405020304" pitchFamily="18" charset="0"/>
                <a:cs typeface="Times New Roman" panose="02020603050405020304" pitchFamily="18" charset="0"/>
              </a:rPr>
              <a:t>Dashboard. In case owner decides to expand business like multi-national </a:t>
            </a:r>
          </a:p>
          <a:p>
            <a:pPr marL="0" indent="0">
              <a:buNone/>
            </a:pPr>
            <a:r>
              <a:rPr lang="en-IN" sz="2000" dirty="0">
                <a:latin typeface="Times New Roman" panose="02020603050405020304" pitchFamily="18" charset="0"/>
                <a:cs typeface="Times New Roman" panose="02020603050405020304" pitchFamily="18" charset="0"/>
              </a:rPr>
              <a:t>business then just have to choose new currency from dropdown.</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Admin Profile:-  Feature is included for changing admin login credentials.</a:t>
            </a:r>
          </a:p>
        </p:txBody>
      </p:sp>
      <p:cxnSp>
        <p:nvCxnSpPr>
          <p:cNvPr id="4" name="Straight Connector 3">
            <a:extLst>
              <a:ext uri="{FF2B5EF4-FFF2-40B4-BE49-F238E27FC236}">
                <a16:creationId xmlns:a16="http://schemas.microsoft.com/office/drawing/2014/main" id="{8E17A057-8C1F-406D-BB3F-5392E1F4ADFF}"/>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353F06A6-6758-46B8-92A9-33724C5C251F}"/>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System modules</a:t>
            </a:r>
          </a:p>
        </p:txBody>
      </p:sp>
      <p:cxnSp>
        <p:nvCxnSpPr>
          <p:cNvPr id="6" name="Straight Connector 5">
            <a:extLst>
              <a:ext uri="{FF2B5EF4-FFF2-40B4-BE49-F238E27FC236}">
                <a16:creationId xmlns:a16="http://schemas.microsoft.com/office/drawing/2014/main" id="{F76A8546-8B7A-42FC-9FB9-646750930497}"/>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BEC3DA9-F499-45BC-93BA-CA5DA4692918}"/>
              </a:ext>
            </a:extLst>
          </p:cNvPr>
          <p:cNvSpPr txBox="1"/>
          <p:nvPr/>
        </p:nvSpPr>
        <p:spPr>
          <a:xfrm>
            <a:off x="838200" y="6143625"/>
            <a:ext cx="10991850" cy="369332"/>
          </a:xfrm>
          <a:prstGeom prst="rect">
            <a:avLst/>
          </a:prstGeom>
          <a:noFill/>
        </p:spPr>
        <p:txBody>
          <a:bodyPr wrap="square" rtlCol="0">
            <a:spAutoFit/>
          </a:bodyPr>
          <a:lstStyle/>
          <a:p>
            <a:r>
              <a:rPr lang="en-IN" dirty="0"/>
              <a:t>SRICEAS                                                                                       8                                                                       MEDICAL STORE</a:t>
            </a:r>
          </a:p>
        </p:txBody>
      </p:sp>
    </p:spTree>
    <p:extLst>
      <p:ext uri="{BB962C8B-B14F-4D97-AF65-F5344CB8AC3E}">
        <p14:creationId xmlns:p14="http://schemas.microsoft.com/office/powerpoint/2010/main" val="318430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267082"/>
            <a:ext cx="10515600" cy="342518"/>
          </a:xfrm>
        </p:spPr>
        <p:txBody>
          <a:bodyPr>
            <a:noAutofit/>
          </a:bodyPr>
          <a:lstStyle/>
          <a:p>
            <a:pPr marL="0" indent="0">
              <a:buNone/>
            </a:pPr>
            <a:r>
              <a:rPr lang="en-IN" sz="2400" dirty="0">
                <a:latin typeface="Poppins Light" panose="00000400000000000000" pitchFamily="50" charset="0"/>
                <a:cs typeface="Poppins Light" panose="00000400000000000000" pitchFamily="50" charset="0"/>
              </a:rPr>
              <a:t>Database Screenshots:-</a:t>
            </a:r>
          </a:p>
        </p:txBody>
      </p:sp>
      <p:pic>
        <p:nvPicPr>
          <p:cNvPr id="4" name="Picture 3">
            <a:extLst>
              <a:ext uri="{FF2B5EF4-FFF2-40B4-BE49-F238E27FC236}">
                <a16:creationId xmlns:a16="http://schemas.microsoft.com/office/drawing/2014/main" id="{D4E9A8AC-11D2-4CAE-BBFF-A6D7D5D3B576}"/>
              </a:ext>
            </a:extLst>
          </p:cNvPr>
          <p:cNvPicPr>
            <a:picLocks noChangeAspect="1"/>
          </p:cNvPicPr>
          <p:nvPr/>
        </p:nvPicPr>
        <p:blipFill>
          <a:blip r:embed="rId2"/>
          <a:stretch>
            <a:fillRect/>
          </a:stretch>
        </p:blipFill>
        <p:spPr>
          <a:xfrm>
            <a:off x="927652" y="818050"/>
            <a:ext cx="10827026" cy="4925526"/>
          </a:xfrm>
          <a:prstGeom prst="rect">
            <a:avLst/>
          </a:prstGeom>
        </p:spPr>
      </p:pic>
      <p:sp>
        <p:nvSpPr>
          <p:cNvPr id="5" name="Title 1">
            <a:extLst>
              <a:ext uri="{FF2B5EF4-FFF2-40B4-BE49-F238E27FC236}">
                <a16:creationId xmlns:a16="http://schemas.microsoft.com/office/drawing/2014/main" id="{EF203868-DC4F-469C-945E-C6A873E2DC7B}"/>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FED3748F-975E-4934-BE48-EA3245A723DB}"/>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8820117-97BA-4CC1-96D6-41BCD3CA0167}"/>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5A6910A-B6C2-4604-BB26-44E36CBC03B5}"/>
              </a:ext>
            </a:extLst>
          </p:cNvPr>
          <p:cNvSpPr txBox="1"/>
          <p:nvPr/>
        </p:nvSpPr>
        <p:spPr>
          <a:xfrm>
            <a:off x="838200" y="6143625"/>
            <a:ext cx="10991850" cy="369332"/>
          </a:xfrm>
          <a:prstGeom prst="rect">
            <a:avLst/>
          </a:prstGeom>
          <a:noFill/>
        </p:spPr>
        <p:txBody>
          <a:bodyPr wrap="square" rtlCol="0">
            <a:spAutoFit/>
          </a:bodyPr>
          <a:lstStyle/>
          <a:p>
            <a:r>
              <a:rPr lang="en-IN" dirty="0"/>
              <a:t>SRICEAS                                                                                       9                                                                       MEDICAL STORE</a:t>
            </a:r>
          </a:p>
        </p:txBody>
      </p:sp>
    </p:spTree>
    <p:extLst>
      <p:ext uri="{BB962C8B-B14F-4D97-AF65-F5344CB8AC3E}">
        <p14:creationId xmlns:p14="http://schemas.microsoft.com/office/powerpoint/2010/main" val="97259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4E46CE-4C8C-46F1-B746-A0F56DBE394A}"/>
              </a:ext>
            </a:extLst>
          </p:cNvPr>
          <p:cNvPicPr>
            <a:picLocks noChangeAspect="1"/>
          </p:cNvPicPr>
          <p:nvPr/>
        </p:nvPicPr>
        <p:blipFill>
          <a:blip r:embed="rId2"/>
          <a:stretch>
            <a:fillRect/>
          </a:stretch>
        </p:blipFill>
        <p:spPr>
          <a:xfrm>
            <a:off x="738187" y="971563"/>
            <a:ext cx="10715625" cy="4786297"/>
          </a:xfrm>
          <a:prstGeom prst="rect">
            <a:avLst/>
          </a:prstGeom>
        </p:spPr>
      </p:pic>
      <p:cxnSp>
        <p:nvCxnSpPr>
          <p:cNvPr id="3" name="Straight Connector 2">
            <a:extLst>
              <a:ext uri="{FF2B5EF4-FFF2-40B4-BE49-F238E27FC236}">
                <a16:creationId xmlns:a16="http://schemas.microsoft.com/office/drawing/2014/main" id="{1A8EFEF1-F5BF-4504-B99E-3051782E4246}"/>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04F25919-889C-4B1E-8721-DF5B93DA12B2}"/>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5" name="Straight Connector 4">
            <a:extLst>
              <a:ext uri="{FF2B5EF4-FFF2-40B4-BE49-F238E27FC236}">
                <a16:creationId xmlns:a16="http://schemas.microsoft.com/office/drawing/2014/main" id="{274E1624-227D-4470-AAC0-45C22555FB36}"/>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887AC5C-ADE1-45D2-BE36-7A12A8DFE546}"/>
              </a:ext>
            </a:extLst>
          </p:cNvPr>
          <p:cNvSpPr txBox="1"/>
          <p:nvPr/>
        </p:nvSpPr>
        <p:spPr>
          <a:xfrm>
            <a:off x="838200" y="6143625"/>
            <a:ext cx="10991850" cy="369332"/>
          </a:xfrm>
          <a:prstGeom prst="rect">
            <a:avLst/>
          </a:prstGeom>
          <a:noFill/>
        </p:spPr>
        <p:txBody>
          <a:bodyPr wrap="square" rtlCol="0">
            <a:spAutoFit/>
          </a:bodyPr>
          <a:lstStyle/>
          <a:p>
            <a:r>
              <a:rPr lang="en-IN" dirty="0"/>
              <a:t>SRICEAS                                                                                       10                                                                       MEDICAL STORE</a:t>
            </a:r>
          </a:p>
        </p:txBody>
      </p:sp>
    </p:spTree>
    <p:extLst>
      <p:ext uri="{BB962C8B-B14F-4D97-AF65-F5344CB8AC3E}">
        <p14:creationId xmlns:p14="http://schemas.microsoft.com/office/powerpoint/2010/main" val="370442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BC6E8-B8BC-4265-870E-0A381825CB73}"/>
              </a:ext>
            </a:extLst>
          </p:cNvPr>
          <p:cNvPicPr>
            <a:picLocks noChangeAspect="1"/>
          </p:cNvPicPr>
          <p:nvPr/>
        </p:nvPicPr>
        <p:blipFill>
          <a:blip r:embed="rId2"/>
          <a:stretch>
            <a:fillRect/>
          </a:stretch>
        </p:blipFill>
        <p:spPr>
          <a:xfrm>
            <a:off x="1004887" y="957263"/>
            <a:ext cx="10706100" cy="4829174"/>
          </a:xfrm>
          <a:prstGeom prst="rect">
            <a:avLst/>
          </a:prstGeom>
        </p:spPr>
      </p:pic>
      <p:sp>
        <p:nvSpPr>
          <p:cNvPr id="4" name="Title 1">
            <a:extLst>
              <a:ext uri="{FF2B5EF4-FFF2-40B4-BE49-F238E27FC236}">
                <a16:creationId xmlns:a16="http://schemas.microsoft.com/office/drawing/2014/main" id="{A50870D6-03BC-4D46-958E-E63A41C9163F}"/>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5" name="Straight Connector 4">
            <a:extLst>
              <a:ext uri="{FF2B5EF4-FFF2-40B4-BE49-F238E27FC236}">
                <a16:creationId xmlns:a16="http://schemas.microsoft.com/office/drawing/2014/main" id="{161A1BD0-0B78-4B23-AE01-806BFBEC2CB0}"/>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2E597057-E2FE-4FC7-A90C-F935766A194A}"/>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4B075D1-B23C-482F-BAC6-0E873DFEB5BB}"/>
              </a:ext>
            </a:extLst>
          </p:cNvPr>
          <p:cNvSpPr txBox="1"/>
          <p:nvPr/>
        </p:nvSpPr>
        <p:spPr>
          <a:xfrm>
            <a:off x="838200" y="6143625"/>
            <a:ext cx="10991850" cy="369332"/>
          </a:xfrm>
          <a:prstGeom prst="rect">
            <a:avLst/>
          </a:prstGeom>
          <a:noFill/>
        </p:spPr>
        <p:txBody>
          <a:bodyPr wrap="square" rtlCol="0">
            <a:spAutoFit/>
          </a:bodyPr>
          <a:lstStyle/>
          <a:p>
            <a:r>
              <a:rPr lang="en-IN" dirty="0"/>
              <a:t>SRICEAS                                                                                       11                                                                       MEDICAL STORE</a:t>
            </a:r>
          </a:p>
        </p:txBody>
      </p:sp>
    </p:spTree>
    <p:extLst>
      <p:ext uri="{BB962C8B-B14F-4D97-AF65-F5344CB8AC3E}">
        <p14:creationId xmlns:p14="http://schemas.microsoft.com/office/powerpoint/2010/main" val="104154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E194E-B5A6-4D67-853C-243AF145BD77}"/>
              </a:ext>
            </a:extLst>
          </p:cNvPr>
          <p:cNvPicPr>
            <a:picLocks noChangeAspect="1"/>
          </p:cNvPicPr>
          <p:nvPr/>
        </p:nvPicPr>
        <p:blipFill>
          <a:blip r:embed="rId2"/>
          <a:stretch>
            <a:fillRect/>
          </a:stretch>
        </p:blipFill>
        <p:spPr>
          <a:xfrm>
            <a:off x="747712" y="1000126"/>
            <a:ext cx="10696575" cy="4757734"/>
          </a:xfrm>
          <a:prstGeom prst="rect">
            <a:avLst/>
          </a:prstGeom>
        </p:spPr>
      </p:pic>
      <p:cxnSp>
        <p:nvCxnSpPr>
          <p:cNvPr id="3" name="Straight Connector 2">
            <a:extLst>
              <a:ext uri="{FF2B5EF4-FFF2-40B4-BE49-F238E27FC236}">
                <a16:creationId xmlns:a16="http://schemas.microsoft.com/office/drawing/2014/main" id="{4347FB54-8594-4238-B9E8-2BE46D4189A0}"/>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8755E846-9FB0-4ED9-8F7E-2937696B8786}"/>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BCDED78D-288A-4124-BFFD-7E401A04D1D2}"/>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030EA04-7787-41CF-8C87-E913AA5F06E2}"/>
              </a:ext>
            </a:extLst>
          </p:cNvPr>
          <p:cNvSpPr txBox="1"/>
          <p:nvPr/>
        </p:nvSpPr>
        <p:spPr>
          <a:xfrm>
            <a:off x="838200" y="6143625"/>
            <a:ext cx="10991850" cy="369332"/>
          </a:xfrm>
          <a:prstGeom prst="rect">
            <a:avLst/>
          </a:prstGeom>
          <a:noFill/>
        </p:spPr>
        <p:txBody>
          <a:bodyPr wrap="square" rtlCol="0">
            <a:spAutoFit/>
          </a:bodyPr>
          <a:lstStyle/>
          <a:p>
            <a:r>
              <a:rPr lang="en-IN" dirty="0"/>
              <a:t>SRICEAS                                                                                       12                                                                       MEDICAL STORE</a:t>
            </a:r>
          </a:p>
        </p:txBody>
      </p:sp>
    </p:spTree>
    <p:extLst>
      <p:ext uri="{BB962C8B-B14F-4D97-AF65-F5344CB8AC3E}">
        <p14:creationId xmlns:p14="http://schemas.microsoft.com/office/powerpoint/2010/main" val="295427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899C8-95D6-44B7-8091-A37B8883348E}"/>
              </a:ext>
            </a:extLst>
          </p:cNvPr>
          <p:cNvPicPr>
            <a:picLocks noChangeAspect="1"/>
          </p:cNvPicPr>
          <p:nvPr/>
        </p:nvPicPr>
        <p:blipFill>
          <a:blip r:embed="rId2"/>
          <a:stretch>
            <a:fillRect/>
          </a:stretch>
        </p:blipFill>
        <p:spPr>
          <a:xfrm>
            <a:off x="723900" y="1042989"/>
            <a:ext cx="10744200" cy="4814886"/>
          </a:xfrm>
          <a:prstGeom prst="rect">
            <a:avLst/>
          </a:prstGeom>
        </p:spPr>
      </p:pic>
      <p:cxnSp>
        <p:nvCxnSpPr>
          <p:cNvPr id="4" name="Straight Connector 3">
            <a:extLst>
              <a:ext uri="{FF2B5EF4-FFF2-40B4-BE49-F238E27FC236}">
                <a16:creationId xmlns:a16="http://schemas.microsoft.com/office/drawing/2014/main" id="{70986305-59F3-4C75-8085-B3A555D1DF10}"/>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BFD06C22-8C68-49A3-AC94-5BDB6468690D}"/>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7F690DB2-924A-417A-B98C-C527BFDAC6E4}"/>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037D2C8-4460-4D47-AF65-2B9C66E1720F}"/>
              </a:ext>
            </a:extLst>
          </p:cNvPr>
          <p:cNvSpPr txBox="1"/>
          <p:nvPr/>
        </p:nvSpPr>
        <p:spPr>
          <a:xfrm>
            <a:off x="838200" y="6143625"/>
            <a:ext cx="10991850" cy="369332"/>
          </a:xfrm>
          <a:prstGeom prst="rect">
            <a:avLst/>
          </a:prstGeom>
          <a:noFill/>
        </p:spPr>
        <p:txBody>
          <a:bodyPr wrap="square" rtlCol="0">
            <a:spAutoFit/>
          </a:bodyPr>
          <a:lstStyle/>
          <a:p>
            <a:r>
              <a:rPr lang="en-IN" dirty="0"/>
              <a:t>SRICEAS                                                                                       13                                                                       MEDICAL STORE</a:t>
            </a:r>
          </a:p>
        </p:txBody>
      </p:sp>
    </p:spTree>
    <p:extLst>
      <p:ext uri="{BB962C8B-B14F-4D97-AF65-F5344CB8AC3E}">
        <p14:creationId xmlns:p14="http://schemas.microsoft.com/office/powerpoint/2010/main" val="1233565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6E8DA-EB6E-403E-A995-8AE640FE82BC}"/>
              </a:ext>
            </a:extLst>
          </p:cNvPr>
          <p:cNvPicPr>
            <a:picLocks noChangeAspect="1"/>
          </p:cNvPicPr>
          <p:nvPr/>
        </p:nvPicPr>
        <p:blipFill>
          <a:blip r:embed="rId2"/>
          <a:stretch>
            <a:fillRect/>
          </a:stretch>
        </p:blipFill>
        <p:spPr>
          <a:xfrm>
            <a:off x="747712" y="1000125"/>
            <a:ext cx="10696575" cy="4814888"/>
          </a:xfrm>
          <a:prstGeom prst="rect">
            <a:avLst/>
          </a:prstGeom>
        </p:spPr>
      </p:pic>
      <p:cxnSp>
        <p:nvCxnSpPr>
          <p:cNvPr id="3" name="Straight Connector 2">
            <a:extLst>
              <a:ext uri="{FF2B5EF4-FFF2-40B4-BE49-F238E27FC236}">
                <a16:creationId xmlns:a16="http://schemas.microsoft.com/office/drawing/2014/main" id="{BA1AF498-17F0-449C-A58C-FC09A33B99CD}"/>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C9D4FC9E-DDD3-4CF2-9F8C-9EBE6AD888A0}"/>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9F13F52A-194A-40A3-9172-E7945475A1E9}"/>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E734B9F-F97E-4B3F-87DB-5D03E976015D}"/>
              </a:ext>
            </a:extLst>
          </p:cNvPr>
          <p:cNvSpPr txBox="1"/>
          <p:nvPr/>
        </p:nvSpPr>
        <p:spPr>
          <a:xfrm>
            <a:off x="838200" y="6143625"/>
            <a:ext cx="10991850" cy="369332"/>
          </a:xfrm>
          <a:prstGeom prst="rect">
            <a:avLst/>
          </a:prstGeom>
          <a:noFill/>
        </p:spPr>
        <p:txBody>
          <a:bodyPr wrap="square" rtlCol="0">
            <a:spAutoFit/>
          </a:bodyPr>
          <a:lstStyle/>
          <a:p>
            <a:r>
              <a:rPr lang="en-IN" dirty="0"/>
              <a:t>SRICEAS                                                                                       14                                                                       MEDICAL STORE</a:t>
            </a:r>
          </a:p>
        </p:txBody>
      </p:sp>
    </p:spTree>
    <p:extLst>
      <p:ext uri="{BB962C8B-B14F-4D97-AF65-F5344CB8AC3E}">
        <p14:creationId xmlns:p14="http://schemas.microsoft.com/office/powerpoint/2010/main" val="24241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9D400-1A13-44ED-9B50-9BCA6A5469C6}"/>
              </a:ext>
            </a:extLst>
          </p:cNvPr>
          <p:cNvPicPr>
            <a:picLocks noChangeAspect="1"/>
          </p:cNvPicPr>
          <p:nvPr/>
        </p:nvPicPr>
        <p:blipFill>
          <a:blip r:embed="rId2"/>
          <a:stretch>
            <a:fillRect/>
          </a:stretch>
        </p:blipFill>
        <p:spPr>
          <a:xfrm>
            <a:off x="685800" y="1014412"/>
            <a:ext cx="10668000" cy="4729160"/>
          </a:xfrm>
          <a:prstGeom prst="rect">
            <a:avLst/>
          </a:prstGeom>
        </p:spPr>
      </p:pic>
      <p:cxnSp>
        <p:nvCxnSpPr>
          <p:cNvPr id="4" name="Straight Connector 3">
            <a:extLst>
              <a:ext uri="{FF2B5EF4-FFF2-40B4-BE49-F238E27FC236}">
                <a16:creationId xmlns:a16="http://schemas.microsoft.com/office/drawing/2014/main" id="{AF32D273-1459-40FB-9F0D-18256A4CA2BB}"/>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34332E17-A433-4FF1-A2E0-AC62E18100AD}"/>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EA257FCE-BFF8-4990-AB24-AF2C8F53C746}"/>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83B337B-B608-4FEF-9915-715CBF31182C}"/>
              </a:ext>
            </a:extLst>
          </p:cNvPr>
          <p:cNvSpPr txBox="1"/>
          <p:nvPr/>
        </p:nvSpPr>
        <p:spPr>
          <a:xfrm>
            <a:off x="838200" y="6143625"/>
            <a:ext cx="10991850" cy="369332"/>
          </a:xfrm>
          <a:prstGeom prst="rect">
            <a:avLst/>
          </a:prstGeom>
          <a:noFill/>
        </p:spPr>
        <p:txBody>
          <a:bodyPr wrap="square" rtlCol="0">
            <a:spAutoFit/>
          </a:bodyPr>
          <a:lstStyle/>
          <a:p>
            <a:r>
              <a:rPr lang="en-IN" dirty="0"/>
              <a:t>SRICEAS                                                                                       15                                                                       MEDICAL STORE</a:t>
            </a:r>
          </a:p>
        </p:txBody>
      </p:sp>
    </p:spTree>
    <p:extLst>
      <p:ext uri="{BB962C8B-B14F-4D97-AF65-F5344CB8AC3E}">
        <p14:creationId xmlns:p14="http://schemas.microsoft.com/office/powerpoint/2010/main" val="139179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4F82D0-3F51-4EAC-B6A9-87295C288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49" y="0"/>
            <a:ext cx="4848301" cy="6858000"/>
          </a:xfrm>
          <a:prstGeom prst="rect">
            <a:avLst/>
          </a:prstGeom>
        </p:spPr>
      </p:pic>
    </p:spTree>
    <p:extLst>
      <p:ext uri="{BB962C8B-B14F-4D97-AF65-F5344CB8AC3E}">
        <p14:creationId xmlns:p14="http://schemas.microsoft.com/office/powerpoint/2010/main" val="1658939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FC5B92-4458-4B67-998C-D64EC67C580E}"/>
              </a:ext>
            </a:extLst>
          </p:cNvPr>
          <p:cNvPicPr>
            <a:picLocks noChangeAspect="1"/>
          </p:cNvPicPr>
          <p:nvPr/>
        </p:nvPicPr>
        <p:blipFill>
          <a:blip r:embed="rId2"/>
          <a:stretch>
            <a:fillRect/>
          </a:stretch>
        </p:blipFill>
        <p:spPr>
          <a:xfrm>
            <a:off x="752475" y="1057287"/>
            <a:ext cx="10687050" cy="4700571"/>
          </a:xfrm>
          <a:prstGeom prst="rect">
            <a:avLst/>
          </a:prstGeom>
        </p:spPr>
      </p:pic>
      <p:cxnSp>
        <p:nvCxnSpPr>
          <p:cNvPr id="3" name="Straight Connector 2">
            <a:extLst>
              <a:ext uri="{FF2B5EF4-FFF2-40B4-BE49-F238E27FC236}">
                <a16:creationId xmlns:a16="http://schemas.microsoft.com/office/drawing/2014/main" id="{F6393992-F7C4-401F-8809-2AFCD60CAE87}"/>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A00B892C-CD5C-49CD-BFEC-039F6278C1C8}"/>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ECC20CF3-47A2-4E6D-98B2-0B24FB7E99FE}"/>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DC39EB8-91AC-456E-A757-A701B847965A}"/>
              </a:ext>
            </a:extLst>
          </p:cNvPr>
          <p:cNvSpPr txBox="1"/>
          <p:nvPr/>
        </p:nvSpPr>
        <p:spPr>
          <a:xfrm>
            <a:off x="838200" y="6143625"/>
            <a:ext cx="10991850" cy="369332"/>
          </a:xfrm>
          <a:prstGeom prst="rect">
            <a:avLst/>
          </a:prstGeom>
          <a:noFill/>
        </p:spPr>
        <p:txBody>
          <a:bodyPr wrap="square" rtlCol="0">
            <a:spAutoFit/>
          </a:bodyPr>
          <a:lstStyle/>
          <a:p>
            <a:r>
              <a:rPr lang="en-IN" dirty="0"/>
              <a:t>SRICEAS                                                                                       16                                                                       MEDICAL STORE</a:t>
            </a:r>
          </a:p>
        </p:txBody>
      </p:sp>
    </p:spTree>
    <p:extLst>
      <p:ext uri="{BB962C8B-B14F-4D97-AF65-F5344CB8AC3E}">
        <p14:creationId xmlns:p14="http://schemas.microsoft.com/office/powerpoint/2010/main" val="20221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D8AC41-978A-4C13-9EF2-26434422B75F}"/>
              </a:ext>
            </a:extLst>
          </p:cNvPr>
          <p:cNvPicPr>
            <a:picLocks noChangeAspect="1"/>
          </p:cNvPicPr>
          <p:nvPr/>
        </p:nvPicPr>
        <p:blipFill>
          <a:blip r:embed="rId2"/>
          <a:stretch>
            <a:fillRect/>
          </a:stretch>
        </p:blipFill>
        <p:spPr>
          <a:xfrm>
            <a:off x="733425" y="1042989"/>
            <a:ext cx="10725150" cy="4786314"/>
          </a:xfrm>
          <a:prstGeom prst="rect">
            <a:avLst/>
          </a:prstGeom>
        </p:spPr>
      </p:pic>
      <p:sp>
        <p:nvSpPr>
          <p:cNvPr id="3" name="Title 1">
            <a:extLst>
              <a:ext uri="{FF2B5EF4-FFF2-40B4-BE49-F238E27FC236}">
                <a16:creationId xmlns:a16="http://schemas.microsoft.com/office/drawing/2014/main" id="{2B150523-43DE-405A-9D8C-E72F4A5B3288}"/>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4" name="Straight Connector 3">
            <a:extLst>
              <a:ext uri="{FF2B5EF4-FFF2-40B4-BE49-F238E27FC236}">
                <a16:creationId xmlns:a16="http://schemas.microsoft.com/office/drawing/2014/main" id="{915B0C12-C050-4D7A-8054-FA78775A9137}"/>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1993263-EDE2-4D73-946E-4A73C5BA10F6}"/>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15F4432-3D17-46D1-9CC5-2A20CB146C7D}"/>
              </a:ext>
            </a:extLst>
          </p:cNvPr>
          <p:cNvSpPr txBox="1"/>
          <p:nvPr/>
        </p:nvSpPr>
        <p:spPr>
          <a:xfrm>
            <a:off x="838200" y="6143625"/>
            <a:ext cx="10991850" cy="369332"/>
          </a:xfrm>
          <a:prstGeom prst="rect">
            <a:avLst/>
          </a:prstGeom>
          <a:noFill/>
        </p:spPr>
        <p:txBody>
          <a:bodyPr wrap="square" rtlCol="0">
            <a:spAutoFit/>
          </a:bodyPr>
          <a:lstStyle/>
          <a:p>
            <a:r>
              <a:rPr lang="en-IN" dirty="0"/>
              <a:t>SRICEAS                                                                                       17                                                                       MEDICAL STORE</a:t>
            </a:r>
          </a:p>
        </p:txBody>
      </p:sp>
    </p:spTree>
    <p:extLst>
      <p:ext uri="{BB962C8B-B14F-4D97-AF65-F5344CB8AC3E}">
        <p14:creationId xmlns:p14="http://schemas.microsoft.com/office/powerpoint/2010/main" val="570799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9A9E4-4191-48E4-910A-0861D53AC030}"/>
              </a:ext>
            </a:extLst>
          </p:cNvPr>
          <p:cNvPicPr>
            <a:picLocks noChangeAspect="1"/>
          </p:cNvPicPr>
          <p:nvPr/>
        </p:nvPicPr>
        <p:blipFill>
          <a:blip r:embed="rId2"/>
          <a:stretch>
            <a:fillRect/>
          </a:stretch>
        </p:blipFill>
        <p:spPr>
          <a:xfrm>
            <a:off x="790575" y="1000125"/>
            <a:ext cx="10610850" cy="4757737"/>
          </a:xfrm>
          <a:prstGeom prst="rect">
            <a:avLst/>
          </a:prstGeom>
        </p:spPr>
      </p:pic>
      <p:cxnSp>
        <p:nvCxnSpPr>
          <p:cNvPr id="3" name="Straight Connector 2">
            <a:extLst>
              <a:ext uri="{FF2B5EF4-FFF2-40B4-BE49-F238E27FC236}">
                <a16:creationId xmlns:a16="http://schemas.microsoft.com/office/drawing/2014/main" id="{48A87E2A-AD05-45BE-A6B9-E425CFCE0786}"/>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A16F77E2-21E9-4944-90ED-B5DBBE3EE90F}"/>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5" name="Straight Connector 4">
            <a:extLst>
              <a:ext uri="{FF2B5EF4-FFF2-40B4-BE49-F238E27FC236}">
                <a16:creationId xmlns:a16="http://schemas.microsoft.com/office/drawing/2014/main" id="{7FB12676-26B7-44AC-9D70-7C0DF500F005}"/>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0DE0377-0BC6-4FC5-B6E3-B5312D0397F9}"/>
              </a:ext>
            </a:extLst>
          </p:cNvPr>
          <p:cNvSpPr txBox="1"/>
          <p:nvPr/>
        </p:nvSpPr>
        <p:spPr>
          <a:xfrm>
            <a:off x="838200" y="6143625"/>
            <a:ext cx="10991850" cy="369332"/>
          </a:xfrm>
          <a:prstGeom prst="rect">
            <a:avLst/>
          </a:prstGeom>
          <a:noFill/>
        </p:spPr>
        <p:txBody>
          <a:bodyPr wrap="square" rtlCol="0">
            <a:spAutoFit/>
          </a:bodyPr>
          <a:lstStyle/>
          <a:p>
            <a:r>
              <a:rPr lang="en-IN" dirty="0"/>
              <a:t>SRICEAS                                                                                       18                                                                       MEDICAL STORE</a:t>
            </a:r>
          </a:p>
        </p:txBody>
      </p:sp>
    </p:spTree>
    <p:extLst>
      <p:ext uri="{BB962C8B-B14F-4D97-AF65-F5344CB8AC3E}">
        <p14:creationId xmlns:p14="http://schemas.microsoft.com/office/powerpoint/2010/main" val="304494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AACD5-88C1-4C2D-9D87-C92E340ED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1000125"/>
            <a:ext cx="10495722" cy="4743450"/>
          </a:xfrm>
          <a:prstGeom prst="rect">
            <a:avLst/>
          </a:prstGeom>
        </p:spPr>
      </p:pic>
      <p:sp>
        <p:nvSpPr>
          <p:cNvPr id="4" name="Title 1">
            <a:extLst>
              <a:ext uri="{FF2B5EF4-FFF2-40B4-BE49-F238E27FC236}">
                <a16:creationId xmlns:a16="http://schemas.microsoft.com/office/drawing/2014/main" id="{1A6B9643-3602-43A5-92A8-973A746B1A74}"/>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5" name="Straight Connector 4">
            <a:extLst>
              <a:ext uri="{FF2B5EF4-FFF2-40B4-BE49-F238E27FC236}">
                <a16:creationId xmlns:a16="http://schemas.microsoft.com/office/drawing/2014/main" id="{4DE59358-5FE3-4925-A032-F11A6EE55F44}"/>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07B448B-1F80-4B79-B81E-6880FAAAC6E8}"/>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58B8A8-8A6E-44BC-9C40-E96621D797F9}"/>
              </a:ext>
            </a:extLst>
          </p:cNvPr>
          <p:cNvSpPr txBox="1"/>
          <p:nvPr/>
        </p:nvSpPr>
        <p:spPr>
          <a:xfrm>
            <a:off x="838200" y="6143625"/>
            <a:ext cx="10991850" cy="369332"/>
          </a:xfrm>
          <a:prstGeom prst="rect">
            <a:avLst/>
          </a:prstGeom>
          <a:noFill/>
        </p:spPr>
        <p:txBody>
          <a:bodyPr wrap="square" rtlCol="0">
            <a:spAutoFit/>
          </a:bodyPr>
          <a:lstStyle/>
          <a:p>
            <a:r>
              <a:rPr lang="en-IN" dirty="0"/>
              <a:t>SRICEAS                                                                                       19                                                                       MEDICAL STORE</a:t>
            </a:r>
          </a:p>
        </p:txBody>
      </p:sp>
    </p:spTree>
    <p:extLst>
      <p:ext uri="{BB962C8B-B14F-4D97-AF65-F5344CB8AC3E}">
        <p14:creationId xmlns:p14="http://schemas.microsoft.com/office/powerpoint/2010/main" val="3424459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BAC0BB-ECED-438F-A589-0936BE315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71" y="1057276"/>
            <a:ext cx="10330457" cy="4800600"/>
          </a:xfrm>
          <a:prstGeom prst="rect">
            <a:avLst/>
          </a:prstGeom>
        </p:spPr>
      </p:pic>
      <p:cxnSp>
        <p:nvCxnSpPr>
          <p:cNvPr id="3" name="Straight Connector 2">
            <a:extLst>
              <a:ext uri="{FF2B5EF4-FFF2-40B4-BE49-F238E27FC236}">
                <a16:creationId xmlns:a16="http://schemas.microsoft.com/office/drawing/2014/main" id="{480A3F95-883B-4FCA-B899-A113CEB365DF}"/>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BA713D98-5BA6-403A-AD6A-1096CDFBDE2D}"/>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5" name="Straight Connector 4">
            <a:extLst>
              <a:ext uri="{FF2B5EF4-FFF2-40B4-BE49-F238E27FC236}">
                <a16:creationId xmlns:a16="http://schemas.microsoft.com/office/drawing/2014/main" id="{A70A9CBB-AAFC-42A8-A247-5813FA4FEB95}"/>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2986A3D-7D89-4339-8FFF-2DBF68CB8916}"/>
              </a:ext>
            </a:extLst>
          </p:cNvPr>
          <p:cNvSpPr txBox="1"/>
          <p:nvPr/>
        </p:nvSpPr>
        <p:spPr>
          <a:xfrm>
            <a:off x="838200" y="6143625"/>
            <a:ext cx="10991850" cy="369332"/>
          </a:xfrm>
          <a:prstGeom prst="rect">
            <a:avLst/>
          </a:prstGeom>
          <a:noFill/>
        </p:spPr>
        <p:txBody>
          <a:bodyPr wrap="square" rtlCol="0">
            <a:spAutoFit/>
          </a:bodyPr>
          <a:lstStyle/>
          <a:p>
            <a:r>
              <a:rPr lang="en-IN" dirty="0"/>
              <a:t>SRICEAS                                                                                       20                                                                       MEDICAL STORE</a:t>
            </a:r>
          </a:p>
        </p:txBody>
      </p:sp>
    </p:spTree>
    <p:extLst>
      <p:ext uri="{BB962C8B-B14F-4D97-AF65-F5344CB8AC3E}">
        <p14:creationId xmlns:p14="http://schemas.microsoft.com/office/powerpoint/2010/main" val="27028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B36AA-20D1-4907-B42A-1072D9DC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78" y="1128718"/>
            <a:ext cx="10356443" cy="4471980"/>
          </a:xfrm>
          <a:prstGeom prst="rect">
            <a:avLst/>
          </a:prstGeom>
        </p:spPr>
      </p:pic>
      <p:cxnSp>
        <p:nvCxnSpPr>
          <p:cNvPr id="4" name="Straight Connector 3">
            <a:extLst>
              <a:ext uri="{FF2B5EF4-FFF2-40B4-BE49-F238E27FC236}">
                <a16:creationId xmlns:a16="http://schemas.microsoft.com/office/drawing/2014/main" id="{10E13B74-BE9E-4C79-A318-89112F9FA418}"/>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EC10F492-CDEC-4A2E-9B81-202BCB62405A}"/>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BF6A2C4E-F352-47D5-875C-442652ADEAD8}"/>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B9585E5-1C61-43CA-84BD-E9B40B400D5E}"/>
              </a:ext>
            </a:extLst>
          </p:cNvPr>
          <p:cNvSpPr txBox="1"/>
          <p:nvPr/>
        </p:nvSpPr>
        <p:spPr>
          <a:xfrm>
            <a:off x="838200" y="6143625"/>
            <a:ext cx="10991850" cy="369332"/>
          </a:xfrm>
          <a:prstGeom prst="rect">
            <a:avLst/>
          </a:prstGeom>
          <a:noFill/>
        </p:spPr>
        <p:txBody>
          <a:bodyPr wrap="square" rtlCol="0">
            <a:spAutoFit/>
          </a:bodyPr>
          <a:lstStyle/>
          <a:p>
            <a:r>
              <a:rPr lang="en-IN" dirty="0"/>
              <a:t>SRICEAS                                                                                       21                                                                       MEDICAL STORE</a:t>
            </a:r>
          </a:p>
        </p:txBody>
      </p:sp>
    </p:spTree>
    <p:extLst>
      <p:ext uri="{BB962C8B-B14F-4D97-AF65-F5344CB8AC3E}">
        <p14:creationId xmlns:p14="http://schemas.microsoft.com/office/powerpoint/2010/main" val="43210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8E867A-A46A-4B33-A8EF-9AF96FAB8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22" y="942976"/>
            <a:ext cx="10427156" cy="4914900"/>
          </a:xfrm>
          <a:prstGeom prst="rect">
            <a:avLst/>
          </a:prstGeom>
        </p:spPr>
      </p:pic>
      <p:cxnSp>
        <p:nvCxnSpPr>
          <p:cNvPr id="3" name="Straight Connector 2">
            <a:extLst>
              <a:ext uri="{FF2B5EF4-FFF2-40B4-BE49-F238E27FC236}">
                <a16:creationId xmlns:a16="http://schemas.microsoft.com/office/drawing/2014/main" id="{66E7C555-4556-4028-A10E-6A17CED79212}"/>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95DEBE1A-C88E-448F-B379-A257566143B1}"/>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Database screenshot</a:t>
            </a:r>
          </a:p>
        </p:txBody>
      </p:sp>
      <p:cxnSp>
        <p:nvCxnSpPr>
          <p:cNvPr id="6" name="Straight Connector 5">
            <a:extLst>
              <a:ext uri="{FF2B5EF4-FFF2-40B4-BE49-F238E27FC236}">
                <a16:creationId xmlns:a16="http://schemas.microsoft.com/office/drawing/2014/main" id="{AA5A6355-826C-43E1-9827-B8633E160C2E}"/>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56B59B1-B1CA-48D5-83E5-70BADC82F5A7}"/>
              </a:ext>
            </a:extLst>
          </p:cNvPr>
          <p:cNvSpPr txBox="1"/>
          <p:nvPr/>
        </p:nvSpPr>
        <p:spPr>
          <a:xfrm>
            <a:off x="838200" y="6143625"/>
            <a:ext cx="10991850" cy="369332"/>
          </a:xfrm>
          <a:prstGeom prst="rect">
            <a:avLst/>
          </a:prstGeom>
          <a:noFill/>
        </p:spPr>
        <p:txBody>
          <a:bodyPr wrap="square" rtlCol="0">
            <a:spAutoFit/>
          </a:bodyPr>
          <a:lstStyle/>
          <a:p>
            <a:r>
              <a:rPr lang="en-IN" dirty="0"/>
              <a:t>SRICEAS                                                                                       22                                                                       MEDICAL STORE</a:t>
            </a:r>
          </a:p>
        </p:txBody>
      </p:sp>
    </p:spTree>
    <p:extLst>
      <p:ext uri="{BB962C8B-B14F-4D97-AF65-F5344CB8AC3E}">
        <p14:creationId xmlns:p14="http://schemas.microsoft.com/office/powerpoint/2010/main" val="93013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E7BB7-769B-4735-ABC2-9E41704BE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269" y="952605"/>
            <a:ext cx="9667461" cy="4633808"/>
          </a:xfrm>
          <a:prstGeom prst="rect">
            <a:avLst/>
          </a:prstGeom>
        </p:spPr>
      </p:pic>
      <p:sp>
        <p:nvSpPr>
          <p:cNvPr id="4" name="Title 1">
            <a:extLst>
              <a:ext uri="{FF2B5EF4-FFF2-40B4-BE49-F238E27FC236}">
                <a16:creationId xmlns:a16="http://schemas.microsoft.com/office/drawing/2014/main" id="{DF969293-90F8-4BE8-ACD6-C279FAE2B390}"/>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Admin site features</a:t>
            </a:r>
          </a:p>
        </p:txBody>
      </p:sp>
      <p:cxnSp>
        <p:nvCxnSpPr>
          <p:cNvPr id="5" name="Straight Connector 4">
            <a:extLst>
              <a:ext uri="{FF2B5EF4-FFF2-40B4-BE49-F238E27FC236}">
                <a16:creationId xmlns:a16="http://schemas.microsoft.com/office/drawing/2014/main" id="{A919CB41-C1F7-492B-9219-DD10151637C1}"/>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ABB1E06-76CA-4B7A-872C-153D30F910C3}"/>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7DBE3B1-0CEA-4F38-9F70-507FDC38C0A2}"/>
              </a:ext>
            </a:extLst>
          </p:cNvPr>
          <p:cNvSpPr txBox="1"/>
          <p:nvPr/>
        </p:nvSpPr>
        <p:spPr>
          <a:xfrm>
            <a:off x="838200" y="6143625"/>
            <a:ext cx="10991850" cy="369332"/>
          </a:xfrm>
          <a:prstGeom prst="rect">
            <a:avLst/>
          </a:prstGeom>
          <a:noFill/>
        </p:spPr>
        <p:txBody>
          <a:bodyPr wrap="square" rtlCol="0">
            <a:spAutoFit/>
          </a:bodyPr>
          <a:lstStyle/>
          <a:p>
            <a:r>
              <a:rPr lang="en-IN" dirty="0"/>
              <a:t>SRICEAS                                                                                       23                                                                       MEDICAL STORE</a:t>
            </a:r>
          </a:p>
        </p:txBody>
      </p:sp>
    </p:spTree>
    <p:extLst>
      <p:ext uri="{BB962C8B-B14F-4D97-AF65-F5344CB8AC3E}">
        <p14:creationId xmlns:p14="http://schemas.microsoft.com/office/powerpoint/2010/main" val="409302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6E500E-0433-4E52-8415-97BC429EF8AA}"/>
              </a:ext>
            </a:extLst>
          </p:cNvPr>
          <p:cNvSpPr txBox="1"/>
          <p:nvPr/>
        </p:nvSpPr>
        <p:spPr>
          <a:xfrm>
            <a:off x="696360" y="857251"/>
            <a:ext cx="9662077" cy="6863417"/>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Datatables</a:t>
            </a:r>
            <a:r>
              <a:rPr lang="en-US" sz="2000" dirty="0">
                <a:latin typeface="Times New Roman" panose="02020603050405020304" pitchFamily="18" charset="0"/>
                <a:cs typeface="Times New Roman" panose="02020603050405020304" pitchFamily="18" charset="0"/>
              </a:rPr>
              <a:t> :-  Category , Product , Orders , User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Category and Product tables are linked through Foreign Key Relationship. Category table holds information of kind of(category of product).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Admin site Modules features:- Insert Data , Update Data , Delete Data , Data Sorting ,</a:t>
            </a:r>
          </a:p>
          <a:p>
            <a:r>
              <a:rPr lang="en-US" sz="2000" dirty="0">
                <a:latin typeface="Times New Roman" panose="02020603050405020304" pitchFamily="18" charset="0"/>
                <a:cs typeface="Times New Roman" panose="02020603050405020304" pitchFamily="18" charset="0"/>
              </a:rPr>
              <a:t>Data Searching , Data pagination.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Frontend site Module features:- Shopping Cart process (through ajax) , Sign-in </a:t>
            </a:r>
          </a:p>
          <a:p>
            <a:r>
              <a:rPr lang="en-US" sz="2000" dirty="0">
                <a:latin typeface="Times New Roman" panose="02020603050405020304" pitchFamily="18" charset="0"/>
                <a:cs typeface="Times New Roman" panose="02020603050405020304" pitchFamily="18" charset="0"/>
              </a:rPr>
              <a:t>&amp; User Registration , Order Products feature , Products filtering by category , </a:t>
            </a:r>
          </a:p>
          <a:p>
            <a:r>
              <a:rPr lang="en-US" sz="2000" dirty="0">
                <a:latin typeface="Times New Roman" panose="02020603050405020304" pitchFamily="18" charset="0"/>
                <a:cs typeface="Times New Roman" panose="02020603050405020304" pitchFamily="18" charset="0"/>
              </a:rPr>
              <a:t>Checkout Feature , Forum Discussion(Registered User can make discussion)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ABB9F84D-FC2A-42A6-8720-B0E7ECC59600}"/>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9D784A2-7386-4867-BBF2-5B9AB973AAF9}"/>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F560A30-1AE7-46D7-BF96-B1E6BF0291E6}"/>
              </a:ext>
            </a:extLst>
          </p:cNvPr>
          <p:cNvSpPr txBox="1"/>
          <p:nvPr/>
        </p:nvSpPr>
        <p:spPr>
          <a:xfrm>
            <a:off x="838200" y="6143625"/>
            <a:ext cx="10991850" cy="369332"/>
          </a:xfrm>
          <a:prstGeom prst="rect">
            <a:avLst/>
          </a:prstGeom>
          <a:noFill/>
        </p:spPr>
        <p:txBody>
          <a:bodyPr wrap="square" rtlCol="0">
            <a:spAutoFit/>
          </a:bodyPr>
          <a:lstStyle/>
          <a:p>
            <a:r>
              <a:rPr lang="en-IN" dirty="0"/>
              <a:t>SRICEAS                                                                                       24                                                                       MEDICAL STORE</a:t>
            </a:r>
          </a:p>
        </p:txBody>
      </p:sp>
      <p:sp>
        <p:nvSpPr>
          <p:cNvPr id="6" name="Title 1">
            <a:extLst>
              <a:ext uri="{FF2B5EF4-FFF2-40B4-BE49-F238E27FC236}">
                <a16:creationId xmlns:a16="http://schemas.microsoft.com/office/drawing/2014/main" id="{EF0FB78F-0FC5-4382-9086-EDB20EC6B9BD}"/>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Admin site features</a:t>
            </a:r>
          </a:p>
        </p:txBody>
      </p:sp>
    </p:spTree>
    <p:extLst>
      <p:ext uri="{BB962C8B-B14F-4D97-AF65-F5344CB8AC3E}">
        <p14:creationId xmlns:p14="http://schemas.microsoft.com/office/powerpoint/2010/main" val="3931488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(0 level)</a:t>
            </a:r>
          </a:p>
        </p:txBody>
      </p:sp>
      <p:sp>
        <p:nvSpPr>
          <p:cNvPr id="9" name="Oval 8">
            <a:extLst>
              <a:ext uri="{FF2B5EF4-FFF2-40B4-BE49-F238E27FC236}">
                <a16:creationId xmlns:a16="http://schemas.microsoft.com/office/drawing/2014/main" id="{C77677D8-3562-4242-AB7D-A257CF193E41}"/>
              </a:ext>
            </a:extLst>
          </p:cNvPr>
          <p:cNvSpPr/>
          <p:nvPr/>
        </p:nvSpPr>
        <p:spPr>
          <a:xfrm>
            <a:off x="5148470" y="2587500"/>
            <a:ext cx="1895060" cy="16829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Online Medical Store System</a:t>
            </a:r>
          </a:p>
        </p:txBody>
      </p:sp>
      <p:cxnSp>
        <p:nvCxnSpPr>
          <p:cNvPr id="18" name="Straight Arrow Connector 17">
            <a:extLst>
              <a:ext uri="{FF2B5EF4-FFF2-40B4-BE49-F238E27FC236}">
                <a16:creationId xmlns:a16="http://schemas.microsoft.com/office/drawing/2014/main" id="{E4E0F653-AD38-4ABA-B7F9-A0D3A6B6A656}"/>
              </a:ext>
            </a:extLst>
          </p:cNvPr>
          <p:cNvCxnSpPr>
            <a:cxnSpLocks/>
          </p:cNvCxnSpPr>
          <p:nvPr/>
        </p:nvCxnSpPr>
        <p:spPr>
          <a:xfrm flipH="1" flipV="1">
            <a:off x="4253948" y="3448874"/>
            <a:ext cx="682487" cy="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E54CA65-A0CA-4A7D-847D-110FCCFCDB07}"/>
              </a:ext>
            </a:extLst>
          </p:cNvPr>
          <p:cNvSpPr/>
          <p:nvPr/>
        </p:nvSpPr>
        <p:spPr>
          <a:xfrm>
            <a:off x="1848677" y="3203699"/>
            <a:ext cx="2193236"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Administration</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Category Management</a:t>
            </a:r>
          </a:p>
        </p:txBody>
      </p:sp>
      <p:sp>
        <p:nvSpPr>
          <p:cNvPr id="24" name="Rectangle 23">
            <a:extLst>
              <a:ext uri="{FF2B5EF4-FFF2-40B4-BE49-F238E27FC236}">
                <a16:creationId xmlns:a16="http://schemas.microsoft.com/office/drawing/2014/main" id="{82D6F916-E429-409E-AB2C-00CFD07264AF}"/>
              </a:ext>
            </a:extLst>
          </p:cNvPr>
          <p:cNvSpPr/>
          <p:nvPr/>
        </p:nvSpPr>
        <p:spPr>
          <a:xfrm>
            <a:off x="212032" y="154881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 Management</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6" y="1093304"/>
            <a:ext cx="1255644" cy="2110395"/>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3AFC4D5-C79A-4B65-9896-36088C0A03DE}"/>
              </a:ext>
            </a:extLst>
          </p:cNvPr>
          <p:cNvCxnSpPr>
            <a:cxnSpLocks/>
          </p:cNvCxnSpPr>
          <p:nvPr/>
        </p:nvCxnSpPr>
        <p:spPr>
          <a:xfrm flipH="1" flipV="1">
            <a:off x="2623930" y="1846202"/>
            <a:ext cx="1053548" cy="135749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D4AE70F-DC5F-4BCC-A929-DEEE0B5A47C8}"/>
              </a:ext>
            </a:extLst>
          </p:cNvPr>
          <p:cNvSpPr/>
          <p:nvPr/>
        </p:nvSpPr>
        <p:spPr>
          <a:xfrm>
            <a:off x="185528" y="229965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Orders Management</a:t>
            </a:r>
          </a:p>
        </p:txBody>
      </p:sp>
      <p:cxnSp>
        <p:nvCxnSpPr>
          <p:cNvPr id="33" name="Straight Arrow Connector 32">
            <a:extLst>
              <a:ext uri="{FF2B5EF4-FFF2-40B4-BE49-F238E27FC236}">
                <a16:creationId xmlns:a16="http://schemas.microsoft.com/office/drawing/2014/main" id="{920CC355-5087-47C3-A6DE-FA03AFC8698A}"/>
              </a:ext>
            </a:extLst>
          </p:cNvPr>
          <p:cNvCxnSpPr>
            <a:cxnSpLocks/>
          </p:cNvCxnSpPr>
          <p:nvPr/>
        </p:nvCxnSpPr>
        <p:spPr>
          <a:xfrm flipH="1" flipV="1">
            <a:off x="2617303" y="2426770"/>
            <a:ext cx="702367" cy="77692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E915564-0BEB-4508-932A-431F90B3FB8C}"/>
              </a:ext>
            </a:extLst>
          </p:cNvPr>
          <p:cNvSpPr/>
          <p:nvPr/>
        </p:nvSpPr>
        <p:spPr>
          <a:xfrm>
            <a:off x="185527" y="420592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Management</a:t>
            </a:r>
          </a:p>
        </p:txBody>
      </p:sp>
      <p:cxnSp>
        <p:nvCxnSpPr>
          <p:cNvPr id="37" name="Straight Arrow Connector 36">
            <a:extLst>
              <a:ext uri="{FF2B5EF4-FFF2-40B4-BE49-F238E27FC236}">
                <a16:creationId xmlns:a16="http://schemas.microsoft.com/office/drawing/2014/main" id="{D5503373-5091-416B-AA88-42D4394CD37D}"/>
              </a:ext>
            </a:extLst>
          </p:cNvPr>
          <p:cNvCxnSpPr>
            <a:cxnSpLocks/>
          </p:cNvCxnSpPr>
          <p:nvPr/>
        </p:nvCxnSpPr>
        <p:spPr>
          <a:xfrm flipV="1">
            <a:off x="2623930" y="3794857"/>
            <a:ext cx="649353" cy="76633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2855FA-34A2-485A-866F-E095DFA7C4BC}"/>
              </a:ext>
            </a:extLst>
          </p:cNvPr>
          <p:cNvSpPr/>
          <p:nvPr/>
        </p:nvSpPr>
        <p:spPr>
          <a:xfrm>
            <a:off x="212032" y="4982857"/>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Website Global </a:t>
            </a:r>
            <a:r>
              <a:rPr lang="en-IN" dirty="0" err="1"/>
              <a:t>Seeting</a:t>
            </a:r>
            <a:endParaRPr lang="en-IN" dirty="0"/>
          </a:p>
        </p:txBody>
      </p:sp>
      <p:cxnSp>
        <p:nvCxnSpPr>
          <p:cNvPr id="41" name="Straight Arrow Connector 40">
            <a:extLst>
              <a:ext uri="{FF2B5EF4-FFF2-40B4-BE49-F238E27FC236}">
                <a16:creationId xmlns:a16="http://schemas.microsoft.com/office/drawing/2014/main" id="{E072B5E9-FE15-496B-824B-6EF0E0A53FE9}"/>
              </a:ext>
            </a:extLst>
          </p:cNvPr>
          <p:cNvCxnSpPr>
            <a:cxnSpLocks/>
          </p:cNvCxnSpPr>
          <p:nvPr/>
        </p:nvCxnSpPr>
        <p:spPr>
          <a:xfrm flipV="1">
            <a:off x="2623930" y="3724579"/>
            <a:ext cx="1111524" cy="1589515"/>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C8B813F-8221-4FB0-AFE2-7AEE962391B5}"/>
              </a:ext>
            </a:extLst>
          </p:cNvPr>
          <p:cNvSpPr/>
          <p:nvPr/>
        </p:nvSpPr>
        <p:spPr>
          <a:xfrm>
            <a:off x="212032" y="575978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Profile</a:t>
            </a:r>
          </a:p>
        </p:txBody>
      </p:sp>
      <p:cxnSp>
        <p:nvCxnSpPr>
          <p:cNvPr id="44" name="Straight Arrow Connector 43">
            <a:extLst>
              <a:ext uri="{FF2B5EF4-FFF2-40B4-BE49-F238E27FC236}">
                <a16:creationId xmlns:a16="http://schemas.microsoft.com/office/drawing/2014/main" id="{7CE7823A-055A-4FAD-8C05-CABFD204D16F}"/>
              </a:ext>
            </a:extLst>
          </p:cNvPr>
          <p:cNvCxnSpPr>
            <a:cxnSpLocks/>
          </p:cNvCxnSpPr>
          <p:nvPr/>
        </p:nvCxnSpPr>
        <p:spPr>
          <a:xfrm flipV="1">
            <a:off x="2721667" y="3794857"/>
            <a:ext cx="1316933" cy="22258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3DA6642-37C9-4576-B21B-47D12715700B}"/>
              </a:ext>
            </a:extLst>
          </p:cNvPr>
          <p:cNvCxnSpPr>
            <a:cxnSpLocks/>
          </p:cNvCxnSpPr>
          <p:nvPr/>
        </p:nvCxnSpPr>
        <p:spPr>
          <a:xfrm flipH="1" flipV="1">
            <a:off x="7255565" y="3428998"/>
            <a:ext cx="682487" cy="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352CC6B-503B-43C6-9FD6-FC6C78FE251A}"/>
              </a:ext>
            </a:extLst>
          </p:cNvPr>
          <p:cNvSpPr/>
          <p:nvPr/>
        </p:nvSpPr>
        <p:spPr>
          <a:xfrm>
            <a:off x="8130204" y="3096882"/>
            <a:ext cx="2193236" cy="692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Frontend (User Interface)</a:t>
            </a:r>
          </a:p>
        </p:txBody>
      </p:sp>
      <p:sp>
        <p:nvSpPr>
          <p:cNvPr id="48" name="Rectangle 47">
            <a:extLst>
              <a:ext uri="{FF2B5EF4-FFF2-40B4-BE49-F238E27FC236}">
                <a16:creationId xmlns:a16="http://schemas.microsoft.com/office/drawing/2014/main" id="{CC8CB416-71B7-4384-A7C3-DF6D6E00DF57}"/>
              </a:ext>
            </a:extLst>
          </p:cNvPr>
          <p:cNvSpPr/>
          <p:nvPr/>
        </p:nvSpPr>
        <p:spPr>
          <a:xfrm>
            <a:off x="9823170" y="229965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Registration</a:t>
            </a:r>
          </a:p>
        </p:txBody>
      </p:sp>
      <p:sp>
        <p:nvSpPr>
          <p:cNvPr id="49" name="Rectangle 48">
            <a:extLst>
              <a:ext uri="{FF2B5EF4-FFF2-40B4-BE49-F238E27FC236}">
                <a16:creationId xmlns:a16="http://schemas.microsoft.com/office/drawing/2014/main" id="{FAE96C40-AF61-47D8-A6FB-1A4E5591F95F}"/>
              </a:ext>
            </a:extLst>
          </p:cNvPr>
          <p:cNvSpPr/>
          <p:nvPr/>
        </p:nvSpPr>
        <p:spPr>
          <a:xfrm>
            <a:off x="9833111" y="154881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Details</a:t>
            </a:r>
          </a:p>
        </p:txBody>
      </p:sp>
      <p:cxnSp>
        <p:nvCxnSpPr>
          <p:cNvPr id="50" name="Straight Arrow Connector 49">
            <a:extLst>
              <a:ext uri="{FF2B5EF4-FFF2-40B4-BE49-F238E27FC236}">
                <a16:creationId xmlns:a16="http://schemas.microsoft.com/office/drawing/2014/main" id="{A64CCE19-BEA8-4848-8727-A58ACC2115AF}"/>
              </a:ext>
            </a:extLst>
          </p:cNvPr>
          <p:cNvCxnSpPr>
            <a:cxnSpLocks/>
          </p:cNvCxnSpPr>
          <p:nvPr/>
        </p:nvCxnSpPr>
        <p:spPr>
          <a:xfrm flipV="1">
            <a:off x="9231375" y="2464284"/>
            <a:ext cx="461345" cy="57193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B3ECFB-F45A-416B-A15E-1791E3A43189}"/>
              </a:ext>
            </a:extLst>
          </p:cNvPr>
          <p:cNvCxnSpPr>
            <a:cxnSpLocks/>
          </p:cNvCxnSpPr>
          <p:nvPr/>
        </p:nvCxnSpPr>
        <p:spPr>
          <a:xfrm flipV="1">
            <a:off x="8998226" y="1774114"/>
            <a:ext cx="800516" cy="126210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05F8E2D-3C6C-4F0F-B896-57F4507C417B}"/>
              </a:ext>
            </a:extLst>
          </p:cNvPr>
          <p:cNvSpPr/>
          <p:nvPr/>
        </p:nvSpPr>
        <p:spPr>
          <a:xfrm>
            <a:off x="9798742" y="81271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Purchase Product</a:t>
            </a:r>
          </a:p>
        </p:txBody>
      </p:sp>
      <p:cxnSp>
        <p:nvCxnSpPr>
          <p:cNvPr id="56" name="Straight Arrow Connector 55">
            <a:extLst>
              <a:ext uri="{FF2B5EF4-FFF2-40B4-BE49-F238E27FC236}">
                <a16:creationId xmlns:a16="http://schemas.microsoft.com/office/drawing/2014/main" id="{5654158E-79FC-49D3-9746-310919EE79F4}"/>
              </a:ext>
            </a:extLst>
          </p:cNvPr>
          <p:cNvCxnSpPr>
            <a:cxnSpLocks/>
          </p:cNvCxnSpPr>
          <p:nvPr/>
        </p:nvCxnSpPr>
        <p:spPr>
          <a:xfrm flipV="1">
            <a:off x="8632135" y="1103249"/>
            <a:ext cx="1060585" cy="1951363"/>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DCDFF77-0D09-489A-B53F-825BC83DD41E}"/>
              </a:ext>
            </a:extLst>
          </p:cNvPr>
          <p:cNvSpPr/>
          <p:nvPr/>
        </p:nvSpPr>
        <p:spPr>
          <a:xfrm>
            <a:off x="9833110" y="4096789"/>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Cart System</a:t>
            </a:r>
          </a:p>
        </p:txBody>
      </p:sp>
      <p:cxnSp>
        <p:nvCxnSpPr>
          <p:cNvPr id="59" name="Straight Arrow Connector 58">
            <a:extLst>
              <a:ext uri="{FF2B5EF4-FFF2-40B4-BE49-F238E27FC236}">
                <a16:creationId xmlns:a16="http://schemas.microsoft.com/office/drawing/2014/main" id="{499479D3-671F-4912-BC60-E09AFACDE18C}"/>
              </a:ext>
            </a:extLst>
          </p:cNvPr>
          <p:cNvCxnSpPr>
            <a:cxnSpLocks/>
          </p:cNvCxnSpPr>
          <p:nvPr/>
        </p:nvCxnSpPr>
        <p:spPr>
          <a:xfrm>
            <a:off x="9226822" y="3850382"/>
            <a:ext cx="533814" cy="42484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D1C802D-B0BB-4C52-8985-E7E059B663CB}"/>
              </a:ext>
            </a:extLst>
          </p:cNvPr>
          <p:cNvSpPr/>
          <p:nvPr/>
        </p:nvSpPr>
        <p:spPr>
          <a:xfrm>
            <a:off x="9833111" y="480422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Checkout</a:t>
            </a:r>
          </a:p>
        </p:txBody>
      </p:sp>
      <p:cxnSp>
        <p:nvCxnSpPr>
          <p:cNvPr id="64" name="Straight Arrow Connector 63">
            <a:extLst>
              <a:ext uri="{FF2B5EF4-FFF2-40B4-BE49-F238E27FC236}">
                <a16:creationId xmlns:a16="http://schemas.microsoft.com/office/drawing/2014/main" id="{D30C538B-1F46-45A4-AF37-041B5E0AB3D2}"/>
              </a:ext>
            </a:extLst>
          </p:cNvPr>
          <p:cNvCxnSpPr>
            <a:cxnSpLocks/>
          </p:cNvCxnSpPr>
          <p:nvPr/>
        </p:nvCxnSpPr>
        <p:spPr>
          <a:xfrm>
            <a:off x="8887441" y="3911048"/>
            <a:ext cx="873195" cy="111847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897E941-95EB-44ED-BEA4-14C49F832901}"/>
              </a:ext>
            </a:extLst>
          </p:cNvPr>
          <p:cNvSpPr/>
          <p:nvPr/>
        </p:nvSpPr>
        <p:spPr>
          <a:xfrm>
            <a:off x="9833109" y="551166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Discussion Forum</a:t>
            </a:r>
          </a:p>
        </p:txBody>
      </p:sp>
      <p:cxnSp>
        <p:nvCxnSpPr>
          <p:cNvPr id="67" name="Straight Arrow Connector 66">
            <a:extLst>
              <a:ext uri="{FF2B5EF4-FFF2-40B4-BE49-F238E27FC236}">
                <a16:creationId xmlns:a16="http://schemas.microsoft.com/office/drawing/2014/main" id="{78D63AB7-B11A-4136-8B35-048FE5B7B8B6}"/>
              </a:ext>
            </a:extLst>
          </p:cNvPr>
          <p:cNvCxnSpPr>
            <a:cxnSpLocks/>
          </p:cNvCxnSpPr>
          <p:nvPr/>
        </p:nvCxnSpPr>
        <p:spPr>
          <a:xfrm>
            <a:off x="8588955" y="3808085"/>
            <a:ext cx="1171681" cy="194666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4103D3D5-26D4-443B-9D2E-88D76C816919}"/>
              </a:ext>
            </a:extLst>
          </p:cNvPr>
          <p:cNvSpPr/>
          <p:nvPr/>
        </p:nvSpPr>
        <p:spPr>
          <a:xfrm>
            <a:off x="9833111" y="6210386"/>
            <a:ext cx="2358889" cy="647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Page(Categorize products)</a:t>
            </a:r>
          </a:p>
        </p:txBody>
      </p:sp>
      <p:cxnSp>
        <p:nvCxnSpPr>
          <p:cNvPr id="72" name="Straight Arrow Connector 71">
            <a:extLst>
              <a:ext uri="{FF2B5EF4-FFF2-40B4-BE49-F238E27FC236}">
                <a16:creationId xmlns:a16="http://schemas.microsoft.com/office/drawing/2014/main" id="{BFBBA851-CCD7-47B4-ACB3-3E454F86D79E}"/>
              </a:ext>
            </a:extLst>
          </p:cNvPr>
          <p:cNvCxnSpPr>
            <a:cxnSpLocks/>
          </p:cNvCxnSpPr>
          <p:nvPr/>
        </p:nvCxnSpPr>
        <p:spPr>
          <a:xfrm>
            <a:off x="8265363" y="3852275"/>
            <a:ext cx="1427357" cy="268191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D4A65F-87F4-4C6F-9CC0-C88CE59C28BF}"/>
              </a:ext>
            </a:extLst>
          </p:cNvPr>
          <p:cNvCxnSpPr/>
          <p:nvPr/>
        </p:nvCxnSpPr>
        <p:spPr>
          <a:xfrm>
            <a:off x="862012" y="657226"/>
            <a:ext cx="109918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5" name="Title 1">
            <a:extLst>
              <a:ext uri="{FF2B5EF4-FFF2-40B4-BE49-F238E27FC236}">
                <a16:creationId xmlns:a16="http://schemas.microsoft.com/office/drawing/2014/main" id="{2584A6EC-E8C5-4EC6-A0F0-47E2146549DF}"/>
              </a:ext>
            </a:extLst>
          </p:cNvPr>
          <p:cNvSpPr txBox="1">
            <a:spLocks/>
          </p:cNvSpPr>
          <p:nvPr/>
        </p:nvSpPr>
        <p:spPr>
          <a:xfrm>
            <a:off x="838200" y="171455"/>
            <a:ext cx="10515600" cy="481011"/>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solidFill>
                  <a:schemeClr val="bg1"/>
                </a:solidFill>
                <a:latin typeface="Times New Roman" panose="02020603050405020304" pitchFamily="18" charset="0"/>
                <a:cs typeface="Times New Roman" panose="02020603050405020304" pitchFamily="18" charset="0"/>
              </a:rPr>
              <a:t>DFD 0 LEVEL</a:t>
            </a:r>
          </a:p>
        </p:txBody>
      </p:sp>
    </p:spTree>
    <p:extLst>
      <p:ext uri="{BB962C8B-B14F-4D97-AF65-F5344CB8AC3E}">
        <p14:creationId xmlns:p14="http://schemas.microsoft.com/office/powerpoint/2010/main" val="260631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67A04-E724-448E-AA23-07312313C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312" y="0"/>
            <a:ext cx="7191376" cy="6858000"/>
          </a:xfrm>
          <a:prstGeom prst="rect">
            <a:avLst/>
          </a:prstGeom>
        </p:spPr>
      </p:pic>
    </p:spTree>
    <p:extLst>
      <p:ext uri="{BB962C8B-B14F-4D97-AF65-F5344CB8AC3E}">
        <p14:creationId xmlns:p14="http://schemas.microsoft.com/office/powerpoint/2010/main" val="3862574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(1st level) Admin Panel:-</a:t>
            </a:r>
          </a:p>
        </p:txBody>
      </p:sp>
      <p:sp>
        <p:nvSpPr>
          <p:cNvPr id="9" name="Oval 8">
            <a:extLst>
              <a:ext uri="{FF2B5EF4-FFF2-40B4-BE49-F238E27FC236}">
                <a16:creationId xmlns:a16="http://schemas.microsoft.com/office/drawing/2014/main" id="{C77677D8-3562-4242-AB7D-A257CF193E41}"/>
              </a:ext>
            </a:extLst>
          </p:cNvPr>
          <p:cNvSpPr/>
          <p:nvPr/>
        </p:nvSpPr>
        <p:spPr>
          <a:xfrm>
            <a:off x="4263058" y="541344"/>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Admin Panel</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6" y="1093305"/>
            <a:ext cx="1338470" cy="1988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03656A7-B2F6-491C-AC9C-21AC0C328D37}"/>
              </a:ext>
            </a:extLst>
          </p:cNvPr>
          <p:cNvSpPr/>
          <p:nvPr/>
        </p:nvSpPr>
        <p:spPr>
          <a:xfrm>
            <a:off x="838200" y="2195999"/>
            <a:ext cx="2358888" cy="1766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Give Access If Credentials matches</a:t>
            </a:r>
          </a:p>
        </p:txBody>
      </p:sp>
      <p:cxnSp>
        <p:nvCxnSpPr>
          <p:cNvPr id="38" name="Straight Arrow Connector 37">
            <a:extLst>
              <a:ext uri="{FF2B5EF4-FFF2-40B4-BE49-F238E27FC236}">
                <a16:creationId xmlns:a16="http://schemas.microsoft.com/office/drawing/2014/main" id="{21CA85D2-8990-423A-B87A-72EDC0DF1A44}"/>
              </a:ext>
            </a:extLst>
          </p:cNvPr>
          <p:cNvCxnSpPr>
            <a:cxnSpLocks/>
          </p:cNvCxnSpPr>
          <p:nvPr/>
        </p:nvCxnSpPr>
        <p:spPr>
          <a:xfrm flipH="1">
            <a:off x="2915478" y="1677782"/>
            <a:ext cx="1484244" cy="51821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46F916E-38C0-4BAE-BA38-C118FEECBDBB}"/>
              </a:ext>
            </a:extLst>
          </p:cNvPr>
          <p:cNvSpPr/>
          <p:nvPr/>
        </p:nvSpPr>
        <p:spPr>
          <a:xfrm>
            <a:off x="4017893" y="3079196"/>
            <a:ext cx="2358888" cy="17663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Administration</a:t>
            </a:r>
          </a:p>
          <a:p>
            <a:pPr algn="ctr"/>
            <a:r>
              <a:rPr lang="en-IN" dirty="0"/>
              <a:t>Modules</a:t>
            </a:r>
          </a:p>
        </p:txBody>
      </p:sp>
      <p:cxnSp>
        <p:nvCxnSpPr>
          <p:cNvPr id="45" name="Straight Arrow Connector 44">
            <a:extLst>
              <a:ext uri="{FF2B5EF4-FFF2-40B4-BE49-F238E27FC236}">
                <a16:creationId xmlns:a16="http://schemas.microsoft.com/office/drawing/2014/main" id="{C75ED0F5-A5A1-417D-BBDA-059B76B96E0F}"/>
              </a:ext>
            </a:extLst>
          </p:cNvPr>
          <p:cNvCxnSpPr>
            <a:cxnSpLocks/>
          </p:cNvCxnSpPr>
          <p:nvPr/>
        </p:nvCxnSpPr>
        <p:spPr>
          <a:xfrm flipH="1" flipV="1">
            <a:off x="3197088" y="3304488"/>
            <a:ext cx="820805" cy="37923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653545D-B3F0-4D7D-A83C-1001805B21CE}"/>
              </a:ext>
            </a:extLst>
          </p:cNvPr>
          <p:cNvSpPr/>
          <p:nvPr/>
        </p:nvSpPr>
        <p:spPr>
          <a:xfrm>
            <a:off x="7293665" y="33786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Category</a:t>
            </a:r>
          </a:p>
        </p:txBody>
      </p:sp>
      <p:sp>
        <p:nvSpPr>
          <p:cNvPr id="52" name="Rectangle 51">
            <a:extLst>
              <a:ext uri="{FF2B5EF4-FFF2-40B4-BE49-F238E27FC236}">
                <a16:creationId xmlns:a16="http://schemas.microsoft.com/office/drawing/2014/main" id="{58F600F1-4FE4-45CD-B11B-47FD8DD41C9B}"/>
              </a:ext>
            </a:extLst>
          </p:cNvPr>
          <p:cNvSpPr/>
          <p:nvPr/>
        </p:nvSpPr>
        <p:spPr>
          <a:xfrm>
            <a:off x="7293665" y="104994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Products</a:t>
            </a:r>
          </a:p>
        </p:txBody>
      </p:sp>
      <p:sp>
        <p:nvSpPr>
          <p:cNvPr id="54" name="Rectangle 53">
            <a:extLst>
              <a:ext uri="{FF2B5EF4-FFF2-40B4-BE49-F238E27FC236}">
                <a16:creationId xmlns:a16="http://schemas.microsoft.com/office/drawing/2014/main" id="{CE7B0948-08ED-4FEB-9AF7-A7A69A9B5D24}"/>
              </a:ext>
            </a:extLst>
          </p:cNvPr>
          <p:cNvSpPr/>
          <p:nvPr/>
        </p:nvSpPr>
        <p:spPr>
          <a:xfrm>
            <a:off x="7293665" y="176016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Management</a:t>
            </a:r>
          </a:p>
        </p:txBody>
      </p:sp>
      <p:sp>
        <p:nvSpPr>
          <p:cNvPr id="57" name="Rectangle 56">
            <a:extLst>
              <a:ext uri="{FF2B5EF4-FFF2-40B4-BE49-F238E27FC236}">
                <a16:creationId xmlns:a16="http://schemas.microsoft.com/office/drawing/2014/main" id="{C26BBFE4-0516-4D3C-A764-0FBEE1B6F057}"/>
              </a:ext>
            </a:extLst>
          </p:cNvPr>
          <p:cNvSpPr/>
          <p:nvPr/>
        </p:nvSpPr>
        <p:spPr>
          <a:xfrm>
            <a:off x="7293665" y="247038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Management</a:t>
            </a:r>
          </a:p>
        </p:txBody>
      </p:sp>
      <p:sp>
        <p:nvSpPr>
          <p:cNvPr id="60" name="Rectangle 59">
            <a:extLst>
              <a:ext uri="{FF2B5EF4-FFF2-40B4-BE49-F238E27FC236}">
                <a16:creationId xmlns:a16="http://schemas.microsoft.com/office/drawing/2014/main" id="{E65941A2-13DE-42F0-8443-8B970BA58589}"/>
              </a:ext>
            </a:extLst>
          </p:cNvPr>
          <p:cNvSpPr/>
          <p:nvPr/>
        </p:nvSpPr>
        <p:spPr>
          <a:xfrm>
            <a:off x="7293665" y="3203800"/>
            <a:ext cx="2358889" cy="70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Website Global Settings</a:t>
            </a:r>
          </a:p>
        </p:txBody>
      </p:sp>
      <p:sp>
        <p:nvSpPr>
          <p:cNvPr id="61" name="Rectangle 60">
            <a:extLst>
              <a:ext uri="{FF2B5EF4-FFF2-40B4-BE49-F238E27FC236}">
                <a16:creationId xmlns:a16="http://schemas.microsoft.com/office/drawing/2014/main" id="{1619B112-56B5-425E-8BDA-A384BC6352D1}"/>
              </a:ext>
            </a:extLst>
          </p:cNvPr>
          <p:cNvSpPr/>
          <p:nvPr/>
        </p:nvSpPr>
        <p:spPr>
          <a:xfrm>
            <a:off x="7293665" y="4187646"/>
            <a:ext cx="2358889" cy="70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Profile Management</a:t>
            </a:r>
          </a:p>
        </p:txBody>
      </p:sp>
      <p:cxnSp>
        <p:nvCxnSpPr>
          <p:cNvPr id="62" name="Straight Arrow Connector 61">
            <a:extLst>
              <a:ext uri="{FF2B5EF4-FFF2-40B4-BE49-F238E27FC236}">
                <a16:creationId xmlns:a16="http://schemas.microsoft.com/office/drawing/2014/main" id="{732B551C-EB75-4769-8D9E-B2538A18642F}"/>
              </a:ext>
            </a:extLst>
          </p:cNvPr>
          <p:cNvCxnSpPr>
            <a:cxnSpLocks/>
          </p:cNvCxnSpPr>
          <p:nvPr/>
        </p:nvCxnSpPr>
        <p:spPr>
          <a:xfrm flipH="1">
            <a:off x="5274366" y="518352"/>
            <a:ext cx="1915768" cy="240263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F179916-3624-40E8-BE56-AF8EA8E308AF}"/>
              </a:ext>
            </a:extLst>
          </p:cNvPr>
          <p:cNvCxnSpPr>
            <a:cxnSpLocks/>
          </p:cNvCxnSpPr>
          <p:nvPr/>
        </p:nvCxnSpPr>
        <p:spPr>
          <a:xfrm flipH="1">
            <a:off x="5595936" y="1338495"/>
            <a:ext cx="1556099" cy="174070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2E5873B-4CEB-4FC3-B43B-F7C2F4635038}"/>
              </a:ext>
            </a:extLst>
          </p:cNvPr>
          <p:cNvCxnSpPr>
            <a:cxnSpLocks/>
          </p:cNvCxnSpPr>
          <p:nvPr/>
        </p:nvCxnSpPr>
        <p:spPr>
          <a:xfrm flipH="1">
            <a:off x="5827436" y="2133071"/>
            <a:ext cx="1352135" cy="107072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8ABCCF4-FE07-4362-8344-E39663D7FF54}"/>
              </a:ext>
            </a:extLst>
          </p:cNvPr>
          <p:cNvCxnSpPr>
            <a:cxnSpLocks/>
          </p:cNvCxnSpPr>
          <p:nvPr/>
        </p:nvCxnSpPr>
        <p:spPr>
          <a:xfrm flipH="1">
            <a:off x="6232250" y="2687942"/>
            <a:ext cx="1004369" cy="73908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65324AB-F948-4379-9221-98A3D5242B3C}"/>
              </a:ext>
            </a:extLst>
          </p:cNvPr>
          <p:cNvCxnSpPr>
            <a:cxnSpLocks/>
          </p:cNvCxnSpPr>
          <p:nvPr/>
        </p:nvCxnSpPr>
        <p:spPr>
          <a:xfrm flipH="1">
            <a:off x="6450756" y="3494105"/>
            <a:ext cx="746830" cy="22145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999033-878F-48E8-B80A-86C8ADC1B04F}"/>
              </a:ext>
            </a:extLst>
          </p:cNvPr>
          <p:cNvCxnSpPr>
            <a:cxnSpLocks/>
          </p:cNvCxnSpPr>
          <p:nvPr/>
        </p:nvCxnSpPr>
        <p:spPr>
          <a:xfrm flipH="1" flipV="1">
            <a:off x="6404761" y="4324372"/>
            <a:ext cx="792825" cy="21379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B034D34-B371-4F94-9991-C5F2B256FD4D}"/>
              </a:ext>
            </a:extLst>
          </p:cNvPr>
          <p:cNvSpPr/>
          <p:nvPr/>
        </p:nvSpPr>
        <p:spPr>
          <a:xfrm>
            <a:off x="10152720" y="2208845"/>
            <a:ext cx="1915768" cy="17663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Crud Operations , </a:t>
            </a:r>
          </a:p>
          <a:p>
            <a:pPr algn="ctr"/>
            <a:r>
              <a:rPr lang="en-IN" dirty="0"/>
              <a:t>Sorting , Searching , Pagination</a:t>
            </a:r>
          </a:p>
        </p:txBody>
      </p:sp>
      <p:cxnSp>
        <p:nvCxnSpPr>
          <p:cNvPr id="75" name="Straight Arrow Connector 74">
            <a:extLst>
              <a:ext uri="{FF2B5EF4-FFF2-40B4-BE49-F238E27FC236}">
                <a16:creationId xmlns:a16="http://schemas.microsoft.com/office/drawing/2014/main" id="{3536DDC9-56FD-4470-B9C7-009482171F43}"/>
              </a:ext>
            </a:extLst>
          </p:cNvPr>
          <p:cNvCxnSpPr>
            <a:cxnSpLocks/>
          </p:cNvCxnSpPr>
          <p:nvPr/>
        </p:nvCxnSpPr>
        <p:spPr>
          <a:xfrm flipH="1">
            <a:off x="7010400" y="5106346"/>
            <a:ext cx="415085" cy="56558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9B0DD73-6B7A-4FD9-B03B-42309ECE447B}"/>
              </a:ext>
            </a:extLst>
          </p:cNvPr>
          <p:cNvCxnSpPr>
            <a:cxnSpLocks/>
          </p:cNvCxnSpPr>
          <p:nvPr/>
        </p:nvCxnSpPr>
        <p:spPr>
          <a:xfrm flipH="1" flipV="1">
            <a:off x="9703341" y="2773665"/>
            <a:ext cx="495864" cy="4844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33F50C4-BAFD-4D7C-8E05-AF42C550380C}"/>
              </a:ext>
            </a:extLst>
          </p:cNvPr>
          <p:cNvCxnSpPr>
            <a:cxnSpLocks/>
          </p:cNvCxnSpPr>
          <p:nvPr/>
        </p:nvCxnSpPr>
        <p:spPr>
          <a:xfrm flipH="1" flipV="1">
            <a:off x="9756085" y="2021627"/>
            <a:ext cx="593863" cy="39181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0A2BE4-8C5A-408F-A5A3-8123721DB75D}"/>
              </a:ext>
            </a:extLst>
          </p:cNvPr>
          <p:cNvCxnSpPr>
            <a:cxnSpLocks/>
          </p:cNvCxnSpPr>
          <p:nvPr/>
        </p:nvCxnSpPr>
        <p:spPr>
          <a:xfrm flipH="1" flipV="1">
            <a:off x="9748634" y="1312712"/>
            <a:ext cx="959123" cy="8832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561C662-2C17-4D18-AC1F-C1559A98EB19}"/>
              </a:ext>
            </a:extLst>
          </p:cNvPr>
          <p:cNvCxnSpPr>
            <a:cxnSpLocks/>
          </p:cNvCxnSpPr>
          <p:nvPr/>
        </p:nvCxnSpPr>
        <p:spPr>
          <a:xfrm flipH="1" flipV="1">
            <a:off x="9799161" y="535070"/>
            <a:ext cx="1311443" cy="150694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AD23C95-3F9B-4BAA-BB9A-F081C6F9BF5A}"/>
              </a:ext>
            </a:extLst>
          </p:cNvPr>
          <p:cNvSpPr/>
          <p:nvPr/>
        </p:nvSpPr>
        <p:spPr>
          <a:xfrm>
            <a:off x="6057174" y="5786022"/>
            <a:ext cx="2358889" cy="565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Profile , Logout</a:t>
            </a:r>
          </a:p>
        </p:txBody>
      </p:sp>
      <p:sp>
        <p:nvSpPr>
          <p:cNvPr id="86" name="Rectangle 85">
            <a:extLst>
              <a:ext uri="{FF2B5EF4-FFF2-40B4-BE49-F238E27FC236}">
                <a16:creationId xmlns:a16="http://schemas.microsoft.com/office/drawing/2014/main" id="{479DEEEA-EA9B-48A4-B82B-851F2F9414BB}"/>
              </a:ext>
            </a:extLst>
          </p:cNvPr>
          <p:cNvSpPr/>
          <p:nvPr/>
        </p:nvSpPr>
        <p:spPr>
          <a:xfrm>
            <a:off x="9661401" y="529618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Change Store Currency</a:t>
            </a:r>
          </a:p>
        </p:txBody>
      </p:sp>
      <p:cxnSp>
        <p:nvCxnSpPr>
          <p:cNvPr id="87" name="Straight Arrow Connector 86">
            <a:extLst>
              <a:ext uri="{FF2B5EF4-FFF2-40B4-BE49-F238E27FC236}">
                <a16:creationId xmlns:a16="http://schemas.microsoft.com/office/drawing/2014/main" id="{DD13162E-2CA8-495A-A0D4-D639AAEB0A19}"/>
              </a:ext>
            </a:extLst>
          </p:cNvPr>
          <p:cNvCxnSpPr>
            <a:cxnSpLocks/>
          </p:cNvCxnSpPr>
          <p:nvPr/>
        </p:nvCxnSpPr>
        <p:spPr>
          <a:xfrm flipH="1" flipV="1">
            <a:off x="9756086" y="4635713"/>
            <a:ext cx="951671" cy="470633"/>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978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(1st level) Frontend:-</a:t>
            </a:r>
          </a:p>
        </p:txBody>
      </p:sp>
      <p:sp>
        <p:nvSpPr>
          <p:cNvPr id="9" name="Oval 8">
            <a:extLst>
              <a:ext uri="{FF2B5EF4-FFF2-40B4-BE49-F238E27FC236}">
                <a16:creationId xmlns:a16="http://schemas.microsoft.com/office/drawing/2014/main" id="{C77677D8-3562-4242-AB7D-A257CF193E41}"/>
              </a:ext>
            </a:extLst>
          </p:cNvPr>
          <p:cNvSpPr/>
          <p:nvPr/>
        </p:nvSpPr>
        <p:spPr>
          <a:xfrm>
            <a:off x="3706467" y="741872"/>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store</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Frontend</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7" y="1093305"/>
            <a:ext cx="781878" cy="24518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CA85D2-8990-423A-B87A-72EDC0DF1A44}"/>
              </a:ext>
            </a:extLst>
          </p:cNvPr>
          <p:cNvCxnSpPr>
            <a:cxnSpLocks/>
          </p:cNvCxnSpPr>
          <p:nvPr/>
        </p:nvCxnSpPr>
        <p:spPr>
          <a:xfrm>
            <a:off x="1391476" y="1469546"/>
            <a:ext cx="0" cy="74356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EEF1AE5-4BDE-496A-A9A2-A58F65A69797}"/>
              </a:ext>
            </a:extLst>
          </p:cNvPr>
          <p:cNvSpPr/>
          <p:nvPr/>
        </p:nvSpPr>
        <p:spPr>
          <a:xfrm>
            <a:off x="361118" y="2408979"/>
            <a:ext cx="2060715" cy="10200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Registration</a:t>
            </a:r>
          </a:p>
        </p:txBody>
      </p:sp>
      <p:sp>
        <p:nvSpPr>
          <p:cNvPr id="36" name="Oval 35">
            <a:extLst>
              <a:ext uri="{FF2B5EF4-FFF2-40B4-BE49-F238E27FC236}">
                <a16:creationId xmlns:a16="http://schemas.microsoft.com/office/drawing/2014/main" id="{55BFECDF-C398-463E-8B6B-75D31C70D90F}"/>
              </a:ext>
            </a:extLst>
          </p:cNvPr>
          <p:cNvSpPr/>
          <p:nvPr/>
        </p:nvSpPr>
        <p:spPr>
          <a:xfrm>
            <a:off x="3601277" y="2809735"/>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Home Page</a:t>
            </a:r>
          </a:p>
        </p:txBody>
      </p:sp>
      <p:cxnSp>
        <p:nvCxnSpPr>
          <p:cNvPr id="37" name="Straight Arrow Connector 36">
            <a:extLst>
              <a:ext uri="{FF2B5EF4-FFF2-40B4-BE49-F238E27FC236}">
                <a16:creationId xmlns:a16="http://schemas.microsoft.com/office/drawing/2014/main" id="{D9710F6E-DAC1-41C7-A60B-CFF09E53F445}"/>
              </a:ext>
            </a:extLst>
          </p:cNvPr>
          <p:cNvCxnSpPr>
            <a:cxnSpLocks/>
          </p:cNvCxnSpPr>
          <p:nvPr/>
        </p:nvCxnSpPr>
        <p:spPr>
          <a:xfrm flipH="1" flipV="1">
            <a:off x="2570921" y="1505955"/>
            <a:ext cx="1285462" cy="130378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A1600E-54B3-4EC4-9580-7E7D0448A98A}"/>
              </a:ext>
            </a:extLst>
          </p:cNvPr>
          <p:cNvCxnSpPr>
            <a:cxnSpLocks/>
          </p:cNvCxnSpPr>
          <p:nvPr/>
        </p:nvCxnSpPr>
        <p:spPr>
          <a:xfrm flipV="1">
            <a:off x="4375702" y="2054087"/>
            <a:ext cx="0" cy="61494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EBE3BC-FDF4-44A5-8689-D03627C8AB81}"/>
              </a:ext>
            </a:extLst>
          </p:cNvPr>
          <p:cNvCxnSpPr>
            <a:cxnSpLocks/>
          </p:cNvCxnSpPr>
          <p:nvPr/>
        </p:nvCxnSpPr>
        <p:spPr>
          <a:xfrm>
            <a:off x="2531162" y="2848183"/>
            <a:ext cx="1070115" cy="3190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8DAF7C3-F227-4B3C-A8F9-44218848003A}"/>
              </a:ext>
            </a:extLst>
          </p:cNvPr>
          <p:cNvSpPr/>
          <p:nvPr/>
        </p:nvSpPr>
        <p:spPr>
          <a:xfrm>
            <a:off x="6733759"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to Cart</a:t>
            </a:r>
          </a:p>
        </p:txBody>
      </p:sp>
      <p:cxnSp>
        <p:nvCxnSpPr>
          <p:cNvPr id="49" name="Straight Arrow Connector 48">
            <a:extLst>
              <a:ext uri="{FF2B5EF4-FFF2-40B4-BE49-F238E27FC236}">
                <a16:creationId xmlns:a16="http://schemas.microsoft.com/office/drawing/2014/main" id="{201A1F6B-D759-40C4-89BC-B777827B59BE}"/>
              </a:ext>
            </a:extLst>
          </p:cNvPr>
          <p:cNvCxnSpPr>
            <a:cxnSpLocks/>
          </p:cNvCxnSpPr>
          <p:nvPr/>
        </p:nvCxnSpPr>
        <p:spPr>
          <a:xfrm flipV="1">
            <a:off x="4885911" y="1215899"/>
            <a:ext cx="1700419" cy="163228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B2E9CE2-3238-45EA-830F-7A8D15606878}"/>
              </a:ext>
            </a:extLst>
          </p:cNvPr>
          <p:cNvSpPr/>
          <p:nvPr/>
        </p:nvSpPr>
        <p:spPr>
          <a:xfrm>
            <a:off x="6733759" y="150595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Discussion</a:t>
            </a:r>
          </a:p>
        </p:txBody>
      </p:sp>
      <p:sp>
        <p:nvSpPr>
          <p:cNvPr id="55" name="Rectangle 54">
            <a:extLst>
              <a:ext uri="{FF2B5EF4-FFF2-40B4-BE49-F238E27FC236}">
                <a16:creationId xmlns:a16="http://schemas.microsoft.com/office/drawing/2014/main" id="{7CCE81FB-2F09-4F53-A034-83FC92137EE2}"/>
              </a:ext>
            </a:extLst>
          </p:cNvPr>
          <p:cNvSpPr/>
          <p:nvPr/>
        </p:nvSpPr>
        <p:spPr>
          <a:xfrm>
            <a:off x="6756535" y="213626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About Us &amp; Contact Us</a:t>
            </a:r>
          </a:p>
        </p:txBody>
      </p:sp>
      <p:cxnSp>
        <p:nvCxnSpPr>
          <p:cNvPr id="56" name="Straight Arrow Connector 55">
            <a:extLst>
              <a:ext uri="{FF2B5EF4-FFF2-40B4-BE49-F238E27FC236}">
                <a16:creationId xmlns:a16="http://schemas.microsoft.com/office/drawing/2014/main" id="{CE456933-87BC-4FED-BB2E-EE4A996C9ADA}"/>
              </a:ext>
            </a:extLst>
          </p:cNvPr>
          <p:cNvCxnSpPr>
            <a:cxnSpLocks/>
          </p:cNvCxnSpPr>
          <p:nvPr/>
        </p:nvCxnSpPr>
        <p:spPr>
          <a:xfrm flipV="1">
            <a:off x="4991929" y="1841329"/>
            <a:ext cx="1594401" cy="132594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34BFDAE-C429-47ED-A33B-AD29E2D86AD8}"/>
              </a:ext>
            </a:extLst>
          </p:cNvPr>
          <p:cNvCxnSpPr>
            <a:cxnSpLocks/>
          </p:cNvCxnSpPr>
          <p:nvPr/>
        </p:nvCxnSpPr>
        <p:spPr>
          <a:xfrm flipV="1">
            <a:off x="5089663" y="2408979"/>
            <a:ext cx="1496667" cy="102002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553AF96-63A1-4892-9074-5B1C8CF04E30}"/>
              </a:ext>
            </a:extLst>
          </p:cNvPr>
          <p:cNvCxnSpPr>
            <a:cxnSpLocks/>
          </p:cNvCxnSpPr>
          <p:nvPr/>
        </p:nvCxnSpPr>
        <p:spPr>
          <a:xfrm flipV="1">
            <a:off x="5089663" y="3091070"/>
            <a:ext cx="1496667" cy="54283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382394F-5042-4233-923B-393E0E283565}"/>
              </a:ext>
            </a:extLst>
          </p:cNvPr>
          <p:cNvSpPr/>
          <p:nvPr/>
        </p:nvSpPr>
        <p:spPr>
          <a:xfrm>
            <a:off x="6756535" y="2782425"/>
            <a:ext cx="2358889" cy="6021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Page (Categorize product)</a:t>
            </a:r>
          </a:p>
        </p:txBody>
      </p:sp>
      <p:sp>
        <p:nvSpPr>
          <p:cNvPr id="67" name="Oval 66">
            <a:extLst>
              <a:ext uri="{FF2B5EF4-FFF2-40B4-BE49-F238E27FC236}">
                <a16:creationId xmlns:a16="http://schemas.microsoft.com/office/drawing/2014/main" id="{C252F0C2-5869-4405-8B87-4F23D4393A2C}"/>
              </a:ext>
            </a:extLst>
          </p:cNvPr>
          <p:cNvSpPr/>
          <p:nvPr/>
        </p:nvSpPr>
        <p:spPr>
          <a:xfrm>
            <a:off x="7293044" y="3524953"/>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Process Next</a:t>
            </a:r>
          </a:p>
        </p:txBody>
      </p:sp>
      <p:cxnSp>
        <p:nvCxnSpPr>
          <p:cNvPr id="29" name="Straight Connector 28">
            <a:extLst>
              <a:ext uri="{FF2B5EF4-FFF2-40B4-BE49-F238E27FC236}">
                <a16:creationId xmlns:a16="http://schemas.microsoft.com/office/drawing/2014/main" id="{8B1F930A-7C40-4FE6-80EB-622D5153B41B}"/>
              </a:ext>
            </a:extLst>
          </p:cNvPr>
          <p:cNvCxnSpPr/>
          <p:nvPr/>
        </p:nvCxnSpPr>
        <p:spPr>
          <a:xfrm>
            <a:off x="9234693" y="1093305"/>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5FC07D2-0C1B-42FD-8CAF-8B9255BCC707}"/>
              </a:ext>
            </a:extLst>
          </p:cNvPr>
          <p:cNvCxnSpPr/>
          <p:nvPr/>
        </p:nvCxnSpPr>
        <p:spPr>
          <a:xfrm>
            <a:off x="9234693" y="1731255"/>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24CA032-DC9B-4DA6-8D18-95B69A11F617}"/>
              </a:ext>
            </a:extLst>
          </p:cNvPr>
          <p:cNvCxnSpPr/>
          <p:nvPr/>
        </p:nvCxnSpPr>
        <p:spPr>
          <a:xfrm>
            <a:off x="9234693" y="2335056"/>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2539174-E013-4183-92AF-9E5CE055A1CD}"/>
              </a:ext>
            </a:extLst>
          </p:cNvPr>
          <p:cNvCxnSpPr/>
          <p:nvPr/>
        </p:nvCxnSpPr>
        <p:spPr>
          <a:xfrm>
            <a:off x="9234693" y="3007726"/>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9BF5D92-BA41-474C-A6E2-74D7B1381F94}"/>
              </a:ext>
            </a:extLst>
          </p:cNvPr>
          <p:cNvCxnSpPr>
            <a:cxnSpLocks/>
          </p:cNvCxnSpPr>
          <p:nvPr/>
        </p:nvCxnSpPr>
        <p:spPr>
          <a:xfrm flipH="1">
            <a:off x="10482469" y="1093305"/>
            <a:ext cx="17806" cy="293449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6E82BD-78A8-4A91-9DCD-0841AD0EA7B3}"/>
              </a:ext>
            </a:extLst>
          </p:cNvPr>
          <p:cNvCxnSpPr>
            <a:cxnSpLocks/>
          </p:cNvCxnSpPr>
          <p:nvPr/>
        </p:nvCxnSpPr>
        <p:spPr>
          <a:xfrm flipH="1">
            <a:off x="8719930" y="4027804"/>
            <a:ext cx="1780345" cy="286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B89DE312-9A32-4E28-B0DC-773B512C000B}"/>
              </a:ext>
            </a:extLst>
          </p:cNvPr>
          <p:cNvSpPr/>
          <p:nvPr/>
        </p:nvSpPr>
        <p:spPr>
          <a:xfrm>
            <a:off x="3091067" y="447406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Proceed to checkout</a:t>
            </a:r>
          </a:p>
        </p:txBody>
      </p:sp>
      <p:sp>
        <p:nvSpPr>
          <p:cNvPr id="90" name="Rectangle 89">
            <a:extLst>
              <a:ext uri="{FF2B5EF4-FFF2-40B4-BE49-F238E27FC236}">
                <a16:creationId xmlns:a16="http://schemas.microsoft.com/office/drawing/2014/main" id="{F157E92D-F07E-46FB-B4FE-6E19AA7FDB7A}"/>
              </a:ext>
            </a:extLst>
          </p:cNvPr>
          <p:cNvSpPr/>
          <p:nvPr/>
        </p:nvSpPr>
        <p:spPr>
          <a:xfrm>
            <a:off x="3091067" y="512674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Online</a:t>
            </a:r>
          </a:p>
        </p:txBody>
      </p:sp>
      <p:sp>
        <p:nvSpPr>
          <p:cNvPr id="91" name="Rectangle 90">
            <a:extLst>
              <a:ext uri="{FF2B5EF4-FFF2-40B4-BE49-F238E27FC236}">
                <a16:creationId xmlns:a16="http://schemas.microsoft.com/office/drawing/2014/main" id="{215FAE36-F14D-4A53-8096-7ACAD2A7B618}"/>
              </a:ext>
            </a:extLst>
          </p:cNvPr>
          <p:cNvSpPr/>
          <p:nvPr/>
        </p:nvSpPr>
        <p:spPr>
          <a:xfrm>
            <a:off x="3066219" y="574442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Join Discussion</a:t>
            </a:r>
          </a:p>
        </p:txBody>
      </p:sp>
      <p:sp>
        <p:nvSpPr>
          <p:cNvPr id="92" name="Rectangle 91">
            <a:extLst>
              <a:ext uri="{FF2B5EF4-FFF2-40B4-BE49-F238E27FC236}">
                <a16:creationId xmlns:a16="http://schemas.microsoft.com/office/drawing/2014/main" id="{0DDA1094-B6AE-4DE0-8FDB-44ECF20B8A9C}"/>
              </a:ext>
            </a:extLst>
          </p:cNvPr>
          <p:cNvSpPr/>
          <p:nvPr/>
        </p:nvSpPr>
        <p:spPr>
          <a:xfrm>
            <a:off x="3066218" y="632524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Profile</a:t>
            </a:r>
          </a:p>
        </p:txBody>
      </p:sp>
      <p:cxnSp>
        <p:nvCxnSpPr>
          <p:cNvPr id="93" name="Straight Arrow Connector 92">
            <a:extLst>
              <a:ext uri="{FF2B5EF4-FFF2-40B4-BE49-F238E27FC236}">
                <a16:creationId xmlns:a16="http://schemas.microsoft.com/office/drawing/2014/main" id="{BC3A71BB-5D32-45A9-A26B-6797AA81DCB9}"/>
              </a:ext>
            </a:extLst>
          </p:cNvPr>
          <p:cNvCxnSpPr>
            <a:cxnSpLocks/>
          </p:cNvCxnSpPr>
          <p:nvPr/>
        </p:nvCxnSpPr>
        <p:spPr>
          <a:xfrm flipH="1">
            <a:off x="5604629" y="4463304"/>
            <a:ext cx="1662115" cy="778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7AB9B20-2DA0-48AC-A3E4-E5C8A6CF7E24}"/>
              </a:ext>
            </a:extLst>
          </p:cNvPr>
          <p:cNvCxnSpPr>
            <a:cxnSpLocks/>
          </p:cNvCxnSpPr>
          <p:nvPr/>
        </p:nvCxnSpPr>
        <p:spPr>
          <a:xfrm flipH="1">
            <a:off x="5604630" y="4666028"/>
            <a:ext cx="1869596" cy="12001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DA02376-D61D-4430-AF25-86B59F01BA9A}"/>
              </a:ext>
            </a:extLst>
          </p:cNvPr>
          <p:cNvCxnSpPr>
            <a:cxnSpLocks/>
          </p:cNvCxnSpPr>
          <p:nvPr/>
        </p:nvCxnSpPr>
        <p:spPr>
          <a:xfrm flipH="1">
            <a:off x="5570881" y="4762277"/>
            <a:ext cx="2082867" cy="184378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23BF9F5-B4BF-41DC-B800-B0DC64198564}"/>
              </a:ext>
            </a:extLst>
          </p:cNvPr>
          <p:cNvCxnSpPr>
            <a:cxnSpLocks/>
          </p:cNvCxnSpPr>
          <p:nvPr/>
        </p:nvCxnSpPr>
        <p:spPr>
          <a:xfrm flipH="1">
            <a:off x="5587967" y="4144217"/>
            <a:ext cx="1524104" cy="65318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DAFFD219-4AC1-4645-BC3A-8EFC69EAFC45}"/>
              </a:ext>
            </a:extLst>
          </p:cNvPr>
          <p:cNvSpPr/>
          <p:nvPr/>
        </p:nvSpPr>
        <p:spPr>
          <a:xfrm>
            <a:off x="6620076" y="6319122"/>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My account Page</a:t>
            </a:r>
          </a:p>
        </p:txBody>
      </p:sp>
      <p:cxnSp>
        <p:nvCxnSpPr>
          <p:cNvPr id="100" name="Straight Arrow Connector 99">
            <a:extLst>
              <a:ext uri="{FF2B5EF4-FFF2-40B4-BE49-F238E27FC236}">
                <a16:creationId xmlns:a16="http://schemas.microsoft.com/office/drawing/2014/main" id="{4661B0B2-15D9-4928-96DF-C132DEE47BD8}"/>
              </a:ext>
            </a:extLst>
          </p:cNvPr>
          <p:cNvCxnSpPr>
            <a:cxnSpLocks/>
          </p:cNvCxnSpPr>
          <p:nvPr/>
        </p:nvCxnSpPr>
        <p:spPr>
          <a:xfrm flipH="1">
            <a:off x="7771054" y="4858527"/>
            <a:ext cx="28466" cy="13487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88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718930" y="914400"/>
            <a:ext cx="10515600" cy="3971925"/>
          </a:xfrm>
        </p:spPr>
        <p:txBody>
          <a:bodyPr>
            <a:noAutofit/>
          </a:bodyPr>
          <a:lstStyle/>
          <a:p>
            <a:r>
              <a:rPr lang="en-IN" sz="2000" dirty="0">
                <a:latin typeface="Times New Roman" panose="02020603050405020304" pitchFamily="18" charset="0"/>
                <a:cs typeface="Times New Roman" panose="02020603050405020304" pitchFamily="18" charset="0"/>
              </a:rPr>
              <a:t>Limitations:- Since this is a huge project to take care of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 had to cut back on some of the basic requirements of the sites. Still have to work on Administration Design.</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Admin panel is not much  as responsive as needed. Payment method integration</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is still left.</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6B7685A-817D-458F-B918-075C088251D4}"/>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Limitations</a:t>
            </a:r>
          </a:p>
        </p:txBody>
      </p:sp>
      <p:cxnSp>
        <p:nvCxnSpPr>
          <p:cNvPr id="5" name="Straight Connector 4">
            <a:extLst>
              <a:ext uri="{FF2B5EF4-FFF2-40B4-BE49-F238E27FC236}">
                <a16:creationId xmlns:a16="http://schemas.microsoft.com/office/drawing/2014/main" id="{FF2F7777-7583-4895-9A8B-4DD1496D48E9}"/>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1732288-336E-42B7-8B81-89838CF44604}"/>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4FF8DA3-1494-41AB-AA6C-02B2047635F3}"/>
              </a:ext>
            </a:extLst>
          </p:cNvPr>
          <p:cNvSpPr txBox="1"/>
          <p:nvPr/>
        </p:nvSpPr>
        <p:spPr>
          <a:xfrm>
            <a:off x="838200" y="6143625"/>
            <a:ext cx="10991850" cy="369332"/>
          </a:xfrm>
          <a:prstGeom prst="rect">
            <a:avLst/>
          </a:prstGeom>
          <a:noFill/>
        </p:spPr>
        <p:txBody>
          <a:bodyPr wrap="square" rtlCol="0">
            <a:spAutoFit/>
          </a:bodyPr>
          <a:lstStyle/>
          <a:p>
            <a:r>
              <a:rPr lang="en-IN" dirty="0"/>
              <a:t>SRICEAS                                                                                       28                                                                       MEDICAL STORE</a:t>
            </a:r>
          </a:p>
        </p:txBody>
      </p:sp>
    </p:spTree>
    <p:extLst>
      <p:ext uri="{BB962C8B-B14F-4D97-AF65-F5344CB8AC3E}">
        <p14:creationId xmlns:p14="http://schemas.microsoft.com/office/powerpoint/2010/main" val="98378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718930" y="914400"/>
            <a:ext cx="10515600" cy="3971925"/>
          </a:xfrm>
        </p:spPr>
        <p:txBody>
          <a:bodyPr>
            <a:noAutofit/>
          </a:bodyPr>
          <a:lstStyle/>
          <a:p>
            <a:r>
              <a:rPr lang="en-IN" sz="2000" b="1" i="0" dirty="0">
                <a:effectLst/>
                <a:latin typeface="Times New Roman" panose="02020603050405020304" pitchFamily="18" charset="0"/>
                <a:cs typeface="Times New Roman" panose="02020603050405020304" pitchFamily="18" charset="0"/>
              </a:rPr>
              <a:t>Bibliography &amp; References:- </a:t>
            </a:r>
            <a:br>
              <a:rPr lang="en-IN" sz="2000" b="1" i="0" dirty="0">
                <a:effectLst/>
                <a:latin typeface="Times New Roman" panose="02020603050405020304" pitchFamily="18" charset="0"/>
                <a:cs typeface="Times New Roman" panose="02020603050405020304" pitchFamily="18" charset="0"/>
              </a:rPr>
            </a:br>
            <a:br>
              <a:rPr lang="en-IN" sz="2000" b="1" i="0" dirty="0">
                <a:effectLst/>
                <a:latin typeface="Times New Roman" panose="02020603050405020304" pitchFamily="18" charset="0"/>
                <a:cs typeface="Times New Roman" panose="02020603050405020304" pitchFamily="18" charset="0"/>
              </a:rPr>
            </a:br>
            <a:r>
              <a:rPr lang="en-IN" sz="2000" b="1"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www.google.com</a:t>
            </a:r>
            <a:br>
              <a:rPr lang="en-IN" sz="2000" b="1" i="0" dirty="0">
                <a:effectLst/>
                <a:latin typeface="Times New Roman" panose="02020603050405020304" pitchFamily="18" charset="0"/>
                <a:cs typeface="Times New Roman" panose="02020603050405020304" pitchFamily="18" charset="0"/>
              </a:rPr>
            </a:br>
            <a:br>
              <a:rPr lang="en-IN" sz="2000" b="1" i="0" dirty="0">
                <a:effectLst/>
                <a:latin typeface="Times New Roman" panose="02020603050405020304" pitchFamily="18" charset="0"/>
                <a:cs typeface="Times New Roman" panose="02020603050405020304" pitchFamily="18" charset="0"/>
              </a:rPr>
            </a:br>
            <a:r>
              <a:rPr lang="en-IN" sz="2000" b="1" i="0" dirty="0">
                <a:effectLst/>
                <a:latin typeface="Times New Roman" panose="02020603050405020304" pitchFamily="18" charset="0"/>
                <a:cs typeface="Times New Roman" panose="02020603050405020304" pitchFamily="18" charset="0"/>
              </a:rPr>
              <a:t>- www.w3schools.com</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6B7685A-817D-458F-B918-075C088251D4}"/>
              </a:ext>
            </a:extLst>
          </p:cNvPr>
          <p:cNvSpPr txBox="1">
            <a:spLocks/>
          </p:cNvSpPr>
          <p:nvPr/>
        </p:nvSpPr>
        <p:spPr>
          <a:xfrm>
            <a:off x="838200" y="171455"/>
            <a:ext cx="10515600" cy="48101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400" b="1" dirty="0">
                <a:latin typeface="Times New Roman" panose="02020603050405020304" pitchFamily="18" charset="0"/>
                <a:cs typeface="Times New Roman" panose="02020603050405020304" pitchFamily="18" charset="0"/>
              </a:rPr>
              <a:t>Bibliography &amp; References</a:t>
            </a:r>
          </a:p>
        </p:txBody>
      </p:sp>
      <p:cxnSp>
        <p:nvCxnSpPr>
          <p:cNvPr id="5" name="Straight Connector 4">
            <a:extLst>
              <a:ext uri="{FF2B5EF4-FFF2-40B4-BE49-F238E27FC236}">
                <a16:creationId xmlns:a16="http://schemas.microsoft.com/office/drawing/2014/main" id="{FF2F7777-7583-4895-9A8B-4DD1496D48E9}"/>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1732288-336E-42B7-8B81-89838CF44604}"/>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4FF8DA3-1494-41AB-AA6C-02B2047635F3}"/>
              </a:ext>
            </a:extLst>
          </p:cNvPr>
          <p:cNvSpPr txBox="1"/>
          <p:nvPr/>
        </p:nvSpPr>
        <p:spPr>
          <a:xfrm>
            <a:off x="838200" y="6143625"/>
            <a:ext cx="10991850" cy="369332"/>
          </a:xfrm>
          <a:prstGeom prst="rect">
            <a:avLst/>
          </a:prstGeom>
          <a:noFill/>
        </p:spPr>
        <p:txBody>
          <a:bodyPr wrap="square" rtlCol="0">
            <a:spAutoFit/>
          </a:bodyPr>
          <a:lstStyle/>
          <a:p>
            <a:r>
              <a:rPr lang="en-IN" dirty="0"/>
              <a:t>SRICEAS                                                                                       29                                                                       MEDICAL STORE</a:t>
            </a:r>
          </a:p>
        </p:txBody>
      </p:sp>
    </p:spTree>
    <p:extLst>
      <p:ext uri="{BB962C8B-B14F-4D97-AF65-F5344CB8AC3E}">
        <p14:creationId xmlns:p14="http://schemas.microsoft.com/office/powerpoint/2010/main" val="171534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4681-0689-4E22-80CE-6ABED4180852}"/>
              </a:ext>
            </a:extLst>
          </p:cNvPr>
          <p:cNvSpPr>
            <a:spLocks noGrp="1"/>
          </p:cNvSpPr>
          <p:nvPr>
            <p:ph type="ctrTitle"/>
          </p:nvPr>
        </p:nvSpPr>
        <p:spPr>
          <a:xfrm>
            <a:off x="1524000" y="1122363"/>
            <a:ext cx="9144000" cy="1550499"/>
          </a:xfrm>
        </p:spPr>
        <p:txBody>
          <a:bodyPr>
            <a:normAutofit/>
          </a:bodyPr>
          <a:lstStyle/>
          <a:p>
            <a:r>
              <a:rPr lang="en-IN" sz="2400" b="1" dirty="0">
                <a:latin typeface="Times New Roman" panose="02020603050405020304" pitchFamily="18" charset="0"/>
                <a:cs typeface="Times New Roman" panose="02020603050405020304" pitchFamily="18" charset="0"/>
              </a:rPr>
              <a:t>Medical Store Project</a:t>
            </a:r>
          </a:p>
        </p:txBody>
      </p:sp>
      <p:sp>
        <p:nvSpPr>
          <p:cNvPr id="3" name="Subtitle 2">
            <a:extLst>
              <a:ext uri="{FF2B5EF4-FFF2-40B4-BE49-F238E27FC236}">
                <a16:creationId xmlns:a16="http://schemas.microsoft.com/office/drawing/2014/main" id="{11E20874-1F08-4258-84C5-2001C1325153}"/>
              </a:ext>
            </a:extLst>
          </p:cNvPr>
          <p:cNvSpPr>
            <a:spLocks noGrp="1"/>
          </p:cNvSpPr>
          <p:nvPr>
            <p:ph type="subTitle" idx="1"/>
          </p:nvPr>
        </p:nvSpPr>
        <p:spPr>
          <a:xfrm>
            <a:off x="1524000" y="2883877"/>
            <a:ext cx="9144000" cy="3212123"/>
          </a:xfrm>
        </p:spPr>
        <p:txBody>
          <a:bodyPr>
            <a:noAutofit/>
          </a:bodyPr>
          <a:lstStyle/>
          <a:p>
            <a:pPr algn="l"/>
            <a:r>
              <a:rPr lang="en-IN" sz="2000" dirty="0">
                <a:latin typeface="Times New Roman" panose="02020603050405020304" pitchFamily="18" charset="0"/>
                <a:cs typeface="Times New Roman" panose="02020603050405020304" pitchFamily="18" charset="0"/>
              </a:rPr>
              <a:t>Name:- Patwa </a:t>
            </a:r>
            <a:r>
              <a:rPr lang="en-IN" sz="2000" dirty="0" err="1">
                <a:latin typeface="Times New Roman" panose="02020603050405020304" pitchFamily="18" charset="0"/>
                <a:cs typeface="Times New Roman" panose="02020603050405020304" pitchFamily="18" charset="0"/>
              </a:rPr>
              <a:t>Abdur</a:t>
            </a:r>
            <a:r>
              <a:rPr lang="en-IN" sz="2000" dirty="0">
                <a:latin typeface="Times New Roman" panose="02020603050405020304" pitchFamily="18" charset="0"/>
                <a:cs typeface="Times New Roman" panose="02020603050405020304" pitchFamily="18" charset="0"/>
              </a:rPr>
              <a:t> Rahim</a:t>
            </a:r>
          </a:p>
          <a:p>
            <a:pPr algn="l"/>
            <a:r>
              <a:rPr lang="en-IN" sz="2000" dirty="0">
                <a:latin typeface="Times New Roman" panose="02020603050405020304" pitchFamily="18" charset="0"/>
                <a:cs typeface="Times New Roman" panose="02020603050405020304" pitchFamily="18" charset="0"/>
              </a:rPr>
              <a:t>Class:- Ty </a:t>
            </a:r>
            <a:r>
              <a:rPr lang="en-IN" sz="2000" dirty="0" err="1">
                <a:latin typeface="Times New Roman" panose="02020603050405020304" pitchFamily="18" charset="0"/>
                <a:cs typeface="Times New Roman" panose="02020603050405020304" pitchFamily="18" charset="0"/>
              </a:rPr>
              <a:t>Bsc</a:t>
            </a:r>
            <a:r>
              <a:rPr lang="en-IN" sz="2000" dirty="0">
                <a:latin typeface="Times New Roman" panose="02020603050405020304" pitchFamily="18" charset="0"/>
                <a:cs typeface="Times New Roman" panose="02020603050405020304" pitchFamily="18" charset="0"/>
              </a:rPr>
              <a:t> cs Sem 5 </a:t>
            </a:r>
            <a:r>
              <a:rPr lang="en-IN" sz="2000" dirty="0" err="1">
                <a:latin typeface="Times New Roman" panose="02020603050405020304" pitchFamily="18" charset="0"/>
                <a:cs typeface="Times New Roman" panose="02020603050405020304" pitchFamily="18" charset="0"/>
              </a:rPr>
              <a:t>Div</a:t>
            </a:r>
            <a:r>
              <a:rPr lang="en-IN" sz="2000" dirty="0">
                <a:latin typeface="Times New Roman" panose="02020603050405020304" pitchFamily="18" charset="0"/>
                <a:cs typeface="Times New Roman" panose="02020603050405020304" pitchFamily="18" charset="0"/>
              </a:rPr>
              <a:t> B</a:t>
            </a:r>
          </a:p>
          <a:p>
            <a:pPr algn="l"/>
            <a:r>
              <a:rPr lang="en-IN" sz="2000" dirty="0">
                <a:latin typeface="Times New Roman" panose="02020603050405020304" pitchFamily="18" charset="0"/>
                <a:cs typeface="Times New Roman" panose="02020603050405020304" pitchFamily="18" charset="0"/>
              </a:rPr>
              <a:t>Subject:-505 PHP Programming</a:t>
            </a:r>
          </a:p>
          <a:p>
            <a:pPr algn="l"/>
            <a:r>
              <a:rPr lang="en-IN" sz="2000" dirty="0">
                <a:latin typeface="Times New Roman" panose="02020603050405020304" pitchFamily="18" charset="0"/>
                <a:cs typeface="Times New Roman" panose="02020603050405020304" pitchFamily="18" charset="0"/>
              </a:rPr>
              <a:t>Project Topic:- Medical Store (Online Medical Products Selling)</a:t>
            </a:r>
          </a:p>
          <a:p>
            <a:pPr algn="l"/>
            <a:r>
              <a:rPr lang="en-IN" sz="2000" dirty="0" err="1">
                <a:latin typeface="Times New Roman" panose="02020603050405020304" pitchFamily="18" charset="0"/>
                <a:cs typeface="Times New Roman" panose="02020603050405020304" pitchFamily="18" charset="0"/>
              </a:rPr>
              <a:t>Enrollment</a:t>
            </a:r>
            <a:r>
              <a:rPr lang="en-IN" sz="2000" dirty="0">
                <a:latin typeface="Times New Roman" panose="02020603050405020304" pitchFamily="18" charset="0"/>
                <a:cs typeface="Times New Roman" panose="02020603050405020304" pitchFamily="18" charset="0"/>
              </a:rPr>
              <a:t> No.:- E18111920003175</a:t>
            </a:r>
          </a:p>
          <a:p>
            <a:pPr algn="l"/>
            <a:r>
              <a:rPr lang="en-IN" sz="2000" dirty="0">
                <a:latin typeface="Times New Roman" panose="02020603050405020304" pitchFamily="18" charset="0"/>
                <a:cs typeface="Times New Roman" panose="02020603050405020304" pitchFamily="18" charset="0"/>
              </a:rPr>
              <a:t>Project Guide:- Shweta Mam</a:t>
            </a:r>
          </a:p>
          <a:p>
            <a:pPr algn="l"/>
            <a:r>
              <a:rPr lang="en-IN" sz="2000" dirty="0">
                <a:latin typeface="Times New Roman" panose="02020603050405020304" pitchFamily="18" charset="0"/>
                <a:cs typeface="Times New Roman" panose="02020603050405020304" pitchFamily="18" charset="0"/>
              </a:rPr>
              <a:t>Developed by:- Patwa </a:t>
            </a:r>
            <a:r>
              <a:rPr lang="en-IN" sz="2000" dirty="0" err="1">
                <a:latin typeface="Times New Roman" panose="02020603050405020304" pitchFamily="18" charset="0"/>
                <a:cs typeface="Times New Roman" panose="02020603050405020304" pitchFamily="18" charset="0"/>
              </a:rPr>
              <a:t>Abdur</a:t>
            </a:r>
            <a:r>
              <a:rPr lang="en-IN" sz="2000" dirty="0">
                <a:latin typeface="Times New Roman" panose="02020603050405020304" pitchFamily="18" charset="0"/>
                <a:cs typeface="Times New Roman" panose="02020603050405020304" pitchFamily="18" charset="0"/>
              </a:rPr>
              <a:t> Rahim</a:t>
            </a:r>
          </a:p>
          <a:p>
            <a:pPr algn="l"/>
            <a:endParaRPr lang="en-IN" sz="2000" b="0" i="0" dirty="0">
              <a:effectLst/>
              <a:latin typeface="Times New Roman" panose="02020603050405020304" pitchFamily="18" charset="0"/>
              <a:cs typeface="Times New Roman" panose="02020603050405020304" pitchFamily="18" charset="0"/>
            </a:endParaRPr>
          </a:p>
          <a:p>
            <a:br>
              <a:rPr lang="en-IN" sz="2000" b="0"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265112"/>
            <a:ext cx="10515600" cy="450701"/>
          </a:xfrm>
        </p:spPr>
        <p:txBody>
          <a:bodyPr>
            <a:normAutofit/>
          </a:bodyPr>
          <a:lstStyle/>
          <a:p>
            <a:r>
              <a:rPr lang="en-IN" sz="2400" b="1" dirty="0">
                <a:latin typeface="Times New Roman" panose="02020603050405020304" pitchFamily="18" charset="0"/>
                <a:cs typeface="Times New Roman" panose="02020603050405020304" pitchFamily="18" charset="0"/>
              </a:rPr>
              <a:t>System Introduction:-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715813"/>
            <a:ext cx="10515600" cy="4979962"/>
          </a:xfrm>
        </p:spPr>
        <p:txBody>
          <a:bodyPr>
            <a:noAutofit/>
          </a:bodyPr>
          <a:lstStyle/>
          <a:p>
            <a:pPr marL="0" indent="0">
              <a:buNone/>
            </a:pPr>
            <a:r>
              <a:rPr lang="en-US" sz="2000" b="0" i="0" dirty="0">
                <a:effectLst/>
                <a:latin typeface="Times New Roman" panose="02020603050405020304" pitchFamily="18" charset="0"/>
                <a:cs typeface="Times New Roman" panose="02020603050405020304" pitchFamily="18" charset="0"/>
              </a:rPr>
              <a:t>The Medical store system software used in </a:t>
            </a:r>
            <a:r>
              <a:rPr lang="en-US" sz="2000" b="0" i="0" dirty="0" err="1">
                <a:effectLst/>
                <a:latin typeface="Times New Roman" panose="02020603050405020304" pitchFamily="18" charset="0"/>
                <a:cs typeface="Times New Roman" panose="02020603050405020304" pitchFamily="18" charset="0"/>
              </a:rPr>
              <a:t>medicalstore</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Medical Store System’s </a:t>
            </a:r>
          </a:p>
          <a:p>
            <a:pPr marL="0" indent="0">
              <a:buNone/>
            </a:pPr>
            <a:r>
              <a:rPr lang="en-US" sz="2000" dirty="0">
                <a:latin typeface="Times New Roman" panose="02020603050405020304" pitchFamily="18" charset="0"/>
                <a:cs typeface="Times New Roman" panose="02020603050405020304" pitchFamily="18" charset="0"/>
              </a:rPr>
              <a:t>purpose is to tell customer which and what kind of Medicines &amp; </a:t>
            </a:r>
            <a:r>
              <a:rPr lang="en-US" sz="2000" dirty="0" err="1">
                <a:latin typeface="Times New Roman" panose="02020603050405020304" pitchFamily="18" charset="0"/>
                <a:cs typeface="Times New Roman" panose="02020603050405020304" pitchFamily="18" charset="0"/>
              </a:rPr>
              <a:t>Prducts</a:t>
            </a:r>
            <a:r>
              <a:rPr lang="en-US" sz="2000" dirty="0">
                <a:latin typeface="Times New Roman" panose="02020603050405020304" pitchFamily="18" charset="0"/>
                <a:cs typeface="Times New Roman" panose="02020603050405020304" pitchFamily="18" charset="0"/>
              </a:rPr>
              <a:t> are </a:t>
            </a:r>
          </a:p>
          <a:p>
            <a:pPr marL="0" indent="0">
              <a:buNone/>
            </a:pPr>
            <a:r>
              <a:rPr lang="en-US" sz="2000" dirty="0">
                <a:latin typeface="Times New Roman" panose="02020603050405020304" pitchFamily="18" charset="0"/>
                <a:cs typeface="Times New Roman" panose="02020603050405020304" pitchFamily="18" charset="0"/>
              </a:rPr>
              <a:t>available at Medical store. This System makes business fast , more  convenient </a:t>
            </a:r>
          </a:p>
          <a:p>
            <a:pPr marL="0" indent="0">
              <a:buNone/>
            </a:pPr>
            <a:r>
              <a:rPr lang="en-US" sz="2000" dirty="0">
                <a:latin typeface="Times New Roman" panose="02020603050405020304" pitchFamily="18" charset="0"/>
                <a:cs typeface="Times New Roman" panose="02020603050405020304" pitchFamily="18" charset="0"/>
              </a:rPr>
              <a:t>and reliable. </a:t>
            </a:r>
            <a:r>
              <a:rPr lang="en-US" sz="2000" b="0" i="0" dirty="0">
                <a:effectLst/>
                <a:latin typeface="Times New Roman" panose="02020603050405020304" pitchFamily="18" charset="0"/>
                <a:cs typeface="Times New Roman" panose="02020603050405020304" pitchFamily="18" charset="0"/>
              </a:rPr>
              <a:t>As we know that all dynamic website or software needs database, </a:t>
            </a:r>
          </a:p>
          <a:p>
            <a:pPr marL="0" indent="0">
              <a:buNone/>
            </a:pPr>
            <a:r>
              <a:rPr lang="en-US" sz="2000" b="0" i="0" dirty="0">
                <a:effectLst/>
                <a:latin typeface="Times New Roman" panose="02020603050405020304" pitchFamily="18" charset="0"/>
                <a:cs typeface="Times New Roman" panose="02020603050405020304" pitchFamily="18" charset="0"/>
              </a:rPr>
              <a:t>Here in this medical store system project I’ve used </a:t>
            </a:r>
            <a:r>
              <a:rPr lang="en-US" sz="2000" b="0" i="0" dirty="0" err="1">
                <a:effectLst/>
                <a:latin typeface="Times New Roman" panose="02020603050405020304" pitchFamily="18" charset="0"/>
                <a:cs typeface="Times New Roman" panose="02020603050405020304" pitchFamily="18" charset="0"/>
              </a:rPr>
              <a:t>mysql</a:t>
            </a:r>
            <a:r>
              <a:rPr lang="en-US" sz="2000" b="0" i="0" dirty="0">
                <a:effectLst/>
                <a:latin typeface="Times New Roman" panose="02020603050405020304" pitchFamily="18" charset="0"/>
                <a:cs typeface="Times New Roman" panose="02020603050405020304" pitchFamily="18" charset="0"/>
              </a:rPr>
              <a:t> database. </a:t>
            </a:r>
          </a:p>
          <a:p>
            <a:pPr marL="0" indent="0">
              <a:buNone/>
            </a:pPr>
            <a:r>
              <a:rPr lang="en-US" sz="2000" b="0" i="0" dirty="0">
                <a:effectLst/>
                <a:latin typeface="Times New Roman" panose="02020603050405020304" pitchFamily="18" charset="0"/>
                <a:cs typeface="Times New Roman" panose="02020603050405020304" pitchFamily="18" charset="0"/>
              </a:rPr>
              <a:t>There are two </a:t>
            </a:r>
            <a:r>
              <a:rPr lang="en-US" sz="2000" dirty="0">
                <a:latin typeface="Times New Roman" panose="02020603050405020304" pitchFamily="18" charset="0"/>
                <a:cs typeface="Times New Roman" panose="02020603050405020304" pitchFamily="18" charset="0"/>
              </a:rPr>
              <a:t>major part of this system :- </a:t>
            </a:r>
            <a:r>
              <a:rPr lang="en-IN" sz="2000" i="0" dirty="0">
                <a:effectLst/>
                <a:latin typeface="Times New Roman" panose="02020603050405020304" pitchFamily="18" charset="0"/>
                <a:cs typeface="Times New Roman" panose="02020603050405020304" pitchFamily="18" charset="0"/>
              </a:rPr>
              <a:t>Administration Panel &amp;</a:t>
            </a:r>
            <a:r>
              <a:rPr lang="en-US" sz="2000" dirty="0">
                <a:latin typeface="Times New Roman" panose="02020603050405020304" pitchFamily="18" charset="0"/>
                <a:cs typeface="Times New Roman" panose="02020603050405020304" pitchFamily="18" charset="0"/>
              </a:rPr>
              <a:t> Frontend. </a:t>
            </a:r>
          </a:p>
          <a:p>
            <a:pPr marL="0" indent="0">
              <a:buNone/>
            </a:pPr>
            <a:r>
              <a:rPr lang="en-US" sz="2000" i="0" dirty="0">
                <a:effectLst/>
                <a:latin typeface="Times New Roman" panose="02020603050405020304" pitchFamily="18" charset="0"/>
                <a:cs typeface="Times New Roman" panose="02020603050405020304" pitchFamily="18" charset="0"/>
              </a:rPr>
              <a:t>The Administration Panel (or the admin panel for short) is the primary tool for admin </a:t>
            </a:r>
          </a:p>
          <a:p>
            <a:pPr marL="0" indent="0">
              <a:buNone/>
            </a:pPr>
            <a:r>
              <a:rPr lang="en-US" sz="2000" i="0" dirty="0">
                <a:effectLst/>
                <a:latin typeface="Times New Roman" panose="02020603050405020304" pitchFamily="18" charset="0"/>
                <a:cs typeface="Times New Roman" panose="02020603050405020304" pitchFamily="18" charset="0"/>
              </a:rPr>
              <a:t>(Medical Store Owner) to manage business online. From administration panel admin</a:t>
            </a:r>
          </a:p>
          <a:p>
            <a:pPr marL="0" indent="0">
              <a:buNone/>
            </a:pPr>
            <a:r>
              <a:rPr lang="en-US" sz="2000" dirty="0">
                <a:latin typeface="Times New Roman" panose="02020603050405020304" pitchFamily="18" charset="0"/>
                <a:cs typeface="Times New Roman" panose="02020603050405020304" pitchFamily="18" charset="0"/>
              </a:rPr>
              <a:t>Can manage Products , Product Categories (Kind of product) , Users , Website</a:t>
            </a:r>
          </a:p>
          <a:p>
            <a:pPr marL="0" indent="0">
              <a:buNone/>
            </a:pPr>
            <a:r>
              <a:rPr lang="en-US" sz="2000" i="0" dirty="0">
                <a:effectLst/>
                <a:latin typeface="Times New Roman" panose="02020603050405020304" pitchFamily="18" charset="0"/>
                <a:cs typeface="Times New Roman" panose="02020603050405020304" pitchFamily="18" charset="0"/>
              </a:rPr>
              <a:t>Currency , Orders &amp; Admin Profile.</a:t>
            </a:r>
          </a:p>
          <a:p>
            <a:pPr marL="0" indent="0">
              <a:buNone/>
            </a:pPr>
            <a:r>
              <a:rPr lang="en-US" sz="2000" i="0" dirty="0">
                <a:effectLst/>
                <a:latin typeface="Times New Roman" panose="02020603050405020304" pitchFamily="18" charset="0"/>
                <a:cs typeface="Times New Roman" panose="02020603050405020304" pitchFamily="18" charset="0"/>
              </a:rPr>
              <a:t>discounts, interact with your customers, change the look of your store and do much more.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Languages used in system:-   </a:t>
            </a:r>
          </a:p>
          <a:p>
            <a:pPr marL="0" indent="0">
              <a:buNone/>
            </a:pPr>
            <a:r>
              <a:rPr lang="en-US" sz="2000" dirty="0">
                <a:latin typeface="Times New Roman" panose="02020603050405020304" pitchFamily="18" charset="0"/>
                <a:cs typeface="Times New Roman" panose="02020603050405020304" pitchFamily="18" charset="0"/>
              </a:rPr>
              <a:t>Back end:- PHP , </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 Html ,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Jquery</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Css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Frontend:- PHP , </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 Html ,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Jquery</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Css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SRICEAS                                                    1                                                        Medical Store Project</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D6DBB5B-7067-4F11-91A4-0313F53E69C2}"/>
              </a:ext>
            </a:extLst>
          </p:cNvPr>
          <p:cNvCxnSpPr/>
          <p:nvPr/>
        </p:nvCxnSpPr>
        <p:spPr>
          <a:xfrm>
            <a:off x="838200" y="6343650"/>
            <a:ext cx="11049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203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a:solidFill>
            <a:schemeClr val="bg1"/>
          </a:solidFill>
        </p:spPr>
        <p:txBody>
          <a:bodyPr>
            <a:normAutofit/>
          </a:bodyPr>
          <a:lstStyle/>
          <a:p>
            <a:r>
              <a:rPr lang="en-IN" sz="2400" b="1" dirty="0">
                <a:latin typeface="Times New Roman" panose="02020603050405020304" pitchFamily="18" charset="0"/>
                <a:cs typeface="Times New Roman" panose="02020603050405020304" pitchFamily="18" charset="0"/>
              </a:rPr>
              <a:t>System Advantages:-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063869"/>
            <a:ext cx="10515600" cy="443681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Advantages of making Online Medical Store:- </a:t>
            </a:r>
          </a:p>
          <a:p>
            <a:pPr marL="0" indent="0">
              <a:buNone/>
            </a:pPr>
            <a:r>
              <a:rPr lang="en-IN" sz="2000" dirty="0">
                <a:latin typeface="Times New Roman" panose="02020603050405020304" pitchFamily="18" charset="0"/>
                <a:cs typeface="Times New Roman" panose="02020603050405020304" pitchFamily="18" charset="0"/>
              </a:rPr>
              <a:t>Medicines are one of the important factors that are necessary to cure a person’s</a:t>
            </a:r>
          </a:p>
          <a:p>
            <a:pPr marL="0" indent="0">
              <a:buNone/>
            </a:pPr>
            <a:r>
              <a:rPr lang="en-IN" sz="2000" dirty="0">
                <a:latin typeface="Times New Roman" panose="02020603050405020304" pitchFamily="18" charset="0"/>
                <a:cs typeface="Times New Roman" panose="02020603050405020304" pitchFamily="18" charset="0"/>
              </a:rPr>
              <a:t>Disease. When Person is not able to come to store to purchase medicine or for </a:t>
            </a:r>
          </a:p>
          <a:p>
            <a:pPr marL="0" indent="0">
              <a:buNone/>
            </a:pPr>
            <a:r>
              <a:rPr lang="en-IN" sz="2000" dirty="0">
                <a:latin typeface="Times New Roman" panose="02020603050405020304" pitchFamily="18" charset="0"/>
                <a:cs typeface="Times New Roman" panose="02020603050405020304" pitchFamily="18" charset="0"/>
              </a:rPr>
              <a:t>Some reason reaching to medical store is not convenient or possible , in this </a:t>
            </a:r>
          </a:p>
          <a:p>
            <a:pPr marL="0" indent="0">
              <a:buNone/>
            </a:pPr>
            <a:r>
              <a:rPr lang="en-IN" sz="2000" dirty="0">
                <a:latin typeface="Times New Roman" panose="02020603050405020304" pitchFamily="18" charset="0"/>
                <a:cs typeface="Times New Roman" panose="02020603050405020304" pitchFamily="18" charset="0"/>
              </a:rPr>
              <a:t>case online medical store makes it possible. User just have to order his product</a:t>
            </a:r>
          </a:p>
          <a:p>
            <a:pPr marL="0" indent="0">
              <a:buNone/>
            </a:pPr>
            <a:r>
              <a:rPr lang="en-IN" sz="2000" dirty="0">
                <a:latin typeface="Times New Roman" panose="02020603050405020304" pitchFamily="18" charset="0"/>
                <a:cs typeface="Times New Roman" panose="02020603050405020304" pitchFamily="18" charset="0"/>
              </a:rPr>
              <a:t>On website. Admin (Who manages Administration Dashboard) receives order and</a:t>
            </a:r>
          </a:p>
          <a:p>
            <a:pPr marL="0" indent="0">
              <a:buNone/>
            </a:pPr>
            <a:r>
              <a:rPr lang="en-IN" sz="2000" dirty="0">
                <a:latin typeface="Times New Roman" panose="02020603050405020304" pitchFamily="18" charset="0"/>
                <a:cs typeface="Times New Roman" panose="02020603050405020304" pitchFamily="18" charset="0"/>
              </a:rPr>
              <a:t>Delivers it in promised time. </a:t>
            </a:r>
          </a:p>
          <a:p>
            <a:pPr marL="0" indent="0">
              <a:buNone/>
            </a:pPr>
            <a:r>
              <a:rPr lang="en-IN" sz="2000" dirty="0">
                <a:latin typeface="Times New Roman" panose="02020603050405020304" pitchFamily="18" charset="0"/>
                <a:cs typeface="Times New Roman" panose="02020603050405020304" pitchFamily="18" charset="0"/>
              </a:rPr>
              <a:t>Convenience :- Convenience is the main advantage of buying medical products </a:t>
            </a:r>
          </a:p>
          <a:p>
            <a:pPr marL="0" indent="0">
              <a:buNone/>
            </a:pPr>
            <a:r>
              <a:rPr lang="en-IN" sz="2000" dirty="0">
                <a:latin typeface="Times New Roman" panose="02020603050405020304" pitchFamily="18" charset="0"/>
                <a:cs typeface="Times New Roman" panose="02020603050405020304" pitchFamily="18" charset="0"/>
              </a:rPr>
              <a:t>online For those who lead busy lifestyles and simply do not have the time in the </a:t>
            </a:r>
          </a:p>
          <a:p>
            <a:pPr marL="0" indent="0">
              <a:buNone/>
            </a:pPr>
            <a:r>
              <a:rPr lang="en-IN" sz="2000" dirty="0">
                <a:latin typeface="Times New Roman" panose="02020603050405020304" pitchFamily="18" charset="0"/>
                <a:cs typeface="Times New Roman" panose="02020603050405020304" pitchFamily="18" charset="0"/>
              </a:rPr>
              <a:t>day to visit medical store. </a:t>
            </a:r>
            <a:r>
              <a:rPr lang="en-US" sz="2000" b="0" i="0" dirty="0">
                <a:effectLst/>
                <a:latin typeface="Times New Roman" panose="02020603050405020304" pitchFamily="18" charset="0"/>
                <a:cs typeface="Times New Roman" panose="02020603050405020304" pitchFamily="18" charset="0"/>
              </a:rPr>
              <a:t>Being able to order prescription medicine from the</a:t>
            </a:r>
          </a:p>
          <a:p>
            <a:pPr marL="0" indent="0">
              <a:buNone/>
            </a:pPr>
            <a:r>
              <a:rPr lang="en-US" sz="2000" b="0" i="0" dirty="0">
                <a:effectLst/>
                <a:latin typeface="Times New Roman" panose="02020603050405020304" pitchFamily="18" charset="0"/>
                <a:cs typeface="Times New Roman" panose="02020603050405020304" pitchFamily="18" charset="0"/>
              </a:rPr>
              <a:t>comfort of your own home is certainly a better option.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3C3B75A-5B9B-4392-8D26-1B74A8063E37}"/>
              </a:ext>
            </a:extLst>
          </p:cNvPr>
          <p:cNvCxnSpPr/>
          <p:nvPr/>
        </p:nvCxnSpPr>
        <p:spPr>
          <a:xfrm>
            <a:off x="838200" y="56435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15" name="Slide Number Placeholder 14">
            <a:extLst>
              <a:ext uri="{FF2B5EF4-FFF2-40B4-BE49-F238E27FC236}">
                <a16:creationId xmlns:a16="http://schemas.microsoft.com/office/drawing/2014/main" id="{0479E76C-2526-4DD3-8BBF-F202A1A60B09}"/>
              </a:ext>
            </a:extLst>
          </p:cNvPr>
          <p:cNvSpPr>
            <a:spLocks noGrp="1"/>
          </p:cNvSpPr>
          <p:nvPr>
            <p:ph type="sldNum" sz="quarter" idx="12"/>
          </p:nvPr>
        </p:nvSpPr>
        <p:spPr/>
        <p:txBody>
          <a:bodyPr/>
          <a:lstStyle/>
          <a:p>
            <a:fld id="{F4EA5CE1-482D-4F79-A23F-F0A2C94D4E07}" type="slidenum">
              <a:rPr lang="en-IN" smtClean="0"/>
              <a:t>6</a:t>
            </a:fld>
            <a:endParaRPr lang="en-IN"/>
          </a:p>
        </p:txBody>
      </p:sp>
      <p:sp>
        <p:nvSpPr>
          <p:cNvPr id="16" name="TextBox 15">
            <a:extLst>
              <a:ext uri="{FF2B5EF4-FFF2-40B4-BE49-F238E27FC236}">
                <a16:creationId xmlns:a16="http://schemas.microsoft.com/office/drawing/2014/main" id="{0E2485B0-681D-4A14-B10C-6A53B64149EA}"/>
              </a:ext>
            </a:extLst>
          </p:cNvPr>
          <p:cNvSpPr txBox="1"/>
          <p:nvPr/>
        </p:nvSpPr>
        <p:spPr>
          <a:xfrm>
            <a:off x="838200" y="6143625"/>
            <a:ext cx="10991850" cy="369332"/>
          </a:xfrm>
          <a:prstGeom prst="rect">
            <a:avLst/>
          </a:prstGeom>
          <a:noFill/>
        </p:spPr>
        <p:txBody>
          <a:bodyPr wrap="square" rtlCol="0">
            <a:spAutoFit/>
          </a:bodyPr>
          <a:lstStyle/>
          <a:p>
            <a:r>
              <a:rPr lang="en-IN" dirty="0"/>
              <a:t>SRICEAS                                                                                       2                                                                          MEDICAL STORE</a:t>
            </a:r>
          </a:p>
        </p:txBody>
      </p:sp>
    </p:spTree>
    <p:extLst>
      <p:ext uri="{BB962C8B-B14F-4D97-AF65-F5344CB8AC3E}">
        <p14:creationId xmlns:p14="http://schemas.microsoft.com/office/powerpoint/2010/main" val="26610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62012" y="966936"/>
            <a:ext cx="10515600" cy="2904978"/>
          </a:xfrm>
        </p:spPr>
        <p:txBody>
          <a:bodyPr>
            <a:normAutofit/>
          </a:bodyPr>
          <a:lstStyle/>
          <a:p>
            <a:pPr marL="0" indent="0">
              <a:buNone/>
            </a:pPr>
            <a:r>
              <a:rPr lang="en-IN" sz="2000" i="0" dirty="0">
                <a:effectLst/>
                <a:latin typeface="Times New Roman" panose="02020603050405020304" pitchFamily="18" charset="0"/>
                <a:cs typeface="Times New Roman" panose="02020603050405020304" pitchFamily="18" charset="0"/>
              </a:rPr>
              <a:t>Discretion</a:t>
            </a:r>
            <a:r>
              <a:rPr lang="en-IN" sz="2000" dirty="0">
                <a:latin typeface="Times New Roman" panose="02020603050405020304" pitchFamily="18" charset="0"/>
                <a:cs typeface="Times New Roman" panose="02020603050405020304" pitchFamily="18" charset="0"/>
              </a:rPr>
              <a:t> :- </a:t>
            </a:r>
            <a:r>
              <a:rPr lang="en-US" sz="2000" i="0" dirty="0">
                <a:effectLst/>
                <a:latin typeface="Times New Roman" panose="02020603050405020304" pitchFamily="18" charset="0"/>
                <a:cs typeface="Times New Roman" panose="02020603050405020304" pitchFamily="18" charset="0"/>
              </a:rPr>
              <a:t>Have you ever been faced with the task of buying medication that</a:t>
            </a:r>
          </a:p>
          <a:p>
            <a:pPr marL="0" indent="0">
              <a:buNone/>
            </a:pPr>
            <a:r>
              <a:rPr lang="en-US" sz="2000" i="0" dirty="0">
                <a:effectLst/>
                <a:latin typeface="Times New Roman" panose="02020603050405020304" pitchFamily="18" charset="0"/>
                <a:cs typeface="Times New Roman" panose="02020603050405020304" pitchFamily="18" charset="0"/>
              </a:rPr>
              <a:t> may be the cause of embarrassment? It happens to the best of us and isn’t </a:t>
            </a:r>
          </a:p>
          <a:p>
            <a:pPr marL="0" indent="0">
              <a:buNone/>
            </a:pPr>
            <a:r>
              <a:rPr lang="en-US" sz="2000" i="0" dirty="0">
                <a:effectLst/>
                <a:latin typeface="Times New Roman" panose="02020603050405020304" pitchFamily="18" charset="0"/>
                <a:cs typeface="Times New Roman" panose="02020603050405020304" pitchFamily="18" charset="0"/>
              </a:rPr>
              <a:t>usually a pleasant experience. Sometimes discretion is best so if you need to </a:t>
            </a:r>
          </a:p>
          <a:p>
            <a:pPr marL="0" indent="0">
              <a:buNone/>
            </a:pPr>
            <a:r>
              <a:rPr lang="en-US" sz="2000" i="0" dirty="0">
                <a:effectLst/>
                <a:latin typeface="Times New Roman" panose="02020603050405020304" pitchFamily="18" charset="0"/>
                <a:cs typeface="Times New Roman" panose="02020603050405020304" pitchFamily="18" charset="0"/>
              </a:rPr>
              <a:t>purchase something along the lines perhaps a </a:t>
            </a:r>
            <a:r>
              <a:rPr lang="en-US" sz="2000" i="0" dirty="0" err="1">
                <a:effectLst/>
                <a:latin typeface="Times New Roman" panose="02020603050405020304" pitchFamily="18" charset="0"/>
                <a:cs typeface="Times New Roman" panose="02020603050405020304" pitchFamily="18" charset="0"/>
              </a:rPr>
              <a:t>haemorrhoid</a:t>
            </a:r>
            <a:r>
              <a:rPr lang="en-US" sz="2000" i="0" dirty="0">
                <a:effectLst/>
                <a:latin typeface="Times New Roman" panose="02020603050405020304" pitchFamily="18" charset="0"/>
                <a:cs typeface="Times New Roman" panose="02020603050405020304" pitchFamily="18" charset="0"/>
              </a:rPr>
              <a:t> treatment or </a:t>
            </a:r>
          </a:p>
          <a:p>
            <a:pPr marL="0" indent="0">
              <a:buNone/>
            </a:pPr>
            <a:r>
              <a:rPr lang="en-US" sz="2000" i="0" dirty="0">
                <a:effectLst/>
                <a:latin typeface="Times New Roman" panose="02020603050405020304" pitchFamily="18" charset="0"/>
                <a:cs typeface="Times New Roman" panose="02020603050405020304" pitchFamily="18" charset="0"/>
              </a:rPr>
              <a:t>something for which you feel </a:t>
            </a:r>
            <a:r>
              <a:rPr lang="en-IN" sz="2000" i="0" dirty="0">
                <a:effectLst/>
                <a:latin typeface="Times New Roman" panose="02020603050405020304" pitchFamily="18" charset="0"/>
                <a:cs typeface="Times New Roman" panose="02020603050405020304" pitchFamily="18" charset="0"/>
              </a:rPr>
              <a:t>awkwardness asking for </a:t>
            </a:r>
            <a:r>
              <a:rPr lang="en-US" sz="2000" i="0" dirty="0">
                <a:effectLst/>
                <a:latin typeface="Times New Roman" panose="02020603050405020304" pitchFamily="18" charset="0"/>
                <a:cs typeface="Times New Roman" panose="02020603050405020304" pitchFamily="18" charset="0"/>
              </a:rPr>
              <a:t>, wouldn’t you prefer to do </a:t>
            </a:r>
          </a:p>
          <a:p>
            <a:pPr marL="0" indent="0">
              <a:buNone/>
            </a:pPr>
            <a:r>
              <a:rPr lang="en-US" sz="2000" i="0" dirty="0">
                <a:effectLst/>
                <a:latin typeface="Times New Roman" panose="02020603050405020304" pitchFamily="18" charset="0"/>
                <a:cs typeface="Times New Roman" panose="02020603050405020304" pitchFamily="18" charset="0"/>
              </a:rPr>
              <a:t>this online instead of in a shop full of prying eyes? Nobody need ever know and so </a:t>
            </a:r>
          </a:p>
          <a:p>
            <a:pPr marL="0" indent="0">
              <a:buNone/>
            </a:pPr>
            <a:r>
              <a:rPr lang="en-US" sz="2000" i="0" dirty="0">
                <a:effectLst/>
                <a:latin typeface="Times New Roman" panose="02020603050405020304" pitchFamily="18" charset="0"/>
                <a:cs typeface="Times New Roman" panose="02020603050405020304" pitchFamily="18" charset="0"/>
              </a:rPr>
              <a:t>long as you ensure you receive the package yourself, they never will.</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109D00-DCAB-4780-9CF3-7C74C4FD22FF}"/>
              </a:ext>
            </a:extLst>
          </p:cNvPr>
          <p:cNvSpPr txBox="1"/>
          <p:nvPr/>
        </p:nvSpPr>
        <p:spPr>
          <a:xfrm>
            <a:off x="838200" y="6143625"/>
            <a:ext cx="10991850" cy="369332"/>
          </a:xfrm>
          <a:prstGeom prst="rect">
            <a:avLst/>
          </a:prstGeom>
          <a:noFill/>
        </p:spPr>
        <p:txBody>
          <a:bodyPr wrap="square" rtlCol="0">
            <a:spAutoFit/>
          </a:bodyPr>
          <a:lstStyle/>
          <a:p>
            <a:r>
              <a:rPr lang="en-IN" dirty="0"/>
              <a:t>SRICEAS                                                                                       3                                                                         MEDICAL STORE</a:t>
            </a:r>
          </a:p>
        </p:txBody>
      </p:sp>
      <p:cxnSp>
        <p:nvCxnSpPr>
          <p:cNvPr id="5" name="Straight Connector 4">
            <a:extLst>
              <a:ext uri="{FF2B5EF4-FFF2-40B4-BE49-F238E27FC236}">
                <a16:creationId xmlns:a16="http://schemas.microsoft.com/office/drawing/2014/main" id="{334B32D9-B060-4778-9A8E-ADC957CC953E}"/>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3C965C6-5984-4C91-8191-F01E45D1FA88}"/>
              </a:ext>
            </a:extLst>
          </p:cNvPr>
          <p:cNvCxnSpPr/>
          <p:nvPr/>
        </p:nvCxnSpPr>
        <p:spPr>
          <a:xfrm>
            <a:off x="990600" y="61388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473DEFCC-246C-408E-B515-E2C7C21530AF}"/>
              </a:ext>
            </a:extLst>
          </p:cNvPr>
          <p:cNvSpPr>
            <a:spLocks noGrp="1"/>
          </p:cNvSpPr>
          <p:nvPr>
            <p:ph type="title"/>
          </p:nvPr>
        </p:nvSpPr>
        <p:spPr>
          <a:xfrm>
            <a:off x="838200" y="171455"/>
            <a:ext cx="10515600" cy="481011"/>
          </a:xfrm>
          <a:solidFill>
            <a:schemeClr val="bg1"/>
          </a:solidFill>
        </p:spPr>
        <p:txBody>
          <a:bodyPr>
            <a:normAutofit/>
          </a:bodyPr>
          <a:lstStyle/>
          <a:p>
            <a:pPr algn="r"/>
            <a:r>
              <a:rPr lang="en-IN" sz="2400" b="1" dirty="0">
                <a:latin typeface="Times New Roman" panose="02020603050405020304" pitchFamily="18" charset="0"/>
                <a:cs typeface="Times New Roman" panose="02020603050405020304" pitchFamily="18" charset="0"/>
              </a:rPr>
              <a:t>System Advantages </a:t>
            </a:r>
          </a:p>
        </p:txBody>
      </p:sp>
    </p:spTree>
    <p:extLst>
      <p:ext uri="{BB962C8B-B14F-4D97-AF65-F5344CB8AC3E}">
        <p14:creationId xmlns:p14="http://schemas.microsoft.com/office/powerpoint/2010/main" val="53065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normAutofit/>
          </a:bodyPr>
          <a:lstStyle/>
          <a:p>
            <a:r>
              <a:rPr lang="en-IN" sz="2400" b="1" dirty="0">
                <a:latin typeface="Times New Roman" panose="02020603050405020304" pitchFamily="18" charset="0"/>
                <a:cs typeface="Times New Roman" panose="02020603050405020304" pitchFamily="18" charset="0"/>
              </a:rPr>
              <a:t>System software use:-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This system contains two main module:- 1.Admin Panel(Dashboard) , 	2.Frontend(For customers.)</a:t>
            </a:r>
          </a:p>
          <a:p>
            <a:pPr marL="0" indent="0">
              <a:buNone/>
            </a:pPr>
            <a:r>
              <a:rPr lang="en-IN" sz="2000" dirty="0">
                <a:latin typeface="Times New Roman" panose="02020603050405020304" pitchFamily="18" charset="0"/>
                <a:cs typeface="Times New Roman" panose="02020603050405020304" pitchFamily="18" charset="0"/>
              </a:rPr>
              <a:t>Admin Panel (Administration Dashboard) is only accessible for authorized person.</a:t>
            </a:r>
          </a:p>
          <a:p>
            <a:pPr marL="0" indent="0">
              <a:buNone/>
            </a:pPr>
            <a:r>
              <a:rPr lang="en-IN" sz="2000" dirty="0">
                <a:latin typeface="Times New Roman" panose="02020603050405020304" pitchFamily="18" charset="0"/>
                <a:cs typeface="Times New Roman" panose="02020603050405020304" pitchFamily="18" charset="0"/>
              </a:rPr>
              <a:t>From Admin Panel admin handles his online store. There are functionality of every</a:t>
            </a:r>
          </a:p>
          <a:p>
            <a:pPr marL="0" indent="0">
              <a:buNone/>
            </a:pPr>
            <a:r>
              <a:rPr lang="en-IN" sz="2000" dirty="0">
                <a:latin typeface="Times New Roman" panose="02020603050405020304" pitchFamily="18" charset="0"/>
                <a:cs typeface="Times New Roman" panose="02020603050405020304" pitchFamily="18" charset="0"/>
              </a:rPr>
              <a:t>possibility is included to manage store online. From admin panel admin can </a:t>
            </a:r>
          </a:p>
          <a:p>
            <a:pPr marL="0" indent="0">
              <a:buNone/>
            </a:pPr>
            <a:r>
              <a:rPr lang="en-IN" sz="2000" dirty="0">
                <a:latin typeface="Times New Roman" panose="02020603050405020304" pitchFamily="18" charset="0"/>
                <a:cs typeface="Times New Roman" panose="02020603050405020304" pitchFamily="18" charset="0"/>
              </a:rPr>
              <a:t>manage store’s product and products categories. Admin can make product</a:t>
            </a:r>
          </a:p>
          <a:p>
            <a:pPr marL="0" indent="0">
              <a:buNone/>
            </a:pPr>
            <a:r>
              <a:rPr lang="en-IN" sz="2000" dirty="0">
                <a:latin typeface="Times New Roman" panose="02020603050405020304" pitchFamily="18" charset="0"/>
                <a:cs typeface="Times New Roman" panose="02020603050405020304" pitchFamily="18" charset="0"/>
              </a:rPr>
              <a:t>available or unavailable on store(frontend). Orders are received at admin </a:t>
            </a:r>
          </a:p>
          <a:p>
            <a:pPr marL="0" indent="0">
              <a:buNone/>
            </a:pPr>
            <a:r>
              <a:rPr lang="en-IN" sz="2000" dirty="0">
                <a:latin typeface="Times New Roman" panose="02020603050405020304" pitchFamily="18" charset="0"/>
                <a:cs typeface="Times New Roman" panose="02020603050405020304" pitchFamily="18" charset="0"/>
              </a:rPr>
              <a:t>dashboard. Admin can deal with orders very easily like change order , delete </a:t>
            </a:r>
          </a:p>
          <a:p>
            <a:pPr marL="0" indent="0">
              <a:buNone/>
            </a:pPr>
            <a:r>
              <a:rPr lang="en-IN" sz="2000" dirty="0" err="1">
                <a:latin typeface="Times New Roman" panose="02020603050405020304" pitchFamily="18" charset="0"/>
                <a:cs typeface="Times New Roman" panose="02020603050405020304" pitchFamily="18" charset="0"/>
              </a:rPr>
              <a:t>delievered</a:t>
            </a:r>
            <a:r>
              <a:rPr lang="en-IN" sz="2000" dirty="0">
                <a:latin typeface="Times New Roman" panose="02020603050405020304" pitchFamily="18" charset="0"/>
                <a:cs typeface="Times New Roman" panose="02020603050405020304" pitchFamily="18" charset="0"/>
              </a:rPr>
              <a:t> order and more. Admin also can manage customers identity online</a:t>
            </a:r>
          </a:p>
          <a:p>
            <a:pPr marL="0" indent="0">
              <a:buNone/>
            </a:pPr>
            <a:r>
              <a:rPr lang="en-IN" sz="2000" dirty="0">
                <a:latin typeface="Times New Roman" panose="02020603050405020304" pitchFamily="18" charset="0"/>
                <a:cs typeface="Times New Roman" panose="02020603050405020304" pitchFamily="18" charset="0"/>
              </a:rPr>
              <a:t>and user registration. Admin can also manipulate website minor details of store</a:t>
            </a:r>
          </a:p>
          <a:p>
            <a:pPr marL="0" indent="0">
              <a:buNone/>
            </a:pPr>
            <a:r>
              <a:rPr lang="en-IN" sz="2000" dirty="0">
                <a:latin typeface="Times New Roman" panose="02020603050405020304" pitchFamily="18" charset="0"/>
                <a:cs typeface="Times New Roman" panose="02020603050405020304" pitchFamily="18" charset="0"/>
              </a:rPr>
              <a:t>like store currency. System software makes it easy and less timewasting. </a:t>
            </a:r>
          </a:p>
        </p:txBody>
      </p:sp>
      <p:cxnSp>
        <p:nvCxnSpPr>
          <p:cNvPr id="4" name="Straight Connector 3">
            <a:extLst>
              <a:ext uri="{FF2B5EF4-FFF2-40B4-BE49-F238E27FC236}">
                <a16:creationId xmlns:a16="http://schemas.microsoft.com/office/drawing/2014/main" id="{B5D41E72-C037-4019-8FF3-EB904469B466}"/>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9E59D76-72CC-487C-8151-43034CA7285A}"/>
              </a:ext>
            </a:extLst>
          </p:cNvPr>
          <p:cNvSpPr txBox="1"/>
          <p:nvPr/>
        </p:nvSpPr>
        <p:spPr>
          <a:xfrm>
            <a:off x="838200" y="6143625"/>
            <a:ext cx="10991850" cy="369332"/>
          </a:xfrm>
          <a:prstGeom prst="rect">
            <a:avLst/>
          </a:prstGeom>
          <a:noFill/>
        </p:spPr>
        <p:txBody>
          <a:bodyPr wrap="square" rtlCol="0">
            <a:spAutoFit/>
          </a:bodyPr>
          <a:lstStyle/>
          <a:p>
            <a:r>
              <a:rPr lang="en-IN" dirty="0"/>
              <a:t>SRICEAS                                                                                       4                                                                        MEDICAL STORE</a:t>
            </a:r>
          </a:p>
        </p:txBody>
      </p:sp>
    </p:spTree>
    <p:extLst>
      <p:ext uri="{BB962C8B-B14F-4D97-AF65-F5344CB8AC3E}">
        <p14:creationId xmlns:p14="http://schemas.microsoft.com/office/powerpoint/2010/main" val="350469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085852"/>
            <a:ext cx="10515600" cy="5300878"/>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Frontend of Medical store system is an software application for medical shop</a:t>
            </a:r>
          </a:p>
          <a:p>
            <a:pPr marL="0" indent="0">
              <a:buNone/>
            </a:pPr>
            <a:r>
              <a:rPr lang="en-US" sz="2000" b="0" i="0" dirty="0">
                <a:effectLst/>
                <a:latin typeface="Times New Roman" panose="02020603050405020304" pitchFamily="18" charset="0"/>
                <a:cs typeface="Times New Roman" panose="02020603050405020304" pitchFamily="18" charset="0"/>
              </a:rPr>
              <a:t>designed as to ease the work load of medical shop professionals. The main </a:t>
            </a:r>
          </a:p>
          <a:p>
            <a:pPr marL="0" indent="0">
              <a:buNone/>
            </a:pPr>
            <a:r>
              <a:rPr lang="en-US" sz="2000" b="0" i="0" dirty="0">
                <a:effectLst/>
                <a:latin typeface="Times New Roman" panose="02020603050405020304" pitchFamily="18" charset="0"/>
                <a:cs typeface="Times New Roman" panose="02020603050405020304" pitchFamily="18" charset="0"/>
              </a:rPr>
              <a:t>feature includes Billing, Shopping, Orders, Product Information, purchase </a:t>
            </a:r>
          </a:p>
          <a:p>
            <a:pPr marL="0" indent="0">
              <a:buNone/>
            </a:pPr>
            <a:r>
              <a:rPr lang="en-US" sz="2000" b="0" i="0" dirty="0">
                <a:effectLst/>
                <a:latin typeface="Times New Roman" panose="02020603050405020304" pitchFamily="18" charset="0"/>
                <a:cs typeface="Times New Roman" panose="02020603050405020304" pitchFamily="18" charset="0"/>
              </a:rPr>
              <a:t>report and customer details, etc.</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Software Requirement:- </a:t>
            </a:r>
          </a:p>
          <a:p>
            <a:pPr marL="0" indent="0">
              <a:buNone/>
            </a:pPr>
            <a:r>
              <a:rPr lang="en-IN" sz="2000" dirty="0">
                <a:latin typeface="Times New Roman" panose="02020603050405020304" pitchFamily="18" charset="0"/>
                <a:cs typeface="Times New Roman" panose="02020603050405020304" pitchFamily="18" charset="0"/>
              </a:rPr>
              <a:t>Backend:- localhost (</a:t>
            </a:r>
            <a:r>
              <a:rPr lang="en-IN" sz="2000" dirty="0" err="1">
                <a:latin typeface="Times New Roman" panose="02020603050405020304" pitchFamily="18" charset="0"/>
                <a:cs typeface="Times New Roman" panose="02020603050405020304" pitchFamily="18" charset="0"/>
              </a:rPr>
              <a:t>Xampp</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Wampp</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Frontend:- Sublime Text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Hardware Requirements:- </a:t>
            </a:r>
          </a:p>
          <a:p>
            <a:pPr marL="0" indent="0">
              <a:buNone/>
            </a:pPr>
            <a:r>
              <a:rPr lang="en-IN" sz="2000" dirty="0">
                <a:latin typeface="Times New Roman" panose="02020603050405020304" pitchFamily="18" charset="0"/>
                <a:cs typeface="Times New Roman" panose="02020603050405020304" pitchFamily="18" charset="0"/>
              </a:rPr>
              <a:t>Memory:- 77.8 MB</a:t>
            </a:r>
          </a:p>
          <a:p>
            <a:pPr marL="0" indent="0">
              <a:buNone/>
            </a:pPr>
            <a:r>
              <a:rPr lang="en-IN" sz="2000" dirty="0">
                <a:latin typeface="Times New Roman" panose="02020603050405020304" pitchFamily="18" charset="0"/>
                <a:cs typeface="Times New Roman" panose="02020603050405020304" pitchFamily="18" charset="0"/>
              </a:rPr>
              <a:t>Hard disk space:- 2GB</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1D0A221-7B5E-431C-AC4D-1D92D8381E88}"/>
              </a:ext>
            </a:extLst>
          </p:cNvPr>
          <p:cNvCxnSpPr/>
          <p:nvPr/>
        </p:nvCxnSpPr>
        <p:spPr>
          <a:xfrm>
            <a:off x="838200" y="5986463"/>
            <a:ext cx="1099185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E5C2FEB-D725-4892-AE51-CF4758914FE1}"/>
              </a:ext>
            </a:extLst>
          </p:cNvPr>
          <p:cNvSpPr txBox="1"/>
          <p:nvPr/>
        </p:nvSpPr>
        <p:spPr>
          <a:xfrm>
            <a:off x="838200" y="6143625"/>
            <a:ext cx="10991850" cy="369332"/>
          </a:xfrm>
          <a:prstGeom prst="rect">
            <a:avLst/>
          </a:prstGeom>
          <a:noFill/>
        </p:spPr>
        <p:txBody>
          <a:bodyPr wrap="square" rtlCol="0">
            <a:spAutoFit/>
          </a:bodyPr>
          <a:lstStyle/>
          <a:p>
            <a:r>
              <a:rPr lang="en-IN" dirty="0"/>
              <a:t>SRICEAS                                                                                       5                                                                        MEDICAL STORE</a:t>
            </a:r>
          </a:p>
        </p:txBody>
      </p:sp>
      <p:cxnSp>
        <p:nvCxnSpPr>
          <p:cNvPr id="6" name="Straight Connector 5">
            <a:extLst>
              <a:ext uri="{FF2B5EF4-FFF2-40B4-BE49-F238E27FC236}">
                <a16:creationId xmlns:a16="http://schemas.microsoft.com/office/drawing/2014/main" id="{4D8FC91C-759A-4A03-BE91-57BDE20B79F8}"/>
              </a:ext>
            </a:extLst>
          </p:cNvPr>
          <p:cNvCxnSpPr/>
          <p:nvPr/>
        </p:nvCxnSpPr>
        <p:spPr>
          <a:xfrm>
            <a:off x="862012" y="657226"/>
            <a:ext cx="1099185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7C761E53-DE12-404F-BDA5-3ABAF73C9285}"/>
              </a:ext>
            </a:extLst>
          </p:cNvPr>
          <p:cNvSpPr>
            <a:spLocks noGrp="1"/>
          </p:cNvSpPr>
          <p:nvPr>
            <p:ph type="title"/>
          </p:nvPr>
        </p:nvSpPr>
        <p:spPr>
          <a:xfrm>
            <a:off x="838200" y="171455"/>
            <a:ext cx="10515600" cy="481011"/>
          </a:xfrm>
          <a:solidFill>
            <a:schemeClr val="bg1"/>
          </a:solidFill>
        </p:spPr>
        <p:txBody>
          <a:bodyPr>
            <a:normAutofit/>
          </a:bodyPr>
          <a:lstStyle/>
          <a:p>
            <a:pPr algn="r"/>
            <a:r>
              <a:rPr lang="en-IN" sz="2400" b="1" dirty="0">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263402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1425</Words>
  <Application>Microsoft Office PowerPoint</Application>
  <PresentationFormat>Widescreen</PresentationFormat>
  <Paragraphs>221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Poppins Light</vt:lpstr>
      <vt:lpstr>Times New Roman</vt:lpstr>
      <vt:lpstr>Office Theme</vt:lpstr>
      <vt:lpstr>PowerPoint Presentation</vt:lpstr>
      <vt:lpstr>PowerPoint Presentation</vt:lpstr>
      <vt:lpstr>PowerPoint Presentation</vt:lpstr>
      <vt:lpstr>Medical Store Project</vt:lpstr>
      <vt:lpstr>System Introduction:- </vt:lpstr>
      <vt:lpstr>System Advantages:- </vt:lpstr>
      <vt:lpstr>System Advantages </vt:lpstr>
      <vt:lpstr>System software use:- </vt:lpstr>
      <vt:lpstr>Hardware and software requirements</vt:lpstr>
      <vt:lpstr> System 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(0 level)</vt:lpstr>
      <vt:lpstr>DFD (1st level) Admin Panel:-</vt:lpstr>
      <vt:lpstr>DFD (1st level) Frontend:-</vt:lpstr>
      <vt:lpstr>Limitations:- Since this is a huge project to take care of I had to cut back on some of the basic requirements of the sites. Still have to work on Administration Design. Admin panel is not much  as responsive as needed. Payment method integration is still left.    </vt:lpstr>
      <vt:lpstr>Bibliography &amp; References:-   - www.google.com  - www.w3schools.com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 Project</dc:title>
  <dc:creator>ThinkPad T440</dc:creator>
  <cp:lastModifiedBy>ThinkPad T440</cp:lastModifiedBy>
  <cp:revision>290</cp:revision>
  <dcterms:created xsi:type="dcterms:W3CDTF">2021-01-03T16:43:13Z</dcterms:created>
  <dcterms:modified xsi:type="dcterms:W3CDTF">2021-01-18T01:39:19Z</dcterms:modified>
</cp:coreProperties>
</file>