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80" r:id="rId21"/>
    <p:sldId id="281" r:id="rId22"/>
    <p:sldId id="282" r:id="rId23"/>
    <p:sldId id="283" r:id="rId24"/>
    <p:sldId id="277" r:id="rId25"/>
    <p:sldId id="279" r:id="rId26"/>
    <p:sldId id="284" r:id="rId27"/>
    <p:sldId id="285" r:id="rId28"/>
    <p:sldId id="286"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1" autoAdjust="0"/>
    <p:restoredTop sz="94660"/>
  </p:normalViewPr>
  <p:slideViewPr>
    <p:cSldViewPr snapToGrid="0">
      <p:cViewPr varScale="1">
        <p:scale>
          <a:sx n="72" d="100"/>
          <a:sy n="72" d="100"/>
        </p:scale>
        <p:origin x="6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CEA3-551C-401F-9F7C-84E770D6B2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CA7575-2294-4C35-9F72-6D1535E35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997685-BD97-4B49-8C42-278DC6200B3D}"/>
              </a:ext>
            </a:extLst>
          </p:cNvPr>
          <p:cNvSpPr>
            <a:spLocks noGrp="1"/>
          </p:cNvSpPr>
          <p:nvPr>
            <p:ph type="dt" sz="half" idx="10"/>
          </p:nvPr>
        </p:nvSpPr>
        <p:spPr/>
        <p:txBody>
          <a:bodyPr/>
          <a:lstStyle/>
          <a:p>
            <a:fld id="{93ABD632-EE29-4D0F-AF2B-95ABB50CF7E0}" type="datetimeFigureOut">
              <a:rPr lang="en-IN" smtClean="0"/>
              <a:t>12-01-2021</a:t>
            </a:fld>
            <a:endParaRPr lang="en-IN"/>
          </a:p>
        </p:txBody>
      </p:sp>
      <p:sp>
        <p:nvSpPr>
          <p:cNvPr id="5" name="Footer Placeholder 4">
            <a:extLst>
              <a:ext uri="{FF2B5EF4-FFF2-40B4-BE49-F238E27FC236}">
                <a16:creationId xmlns:a16="http://schemas.microsoft.com/office/drawing/2014/main" id="{93CEB8C9-87C1-49EE-81F7-0CC2624BC5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4CFF51-C33F-4680-AF5B-3099A2BABA83}"/>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193776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305A-A1B7-4C5C-B6F7-B8D3C214A6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299C97-8FED-44FA-935B-1A320FE935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2E6F9B-8FB4-4704-B2BA-807294D4A2B6}"/>
              </a:ext>
            </a:extLst>
          </p:cNvPr>
          <p:cNvSpPr>
            <a:spLocks noGrp="1"/>
          </p:cNvSpPr>
          <p:nvPr>
            <p:ph type="dt" sz="half" idx="10"/>
          </p:nvPr>
        </p:nvSpPr>
        <p:spPr/>
        <p:txBody>
          <a:bodyPr/>
          <a:lstStyle/>
          <a:p>
            <a:fld id="{93ABD632-EE29-4D0F-AF2B-95ABB50CF7E0}" type="datetimeFigureOut">
              <a:rPr lang="en-IN" smtClean="0"/>
              <a:t>12-01-2021</a:t>
            </a:fld>
            <a:endParaRPr lang="en-IN"/>
          </a:p>
        </p:txBody>
      </p:sp>
      <p:sp>
        <p:nvSpPr>
          <p:cNvPr id="5" name="Footer Placeholder 4">
            <a:extLst>
              <a:ext uri="{FF2B5EF4-FFF2-40B4-BE49-F238E27FC236}">
                <a16:creationId xmlns:a16="http://schemas.microsoft.com/office/drawing/2014/main" id="{84744F58-B5C4-443E-846E-47F8476B5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0953BD-7DA1-4B00-AD62-ABEAF75C4745}"/>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3242696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C8A7CC-CC19-4639-BEDD-3E1CD92741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DE1CD0-1C66-40C4-BD9E-B3B8B8BFD9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1445E-5D48-4181-86C1-67F28D1F23DB}"/>
              </a:ext>
            </a:extLst>
          </p:cNvPr>
          <p:cNvSpPr>
            <a:spLocks noGrp="1"/>
          </p:cNvSpPr>
          <p:nvPr>
            <p:ph type="dt" sz="half" idx="10"/>
          </p:nvPr>
        </p:nvSpPr>
        <p:spPr/>
        <p:txBody>
          <a:bodyPr/>
          <a:lstStyle/>
          <a:p>
            <a:fld id="{93ABD632-EE29-4D0F-AF2B-95ABB50CF7E0}" type="datetimeFigureOut">
              <a:rPr lang="en-IN" smtClean="0"/>
              <a:t>12-01-2021</a:t>
            </a:fld>
            <a:endParaRPr lang="en-IN"/>
          </a:p>
        </p:txBody>
      </p:sp>
      <p:sp>
        <p:nvSpPr>
          <p:cNvPr id="5" name="Footer Placeholder 4">
            <a:extLst>
              <a:ext uri="{FF2B5EF4-FFF2-40B4-BE49-F238E27FC236}">
                <a16:creationId xmlns:a16="http://schemas.microsoft.com/office/drawing/2014/main" id="{6B3F9DA5-25B9-4AA6-BE28-B8A918ACFB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A0D81-2B88-494A-9741-276BB516F956}"/>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68922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EC80-782A-4BD4-9252-BBF323D1A3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FE73B2-E1E3-466D-87DF-2793B0AF9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3D740C-5A09-4E16-B3A4-4F5670E55EA5}"/>
              </a:ext>
            </a:extLst>
          </p:cNvPr>
          <p:cNvSpPr>
            <a:spLocks noGrp="1"/>
          </p:cNvSpPr>
          <p:nvPr>
            <p:ph type="dt" sz="half" idx="10"/>
          </p:nvPr>
        </p:nvSpPr>
        <p:spPr/>
        <p:txBody>
          <a:bodyPr/>
          <a:lstStyle/>
          <a:p>
            <a:fld id="{93ABD632-EE29-4D0F-AF2B-95ABB50CF7E0}" type="datetimeFigureOut">
              <a:rPr lang="en-IN" smtClean="0"/>
              <a:t>12-01-2021</a:t>
            </a:fld>
            <a:endParaRPr lang="en-IN"/>
          </a:p>
        </p:txBody>
      </p:sp>
      <p:sp>
        <p:nvSpPr>
          <p:cNvPr id="5" name="Footer Placeholder 4">
            <a:extLst>
              <a:ext uri="{FF2B5EF4-FFF2-40B4-BE49-F238E27FC236}">
                <a16:creationId xmlns:a16="http://schemas.microsoft.com/office/drawing/2014/main" id="{1C7BCFA9-44D2-4F80-B928-5132CCE52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871366-81A2-41D5-A4F9-F73F5319659C}"/>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153848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276D-41B4-44FE-BB4A-26452BA5A7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A478C9-2BEA-4127-BC33-C9788107C8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AE189A-FCC2-47C9-A742-9446567137DD}"/>
              </a:ext>
            </a:extLst>
          </p:cNvPr>
          <p:cNvSpPr>
            <a:spLocks noGrp="1"/>
          </p:cNvSpPr>
          <p:nvPr>
            <p:ph type="dt" sz="half" idx="10"/>
          </p:nvPr>
        </p:nvSpPr>
        <p:spPr/>
        <p:txBody>
          <a:bodyPr/>
          <a:lstStyle/>
          <a:p>
            <a:fld id="{93ABD632-EE29-4D0F-AF2B-95ABB50CF7E0}" type="datetimeFigureOut">
              <a:rPr lang="en-IN" smtClean="0"/>
              <a:t>12-01-2021</a:t>
            </a:fld>
            <a:endParaRPr lang="en-IN"/>
          </a:p>
        </p:txBody>
      </p:sp>
      <p:sp>
        <p:nvSpPr>
          <p:cNvPr id="5" name="Footer Placeholder 4">
            <a:extLst>
              <a:ext uri="{FF2B5EF4-FFF2-40B4-BE49-F238E27FC236}">
                <a16:creationId xmlns:a16="http://schemas.microsoft.com/office/drawing/2014/main" id="{FA3464C1-4E9A-4F8E-BDC6-F5A6328406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B06F2B-6AAB-4AE5-B420-6C9C8AA4CC26}"/>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168456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E533-BA4F-4036-8F96-491B943B13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3B513A-C224-4D9D-B91A-2469E148C1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6B3D14-9408-4218-B968-C0880446A1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CD06A8-D132-425B-A13D-AE6A0DC3E0A8}"/>
              </a:ext>
            </a:extLst>
          </p:cNvPr>
          <p:cNvSpPr>
            <a:spLocks noGrp="1"/>
          </p:cNvSpPr>
          <p:nvPr>
            <p:ph type="dt" sz="half" idx="10"/>
          </p:nvPr>
        </p:nvSpPr>
        <p:spPr/>
        <p:txBody>
          <a:bodyPr/>
          <a:lstStyle/>
          <a:p>
            <a:fld id="{93ABD632-EE29-4D0F-AF2B-95ABB50CF7E0}" type="datetimeFigureOut">
              <a:rPr lang="en-IN" smtClean="0"/>
              <a:t>12-01-2021</a:t>
            </a:fld>
            <a:endParaRPr lang="en-IN"/>
          </a:p>
        </p:txBody>
      </p:sp>
      <p:sp>
        <p:nvSpPr>
          <p:cNvPr id="6" name="Footer Placeholder 5">
            <a:extLst>
              <a:ext uri="{FF2B5EF4-FFF2-40B4-BE49-F238E27FC236}">
                <a16:creationId xmlns:a16="http://schemas.microsoft.com/office/drawing/2014/main" id="{BDABCB9E-C0D6-44A6-ADE2-5CC779EC5B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478C39-0993-4816-94A1-EEF9F1167835}"/>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177684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E8098-2271-42D3-987B-023F9A4033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D2588D-DF4E-4F73-882E-5E3C3755F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260E8F-6734-4F17-9C71-9364460B42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D68DC2-6820-4982-9C2E-6ACAA5E950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6173B3-DD89-47F0-A453-2A1CFA0E2B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D008DE-8095-4F32-8AF5-399ABA38889D}"/>
              </a:ext>
            </a:extLst>
          </p:cNvPr>
          <p:cNvSpPr>
            <a:spLocks noGrp="1"/>
          </p:cNvSpPr>
          <p:nvPr>
            <p:ph type="dt" sz="half" idx="10"/>
          </p:nvPr>
        </p:nvSpPr>
        <p:spPr/>
        <p:txBody>
          <a:bodyPr/>
          <a:lstStyle/>
          <a:p>
            <a:fld id="{93ABD632-EE29-4D0F-AF2B-95ABB50CF7E0}" type="datetimeFigureOut">
              <a:rPr lang="en-IN" smtClean="0"/>
              <a:t>12-01-2021</a:t>
            </a:fld>
            <a:endParaRPr lang="en-IN"/>
          </a:p>
        </p:txBody>
      </p:sp>
      <p:sp>
        <p:nvSpPr>
          <p:cNvPr id="8" name="Footer Placeholder 7">
            <a:extLst>
              <a:ext uri="{FF2B5EF4-FFF2-40B4-BE49-F238E27FC236}">
                <a16:creationId xmlns:a16="http://schemas.microsoft.com/office/drawing/2014/main" id="{1B392580-D7B9-4521-A94F-E71069BA95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C38EBB-37B0-473C-BB29-6B5DC70718EE}"/>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1038777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E246-C27A-462F-957C-F82FEACE55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E6AA5E-D534-4214-ABD9-59D3E3CF3725}"/>
              </a:ext>
            </a:extLst>
          </p:cNvPr>
          <p:cNvSpPr>
            <a:spLocks noGrp="1"/>
          </p:cNvSpPr>
          <p:nvPr>
            <p:ph type="dt" sz="half" idx="10"/>
          </p:nvPr>
        </p:nvSpPr>
        <p:spPr/>
        <p:txBody>
          <a:bodyPr/>
          <a:lstStyle/>
          <a:p>
            <a:fld id="{93ABD632-EE29-4D0F-AF2B-95ABB50CF7E0}" type="datetimeFigureOut">
              <a:rPr lang="en-IN" smtClean="0"/>
              <a:t>12-01-2021</a:t>
            </a:fld>
            <a:endParaRPr lang="en-IN"/>
          </a:p>
        </p:txBody>
      </p:sp>
      <p:sp>
        <p:nvSpPr>
          <p:cNvPr id="4" name="Footer Placeholder 3">
            <a:extLst>
              <a:ext uri="{FF2B5EF4-FFF2-40B4-BE49-F238E27FC236}">
                <a16:creationId xmlns:a16="http://schemas.microsoft.com/office/drawing/2014/main" id="{B8B95F86-DA14-4699-9361-E448A1B027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EC3775-6635-4FD8-8BCB-9A20F8B4D869}"/>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127520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51A47-01A1-49A7-94D6-FA784FAE2C34}"/>
              </a:ext>
            </a:extLst>
          </p:cNvPr>
          <p:cNvSpPr>
            <a:spLocks noGrp="1"/>
          </p:cNvSpPr>
          <p:nvPr>
            <p:ph type="dt" sz="half" idx="10"/>
          </p:nvPr>
        </p:nvSpPr>
        <p:spPr/>
        <p:txBody>
          <a:bodyPr/>
          <a:lstStyle/>
          <a:p>
            <a:fld id="{93ABD632-EE29-4D0F-AF2B-95ABB50CF7E0}" type="datetimeFigureOut">
              <a:rPr lang="en-IN" smtClean="0"/>
              <a:t>12-01-2021</a:t>
            </a:fld>
            <a:endParaRPr lang="en-IN"/>
          </a:p>
        </p:txBody>
      </p:sp>
      <p:sp>
        <p:nvSpPr>
          <p:cNvPr id="3" name="Footer Placeholder 2">
            <a:extLst>
              <a:ext uri="{FF2B5EF4-FFF2-40B4-BE49-F238E27FC236}">
                <a16:creationId xmlns:a16="http://schemas.microsoft.com/office/drawing/2014/main" id="{54171D54-9189-48AF-87DE-FDEA7EEF96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DDE631-74A1-429D-B771-813967FC57CE}"/>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145100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9D72E-926A-44B2-B16F-409F2068DF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AE8004-EF69-4A41-8C88-763EF8661E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6258EB-1DAC-409F-B58F-3E5DB263F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53F12F-9A91-4335-B006-0AF85CF08290}"/>
              </a:ext>
            </a:extLst>
          </p:cNvPr>
          <p:cNvSpPr>
            <a:spLocks noGrp="1"/>
          </p:cNvSpPr>
          <p:nvPr>
            <p:ph type="dt" sz="half" idx="10"/>
          </p:nvPr>
        </p:nvSpPr>
        <p:spPr/>
        <p:txBody>
          <a:bodyPr/>
          <a:lstStyle/>
          <a:p>
            <a:fld id="{93ABD632-EE29-4D0F-AF2B-95ABB50CF7E0}" type="datetimeFigureOut">
              <a:rPr lang="en-IN" smtClean="0"/>
              <a:t>12-01-2021</a:t>
            </a:fld>
            <a:endParaRPr lang="en-IN"/>
          </a:p>
        </p:txBody>
      </p:sp>
      <p:sp>
        <p:nvSpPr>
          <p:cNvPr id="6" name="Footer Placeholder 5">
            <a:extLst>
              <a:ext uri="{FF2B5EF4-FFF2-40B4-BE49-F238E27FC236}">
                <a16:creationId xmlns:a16="http://schemas.microsoft.com/office/drawing/2014/main" id="{008ECDC6-55AE-438D-8819-483FCB5BD4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A71054-D4B7-4129-8746-F342501ACF54}"/>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47473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0719-524F-4E38-B7F8-B00C5E3E6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C2C693-DF5D-402E-9C8E-FADFC0294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660139-D448-4911-ACF6-9AB142EB2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0479C1-16AE-414A-9CEB-A428637E68DA}"/>
              </a:ext>
            </a:extLst>
          </p:cNvPr>
          <p:cNvSpPr>
            <a:spLocks noGrp="1"/>
          </p:cNvSpPr>
          <p:nvPr>
            <p:ph type="dt" sz="half" idx="10"/>
          </p:nvPr>
        </p:nvSpPr>
        <p:spPr/>
        <p:txBody>
          <a:bodyPr/>
          <a:lstStyle/>
          <a:p>
            <a:fld id="{93ABD632-EE29-4D0F-AF2B-95ABB50CF7E0}" type="datetimeFigureOut">
              <a:rPr lang="en-IN" smtClean="0"/>
              <a:t>12-01-2021</a:t>
            </a:fld>
            <a:endParaRPr lang="en-IN"/>
          </a:p>
        </p:txBody>
      </p:sp>
      <p:sp>
        <p:nvSpPr>
          <p:cNvPr id="6" name="Footer Placeholder 5">
            <a:extLst>
              <a:ext uri="{FF2B5EF4-FFF2-40B4-BE49-F238E27FC236}">
                <a16:creationId xmlns:a16="http://schemas.microsoft.com/office/drawing/2014/main" id="{7E6D94BA-E179-488A-BFE0-40C1805745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061BDD-99E1-457A-B504-7D2CF9802ED6}"/>
              </a:ext>
            </a:extLst>
          </p:cNvPr>
          <p:cNvSpPr>
            <a:spLocks noGrp="1"/>
          </p:cNvSpPr>
          <p:nvPr>
            <p:ph type="sldNum" sz="quarter" idx="12"/>
          </p:nvPr>
        </p:nvSpPr>
        <p:spPr/>
        <p:txBody>
          <a:bodyPr/>
          <a:lstStyle/>
          <a:p>
            <a:fld id="{F4EA5CE1-482D-4F79-A23F-F0A2C94D4E07}" type="slidenum">
              <a:rPr lang="en-IN" smtClean="0"/>
              <a:t>‹#›</a:t>
            </a:fld>
            <a:endParaRPr lang="en-IN"/>
          </a:p>
        </p:txBody>
      </p:sp>
    </p:spTree>
    <p:extLst>
      <p:ext uri="{BB962C8B-B14F-4D97-AF65-F5344CB8AC3E}">
        <p14:creationId xmlns:p14="http://schemas.microsoft.com/office/powerpoint/2010/main" val="4274723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454CAE-AA52-481B-9151-968D5BE6B2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1C80D7-7DA1-4A41-BD0F-48737AE8C8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ED1929-5692-49D3-AF55-1B31CD6F87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BD632-EE29-4D0F-AF2B-95ABB50CF7E0}" type="datetimeFigureOut">
              <a:rPr lang="en-IN" smtClean="0"/>
              <a:t>12-01-2021</a:t>
            </a:fld>
            <a:endParaRPr lang="en-IN"/>
          </a:p>
        </p:txBody>
      </p:sp>
      <p:sp>
        <p:nvSpPr>
          <p:cNvPr id="5" name="Footer Placeholder 4">
            <a:extLst>
              <a:ext uri="{FF2B5EF4-FFF2-40B4-BE49-F238E27FC236}">
                <a16:creationId xmlns:a16="http://schemas.microsoft.com/office/drawing/2014/main" id="{DB6D453C-8494-4948-BB31-EFB149771B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5BD26E-EF60-4DE2-8742-CB18EE7144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A5CE1-482D-4F79-A23F-F0A2C94D4E07}" type="slidenum">
              <a:rPr lang="en-IN" smtClean="0"/>
              <a:t>‹#›</a:t>
            </a:fld>
            <a:endParaRPr lang="en-IN"/>
          </a:p>
        </p:txBody>
      </p:sp>
    </p:spTree>
    <p:extLst>
      <p:ext uri="{BB962C8B-B14F-4D97-AF65-F5344CB8AC3E}">
        <p14:creationId xmlns:p14="http://schemas.microsoft.com/office/powerpoint/2010/main" val="3359879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4681-0689-4E22-80CE-6ABED4180852}"/>
              </a:ext>
            </a:extLst>
          </p:cNvPr>
          <p:cNvSpPr>
            <a:spLocks noGrp="1"/>
          </p:cNvSpPr>
          <p:nvPr>
            <p:ph type="ctrTitle"/>
          </p:nvPr>
        </p:nvSpPr>
        <p:spPr>
          <a:xfrm>
            <a:off x="1524000" y="1122363"/>
            <a:ext cx="9144000" cy="1550499"/>
          </a:xfrm>
        </p:spPr>
        <p:txBody>
          <a:bodyPr/>
          <a:lstStyle/>
          <a:p>
            <a:r>
              <a:rPr lang="en-IN" dirty="0">
                <a:solidFill>
                  <a:schemeClr val="bg1"/>
                </a:solidFill>
                <a:latin typeface="Montserrat" panose="00000500000000000000" pitchFamily="2" charset="0"/>
                <a:cs typeface="Poppins" panose="00000500000000000000" pitchFamily="50" charset="0"/>
              </a:rPr>
              <a:t>Medical Store Project</a:t>
            </a:r>
          </a:p>
        </p:txBody>
      </p:sp>
      <p:sp>
        <p:nvSpPr>
          <p:cNvPr id="3" name="Subtitle 2">
            <a:extLst>
              <a:ext uri="{FF2B5EF4-FFF2-40B4-BE49-F238E27FC236}">
                <a16:creationId xmlns:a16="http://schemas.microsoft.com/office/drawing/2014/main" id="{11E20874-1F08-4258-84C5-2001C1325153}"/>
              </a:ext>
            </a:extLst>
          </p:cNvPr>
          <p:cNvSpPr>
            <a:spLocks noGrp="1"/>
          </p:cNvSpPr>
          <p:nvPr>
            <p:ph type="subTitle" idx="1"/>
          </p:nvPr>
        </p:nvSpPr>
        <p:spPr>
          <a:xfrm>
            <a:off x="1524000" y="2883877"/>
            <a:ext cx="9144000" cy="3212123"/>
          </a:xfrm>
        </p:spPr>
        <p:txBody>
          <a:bodyPr>
            <a:noAutofit/>
          </a:bodyPr>
          <a:lstStyle/>
          <a:p>
            <a:pPr algn="l"/>
            <a:r>
              <a:rPr lang="en-IN" sz="2000" dirty="0">
                <a:solidFill>
                  <a:schemeClr val="bg1"/>
                </a:solidFill>
                <a:latin typeface="Poppins Light" panose="00000400000000000000" pitchFamily="50" charset="0"/>
                <a:cs typeface="Poppins Light" panose="00000400000000000000" pitchFamily="50" charset="0"/>
              </a:rPr>
              <a:t>Name:- Patwa </a:t>
            </a:r>
            <a:r>
              <a:rPr lang="en-IN" sz="2000" dirty="0" err="1">
                <a:solidFill>
                  <a:schemeClr val="bg1"/>
                </a:solidFill>
                <a:latin typeface="Poppins Light" panose="00000400000000000000" pitchFamily="50" charset="0"/>
                <a:cs typeface="Poppins Light" panose="00000400000000000000" pitchFamily="50" charset="0"/>
              </a:rPr>
              <a:t>Abdur</a:t>
            </a:r>
            <a:r>
              <a:rPr lang="en-IN" sz="2000" dirty="0">
                <a:solidFill>
                  <a:schemeClr val="bg1"/>
                </a:solidFill>
                <a:latin typeface="Poppins Light" panose="00000400000000000000" pitchFamily="50" charset="0"/>
                <a:cs typeface="Poppins Light" panose="00000400000000000000" pitchFamily="50" charset="0"/>
              </a:rPr>
              <a:t> Rahim</a:t>
            </a:r>
          </a:p>
          <a:p>
            <a:pPr algn="l"/>
            <a:r>
              <a:rPr lang="en-IN" sz="2000" dirty="0">
                <a:solidFill>
                  <a:schemeClr val="bg1"/>
                </a:solidFill>
                <a:latin typeface="Poppins Light" panose="00000400000000000000" pitchFamily="50" charset="0"/>
                <a:cs typeface="Poppins Light" panose="00000400000000000000" pitchFamily="50" charset="0"/>
              </a:rPr>
              <a:t>Class:- Ty </a:t>
            </a:r>
            <a:r>
              <a:rPr lang="en-IN" sz="2000" dirty="0" err="1">
                <a:solidFill>
                  <a:schemeClr val="bg1"/>
                </a:solidFill>
                <a:latin typeface="Poppins Light" panose="00000400000000000000" pitchFamily="50" charset="0"/>
                <a:cs typeface="Poppins Light" panose="00000400000000000000" pitchFamily="50" charset="0"/>
              </a:rPr>
              <a:t>Bsc</a:t>
            </a:r>
            <a:r>
              <a:rPr lang="en-IN" sz="2000" dirty="0">
                <a:solidFill>
                  <a:schemeClr val="bg1"/>
                </a:solidFill>
                <a:latin typeface="Poppins Light" panose="00000400000000000000" pitchFamily="50" charset="0"/>
                <a:cs typeface="Poppins Light" panose="00000400000000000000" pitchFamily="50" charset="0"/>
              </a:rPr>
              <a:t> cs Sem 5 </a:t>
            </a:r>
            <a:r>
              <a:rPr lang="en-IN" sz="2000" dirty="0" err="1">
                <a:solidFill>
                  <a:schemeClr val="bg1"/>
                </a:solidFill>
                <a:latin typeface="Poppins Light" panose="00000400000000000000" pitchFamily="50" charset="0"/>
                <a:cs typeface="Poppins Light" panose="00000400000000000000" pitchFamily="50" charset="0"/>
              </a:rPr>
              <a:t>Div</a:t>
            </a:r>
            <a:r>
              <a:rPr lang="en-IN" sz="2000" dirty="0">
                <a:solidFill>
                  <a:schemeClr val="bg1"/>
                </a:solidFill>
                <a:latin typeface="Poppins Light" panose="00000400000000000000" pitchFamily="50" charset="0"/>
                <a:cs typeface="Poppins Light" panose="00000400000000000000" pitchFamily="50" charset="0"/>
              </a:rPr>
              <a:t> B</a:t>
            </a:r>
          </a:p>
          <a:p>
            <a:pPr algn="l"/>
            <a:r>
              <a:rPr lang="en-IN" sz="2000" dirty="0">
                <a:solidFill>
                  <a:schemeClr val="bg1"/>
                </a:solidFill>
                <a:latin typeface="Poppins Light" panose="00000400000000000000" pitchFamily="50" charset="0"/>
                <a:cs typeface="Poppins Light" panose="00000400000000000000" pitchFamily="50" charset="0"/>
              </a:rPr>
              <a:t>Subject:-505 PHP Programming</a:t>
            </a:r>
          </a:p>
          <a:p>
            <a:pPr algn="l"/>
            <a:r>
              <a:rPr lang="en-IN" sz="2000" dirty="0">
                <a:solidFill>
                  <a:schemeClr val="bg1"/>
                </a:solidFill>
                <a:latin typeface="Poppins Light" panose="00000400000000000000" pitchFamily="50" charset="0"/>
                <a:cs typeface="Poppins Light" panose="00000400000000000000" pitchFamily="50" charset="0"/>
              </a:rPr>
              <a:t>Project Topic:- Medical Store (Online Medical Products Selling)</a:t>
            </a:r>
          </a:p>
          <a:p>
            <a:pPr algn="l"/>
            <a:r>
              <a:rPr lang="en-IN" sz="2000" dirty="0" err="1">
                <a:solidFill>
                  <a:schemeClr val="bg1"/>
                </a:solidFill>
                <a:latin typeface="Poppins Light" panose="00000400000000000000" pitchFamily="50" charset="0"/>
                <a:cs typeface="Poppins Light" panose="00000400000000000000" pitchFamily="50" charset="0"/>
              </a:rPr>
              <a:t>Enrollment</a:t>
            </a:r>
            <a:r>
              <a:rPr lang="en-IN" sz="2000" dirty="0">
                <a:solidFill>
                  <a:schemeClr val="bg1"/>
                </a:solidFill>
                <a:latin typeface="Poppins Light" panose="00000400000000000000" pitchFamily="50" charset="0"/>
                <a:cs typeface="Poppins Light" panose="00000400000000000000" pitchFamily="50" charset="0"/>
              </a:rPr>
              <a:t> No.:- E18111920003175</a:t>
            </a:r>
          </a:p>
          <a:p>
            <a:pPr algn="l"/>
            <a:r>
              <a:rPr lang="en-IN" sz="2000" dirty="0">
                <a:solidFill>
                  <a:schemeClr val="bg1"/>
                </a:solidFill>
                <a:latin typeface="Poppins Light" panose="00000400000000000000" pitchFamily="50" charset="0"/>
                <a:cs typeface="Poppins Light" panose="00000400000000000000" pitchFamily="50" charset="0"/>
              </a:rPr>
              <a:t>Project Guide:- Shweta Mam</a:t>
            </a:r>
          </a:p>
          <a:p>
            <a:pPr algn="l"/>
            <a:r>
              <a:rPr lang="en-IN" sz="2000" dirty="0">
                <a:solidFill>
                  <a:schemeClr val="bg1"/>
                </a:solidFill>
                <a:latin typeface="Poppins Light" panose="00000400000000000000" pitchFamily="50" charset="0"/>
                <a:cs typeface="Poppins Light" panose="00000400000000000000" pitchFamily="50" charset="0"/>
              </a:rPr>
              <a:t>Developed by:- Patwa </a:t>
            </a:r>
            <a:r>
              <a:rPr lang="en-IN" sz="2000" dirty="0" err="1">
                <a:solidFill>
                  <a:schemeClr val="bg1"/>
                </a:solidFill>
                <a:latin typeface="Poppins Light" panose="00000400000000000000" pitchFamily="50" charset="0"/>
                <a:cs typeface="Poppins Light" panose="00000400000000000000" pitchFamily="50" charset="0"/>
              </a:rPr>
              <a:t>Abdur</a:t>
            </a:r>
            <a:r>
              <a:rPr lang="en-IN" sz="2000" dirty="0">
                <a:solidFill>
                  <a:schemeClr val="bg1"/>
                </a:solidFill>
                <a:latin typeface="Poppins Light" panose="00000400000000000000" pitchFamily="50" charset="0"/>
                <a:cs typeface="Poppins Light" panose="00000400000000000000" pitchFamily="50" charset="0"/>
              </a:rPr>
              <a:t> Rahim</a:t>
            </a:r>
          </a:p>
          <a:p>
            <a:pPr algn="l"/>
            <a:endParaRPr lang="en-IN" sz="2000" b="0" i="0" dirty="0">
              <a:solidFill>
                <a:schemeClr val="bg1"/>
              </a:solidFill>
              <a:effectLst/>
              <a:latin typeface="Poppins Light" panose="00000400000000000000" pitchFamily="50" charset="0"/>
              <a:cs typeface="Poppins Light" panose="00000400000000000000" pitchFamily="50" charset="0"/>
            </a:endParaRPr>
          </a:p>
          <a:p>
            <a:br>
              <a:rPr lang="en-IN" sz="2000" b="0" i="0" dirty="0">
                <a:solidFill>
                  <a:schemeClr val="bg1"/>
                </a:solidFill>
                <a:effectLst/>
                <a:latin typeface="Poppins Light" panose="00000400000000000000" pitchFamily="50" charset="0"/>
                <a:cs typeface="Poppins Light" panose="00000400000000000000" pitchFamily="50" charset="0"/>
              </a:rPr>
            </a:br>
            <a:endParaRPr lang="en-IN" sz="2000" dirty="0">
              <a:solidFill>
                <a:schemeClr val="bg1"/>
              </a:solidFill>
              <a:latin typeface="Poppins Light" panose="00000400000000000000" pitchFamily="50" charset="0"/>
              <a:cs typeface="Poppins Light" panose="00000400000000000000" pitchFamily="50" charset="0"/>
            </a:endParaRPr>
          </a:p>
          <a:p>
            <a:endParaRPr lang="en-IN" sz="2000" dirty="0">
              <a:solidFill>
                <a:schemeClr val="bg1"/>
              </a:solidFill>
              <a:latin typeface="Poppins Light" panose="00000400000000000000" pitchFamily="50" charset="0"/>
              <a:cs typeface="Poppins Light" panose="00000400000000000000" pitchFamily="50" charset="0"/>
            </a:endParaRPr>
          </a:p>
        </p:txBody>
      </p:sp>
    </p:spTree>
    <p:extLst>
      <p:ext uri="{BB962C8B-B14F-4D97-AF65-F5344CB8AC3E}">
        <p14:creationId xmlns:p14="http://schemas.microsoft.com/office/powerpoint/2010/main" val="413151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32682-B2BA-438D-BB3B-9FC2ED94C667}"/>
              </a:ext>
            </a:extLst>
          </p:cNvPr>
          <p:cNvSpPr>
            <a:spLocks noGrp="1"/>
          </p:cNvSpPr>
          <p:nvPr>
            <p:ph idx="1"/>
          </p:nvPr>
        </p:nvSpPr>
        <p:spPr>
          <a:xfrm>
            <a:off x="838200" y="267082"/>
            <a:ext cx="10515600" cy="342518"/>
          </a:xfrm>
        </p:spPr>
        <p:txBody>
          <a:bodyPr>
            <a:normAutofit fontScale="92500" lnSpcReduction="10000"/>
          </a:bodyPr>
          <a:lstStyle/>
          <a:p>
            <a:pPr marL="0" indent="0">
              <a:buNone/>
            </a:pPr>
            <a:r>
              <a:rPr lang="en-IN" sz="2000" dirty="0">
                <a:solidFill>
                  <a:schemeClr val="bg1"/>
                </a:solidFill>
                <a:latin typeface="Poppins Light" panose="00000400000000000000" pitchFamily="50" charset="0"/>
                <a:cs typeface="Poppins Light" panose="00000400000000000000" pitchFamily="50" charset="0"/>
              </a:rPr>
              <a:t>Database Screenshots:-</a:t>
            </a:r>
          </a:p>
        </p:txBody>
      </p:sp>
      <p:pic>
        <p:nvPicPr>
          <p:cNvPr id="4" name="Picture 3">
            <a:extLst>
              <a:ext uri="{FF2B5EF4-FFF2-40B4-BE49-F238E27FC236}">
                <a16:creationId xmlns:a16="http://schemas.microsoft.com/office/drawing/2014/main" id="{D4E9A8AC-11D2-4CAE-BBFF-A6D7D5D3B576}"/>
              </a:ext>
            </a:extLst>
          </p:cNvPr>
          <p:cNvPicPr>
            <a:picLocks noChangeAspect="1"/>
          </p:cNvPicPr>
          <p:nvPr/>
        </p:nvPicPr>
        <p:blipFill>
          <a:blip r:embed="rId3"/>
          <a:stretch>
            <a:fillRect/>
          </a:stretch>
        </p:blipFill>
        <p:spPr>
          <a:xfrm>
            <a:off x="927652" y="818049"/>
            <a:ext cx="10827026" cy="5772869"/>
          </a:xfrm>
          <a:prstGeom prst="rect">
            <a:avLst/>
          </a:prstGeom>
        </p:spPr>
      </p:pic>
    </p:spTree>
    <p:extLst>
      <p:ext uri="{BB962C8B-B14F-4D97-AF65-F5344CB8AC3E}">
        <p14:creationId xmlns:p14="http://schemas.microsoft.com/office/powerpoint/2010/main" val="972595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4E46CE-4C8C-46F1-B746-A0F56DBE394A}"/>
              </a:ext>
            </a:extLst>
          </p:cNvPr>
          <p:cNvPicPr>
            <a:picLocks noChangeAspect="1"/>
          </p:cNvPicPr>
          <p:nvPr/>
        </p:nvPicPr>
        <p:blipFill>
          <a:blip r:embed="rId3"/>
          <a:stretch>
            <a:fillRect/>
          </a:stretch>
        </p:blipFill>
        <p:spPr>
          <a:xfrm>
            <a:off x="738187" y="566737"/>
            <a:ext cx="10715625" cy="5724525"/>
          </a:xfrm>
          <a:prstGeom prst="rect">
            <a:avLst/>
          </a:prstGeom>
        </p:spPr>
      </p:pic>
    </p:spTree>
    <p:extLst>
      <p:ext uri="{BB962C8B-B14F-4D97-AF65-F5344CB8AC3E}">
        <p14:creationId xmlns:p14="http://schemas.microsoft.com/office/powerpoint/2010/main" val="370442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6BC6E8-B8BC-4265-870E-0A381825CB73}"/>
              </a:ext>
            </a:extLst>
          </p:cNvPr>
          <p:cNvPicPr>
            <a:picLocks noChangeAspect="1"/>
          </p:cNvPicPr>
          <p:nvPr/>
        </p:nvPicPr>
        <p:blipFill>
          <a:blip r:embed="rId3"/>
          <a:stretch>
            <a:fillRect/>
          </a:stretch>
        </p:blipFill>
        <p:spPr>
          <a:xfrm>
            <a:off x="742950" y="547687"/>
            <a:ext cx="10706100" cy="5762625"/>
          </a:xfrm>
          <a:prstGeom prst="rect">
            <a:avLst/>
          </a:prstGeom>
        </p:spPr>
      </p:pic>
    </p:spTree>
    <p:extLst>
      <p:ext uri="{BB962C8B-B14F-4D97-AF65-F5344CB8AC3E}">
        <p14:creationId xmlns:p14="http://schemas.microsoft.com/office/powerpoint/2010/main" val="104154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EE194E-B5A6-4D67-853C-243AF145BD77}"/>
              </a:ext>
            </a:extLst>
          </p:cNvPr>
          <p:cNvPicPr>
            <a:picLocks noChangeAspect="1"/>
          </p:cNvPicPr>
          <p:nvPr/>
        </p:nvPicPr>
        <p:blipFill>
          <a:blip r:embed="rId3"/>
          <a:stretch>
            <a:fillRect/>
          </a:stretch>
        </p:blipFill>
        <p:spPr>
          <a:xfrm>
            <a:off x="747712" y="600075"/>
            <a:ext cx="10696575" cy="5657850"/>
          </a:xfrm>
          <a:prstGeom prst="rect">
            <a:avLst/>
          </a:prstGeom>
        </p:spPr>
      </p:pic>
    </p:spTree>
    <p:extLst>
      <p:ext uri="{BB962C8B-B14F-4D97-AF65-F5344CB8AC3E}">
        <p14:creationId xmlns:p14="http://schemas.microsoft.com/office/powerpoint/2010/main" val="2954278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3899C8-95D6-44B7-8091-A37B8883348E}"/>
              </a:ext>
            </a:extLst>
          </p:cNvPr>
          <p:cNvPicPr>
            <a:picLocks noChangeAspect="1"/>
          </p:cNvPicPr>
          <p:nvPr/>
        </p:nvPicPr>
        <p:blipFill>
          <a:blip r:embed="rId3"/>
          <a:stretch>
            <a:fillRect/>
          </a:stretch>
        </p:blipFill>
        <p:spPr>
          <a:xfrm>
            <a:off x="723900" y="533400"/>
            <a:ext cx="10744200" cy="5791200"/>
          </a:xfrm>
          <a:prstGeom prst="rect">
            <a:avLst/>
          </a:prstGeom>
        </p:spPr>
      </p:pic>
    </p:spTree>
    <p:extLst>
      <p:ext uri="{BB962C8B-B14F-4D97-AF65-F5344CB8AC3E}">
        <p14:creationId xmlns:p14="http://schemas.microsoft.com/office/powerpoint/2010/main" val="1233565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A6E8DA-EB6E-403E-A995-8AE640FE82BC}"/>
              </a:ext>
            </a:extLst>
          </p:cNvPr>
          <p:cNvPicPr>
            <a:picLocks noChangeAspect="1"/>
          </p:cNvPicPr>
          <p:nvPr/>
        </p:nvPicPr>
        <p:blipFill>
          <a:blip r:embed="rId3"/>
          <a:stretch>
            <a:fillRect/>
          </a:stretch>
        </p:blipFill>
        <p:spPr>
          <a:xfrm>
            <a:off x="747712" y="561975"/>
            <a:ext cx="10696575" cy="5734050"/>
          </a:xfrm>
          <a:prstGeom prst="rect">
            <a:avLst/>
          </a:prstGeom>
        </p:spPr>
      </p:pic>
    </p:spTree>
    <p:extLst>
      <p:ext uri="{BB962C8B-B14F-4D97-AF65-F5344CB8AC3E}">
        <p14:creationId xmlns:p14="http://schemas.microsoft.com/office/powerpoint/2010/main" val="242418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69D400-1A13-44ED-9B50-9BCA6A5469C6}"/>
              </a:ext>
            </a:extLst>
          </p:cNvPr>
          <p:cNvPicPr>
            <a:picLocks noChangeAspect="1"/>
          </p:cNvPicPr>
          <p:nvPr/>
        </p:nvPicPr>
        <p:blipFill>
          <a:blip r:embed="rId3"/>
          <a:stretch>
            <a:fillRect/>
          </a:stretch>
        </p:blipFill>
        <p:spPr>
          <a:xfrm>
            <a:off x="762000" y="438150"/>
            <a:ext cx="10668000" cy="5981700"/>
          </a:xfrm>
          <a:prstGeom prst="rect">
            <a:avLst/>
          </a:prstGeom>
        </p:spPr>
      </p:pic>
    </p:spTree>
    <p:extLst>
      <p:ext uri="{BB962C8B-B14F-4D97-AF65-F5344CB8AC3E}">
        <p14:creationId xmlns:p14="http://schemas.microsoft.com/office/powerpoint/2010/main" val="1391790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FC5B92-4458-4B67-998C-D64EC67C580E}"/>
              </a:ext>
            </a:extLst>
          </p:cNvPr>
          <p:cNvPicPr>
            <a:picLocks noChangeAspect="1"/>
          </p:cNvPicPr>
          <p:nvPr/>
        </p:nvPicPr>
        <p:blipFill>
          <a:blip r:embed="rId3"/>
          <a:stretch>
            <a:fillRect/>
          </a:stretch>
        </p:blipFill>
        <p:spPr>
          <a:xfrm>
            <a:off x="752475" y="576262"/>
            <a:ext cx="10687050" cy="5705475"/>
          </a:xfrm>
          <a:prstGeom prst="rect">
            <a:avLst/>
          </a:prstGeom>
        </p:spPr>
      </p:pic>
    </p:spTree>
    <p:extLst>
      <p:ext uri="{BB962C8B-B14F-4D97-AF65-F5344CB8AC3E}">
        <p14:creationId xmlns:p14="http://schemas.microsoft.com/office/powerpoint/2010/main" val="202217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D8AC41-978A-4C13-9EF2-26434422B75F}"/>
              </a:ext>
            </a:extLst>
          </p:cNvPr>
          <p:cNvPicPr>
            <a:picLocks noChangeAspect="1"/>
          </p:cNvPicPr>
          <p:nvPr/>
        </p:nvPicPr>
        <p:blipFill>
          <a:blip r:embed="rId3"/>
          <a:stretch>
            <a:fillRect/>
          </a:stretch>
        </p:blipFill>
        <p:spPr>
          <a:xfrm>
            <a:off x="733425" y="614362"/>
            <a:ext cx="10725150" cy="5629275"/>
          </a:xfrm>
          <a:prstGeom prst="rect">
            <a:avLst/>
          </a:prstGeom>
        </p:spPr>
      </p:pic>
    </p:spTree>
    <p:extLst>
      <p:ext uri="{BB962C8B-B14F-4D97-AF65-F5344CB8AC3E}">
        <p14:creationId xmlns:p14="http://schemas.microsoft.com/office/powerpoint/2010/main" val="570799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49A9E4-4191-48E4-910A-0861D53AC030}"/>
              </a:ext>
            </a:extLst>
          </p:cNvPr>
          <p:cNvPicPr>
            <a:picLocks noChangeAspect="1"/>
          </p:cNvPicPr>
          <p:nvPr/>
        </p:nvPicPr>
        <p:blipFill>
          <a:blip r:embed="rId3"/>
          <a:stretch>
            <a:fillRect/>
          </a:stretch>
        </p:blipFill>
        <p:spPr>
          <a:xfrm>
            <a:off x="790575" y="609600"/>
            <a:ext cx="10610850" cy="5638800"/>
          </a:xfrm>
          <a:prstGeom prst="rect">
            <a:avLst/>
          </a:prstGeom>
        </p:spPr>
      </p:pic>
    </p:spTree>
    <p:extLst>
      <p:ext uri="{BB962C8B-B14F-4D97-AF65-F5344CB8AC3E}">
        <p14:creationId xmlns:p14="http://schemas.microsoft.com/office/powerpoint/2010/main" val="304494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2522-AEC4-4A9F-BD03-14C67FE46A18}"/>
              </a:ext>
            </a:extLst>
          </p:cNvPr>
          <p:cNvSpPr>
            <a:spLocks noGrp="1"/>
          </p:cNvSpPr>
          <p:nvPr>
            <p:ph type="title"/>
          </p:nvPr>
        </p:nvSpPr>
        <p:spPr>
          <a:xfrm>
            <a:off x="838200" y="365125"/>
            <a:ext cx="10515600" cy="929103"/>
          </a:xfrm>
        </p:spPr>
        <p:txBody>
          <a:bodyPr/>
          <a:lstStyle/>
          <a:p>
            <a:r>
              <a:rPr lang="en-IN" dirty="0">
                <a:solidFill>
                  <a:schemeClr val="bg1"/>
                </a:solidFill>
                <a:latin typeface="Montserrat" panose="00000500000000000000" pitchFamily="2" charset="0"/>
              </a:rPr>
              <a:t>System Introduction:- </a:t>
            </a:r>
          </a:p>
        </p:txBody>
      </p:sp>
      <p:sp>
        <p:nvSpPr>
          <p:cNvPr id="3" name="Content Placeholder 2">
            <a:extLst>
              <a:ext uri="{FF2B5EF4-FFF2-40B4-BE49-F238E27FC236}">
                <a16:creationId xmlns:a16="http://schemas.microsoft.com/office/drawing/2014/main" id="{B5832682-B2BA-438D-BB3B-9FC2ED94C667}"/>
              </a:ext>
            </a:extLst>
          </p:cNvPr>
          <p:cNvSpPr>
            <a:spLocks noGrp="1"/>
          </p:cNvSpPr>
          <p:nvPr>
            <p:ph idx="1"/>
          </p:nvPr>
        </p:nvSpPr>
        <p:spPr>
          <a:xfrm>
            <a:off x="838200" y="1406769"/>
            <a:ext cx="10515600" cy="4979962"/>
          </a:xfrm>
        </p:spPr>
        <p:txBody>
          <a:bodyPr>
            <a:normAutofit fontScale="92500" lnSpcReduction="10000"/>
          </a:bodyPr>
          <a:lstStyle/>
          <a:p>
            <a:pPr marL="0" indent="0">
              <a:buNone/>
            </a:pPr>
            <a:r>
              <a:rPr lang="en-US" sz="2000" b="0" i="0" dirty="0">
                <a:solidFill>
                  <a:schemeClr val="bg1"/>
                </a:solidFill>
                <a:effectLst/>
                <a:latin typeface="Poppins Light" panose="00000400000000000000" pitchFamily="50" charset="0"/>
                <a:cs typeface="Poppins Light" panose="00000400000000000000" pitchFamily="50" charset="0"/>
              </a:rPr>
              <a:t>The Medical store system software used in </a:t>
            </a:r>
            <a:r>
              <a:rPr lang="en-US" sz="2000" b="0" i="0" dirty="0" err="1">
                <a:solidFill>
                  <a:schemeClr val="bg1"/>
                </a:solidFill>
                <a:effectLst/>
                <a:latin typeface="Poppins Light" panose="00000400000000000000" pitchFamily="50" charset="0"/>
                <a:cs typeface="Poppins Light" panose="00000400000000000000" pitchFamily="50" charset="0"/>
              </a:rPr>
              <a:t>medicalstore</a:t>
            </a:r>
            <a:r>
              <a:rPr lang="en-US" sz="2000" b="0" i="0" dirty="0">
                <a:solidFill>
                  <a:schemeClr val="bg1"/>
                </a:solidFill>
                <a:effectLst/>
                <a:latin typeface="Poppins Light" panose="00000400000000000000" pitchFamily="50" charset="0"/>
                <a:cs typeface="Poppins Light" panose="00000400000000000000" pitchFamily="50" charset="0"/>
              </a:rPr>
              <a:t>. </a:t>
            </a:r>
            <a:r>
              <a:rPr lang="en-US" sz="2000" dirty="0">
                <a:solidFill>
                  <a:schemeClr val="bg1"/>
                </a:solidFill>
                <a:latin typeface="Poppins Light" panose="00000400000000000000" pitchFamily="50" charset="0"/>
                <a:cs typeface="Poppins Light" panose="00000400000000000000" pitchFamily="50" charset="0"/>
              </a:rPr>
              <a:t>Medical Store System’s </a:t>
            </a:r>
          </a:p>
          <a:p>
            <a:pPr marL="0" indent="0">
              <a:buNone/>
            </a:pPr>
            <a:r>
              <a:rPr lang="en-US" sz="2000" dirty="0">
                <a:solidFill>
                  <a:schemeClr val="bg1"/>
                </a:solidFill>
                <a:latin typeface="Poppins Light" panose="00000400000000000000" pitchFamily="50" charset="0"/>
                <a:cs typeface="Poppins Light" panose="00000400000000000000" pitchFamily="50" charset="0"/>
              </a:rPr>
              <a:t>purpose is to tell customer which and what kind of Medicines &amp; </a:t>
            </a:r>
            <a:r>
              <a:rPr lang="en-US" sz="2000" dirty="0" err="1">
                <a:solidFill>
                  <a:schemeClr val="bg1"/>
                </a:solidFill>
                <a:latin typeface="Poppins Light" panose="00000400000000000000" pitchFamily="50" charset="0"/>
                <a:cs typeface="Poppins Light" panose="00000400000000000000" pitchFamily="50" charset="0"/>
              </a:rPr>
              <a:t>Prducts</a:t>
            </a:r>
            <a:r>
              <a:rPr lang="en-US" sz="2000" dirty="0">
                <a:solidFill>
                  <a:schemeClr val="bg1"/>
                </a:solidFill>
                <a:latin typeface="Poppins Light" panose="00000400000000000000" pitchFamily="50" charset="0"/>
                <a:cs typeface="Poppins Light" panose="00000400000000000000" pitchFamily="50" charset="0"/>
              </a:rPr>
              <a:t> are </a:t>
            </a:r>
          </a:p>
          <a:p>
            <a:pPr marL="0" indent="0">
              <a:buNone/>
            </a:pPr>
            <a:r>
              <a:rPr lang="en-US" sz="2000" dirty="0">
                <a:solidFill>
                  <a:schemeClr val="bg1"/>
                </a:solidFill>
                <a:latin typeface="Poppins Light" panose="00000400000000000000" pitchFamily="50" charset="0"/>
                <a:cs typeface="Poppins Light" panose="00000400000000000000" pitchFamily="50" charset="0"/>
              </a:rPr>
              <a:t>available at Medical store. This System makes business fast , more  convenient </a:t>
            </a:r>
          </a:p>
          <a:p>
            <a:pPr marL="0" indent="0">
              <a:buNone/>
            </a:pPr>
            <a:r>
              <a:rPr lang="en-US" sz="2000" dirty="0">
                <a:solidFill>
                  <a:schemeClr val="bg1"/>
                </a:solidFill>
                <a:latin typeface="Poppins Light" panose="00000400000000000000" pitchFamily="50" charset="0"/>
                <a:cs typeface="Poppins Light" panose="00000400000000000000" pitchFamily="50" charset="0"/>
              </a:rPr>
              <a:t>and reliable. </a:t>
            </a:r>
            <a:r>
              <a:rPr lang="en-US" sz="2000" b="0" i="0" dirty="0">
                <a:solidFill>
                  <a:schemeClr val="bg1"/>
                </a:solidFill>
                <a:effectLst/>
                <a:latin typeface="Poppins Light" panose="00000400000000000000" pitchFamily="50" charset="0"/>
                <a:cs typeface="Poppins Light" panose="00000400000000000000" pitchFamily="50" charset="0"/>
              </a:rPr>
              <a:t>As we know that all dynamic website or software needs database, </a:t>
            </a:r>
          </a:p>
          <a:p>
            <a:pPr marL="0" indent="0">
              <a:buNone/>
            </a:pPr>
            <a:r>
              <a:rPr lang="en-US" sz="2000" b="0" i="0" dirty="0">
                <a:solidFill>
                  <a:schemeClr val="bg1"/>
                </a:solidFill>
                <a:effectLst/>
                <a:latin typeface="Poppins Light" panose="00000400000000000000" pitchFamily="50" charset="0"/>
                <a:cs typeface="Poppins Light" panose="00000400000000000000" pitchFamily="50" charset="0"/>
              </a:rPr>
              <a:t>Here in this medical store system project I’ve used </a:t>
            </a:r>
            <a:r>
              <a:rPr lang="en-US" sz="2000" b="0" i="0" dirty="0" err="1">
                <a:solidFill>
                  <a:schemeClr val="bg1"/>
                </a:solidFill>
                <a:effectLst/>
                <a:latin typeface="Poppins Light" panose="00000400000000000000" pitchFamily="50" charset="0"/>
                <a:cs typeface="Poppins Light" panose="00000400000000000000" pitchFamily="50" charset="0"/>
              </a:rPr>
              <a:t>mysql</a:t>
            </a:r>
            <a:r>
              <a:rPr lang="en-US" sz="2000" b="0" i="0" dirty="0">
                <a:solidFill>
                  <a:schemeClr val="bg1"/>
                </a:solidFill>
                <a:effectLst/>
                <a:latin typeface="Poppins Light" panose="00000400000000000000" pitchFamily="50" charset="0"/>
                <a:cs typeface="Poppins Light" panose="00000400000000000000" pitchFamily="50" charset="0"/>
              </a:rPr>
              <a:t> database. </a:t>
            </a:r>
          </a:p>
          <a:p>
            <a:pPr marL="0" indent="0">
              <a:buNone/>
            </a:pPr>
            <a:r>
              <a:rPr lang="en-US" sz="2000" b="0" i="0" dirty="0">
                <a:solidFill>
                  <a:schemeClr val="bg1"/>
                </a:solidFill>
                <a:effectLst/>
                <a:latin typeface="Poppins Light" panose="00000400000000000000" pitchFamily="50" charset="0"/>
                <a:cs typeface="Poppins Light" panose="00000400000000000000" pitchFamily="50" charset="0"/>
              </a:rPr>
              <a:t>There are two </a:t>
            </a:r>
            <a:r>
              <a:rPr lang="en-US" sz="2100" dirty="0">
                <a:solidFill>
                  <a:schemeClr val="bg1"/>
                </a:solidFill>
                <a:latin typeface="Poppins Light" panose="00000400000000000000" pitchFamily="50" charset="0"/>
                <a:cs typeface="Poppins Light" panose="00000400000000000000" pitchFamily="50" charset="0"/>
              </a:rPr>
              <a:t>major part of this system :- </a:t>
            </a:r>
            <a:r>
              <a:rPr lang="en-IN" sz="2100" i="0" dirty="0">
                <a:solidFill>
                  <a:schemeClr val="bg1"/>
                </a:solidFill>
                <a:effectLst/>
                <a:latin typeface="Poppins Light" panose="00000400000000000000" pitchFamily="50" charset="0"/>
                <a:cs typeface="Poppins Light" panose="00000400000000000000" pitchFamily="50" charset="0"/>
              </a:rPr>
              <a:t>Administration Panel &amp;</a:t>
            </a:r>
            <a:r>
              <a:rPr lang="en-US" sz="2000" dirty="0">
                <a:solidFill>
                  <a:schemeClr val="bg1"/>
                </a:solidFill>
                <a:latin typeface="Poppins Light" panose="00000400000000000000" pitchFamily="50" charset="0"/>
                <a:cs typeface="Poppins Light" panose="00000400000000000000" pitchFamily="50" charset="0"/>
              </a:rPr>
              <a:t> Frontend. </a:t>
            </a:r>
          </a:p>
          <a:p>
            <a:pPr marL="0" indent="0">
              <a:buNone/>
            </a:pPr>
            <a:r>
              <a:rPr lang="en-US" sz="1900" i="0" dirty="0">
                <a:solidFill>
                  <a:schemeClr val="bg1"/>
                </a:solidFill>
                <a:effectLst/>
                <a:latin typeface="Poppins Light" panose="00000400000000000000" pitchFamily="50" charset="0"/>
                <a:cs typeface="Poppins Light" panose="00000400000000000000" pitchFamily="50" charset="0"/>
              </a:rPr>
              <a:t>The Administration Panel (or the admin panel for short) is the primary tool for admin </a:t>
            </a:r>
          </a:p>
          <a:p>
            <a:pPr marL="0" indent="0">
              <a:buNone/>
            </a:pPr>
            <a:r>
              <a:rPr lang="en-US" sz="1900" i="0" dirty="0">
                <a:solidFill>
                  <a:schemeClr val="bg1"/>
                </a:solidFill>
                <a:effectLst/>
                <a:latin typeface="Poppins Light" panose="00000400000000000000" pitchFamily="50" charset="0"/>
                <a:cs typeface="Poppins Light" panose="00000400000000000000" pitchFamily="50" charset="0"/>
              </a:rPr>
              <a:t>(Medical Store Owner) to manage business online. From administration panel admin</a:t>
            </a:r>
          </a:p>
          <a:p>
            <a:pPr marL="0" indent="0">
              <a:buNone/>
            </a:pPr>
            <a:r>
              <a:rPr lang="en-US" sz="1900" dirty="0">
                <a:solidFill>
                  <a:schemeClr val="bg1"/>
                </a:solidFill>
                <a:latin typeface="Poppins Light" panose="00000400000000000000" pitchFamily="50" charset="0"/>
                <a:cs typeface="Poppins Light" panose="00000400000000000000" pitchFamily="50" charset="0"/>
              </a:rPr>
              <a:t>Can manage Products , Product Categories (Kind of product) , Users , Website</a:t>
            </a:r>
          </a:p>
          <a:p>
            <a:pPr marL="0" indent="0">
              <a:buNone/>
            </a:pPr>
            <a:r>
              <a:rPr lang="en-US" sz="1900" i="0" dirty="0">
                <a:solidFill>
                  <a:schemeClr val="bg1"/>
                </a:solidFill>
                <a:effectLst/>
                <a:latin typeface="Poppins Light" panose="00000400000000000000" pitchFamily="50" charset="0"/>
                <a:cs typeface="Poppins Light" panose="00000400000000000000" pitchFamily="50" charset="0"/>
              </a:rPr>
              <a:t>Currency , Orders &amp; Admin Profile.</a:t>
            </a:r>
          </a:p>
          <a:p>
            <a:pPr marL="0" indent="0">
              <a:buNone/>
            </a:pPr>
            <a:r>
              <a:rPr lang="en-US" sz="1900" i="0" dirty="0">
                <a:solidFill>
                  <a:schemeClr val="bg1"/>
                </a:solidFill>
                <a:effectLst/>
                <a:latin typeface="Poppins Light" panose="00000400000000000000" pitchFamily="50" charset="0"/>
                <a:cs typeface="Poppins Light" panose="00000400000000000000" pitchFamily="50" charset="0"/>
              </a:rPr>
              <a:t>discounts, interact with your customers, change the look of your store and do much more.</a:t>
            </a:r>
            <a:endParaRPr lang="en-US" sz="1900" dirty="0">
              <a:solidFill>
                <a:schemeClr val="bg1"/>
              </a:solidFill>
              <a:latin typeface="Poppins Light" panose="00000400000000000000" pitchFamily="50" charset="0"/>
              <a:cs typeface="Poppins Light" panose="00000400000000000000" pitchFamily="50" charset="0"/>
            </a:endParaRPr>
          </a:p>
          <a:p>
            <a:pPr marL="0" indent="0">
              <a:buNone/>
            </a:pPr>
            <a:r>
              <a:rPr lang="en-US" sz="2000" dirty="0">
                <a:solidFill>
                  <a:schemeClr val="bg1"/>
                </a:solidFill>
                <a:latin typeface="Poppins Light" panose="00000400000000000000" pitchFamily="50" charset="0"/>
                <a:cs typeface="Poppins Light" panose="00000400000000000000" pitchFamily="50" charset="0"/>
              </a:rPr>
              <a:t>Languages used in system:-   </a:t>
            </a:r>
          </a:p>
          <a:p>
            <a:pPr marL="0" indent="0">
              <a:buNone/>
            </a:pPr>
            <a:r>
              <a:rPr lang="en-US" sz="2000" dirty="0">
                <a:solidFill>
                  <a:schemeClr val="bg1"/>
                </a:solidFill>
                <a:latin typeface="Poppins Light" panose="00000400000000000000" pitchFamily="50" charset="0"/>
                <a:cs typeface="Poppins Light" panose="00000400000000000000" pitchFamily="50" charset="0"/>
              </a:rPr>
              <a:t>Back end:- PHP , </a:t>
            </a:r>
            <a:r>
              <a:rPr lang="en-US" sz="2000" dirty="0" err="1">
                <a:solidFill>
                  <a:schemeClr val="bg1"/>
                </a:solidFill>
                <a:latin typeface="Poppins Light" panose="00000400000000000000" pitchFamily="50" charset="0"/>
                <a:cs typeface="Poppins Light" panose="00000400000000000000" pitchFamily="50" charset="0"/>
              </a:rPr>
              <a:t>Mysql</a:t>
            </a:r>
            <a:r>
              <a:rPr lang="en-US" sz="2000" dirty="0">
                <a:solidFill>
                  <a:schemeClr val="bg1"/>
                </a:solidFill>
                <a:latin typeface="Poppins Light" panose="00000400000000000000" pitchFamily="50" charset="0"/>
                <a:cs typeface="Poppins Light" panose="00000400000000000000" pitchFamily="50" charset="0"/>
              </a:rPr>
              <a:t> , Html , </a:t>
            </a:r>
            <a:r>
              <a:rPr lang="en-US" sz="2000" dirty="0" err="1">
                <a:solidFill>
                  <a:schemeClr val="bg1"/>
                </a:solidFill>
                <a:latin typeface="Poppins Light" panose="00000400000000000000" pitchFamily="50" charset="0"/>
                <a:cs typeface="Poppins Light" panose="00000400000000000000" pitchFamily="50" charset="0"/>
              </a:rPr>
              <a:t>Javascript</a:t>
            </a:r>
            <a:r>
              <a:rPr lang="en-US" sz="2000" dirty="0">
                <a:solidFill>
                  <a:schemeClr val="bg1"/>
                </a:solidFill>
                <a:latin typeface="Poppins Light" panose="00000400000000000000" pitchFamily="50" charset="0"/>
                <a:cs typeface="Poppins Light" panose="00000400000000000000" pitchFamily="50" charset="0"/>
              </a:rPr>
              <a:t> (</a:t>
            </a:r>
            <a:r>
              <a:rPr lang="en-US" sz="2000" dirty="0" err="1">
                <a:solidFill>
                  <a:schemeClr val="bg1"/>
                </a:solidFill>
                <a:latin typeface="Poppins Light" panose="00000400000000000000" pitchFamily="50" charset="0"/>
                <a:cs typeface="Poppins Light" panose="00000400000000000000" pitchFamily="50" charset="0"/>
              </a:rPr>
              <a:t>Jquery</a:t>
            </a:r>
            <a:r>
              <a:rPr lang="en-US" sz="2000" dirty="0">
                <a:solidFill>
                  <a:schemeClr val="bg1"/>
                </a:solidFill>
                <a:latin typeface="Poppins Light" panose="00000400000000000000" pitchFamily="50" charset="0"/>
                <a:cs typeface="Poppins Light" panose="00000400000000000000" pitchFamily="50" charset="0"/>
              </a:rPr>
              <a:t>) , </a:t>
            </a:r>
            <a:r>
              <a:rPr lang="en-US" sz="2000" dirty="0" err="1">
                <a:solidFill>
                  <a:schemeClr val="bg1"/>
                </a:solidFill>
                <a:latin typeface="Poppins Light" panose="00000400000000000000" pitchFamily="50" charset="0"/>
                <a:cs typeface="Poppins Light" panose="00000400000000000000" pitchFamily="50" charset="0"/>
              </a:rPr>
              <a:t>Css</a:t>
            </a:r>
            <a:endParaRPr lang="en-US" sz="2000" dirty="0">
              <a:solidFill>
                <a:schemeClr val="bg1"/>
              </a:solidFill>
              <a:latin typeface="Poppins Light" panose="00000400000000000000" pitchFamily="50" charset="0"/>
              <a:cs typeface="Poppins Light" panose="00000400000000000000" pitchFamily="50" charset="0"/>
            </a:endParaRPr>
          </a:p>
          <a:p>
            <a:pPr marL="0" indent="0">
              <a:buNone/>
            </a:pPr>
            <a:r>
              <a:rPr lang="en-US" sz="2000" dirty="0">
                <a:solidFill>
                  <a:schemeClr val="bg1"/>
                </a:solidFill>
                <a:latin typeface="Poppins Light" panose="00000400000000000000" pitchFamily="50" charset="0"/>
                <a:cs typeface="Poppins Light" panose="00000400000000000000" pitchFamily="50" charset="0"/>
              </a:rPr>
              <a:t>Frontend:- PHP , </a:t>
            </a:r>
            <a:r>
              <a:rPr lang="en-US" sz="2000" dirty="0" err="1">
                <a:solidFill>
                  <a:schemeClr val="bg1"/>
                </a:solidFill>
                <a:latin typeface="Poppins Light" panose="00000400000000000000" pitchFamily="50" charset="0"/>
                <a:cs typeface="Poppins Light" panose="00000400000000000000" pitchFamily="50" charset="0"/>
              </a:rPr>
              <a:t>Mysql</a:t>
            </a:r>
            <a:r>
              <a:rPr lang="en-US" sz="2000" dirty="0">
                <a:solidFill>
                  <a:schemeClr val="bg1"/>
                </a:solidFill>
                <a:latin typeface="Poppins Light" panose="00000400000000000000" pitchFamily="50" charset="0"/>
                <a:cs typeface="Poppins Light" panose="00000400000000000000" pitchFamily="50" charset="0"/>
              </a:rPr>
              <a:t> , Html , </a:t>
            </a:r>
            <a:r>
              <a:rPr lang="en-US" sz="2000" dirty="0" err="1">
                <a:solidFill>
                  <a:schemeClr val="bg1"/>
                </a:solidFill>
                <a:latin typeface="Poppins Light" panose="00000400000000000000" pitchFamily="50" charset="0"/>
                <a:cs typeface="Poppins Light" panose="00000400000000000000" pitchFamily="50" charset="0"/>
              </a:rPr>
              <a:t>Javascript</a:t>
            </a:r>
            <a:r>
              <a:rPr lang="en-US" sz="2000" dirty="0">
                <a:solidFill>
                  <a:schemeClr val="bg1"/>
                </a:solidFill>
                <a:latin typeface="Poppins Light" panose="00000400000000000000" pitchFamily="50" charset="0"/>
                <a:cs typeface="Poppins Light" panose="00000400000000000000" pitchFamily="50" charset="0"/>
              </a:rPr>
              <a:t> (</a:t>
            </a:r>
            <a:r>
              <a:rPr lang="en-US" sz="2000" dirty="0" err="1">
                <a:solidFill>
                  <a:schemeClr val="bg1"/>
                </a:solidFill>
                <a:latin typeface="Poppins Light" panose="00000400000000000000" pitchFamily="50" charset="0"/>
                <a:cs typeface="Poppins Light" panose="00000400000000000000" pitchFamily="50" charset="0"/>
              </a:rPr>
              <a:t>Jquery</a:t>
            </a:r>
            <a:r>
              <a:rPr lang="en-US" sz="2000" dirty="0">
                <a:solidFill>
                  <a:schemeClr val="bg1"/>
                </a:solidFill>
                <a:latin typeface="Poppins Light" panose="00000400000000000000" pitchFamily="50" charset="0"/>
                <a:cs typeface="Poppins Light" panose="00000400000000000000" pitchFamily="50" charset="0"/>
              </a:rPr>
              <a:t>) , </a:t>
            </a:r>
            <a:r>
              <a:rPr lang="en-US" sz="2000" dirty="0" err="1">
                <a:solidFill>
                  <a:schemeClr val="bg1"/>
                </a:solidFill>
                <a:latin typeface="Poppins Light" panose="00000400000000000000" pitchFamily="50" charset="0"/>
                <a:cs typeface="Poppins Light" panose="00000400000000000000" pitchFamily="50" charset="0"/>
              </a:rPr>
              <a:t>Css</a:t>
            </a:r>
            <a:endParaRPr lang="en-US" sz="2000" dirty="0">
              <a:solidFill>
                <a:schemeClr val="bg1"/>
              </a:solidFill>
              <a:latin typeface="Poppins Light" panose="00000400000000000000" pitchFamily="50" charset="0"/>
              <a:cs typeface="Poppins Light" panose="00000400000000000000" pitchFamily="50" charset="0"/>
            </a:endParaRPr>
          </a:p>
          <a:p>
            <a:pPr marL="0" indent="0">
              <a:buNone/>
            </a:pPr>
            <a:endParaRPr lang="en-US" sz="2000" dirty="0">
              <a:solidFill>
                <a:schemeClr val="bg1"/>
              </a:solidFill>
              <a:latin typeface="Poppins Light" panose="00000400000000000000" pitchFamily="50" charset="0"/>
              <a:cs typeface="Poppins Light" panose="00000400000000000000" pitchFamily="50" charset="0"/>
            </a:endParaRPr>
          </a:p>
          <a:p>
            <a:pPr marL="0" indent="0">
              <a:buNone/>
            </a:pPr>
            <a:endParaRPr lang="en-IN" sz="2000" dirty="0">
              <a:solidFill>
                <a:schemeClr val="bg1"/>
              </a:solidFill>
              <a:latin typeface="Poppins Light" panose="00000400000000000000" pitchFamily="50" charset="0"/>
              <a:cs typeface="Poppins Light" panose="00000400000000000000" pitchFamily="50" charset="0"/>
            </a:endParaRPr>
          </a:p>
        </p:txBody>
      </p:sp>
    </p:spTree>
    <p:extLst>
      <p:ext uri="{BB962C8B-B14F-4D97-AF65-F5344CB8AC3E}">
        <p14:creationId xmlns:p14="http://schemas.microsoft.com/office/powerpoint/2010/main" val="1162030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EAACD5-88C1-4C2D-9D87-C92E340ED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139" y="478519"/>
            <a:ext cx="10495722" cy="5900962"/>
          </a:xfrm>
          <a:prstGeom prst="rect">
            <a:avLst/>
          </a:prstGeom>
        </p:spPr>
      </p:pic>
    </p:spTree>
    <p:extLst>
      <p:ext uri="{BB962C8B-B14F-4D97-AF65-F5344CB8AC3E}">
        <p14:creationId xmlns:p14="http://schemas.microsoft.com/office/powerpoint/2010/main" val="3424459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9BAC0BB-ECED-438F-A589-0936BE315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771" y="662609"/>
            <a:ext cx="10330457" cy="5808046"/>
          </a:xfrm>
          <a:prstGeom prst="rect">
            <a:avLst/>
          </a:prstGeom>
        </p:spPr>
      </p:pic>
    </p:spTree>
    <p:extLst>
      <p:ext uri="{BB962C8B-B14F-4D97-AF65-F5344CB8AC3E}">
        <p14:creationId xmlns:p14="http://schemas.microsoft.com/office/powerpoint/2010/main" val="270280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5B36AA-20D1-4907-B42A-1072D9DC1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778" y="649357"/>
            <a:ext cx="10356443" cy="5822656"/>
          </a:xfrm>
          <a:prstGeom prst="rect">
            <a:avLst/>
          </a:prstGeom>
        </p:spPr>
      </p:pic>
    </p:spTree>
    <p:extLst>
      <p:ext uri="{BB962C8B-B14F-4D97-AF65-F5344CB8AC3E}">
        <p14:creationId xmlns:p14="http://schemas.microsoft.com/office/powerpoint/2010/main" val="432101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8E867A-A46A-4B33-A8EF-9AF96FAB8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422" y="497793"/>
            <a:ext cx="10427156" cy="5862413"/>
          </a:xfrm>
          <a:prstGeom prst="rect">
            <a:avLst/>
          </a:prstGeom>
        </p:spPr>
      </p:pic>
    </p:spTree>
    <p:extLst>
      <p:ext uri="{BB962C8B-B14F-4D97-AF65-F5344CB8AC3E}">
        <p14:creationId xmlns:p14="http://schemas.microsoft.com/office/powerpoint/2010/main" val="930133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FE7BB7-769B-4735-ABC2-9E41704BE8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269" y="1303436"/>
            <a:ext cx="9667461" cy="5435293"/>
          </a:xfrm>
          <a:prstGeom prst="rect">
            <a:avLst/>
          </a:prstGeom>
        </p:spPr>
      </p:pic>
      <p:sp>
        <p:nvSpPr>
          <p:cNvPr id="7" name="TextBox 6">
            <a:extLst>
              <a:ext uri="{FF2B5EF4-FFF2-40B4-BE49-F238E27FC236}">
                <a16:creationId xmlns:a16="http://schemas.microsoft.com/office/drawing/2014/main" id="{D26E500E-0433-4E52-8415-97BC429EF8AA}"/>
              </a:ext>
            </a:extLst>
          </p:cNvPr>
          <p:cNvSpPr txBox="1"/>
          <p:nvPr/>
        </p:nvSpPr>
        <p:spPr>
          <a:xfrm>
            <a:off x="1262268" y="454031"/>
            <a:ext cx="9667461" cy="400110"/>
          </a:xfrm>
          <a:prstGeom prst="rect">
            <a:avLst/>
          </a:prstGeom>
          <a:noFill/>
        </p:spPr>
        <p:txBody>
          <a:bodyPr wrap="square">
            <a:spAutoFit/>
          </a:bodyPr>
          <a:lstStyle/>
          <a:p>
            <a:r>
              <a:rPr lang="en-US" sz="2000" dirty="0">
                <a:solidFill>
                  <a:schemeClr val="bg1"/>
                </a:solidFill>
                <a:latin typeface="Poppins Light" panose="00000400000000000000" pitchFamily="50" charset="0"/>
                <a:cs typeface="Poppins Light" panose="00000400000000000000" pitchFamily="50" charset="0"/>
              </a:rPr>
              <a:t>Admin Site Features:-	</a:t>
            </a:r>
          </a:p>
        </p:txBody>
      </p:sp>
    </p:spTree>
    <p:extLst>
      <p:ext uri="{BB962C8B-B14F-4D97-AF65-F5344CB8AC3E}">
        <p14:creationId xmlns:p14="http://schemas.microsoft.com/office/powerpoint/2010/main" val="4093028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6E500E-0433-4E52-8415-97BC429EF8AA}"/>
              </a:ext>
            </a:extLst>
          </p:cNvPr>
          <p:cNvSpPr txBox="1"/>
          <p:nvPr/>
        </p:nvSpPr>
        <p:spPr>
          <a:xfrm>
            <a:off x="596348" y="454031"/>
            <a:ext cx="10840278" cy="6863417"/>
          </a:xfrm>
          <a:prstGeom prst="rect">
            <a:avLst/>
          </a:prstGeom>
          <a:noFill/>
        </p:spPr>
        <p:txBody>
          <a:bodyPr wrap="square">
            <a:spAutoFit/>
          </a:bodyPr>
          <a:lstStyle/>
          <a:p>
            <a:r>
              <a:rPr lang="en-US" sz="2000" dirty="0" err="1">
                <a:solidFill>
                  <a:schemeClr val="bg1"/>
                </a:solidFill>
                <a:latin typeface="Poppins Light" panose="00000400000000000000" pitchFamily="50" charset="0"/>
                <a:cs typeface="Poppins Light" panose="00000400000000000000" pitchFamily="50" charset="0"/>
              </a:rPr>
              <a:t>Datatables</a:t>
            </a:r>
            <a:r>
              <a:rPr lang="en-US" sz="2000" dirty="0">
                <a:solidFill>
                  <a:schemeClr val="bg1"/>
                </a:solidFill>
                <a:latin typeface="Poppins Light" panose="00000400000000000000" pitchFamily="50" charset="0"/>
                <a:cs typeface="Poppins Light" panose="00000400000000000000" pitchFamily="50" charset="0"/>
              </a:rPr>
              <a:t> :-  Category , Product , Orders , User .</a:t>
            </a:r>
          </a:p>
          <a:p>
            <a:endParaRPr lang="en-US" sz="2000" dirty="0">
              <a:solidFill>
                <a:schemeClr val="bg1"/>
              </a:solidFill>
              <a:latin typeface="Poppins Light" panose="00000400000000000000" pitchFamily="50" charset="0"/>
              <a:cs typeface="Poppins Light" panose="00000400000000000000" pitchFamily="50" charset="0"/>
            </a:endParaRPr>
          </a:p>
          <a:p>
            <a:r>
              <a:rPr lang="en-US" sz="2000" dirty="0">
                <a:solidFill>
                  <a:schemeClr val="bg1"/>
                </a:solidFill>
                <a:latin typeface="Poppins Light" panose="00000400000000000000" pitchFamily="50" charset="0"/>
                <a:cs typeface="Poppins Light" panose="00000400000000000000" pitchFamily="50" charset="0"/>
              </a:rPr>
              <a:t>Category and Product tables are linked through Foreign Key Relationship. Category table holds information of kind of(category of product). </a:t>
            </a:r>
          </a:p>
          <a:p>
            <a:endParaRPr lang="en-US" sz="2000" dirty="0">
              <a:solidFill>
                <a:schemeClr val="bg1"/>
              </a:solidFill>
              <a:latin typeface="Poppins Light" panose="00000400000000000000" pitchFamily="50" charset="0"/>
              <a:cs typeface="Poppins Light" panose="00000400000000000000" pitchFamily="50" charset="0"/>
            </a:endParaRPr>
          </a:p>
          <a:p>
            <a:r>
              <a:rPr lang="en-US" sz="2000" dirty="0">
                <a:solidFill>
                  <a:schemeClr val="bg1"/>
                </a:solidFill>
                <a:latin typeface="Poppins Light" panose="00000400000000000000" pitchFamily="50" charset="0"/>
                <a:cs typeface="Poppins Light" panose="00000400000000000000" pitchFamily="50" charset="0"/>
              </a:rPr>
              <a:t>Admin site Modules features:- Insert Data , Update Data , Delete Data , Data Sorting ,</a:t>
            </a:r>
          </a:p>
          <a:p>
            <a:r>
              <a:rPr lang="en-US" sz="2000" dirty="0">
                <a:solidFill>
                  <a:schemeClr val="bg1"/>
                </a:solidFill>
                <a:latin typeface="Poppins Light" panose="00000400000000000000" pitchFamily="50" charset="0"/>
                <a:cs typeface="Poppins Light" panose="00000400000000000000" pitchFamily="50" charset="0"/>
              </a:rPr>
              <a:t>Data Searching , Data pagination.</a:t>
            </a:r>
          </a:p>
          <a:p>
            <a:endParaRPr lang="en-US" sz="2000" dirty="0">
              <a:solidFill>
                <a:schemeClr val="bg1"/>
              </a:solidFill>
              <a:latin typeface="Poppins Light" panose="00000400000000000000" pitchFamily="50" charset="0"/>
              <a:cs typeface="Poppins Light" panose="00000400000000000000" pitchFamily="50" charset="0"/>
            </a:endParaRPr>
          </a:p>
          <a:p>
            <a:r>
              <a:rPr lang="en-US" sz="2000" dirty="0">
                <a:solidFill>
                  <a:schemeClr val="bg1"/>
                </a:solidFill>
                <a:latin typeface="Poppins Light" panose="00000400000000000000" pitchFamily="50" charset="0"/>
                <a:cs typeface="Poppins Light" panose="00000400000000000000" pitchFamily="50" charset="0"/>
              </a:rPr>
              <a:t>Frontend site Module features:- Shopping Cart process (through ajax) , Sign-in </a:t>
            </a:r>
          </a:p>
          <a:p>
            <a:r>
              <a:rPr lang="en-US" sz="2000" dirty="0">
                <a:solidFill>
                  <a:schemeClr val="bg1"/>
                </a:solidFill>
                <a:latin typeface="Poppins Light" panose="00000400000000000000" pitchFamily="50" charset="0"/>
                <a:cs typeface="Poppins Light" panose="00000400000000000000" pitchFamily="50" charset="0"/>
              </a:rPr>
              <a:t>&amp; User Registration , Order Products feature , Products filtering by category , </a:t>
            </a:r>
          </a:p>
          <a:p>
            <a:r>
              <a:rPr lang="en-US" sz="2000" dirty="0">
                <a:solidFill>
                  <a:schemeClr val="bg1"/>
                </a:solidFill>
                <a:latin typeface="Poppins Light" panose="00000400000000000000" pitchFamily="50" charset="0"/>
                <a:cs typeface="Poppins Light" panose="00000400000000000000" pitchFamily="50" charset="0"/>
              </a:rPr>
              <a:t>Checkout Feature , Forum Discussion(Registered User can make discussion)</a:t>
            </a:r>
          </a:p>
          <a:p>
            <a:endParaRPr lang="en-US" sz="2000" dirty="0">
              <a:solidFill>
                <a:schemeClr val="bg1"/>
              </a:solidFill>
              <a:latin typeface="Poppins Light" panose="00000400000000000000" pitchFamily="50" charset="0"/>
              <a:cs typeface="Poppins Light" panose="00000400000000000000" pitchFamily="50" charset="0"/>
            </a:endParaRPr>
          </a:p>
          <a:p>
            <a:endParaRPr lang="en-US" sz="2000" dirty="0">
              <a:solidFill>
                <a:schemeClr val="bg1"/>
              </a:solidFill>
              <a:latin typeface="Poppins Light" panose="00000400000000000000" pitchFamily="50" charset="0"/>
              <a:cs typeface="Poppins Light" panose="00000400000000000000" pitchFamily="50" charset="0"/>
            </a:endParaRPr>
          </a:p>
          <a:p>
            <a:endParaRPr lang="en-US" sz="2000" dirty="0">
              <a:solidFill>
                <a:schemeClr val="bg1"/>
              </a:solidFill>
              <a:latin typeface="Poppins Light" panose="00000400000000000000" pitchFamily="50" charset="0"/>
              <a:cs typeface="Poppins Light" panose="00000400000000000000" pitchFamily="50" charset="0"/>
            </a:endParaRPr>
          </a:p>
          <a:p>
            <a:endParaRPr lang="en-US" sz="2000" dirty="0">
              <a:solidFill>
                <a:schemeClr val="bg1"/>
              </a:solidFill>
              <a:latin typeface="Poppins Light" panose="00000400000000000000" pitchFamily="50" charset="0"/>
              <a:cs typeface="Poppins Light" panose="00000400000000000000" pitchFamily="50" charset="0"/>
            </a:endParaRPr>
          </a:p>
          <a:p>
            <a:endParaRPr lang="en-US" sz="2000" dirty="0">
              <a:solidFill>
                <a:schemeClr val="bg1"/>
              </a:solidFill>
              <a:latin typeface="Poppins Light" panose="00000400000000000000" pitchFamily="50" charset="0"/>
              <a:cs typeface="Poppins Light" panose="00000400000000000000" pitchFamily="50" charset="0"/>
            </a:endParaRPr>
          </a:p>
          <a:p>
            <a:endParaRPr lang="en-US" sz="2000" dirty="0">
              <a:solidFill>
                <a:schemeClr val="bg1"/>
              </a:solidFill>
              <a:latin typeface="Poppins Light" panose="00000400000000000000" pitchFamily="50" charset="0"/>
              <a:cs typeface="Poppins Light" panose="00000400000000000000" pitchFamily="50" charset="0"/>
            </a:endParaRPr>
          </a:p>
          <a:p>
            <a:endParaRPr lang="en-US" sz="2000" dirty="0">
              <a:solidFill>
                <a:schemeClr val="bg1"/>
              </a:solidFill>
              <a:latin typeface="Poppins Light" panose="00000400000000000000" pitchFamily="50" charset="0"/>
              <a:cs typeface="Poppins Light" panose="00000400000000000000" pitchFamily="50" charset="0"/>
            </a:endParaRPr>
          </a:p>
          <a:p>
            <a:endParaRPr lang="en-US" sz="2000" dirty="0">
              <a:solidFill>
                <a:schemeClr val="bg1"/>
              </a:solidFill>
              <a:latin typeface="Poppins Light" panose="00000400000000000000" pitchFamily="50" charset="0"/>
              <a:cs typeface="Poppins Light" panose="00000400000000000000" pitchFamily="50" charset="0"/>
            </a:endParaRPr>
          </a:p>
          <a:p>
            <a:endParaRPr lang="en-US" sz="2000" dirty="0">
              <a:solidFill>
                <a:schemeClr val="bg1"/>
              </a:solidFill>
              <a:latin typeface="Poppins Light" panose="00000400000000000000" pitchFamily="50" charset="0"/>
              <a:cs typeface="Poppins Light" panose="00000400000000000000" pitchFamily="50" charset="0"/>
            </a:endParaRPr>
          </a:p>
          <a:p>
            <a:endParaRPr lang="en-US" sz="2000" dirty="0">
              <a:solidFill>
                <a:schemeClr val="bg1"/>
              </a:solidFill>
              <a:latin typeface="Poppins Light" panose="00000400000000000000" pitchFamily="50" charset="0"/>
              <a:cs typeface="Poppins Light" panose="00000400000000000000" pitchFamily="50" charset="0"/>
            </a:endParaRPr>
          </a:p>
          <a:p>
            <a:endParaRPr lang="en-US" sz="2000" dirty="0">
              <a:solidFill>
                <a:schemeClr val="bg1"/>
              </a:solidFill>
              <a:latin typeface="Poppins Light" panose="00000400000000000000" pitchFamily="50" charset="0"/>
              <a:cs typeface="Poppins Light" panose="00000400000000000000" pitchFamily="50" charset="0"/>
            </a:endParaRPr>
          </a:p>
        </p:txBody>
      </p:sp>
    </p:spTree>
    <p:extLst>
      <p:ext uri="{BB962C8B-B14F-4D97-AF65-F5344CB8AC3E}">
        <p14:creationId xmlns:p14="http://schemas.microsoft.com/office/powerpoint/2010/main" val="3931488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E64BB3-D477-48F7-83D9-5D44880A85C6}"/>
              </a:ext>
            </a:extLst>
          </p:cNvPr>
          <p:cNvSpPr>
            <a:spLocks noGrp="1"/>
          </p:cNvSpPr>
          <p:nvPr>
            <p:ph type="title"/>
          </p:nvPr>
        </p:nvSpPr>
        <p:spPr>
          <a:xfrm>
            <a:off x="838200" y="357808"/>
            <a:ext cx="10515600" cy="530087"/>
          </a:xfrm>
        </p:spPr>
        <p:txBody>
          <a:bodyPr>
            <a:normAutofit/>
          </a:bodyPr>
          <a:lstStyle/>
          <a:p>
            <a:r>
              <a:rPr lang="en-IN" sz="2000" dirty="0">
                <a:solidFill>
                  <a:schemeClr val="bg1"/>
                </a:solidFill>
                <a:latin typeface="Poppins Light" panose="00000400000000000000" pitchFamily="50" charset="0"/>
                <a:cs typeface="Poppins Light" panose="00000400000000000000" pitchFamily="50" charset="0"/>
              </a:rPr>
              <a:t>DFD (0 level)</a:t>
            </a:r>
          </a:p>
        </p:txBody>
      </p:sp>
      <p:sp>
        <p:nvSpPr>
          <p:cNvPr id="9" name="Oval 8">
            <a:extLst>
              <a:ext uri="{FF2B5EF4-FFF2-40B4-BE49-F238E27FC236}">
                <a16:creationId xmlns:a16="http://schemas.microsoft.com/office/drawing/2014/main" id="{C77677D8-3562-4242-AB7D-A257CF193E41}"/>
              </a:ext>
            </a:extLst>
          </p:cNvPr>
          <p:cNvSpPr/>
          <p:nvPr/>
        </p:nvSpPr>
        <p:spPr>
          <a:xfrm>
            <a:off x="5148470" y="2587500"/>
            <a:ext cx="1895060" cy="16829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Online Medical Store System</a:t>
            </a:r>
          </a:p>
        </p:txBody>
      </p:sp>
      <p:cxnSp>
        <p:nvCxnSpPr>
          <p:cNvPr id="18" name="Straight Arrow Connector 17">
            <a:extLst>
              <a:ext uri="{FF2B5EF4-FFF2-40B4-BE49-F238E27FC236}">
                <a16:creationId xmlns:a16="http://schemas.microsoft.com/office/drawing/2014/main" id="{E4E0F653-AD38-4ABA-B7F9-A0D3A6B6A656}"/>
              </a:ext>
            </a:extLst>
          </p:cNvPr>
          <p:cNvCxnSpPr>
            <a:cxnSpLocks/>
          </p:cNvCxnSpPr>
          <p:nvPr/>
        </p:nvCxnSpPr>
        <p:spPr>
          <a:xfrm flipH="1" flipV="1">
            <a:off x="4253948" y="3448874"/>
            <a:ext cx="682487" cy="1"/>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E54CA65-A0CA-4A7D-847D-110FCCFCDB07}"/>
              </a:ext>
            </a:extLst>
          </p:cNvPr>
          <p:cNvSpPr/>
          <p:nvPr/>
        </p:nvSpPr>
        <p:spPr>
          <a:xfrm>
            <a:off x="1848677" y="3203699"/>
            <a:ext cx="2193236"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Administration</a:t>
            </a:r>
          </a:p>
        </p:txBody>
      </p:sp>
      <p:sp>
        <p:nvSpPr>
          <p:cNvPr id="23" name="Rectangle 22">
            <a:extLst>
              <a:ext uri="{FF2B5EF4-FFF2-40B4-BE49-F238E27FC236}">
                <a16:creationId xmlns:a16="http://schemas.microsoft.com/office/drawing/2014/main" id="{05FFB510-CF89-47EE-A970-6ADEA5061B0D}"/>
              </a:ext>
            </a:extLst>
          </p:cNvPr>
          <p:cNvSpPr/>
          <p:nvPr/>
        </p:nvSpPr>
        <p:spPr>
          <a:xfrm>
            <a:off x="212032" y="887895"/>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Category Management</a:t>
            </a:r>
          </a:p>
        </p:txBody>
      </p:sp>
      <p:sp>
        <p:nvSpPr>
          <p:cNvPr id="24" name="Rectangle 23">
            <a:extLst>
              <a:ext uri="{FF2B5EF4-FFF2-40B4-BE49-F238E27FC236}">
                <a16:creationId xmlns:a16="http://schemas.microsoft.com/office/drawing/2014/main" id="{82D6F916-E429-409E-AB2C-00CFD07264AF}"/>
              </a:ext>
            </a:extLst>
          </p:cNvPr>
          <p:cNvSpPr/>
          <p:nvPr/>
        </p:nvSpPr>
        <p:spPr>
          <a:xfrm>
            <a:off x="212032" y="1548814"/>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Product Management</a:t>
            </a:r>
          </a:p>
        </p:txBody>
      </p:sp>
      <p:cxnSp>
        <p:nvCxnSpPr>
          <p:cNvPr id="25" name="Straight Arrow Connector 24">
            <a:extLst>
              <a:ext uri="{FF2B5EF4-FFF2-40B4-BE49-F238E27FC236}">
                <a16:creationId xmlns:a16="http://schemas.microsoft.com/office/drawing/2014/main" id="{BA189B14-B19C-4CA4-ADBD-385F8315A884}"/>
              </a:ext>
            </a:extLst>
          </p:cNvPr>
          <p:cNvCxnSpPr>
            <a:cxnSpLocks/>
          </p:cNvCxnSpPr>
          <p:nvPr/>
        </p:nvCxnSpPr>
        <p:spPr>
          <a:xfrm flipH="1" flipV="1">
            <a:off x="2782956" y="1093304"/>
            <a:ext cx="1255644" cy="2110395"/>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3AFC4D5-C79A-4B65-9896-36088C0A03DE}"/>
              </a:ext>
            </a:extLst>
          </p:cNvPr>
          <p:cNvCxnSpPr>
            <a:cxnSpLocks/>
          </p:cNvCxnSpPr>
          <p:nvPr/>
        </p:nvCxnSpPr>
        <p:spPr>
          <a:xfrm flipH="1" flipV="1">
            <a:off x="2623930" y="1846202"/>
            <a:ext cx="1053548" cy="1357497"/>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D4AE70F-DC5F-4BCC-A929-DEEE0B5A47C8}"/>
              </a:ext>
            </a:extLst>
          </p:cNvPr>
          <p:cNvSpPr/>
          <p:nvPr/>
        </p:nvSpPr>
        <p:spPr>
          <a:xfrm>
            <a:off x="185528" y="2299650"/>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Orders Management</a:t>
            </a:r>
          </a:p>
        </p:txBody>
      </p:sp>
      <p:cxnSp>
        <p:nvCxnSpPr>
          <p:cNvPr id="33" name="Straight Arrow Connector 32">
            <a:extLst>
              <a:ext uri="{FF2B5EF4-FFF2-40B4-BE49-F238E27FC236}">
                <a16:creationId xmlns:a16="http://schemas.microsoft.com/office/drawing/2014/main" id="{920CC355-5087-47C3-A6DE-FA03AFC8698A}"/>
              </a:ext>
            </a:extLst>
          </p:cNvPr>
          <p:cNvCxnSpPr>
            <a:cxnSpLocks/>
          </p:cNvCxnSpPr>
          <p:nvPr/>
        </p:nvCxnSpPr>
        <p:spPr>
          <a:xfrm flipH="1" flipV="1">
            <a:off x="2617303" y="2426770"/>
            <a:ext cx="702367" cy="776929"/>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E915564-0BEB-4508-932A-431F90B3FB8C}"/>
              </a:ext>
            </a:extLst>
          </p:cNvPr>
          <p:cNvSpPr/>
          <p:nvPr/>
        </p:nvSpPr>
        <p:spPr>
          <a:xfrm>
            <a:off x="185527" y="4205928"/>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Management</a:t>
            </a:r>
          </a:p>
        </p:txBody>
      </p:sp>
      <p:cxnSp>
        <p:nvCxnSpPr>
          <p:cNvPr id="37" name="Straight Arrow Connector 36">
            <a:extLst>
              <a:ext uri="{FF2B5EF4-FFF2-40B4-BE49-F238E27FC236}">
                <a16:creationId xmlns:a16="http://schemas.microsoft.com/office/drawing/2014/main" id="{D5503373-5091-416B-AA88-42D4394CD37D}"/>
              </a:ext>
            </a:extLst>
          </p:cNvPr>
          <p:cNvCxnSpPr>
            <a:cxnSpLocks/>
          </p:cNvCxnSpPr>
          <p:nvPr/>
        </p:nvCxnSpPr>
        <p:spPr>
          <a:xfrm flipV="1">
            <a:off x="2623930" y="3794857"/>
            <a:ext cx="649353" cy="766339"/>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72855FA-34A2-485A-866F-E095DFA7C4BC}"/>
              </a:ext>
            </a:extLst>
          </p:cNvPr>
          <p:cNvSpPr/>
          <p:nvPr/>
        </p:nvSpPr>
        <p:spPr>
          <a:xfrm>
            <a:off x="212032" y="4982857"/>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Website Global </a:t>
            </a:r>
            <a:r>
              <a:rPr lang="en-IN" dirty="0" err="1"/>
              <a:t>Seeting</a:t>
            </a:r>
            <a:endParaRPr lang="en-IN" dirty="0"/>
          </a:p>
        </p:txBody>
      </p:sp>
      <p:cxnSp>
        <p:nvCxnSpPr>
          <p:cNvPr id="41" name="Straight Arrow Connector 40">
            <a:extLst>
              <a:ext uri="{FF2B5EF4-FFF2-40B4-BE49-F238E27FC236}">
                <a16:creationId xmlns:a16="http://schemas.microsoft.com/office/drawing/2014/main" id="{E072B5E9-FE15-496B-824B-6EF0E0A53FE9}"/>
              </a:ext>
            </a:extLst>
          </p:cNvPr>
          <p:cNvCxnSpPr>
            <a:cxnSpLocks/>
          </p:cNvCxnSpPr>
          <p:nvPr/>
        </p:nvCxnSpPr>
        <p:spPr>
          <a:xfrm flipV="1">
            <a:off x="2623930" y="3724579"/>
            <a:ext cx="1111524" cy="1589515"/>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C8B813F-8221-4FB0-AFE2-7AEE962391B5}"/>
              </a:ext>
            </a:extLst>
          </p:cNvPr>
          <p:cNvSpPr/>
          <p:nvPr/>
        </p:nvSpPr>
        <p:spPr>
          <a:xfrm>
            <a:off x="212032" y="5759786"/>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Admin Profile</a:t>
            </a:r>
          </a:p>
        </p:txBody>
      </p:sp>
      <p:cxnSp>
        <p:nvCxnSpPr>
          <p:cNvPr id="44" name="Straight Arrow Connector 43">
            <a:extLst>
              <a:ext uri="{FF2B5EF4-FFF2-40B4-BE49-F238E27FC236}">
                <a16:creationId xmlns:a16="http://schemas.microsoft.com/office/drawing/2014/main" id="{7CE7823A-055A-4FAD-8C05-CABFD204D16F}"/>
              </a:ext>
            </a:extLst>
          </p:cNvPr>
          <p:cNvCxnSpPr>
            <a:cxnSpLocks/>
          </p:cNvCxnSpPr>
          <p:nvPr/>
        </p:nvCxnSpPr>
        <p:spPr>
          <a:xfrm flipV="1">
            <a:off x="2721667" y="3794857"/>
            <a:ext cx="1316933" cy="2225887"/>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3DA6642-37C9-4576-B21B-47D12715700B}"/>
              </a:ext>
            </a:extLst>
          </p:cNvPr>
          <p:cNvCxnSpPr>
            <a:cxnSpLocks/>
          </p:cNvCxnSpPr>
          <p:nvPr/>
        </p:nvCxnSpPr>
        <p:spPr>
          <a:xfrm flipH="1" flipV="1">
            <a:off x="7255565" y="3428998"/>
            <a:ext cx="682487" cy="1"/>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352CC6B-503B-43C6-9FD6-FC6C78FE251A}"/>
              </a:ext>
            </a:extLst>
          </p:cNvPr>
          <p:cNvSpPr/>
          <p:nvPr/>
        </p:nvSpPr>
        <p:spPr>
          <a:xfrm>
            <a:off x="8130204" y="3096882"/>
            <a:ext cx="2193236" cy="6928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Frontend (User Interface)</a:t>
            </a:r>
          </a:p>
        </p:txBody>
      </p:sp>
      <p:sp>
        <p:nvSpPr>
          <p:cNvPr id="48" name="Rectangle 47">
            <a:extLst>
              <a:ext uri="{FF2B5EF4-FFF2-40B4-BE49-F238E27FC236}">
                <a16:creationId xmlns:a16="http://schemas.microsoft.com/office/drawing/2014/main" id="{CC8CB416-71B7-4384-A7C3-DF6D6E00DF57}"/>
              </a:ext>
            </a:extLst>
          </p:cNvPr>
          <p:cNvSpPr/>
          <p:nvPr/>
        </p:nvSpPr>
        <p:spPr>
          <a:xfrm>
            <a:off x="9823170" y="2299650"/>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Registration</a:t>
            </a:r>
          </a:p>
        </p:txBody>
      </p:sp>
      <p:sp>
        <p:nvSpPr>
          <p:cNvPr id="49" name="Rectangle 48">
            <a:extLst>
              <a:ext uri="{FF2B5EF4-FFF2-40B4-BE49-F238E27FC236}">
                <a16:creationId xmlns:a16="http://schemas.microsoft.com/office/drawing/2014/main" id="{FAE96C40-AF61-47D8-A6FB-1A4E5591F95F}"/>
              </a:ext>
            </a:extLst>
          </p:cNvPr>
          <p:cNvSpPr/>
          <p:nvPr/>
        </p:nvSpPr>
        <p:spPr>
          <a:xfrm>
            <a:off x="9833111" y="1548814"/>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Shop Details</a:t>
            </a:r>
          </a:p>
        </p:txBody>
      </p:sp>
      <p:cxnSp>
        <p:nvCxnSpPr>
          <p:cNvPr id="50" name="Straight Arrow Connector 49">
            <a:extLst>
              <a:ext uri="{FF2B5EF4-FFF2-40B4-BE49-F238E27FC236}">
                <a16:creationId xmlns:a16="http://schemas.microsoft.com/office/drawing/2014/main" id="{A64CCE19-BEA8-4848-8727-A58ACC2115AF}"/>
              </a:ext>
            </a:extLst>
          </p:cNvPr>
          <p:cNvCxnSpPr>
            <a:cxnSpLocks/>
          </p:cNvCxnSpPr>
          <p:nvPr/>
        </p:nvCxnSpPr>
        <p:spPr>
          <a:xfrm flipV="1">
            <a:off x="9231375" y="2464284"/>
            <a:ext cx="461345" cy="571932"/>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FB3ECFB-F45A-416B-A15E-1791E3A43189}"/>
              </a:ext>
            </a:extLst>
          </p:cNvPr>
          <p:cNvCxnSpPr>
            <a:cxnSpLocks/>
          </p:cNvCxnSpPr>
          <p:nvPr/>
        </p:nvCxnSpPr>
        <p:spPr>
          <a:xfrm flipV="1">
            <a:off x="8998226" y="1774114"/>
            <a:ext cx="800516" cy="1262102"/>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405F8E2D-3C6C-4F0F-B896-57F4507C417B}"/>
              </a:ext>
            </a:extLst>
          </p:cNvPr>
          <p:cNvSpPr/>
          <p:nvPr/>
        </p:nvSpPr>
        <p:spPr>
          <a:xfrm>
            <a:off x="9798742" y="812713"/>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Purchase Product</a:t>
            </a:r>
          </a:p>
        </p:txBody>
      </p:sp>
      <p:cxnSp>
        <p:nvCxnSpPr>
          <p:cNvPr id="56" name="Straight Arrow Connector 55">
            <a:extLst>
              <a:ext uri="{FF2B5EF4-FFF2-40B4-BE49-F238E27FC236}">
                <a16:creationId xmlns:a16="http://schemas.microsoft.com/office/drawing/2014/main" id="{5654158E-79FC-49D3-9746-310919EE79F4}"/>
              </a:ext>
            </a:extLst>
          </p:cNvPr>
          <p:cNvCxnSpPr>
            <a:cxnSpLocks/>
          </p:cNvCxnSpPr>
          <p:nvPr/>
        </p:nvCxnSpPr>
        <p:spPr>
          <a:xfrm flipV="1">
            <a:off x="8632135" y="1103249"/>
            <a:ext cx="1060585" cy="1951363"/>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9DCDFF77-0D09-489A-B53F-825BC83DD41E}"/>
              </a:ext>
            </a:extLst>
          </p:cNvPr>
          <p:cNvSpPr/>
          <p:nvPr/>
        </p:nvSpPr>
        <p:spPr>
          <a:xfrm>
            <a:off x="9833110" y="4096789"/>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Cart System</a:t>
            </a:r>
          </a:p>
        </p:txBody>
      </p:sp>
      <p:cxnSp>
        <p:nvCxnSpPr>
          <p:cNvPr id="59" name="Straight Arrow Connector 58">
            <a:extLst>
              <a:ext uri="{FF2B5EF4-FFF2-40B4-BE49-F238E27FC236}">
                <a16:creationId xmlns:a16="http://schemas.microsoft.com/office/drawing/2014/main" id="{499479D3-671F-4912-BC60-E09AFACDE18C}"/>
              </a:ext>
            </a:extLst>
          </p:cNvPr>
          <p:cNvCxnSpPr>
            <a:cxnSpLocks/>
          </p:cNvCxnSpPr>
          <p:nvPr/>
        </p:nvCxnSpPr>
        <p:spPr>
          <a:xfrm>
            <a:off x="9226822" y="3850382"/>
            <a:ext cx="533814" cy="424848"/>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4D1C802D-B0BB-4C52-8985-E7E059B663CB}"/>
              </a:ext>
            </a:extLst>
          </p:cNvPr>
          <p:cNvSpPr/>
          <p:nvPr/>
        </p:nvSpPr>
        <p:spPr>
          <a:xfrm>
            <a:off x="9833111" y="4804226"/>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Checkout</a:t>
            </a:r>
          </a:p>
        </p:txBody>
      </p:sp>
      <p:cxnSp>
        <p:nvCxnSpPr>
          <p:cNvPr id="64" name="Straight Arrow Connector 63">
            <a:extLst>
              <a:ext uri="{FF2B5EF4-FFF2-40B4-BE49-F238E27FC236}">
                <a16:creationId xmlns:a16="http://schemas.microsoft.com/office/drawing/2014/main" id="{D30C538B-1F46-45A4-AF37-041B5E0AB3D2}"/>
              </a:ext>
            </a:extLst>
          </p:cNvPr>
          <p:cNvCxnSpPr>
            <a:cxnSpLocks/>
          </p:cNvCxnSpPr>
          <p:nvPr/>
        </p:nvCxnSpPr>
        <p:spPr>
          <a:xfrm>
            <a:off x="8887441" y="3911048"/>
            <a:ext cx="873195" cy="1118478"/>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9897E941-95EB-44ED-BEA4-14C49F832901}"/>
              </a:ext>
            </a:extLst>
          </p:cNvPr>
          <p:cNvSpPr/>
          <p:nvPr/>
        </p:nvSpPr>
        <p:spPr>
          <a:xfrm>
            <a:off x="9833109" y="5511663"/>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Discussion Forum</a:t>
            </a:r>
          </a:p>
        </p:txBody>
      </p:sp>
      <p:cxnSp>
        <p:nvCxnSpPr>
          <p:cNvPr id="67" name="Straight Arrow Connector 66">
            <a:extLst>
              <a:ext uri="{FF2B5EF4-FFF2-40B4-BE49-F238E27FC236}">
                <a16:creationId xmlns:a16="http://schemas.microsoft.com/office/drawing/2014/main" id="{78D63AB7-B11A-4136-8B35-048FE5B7B8B6}"/>
              </a:ext>
            </a:extLst>
          </p:cNvPr>
          <p:cNvCxnSpPr>
            <a:cxnSpLocks/>
          </p:cNvCxnSpPr>
          <p:nvPr/>
        </p:nvCxnSpPr>
        <p:spPr>
          <a:xfrm>
            <a:off x="8588955" y="3808085"/>
            <a:ext cx="1171681" cy="1946666"/>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4103D3D5-26D4-443B-9D2E-88D76C816919}"/>
              </a:ext>
            </a:extLst>
          </p:cNvPr>
          <p:cNvSpPr/>
          <p:nvPr/>
        </p:nvSpPr>
        <p:spPr>
          <a:xfrm>
            <a:off x="9833111" y="6210386"/>
            <a:ext cx="2358889" cy="6476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Shop Page(Categorize products)</a:t>
            </a:r>
          </a:p>
        </p:txBody>
      </p:sp>
      <p:cxnSp>
        <p:nvCxnSpPr>
          <p:cNvPr id="72" name="Straight Arrow Connector 71">
            <a:extLst>
              <a:ext uri="{FF2B5EF4-FFF2-40B4-BE49-F238E27FC236}">
                <a16:creationId xmlns:a16="http://schemas.microsoft.com/office/drawing/2014/main" id="{BFBBA851-CCD7-47B4-ACB3-3E454F86D79E}"/>
              </a:ext>
            </a:extLst>
          </p:cNvPr>
          <p:cNvCxnSpPr>
            <a:cxnSpLocks/>
          </p:cNvCxnSpPr>
          <p:nvPr/>
        </p:nvCxnSpPr>
        <p:spPr>
          <a:xfrm>
            <a:off x="8265363" y="3852275"/>
            <a:ext cx="1427357" cy="2681918"/>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315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E64BB3-D477-48F7-83D9-5D44880A85C6}"/>
              </a:ext>
            </a:extLst>
          </p:cNvPr>
          <p:cNvSpPr>
            <a:spLocks noGrp="1"/>
          </p:cNvSpPr>
          <p:nvPr>
            <p:ph type="title"/>
          </p:nvPr>
        </p:nvSpPr>
        <p:spPr>
          <a:xfrm>
            <a:off x="838200" y="357808"/>
            <a:ext cx="10515600" cy="530087"/>
          </a:xfrm>
        </p:spPr>
        <p:txBody>
          <a:bodyPr>
            <a:normAutofit/>
          </a:bodyPr>
          <a:lstStyle/>
          <a:p>
            <a:r>
              <a:rPr lang="en-IN" sz="2000" dirty="0">
                <a:solidFill>
                  <a:schemeClr val="bg1"/>
                </a:solidFill>
                <a:latin typeface="Poppins Light" panose="00000400000000000000" pitchFamily="50" charset="0"/>
                <a:cs typeface="Poppins Light" panose="00000400000000000000" pitchFamily="50" charset="0"/>
              </a:rPr>
              <a:t>DFD (1st level) Admin Panel:-</a:t>
            </a:r>
          </a:p>
        </p:txBody>
      </p:sp>
      <p:sp>
        <p:nvSpPr>
          <p:cNvPr id="9" name="Oval 8">
            <a:extLst>
              <a:ext uri="{FF2B5EF4-FFF2-40B4-BE49-F238E27FC236}">
                <a16:creationId xmlns:a16="http://schemas.microsoft.com/office/drawing/2014/main" id="{C77677D8-3562-4242-AB7D-A257CF193E41}"/>
              </a:ext>
            </a:extLst>
          </p:cNvPr>
          <p:cNvSpPr/>
          <p:nvPr/>
        </p:nvSpPr>
        <p:spPr>
          <a:xfrm>
            <a:off x="4263058" y="541344"/>
            <a:ext cx="1338470" cy="11932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Login to Admin Panel</a:t>
            </a:r>
          </a:p>
        </p:txBody>
      </p:sp>
      <p:sp>
        <p:nvSpPr>
          <p:cNvPr id="23" name="Rectangle 22">
            <a:extLst>
              <a:ext uri="{FF2B5EF4-FFF2-40B4-BE49-F238E27FC236}">
                <a16:creationId xmlns:a16="http://schemas.microsoft.com/office/drawing/2014/main" id="{05FFB510-CF89-47EE-A970-6ADEA5061B0D}"/>
              </a:ext>
            </a:extLst>
          </p:cNvPr>
          <p:cNvSpPr/>
          <p:nvPr/>
        </p:nvSpPr>
        <p:spPr>
          <a:xfrm>
            <a:off x="212032" y="887895"/>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Admin</a:t>
            </a:r>
          </a:p>
        </p:txBody>
      </p:sp>
      <p:cxnSp>
        <p:nvCxnSpPr>
          <p:cNvPr id="25" name="Straight Arrow Connector 24">
            <a:extLst>
              <a:ext uri="{FF2B5EF4-FFF2-40B4-BE49-F238E27FC236}">
                <a16:creationId xmlns:a16="http://schemas.microsoft.com/office/drawing/2014/main" id="{BA189B14-B19C-4CA4-ADBD-385F8315A884}"/>
              </a:ext>
            </a:extLst>
          </p:cNvPr>
          <p:cNvCxnSpPr>
            <a:cxnSpLocks/>
          </p:cNvCxnSpPr>
          <p:nvPr/>
        </p:nvCxnSpPr>
        <p:spPr>
          <a:xfrm flipH="1" flipV="1">
            <a:off x="2782956" y="1093305"/>
            <a:ext cx="1338470" cy="19882"/>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503656A7-B2F6-491C-AC9C-21AC0C328D37}"/>
              </a:ext>
            </a:extLst>
          </p:cNvPr>
          <p:cNvSpPr/>
          <p:nvPr/>
        </p:nvSpPr>
        <p:spPr>
          <a:xfrm>
            <a:off x="838200" y="2195999"/>
            <a:ext cx="2358888" cy="17663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Give Access If Credentials matches</a:t>
            </a:r>
          </a:p>
        </p:txBody>
      </p:sp>
      <p:cxnSp>
        <p:nvCxnSpPr>
          <p:cNvPr id="38" name="Straight Arrow Connector 37">
            <a:extLst>
              <a:ext uri="{FF2B5EF4-FFF2-40B4-BE49-F238E27FC236}">
                <a16:creationId xmlns:a16="http://schemas.microsoft.com/office/drawing/2014/main" id="{21CA85D2-8990-423A-B87A-72EDC0DF1A44}"/>
              </a:ext>
            </a:extLst>
          </p:cNvPr>
          <p:cNvCxnSpPr>
            <a:cxnSpLocks/>
          </p:cNvCxnSpPr>
          <p:nvPr/>
        </p:nvCxnSpPr>
        <p:spPr>
          <a:xfrm flipH="1">
            <a:off x="2915478" y="1677782"/>
            <a:ext cx="1484244" cy="518217"/>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746F916E-38C0-4BAE-BA38-C118FEECBDBB}"/>
              </a:ext>
            </a:extLst>
          </p:cNvPr>
          <p:cNvSpPr/>
          <p:nvPr/>
        </p:nvSpPr>
        <p:spPr>
          <a:xfrm>
            <a:off x="4017893" y="3079196"/>
            <a:ext cx="2358888" cy="176639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Manage Administration</a:t>
            </a:r>
          </a:p>
          <a:p>
            <a:pPr algn="ctr"/>
            <a:r>
              <a:rPr lang="en-IN" dirty="0"/>
              <a:t>Modules</a:t>
            </a:r>
          </a:p>
        </p:txBody>
      </p:sp>
      <p:cxnSp>
        <p:nvCxnSpPr>
          <p:cNvPr id="45" name="Straight Arrow Connector 44">
            <a:extLst>
              <a:ext uri="{FF2B5EF4-FFF2-40B4-BE49-F238E27FC236}">
                <a16:creationId xmlns:a16="http://schemas.microsoft.com/office/drawing/2014/main" id="{C75ED0F5-A5A1-417D-BBDA-059B76B96E0F}"/>
              </a:ext>
            </a:extLst>
          </p:cNvPr>
          <p:cNvCxnSpPr>
            <a:cxnSpLocks/>
          </p:cNvCxnSpPr>
          <p:nvPr/>
        </p:nvCxnSpPr>
        <p:spPr>
          <a:xfrm flipH="1" flipV="1">
            <a:off x="3197088" y="3304488"/>
            <a:ext cx="820805" cy="379234"/>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9653545D-B3F0-4D7D-A83C-1001805B21CE}"/>
              </a:ext>
            </a:extLst>
          </p:cNvPr>
          <p:cNvSpPr/>
          <p:nvPr/>
        </p:nvSpPr>
        <p:spPr>
          <a:xfrm>
            <a:off x="7293665" y="337864"/>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Manage Category</a:t>
            </a:r>
          </a:p>
        </p:txBody>
      </p:sp>
      <p:sp>
        <p:nvSpPr>
          <p:cNvPr id="52" name="Rectangle 51">
            <a:extLst>
              <a:ext uri="{FF2B5EF4-FFF2-40B4-BE49-F238E27FC236}">
                <a16:creationId xmlns:a16="http://schemas.microsoft.com/office/drawing/2014/main" id="{58F600F1-4FE4-45CD-B11B-47FD8DD41C9B}"/>
              </a:ext>
            </a:extLst>
          </p:cNvPr>
          <p:cNvSpPr/>
          <p:nvPr/>
        </p:nvSpPr>
        <p:spPr>
          <a:xfrm>
            <a:off x="7293665" y="1049940"/>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Manage Products</a:t>
            </a:r>
          </a:p>
        </p:txBody>
      </p:sp>
      <p:sp>
        <p:nvSpPr>
          <p:cNvPr id="54" name="Rectangle 53">
            <a:extLst>
              <a:ext uri="{FF2B5EF4-FFF2-40B4-BE49-F238E27FC236}">
                <a16:creationId xmlns:a16="http://schemas.microsoft.com/office/drawing/2014/main" id="{CE7B0948-08ED-4FEB-9AF7-A7A69A9B5D24}"/>
              </a:ext>
            </a:extLst>
          </p:cNvPr>
          <p:cNvSpPr/>
          <p:nvPr/>
        </p:nvSpPr>
        <p:spPr>
          <a:xfrm>
            <a:off x="7293665" y="1760163"/>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Order Management</a:t>
            </a:r>
          </a:p>
        </p:txBody>
      </p:sp>
      <p:sp>
        <p:nvSpPr>
          <p:cNvPr id="57" name="Rectangle 56">
            <a:extLst>
              <a:ext uri="{FF2B5EF4-FFF2-40B4-BE49-F238E27FC236}">
                <a16:creationId xmlns:a16="http://schemas.microsoft.com/office/drawing/2014/main" id="{C26BBFE4-0516-4D3C-A764-0FBEE1B6F057}"/>
              </a:ext>
            </a:extLst>
          </p:cNvPr>
          <p:cNvSpPr/>
          <p:nvPr/>
        </p:nvSpPr>
        <p:spPr>
          <a:xfrm>
            <a:off x="7293665" y="2470386"/>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Management</a:t>
            </a:r>
          </a:p>
        </p:txBody>
      </p:sp>
      <p:sp>
        <p:nvSpPr>
          <p:cNvPr id="60" name="Rectangle 59">
            <a:extLst>
              <a:ext uri="{FF2B5EF4-FFF2-40B4-BE49-F238E27FC236}">
                <a16:creationId xmlns:a16="http://schemas.microsoft.com/office/drawing/2014/main" id="{E65941A2-13DE-42F0-8443-8B970BA58589}"/>
              </a:ext>
            </a:extLst>
          </p:cNvPr>
          <p:cNvSpPr/>
          <p:nvPr/>
        </p:nvSpPr>
        <p:spPr>
          <a:xfrm>
            <a:off x="7293665" y="3203800"/>
            <a:ext cx="2358889" cy="701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Website Global Settings</a:t>
            </a:r>
          </a:p>
        </p:txBody>
      </p:sp>
      <p:sp>
        <p:nvSpPr>
          <p:cNvPr id="61" name="Rectangle 60">
            <a:extLst>
              <a:ext uri="{FF2B5EF4-FFF2-40B4-BE49-F238E27FC236}">
                <a16:creationId xmlns:a16="http://schemas.microsoft.com/office/drawing/2014/main" id="{1619B112-56B5-425E-8BDA-A384BC6352D1}"/>
              </a:ext>
            </a:extLst>
          </p:cNvPr>
          <p:cNvSpPr/>
          <p:nvPr/>
        </p:nvSpPr>
        <p:spPr>
          <a:xfrm>
            <a:off x="7293665" y="4187646"/>
            <a:ext cx="2358889" cy="701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Admin Profile Management</a:t>
            </a:r>
          </a:p>
        </p:txBody>
      </p:sp>
      <p:cxnSp>
        <p:nvCxnSpPr>
          <p:cNvPr id="62" name="Straight Arrow Connector 61">
            <a:extLst>
              <a:ext uri="{FF2B5EF4-FFF2-40B4-BE49-F238E27FC236}">
                <a16:creationId xmlns:a16="http://schemas.microsoft.com/office/drawing/2014/main" id="{732B551C-EB75-4769-8D9E-B2538A18642F}"/>
              </a:ext>
            </a:extLst>
          </p:cNvPr>
          <p:cNvCxnSpPr>
            <a:cxnSpLocks/>
          </p:cNvCxnSpPr>
          <p:nvPr/>
        </p:nvCxnSpPr>
        <p:spPr>
          <a:xfrm flipH="1">
            <a:off x="5274366" y="518352"/>
            <a:ext cx="1915768" cy="2402634"/>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F179916-3624-40E8-BE56-AF8EA8E308AF}"/>
              </a:ext>
            </a:extLst>
          </p:cNvPr>
          <p:cNvCxnSpPr>
            <a:cxnSpLocks/>
          </p:cNvCxnSpPr>
          <p:nvPr/>
        </p:nvCxnSpPr>
        <p:spPr>
          <a:xfrm flipH="1">
            <a:off x="5595936" y="1338495"/>
            <a:ext cx="1556099" cy="1740701"/>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2E5873B-4CEB-4FC3-B43B-F7C2F4635038}"/>
              </a:ext>
            </a:extLst>
          </p:cNvPr>
          <p:cNvCxnSpPr>
            <a:cxnSpLocks/>
          </p:cNvCxnSpPr>
          <p:nvPr/>
        </p:nvCxnSpPr>
        <p:spPr>
          <a:xfrm flipH="1">
            <a:off x="5827436" y="2133071"/>
            <a:ext cx="1352135" cy="1070729"/>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8ABCCF4-FE07-4362-8344-E39663D7FF54}"/>
              </a:ext>
            </a:extLst>
          </p:cNvPr>
          <p:cNvCxnSpPr>
            <a:cxnSpLocks/>
          </p:cNvCxnSpPr>
          <p:nvPr/>
        </p:nvCxnSpPr>
        <p:spPr>
          <a:xfrm flipH="1">
            <a:off x="6232250" y="2687942"/>
            <a:ext cx="1004369" cy="739086"/>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65324AB-F948-4379-9221-98A3D5242B3C}"/>
              </a:ext>
            </a:extLst>
          </p:cNvPr>
          <p:cNvCxnSpPr>
            <a:cxnSpLocks/>
          </p:cNvCxnSpPr>
          <p:nvPr/>
        </p:nvCxnSpPr>
        <p:spPr>
          <a:xfrm flipH="1">
            <a:off x="6450756" y="3494105"/>
            <a:ext cx="746830" cy="221457"/>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6999033-878F-48E8-B80A-86C8ADC1B04F}"/>
              </a:ext>
            </a:extLst>
          </p:cNvPr>
          <p:cNvCxnSpPr>
            <a:cxnSpLocks/>
          </p:cNvCxnSpPr>
          <p:nvPr/>
        </p:nvCxnSpPr>
        <p:spPr>
          <a:xfrm flipH="1" flipV="1">
            <a:off x="6404761" y="4324372"/>
            <a:ext cx="792825" cy="213790"/>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B034D34-B371-4F94-9991-C5F2B256FD4D}"/>
              </a:ext>
            </a:extLst>
          </p:cNvPr>
          <p:cNvSpPr/>
          <p:nvPr/>
        </p:nvSpPr>
        <p:spPr>
          <a:xfrm>
            <a:off x="10152720" y="2208845"/>
            <a:ext cx="1915768" cy="176639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Crud Operations , </a:t>
            </a:r>
          </a:p>
          <a:p>
            <a:pPr algn="ctr"/>
            <a:r>
              <a:rPr lang="en-IN" dirty="0"/>
              <a:t>Sorting , Searching , Pagination</a:t>
            </a:r>
          </a:p>
        </p:txBody>
      </p:sp>
      <p:cxnSp>
        <p:nvCxnSpPr>
          <p:cNvPr id="75" name="Straight Arrow Connector 74">
            <a:extLst>
              <a:ext uri="{FF2B5EF4-FFF2-40B4-BE49-F238E27FC236}">
                <a16:creationId xmlns:a16="http://schemas.microsoft.com/office/drawing/2014/main" id="{3536DDC9-56FD-4470-B9C7-009482171F43}"/>
              </a:ext>
            </a:extLst>
          </p:cNvPr>
          <p:cNvCxnSpPr>
            <a:cxnSpLocks/>
          </p:cNvCxnSpPr>
          <p:nvPr/>
        </p:nvCxnSpPr>
        <p:spPr>
          <a:xfrm flipH="1">
            <a:off x="7010400" y="5106346"/>
            <a:ext cx="415085" cy="565584"/>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9B0DD73-6B7A-4FD9-B03B-42309ECE447B}"/>
              </a:ext>
            </a:extLst>
          </p:cNvPr>
          <p:cNvCxnSpPr>
            <a:cxnSpLocks/>
          </p:cNvCxnSpPr>
          <p:nvPr/>
        </p:nvCxnSpPr>
        <p:spPr>
          <a:xfrm flipH="1" flipV="1">
            <a:off x="9703341" y="2773665"/>
            <a:ext cx="495864" cy="48440"/>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33F50C4-BAFD-4D7C-8E05-AF42C550380C}"/>
              </a:ext>
            </a:extLst>
          </p:cNvPr>
          <p:cNvCxnSpPr>
            <a:cxnSpLocks/>
          </p:cNvCxnSpPr>
          <p:nvPr/>
        </p:nvCxnSpPr>
        <p:spPr>
          <a:xfrm flipH="1" flipV="1">
            <a:off x="9756085" y="2021627"/>
            <a:ext cx="593863" cy="391818"/>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00A2BE4-8C5A-408F-A5A3-8123721DB75D}"/>
              </a:ext>
            </a:extLst>
          </p:cNvPr>
          <p:cNvCxnSpPr>
            <a:cxnSpLocks/>
          </p:cNvCxnSpPr>
          <p:nvPr/>
        </p:nvCxnSpPr>
        <p:spPr>
          <a:xfrm flipH="1" flipV="1">
            <a:off x="9748634" y="1312712"/>
            <a:ext cx="959123" cy="883287"/>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561C662-2C17-4D18-AC1F-C1559A98EB19}"/>
              </a:ext>
            </a:extLst>
          </p:cNvPr>
          <p:cNvCxnSpPr>
            <a:cxnSpLocks/>
          </p:cNvCxnSpPr>
          <p:nvPr/>
        </p:nvCxnSpPr>
        <p:spPr>
          <a:xfrm flipH="1" flipV="1">
            <a:off x="9799161" y="535070"/>
            <a:ext cx="1311443" cy="1506940"/>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6AD23C95-3F9B-4BAA-BB9A-F081C6F9BF5A}"/>
              </a:ext>
            </a:extLst>
          </p:cNvPr>
          <p:cNvSpPr/>
          <p:nvPr/>
        </p:nvSpPr>
        <p:spPr>
          <a:xfrm>
            <a:off x="6057174" y="5786022"/>
            <a:ext cx="2358889" cy="5655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Edit Profile , Logout</a:t>
            </a:r>
          </a:p>
        </p:txBody>
      </p:sp>
      <p:sp>
        <p:nvSpPr>
          <p:cNvPr id="86" name="Rectangle 85">
            <a:extLst>
              <a:ext uri="{FF2B5EF4-FFF2-40B4-BE49-F238E27FC236}">
                <a16:creationId xmlns:a16="http://schemas.microsoft.com/office/drawing/2014/main" id="{479DEEEA-EA9B-48A4-B82B-851F2F9414BB}"/>
              </a:ext>
            </a:extLst>
          </p:cNvPr>
          <p:cNvSpPr/>
          <p:nvPr/>
        </p:nvSpPr>
        <p:spPr>
          <a:xfrm>
            <a:off x="9661401" y="5296188"/>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Change Store Currency</a:t>
            </a:r>
          </a:p>
        </p:txBody>
      </p:sp>
      <p:cxnSp>
        <p:nvCxnSpPr>
          <p:cNvPr id="87" name="Straight Arrow Connector 86">
            <a:extLst>
              <a:ext uri="{FF2B5EF4-FFF2-40B4-BE49-F238E27FC236}">
                <a16:creationId xmlns:a16="http://schemas.microsoft.com/office/drawing/2014/main" id="{DD13162E-2CA8-495A-A0D4-D639AAEB0A19}"/>
              </a:ext>
            </a:extLst>
          </p:cNvPr>
          <p:cNvCxnSpPr>
            <a:cxnSpLocks/>
          </p:cNvCxnSpPr>
          <p:nvPr/>
        </p:nvCxnSpPr>
        <p:spPr>
          <a:xfrm flipH="1" flipV="1">
            <a:off x="9756086" y="4635713"/>
            <a:ext cx="951671" cy="470633"/>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978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E64BB3-D477-48F7-83D9-5D44880A85C6}"/>
              </a:ext>
            </a:extLst>
          </p:cNvPr>
          <p:cNvSpPr>
            <a:spLocks noGrp="1"/>
          </p:cNvSpPr>
          <p:nvPr>
            <p:ph type="title"/>
          </p:nvPr>
        </p:nvSpPr>
        <p:spPr>
          <a:xfrm>
            <a:off x="838200" y="357808"/>
            <a:ext cx="10515600" cy="530087"/>
          </a:xfrm>
        </p:spPr>
        <p:txBody>
          <a:bodyPr>
            <a:normAutofit/>
          </a:bodyPr>
          <a:lstStyle/>
          <a:p>
            <a:r>
              <a:rPr lang="en-IN" sz="2000" dirty="0">
                <a:solidFill>
                  <a:schemeClr val="bg1"/>
                </a:solidFill>
                <a:latin typeface="Poppins Light" panose="00000400000000000000" pitchFamily="50" charset="0"/>
                <a:cs typeface="Poppins Light" panose="00000400000000000000" pitchFamily="50" charset="0"/>
              </a:rPr>
              <a:t>DFD (1st level) Admin Panel:-</a:t>
            </a:r>
          </a:p>
        </p:txBody>
      </p:sp>
      <p:sp>
        <p:nvSpPr>
          <p:cNvPr id="9" name="Oval 8">
            <a:extLst>
              <a:ext uri="{FF2B5EF4-FFF2-40B4-BE49-F238E27FC236}">
                <a16:creationId xmlns:a16="http://schemas.microsoft.com/office/drawing/2014/main" id="{C77677D8-3562-4242-AB7D-A257CF193E41}"/>
              </a:ext>
            </a:extLst>
          </p:cNvPr>
          <p:cNvSpPr/>
          <p:nvPr/>
        </p:nvSpPr>
        <p:spPr>
          <a:xfrm>
            <a:off x="3706467" y="741872"/>
            <a:ext cx="1338470" cy="11932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Login to store</a:t>
            </a:r>
          </a:p>
        </p:txBody>
      </p:sp>
      <p:sp>
        <p:nvSpPr>
          <p:cNvPr id="23" name="Rectangle 22">
            <a:extLst>
              <a:ext uri="{FF2B5EF4-FFF2-40B4-BE49-F238E27FC236}">
                <a16:creationId xmlns:a16="http://schemas.microsoft.com/office/drawing/2014/main" id="{05FFB510-CF89-47EE-A970-6ADEA5061B0D}"/>
              </a:ext>
            </a:extLst>
          </p:cNvPr>
          <p:cNvSpPr/>
          <p:nvPr/>
        </p:nvSpPr>
        <p:spPr>
          <a:xfrm>
            <a:off x="212032" y="887895"/>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Frontend</a:t>
            </a:r>
          </a:p>
        </p:txBody>
      </p:sp>
      <p:cxnSp>
        <p:nvCxnSpPr>
          <p:cNvPr id="25" name="Straight Arrow Connector 24">
            <a:extLst>
              <a:ext uri="{FF2B5EF4-FFF2-40B4-BE49-F238E27FC236}">
                <a16:creationId xmlns:a16="http://schemas.microsoft.com/office/drawing/2014/main" id="{BA189B14-B19C-4CA4-ADBD-385F8315A884}"/>
              </a:ext>
            </a:extLst>
          </p:cNvPr>
          <p:cNvCxnSpPr>
            <a:cxnSpLocks/>
          </p:cNvCxnSpPr>
          <p:nvPr/>
        </p:nvCxnSpPr>
        <p:spPr>
          <a:xfrm flipH="1" flipV="1">
            <a:off x="2782957" y="1093305"/>
            <a:ext cx="781878" cy="245189"/>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1CA85D2-8990-423A-B87A-72EDC0DF1A44}"/>
              </a:ext>
            </a:extLst>
          </p:cNvPr>
          <p:cNvCxnSpPr>
            <a:cxnSpLocks/>
          </p:cNvCxnSpPr>
          <p:nvPr/>
        </p:nvCxnSpPr>
        <p:spPr>
          <a:xfrm>
            <a:off x="1391476" y="1469546"/>
            <a:ext cx="0" cy="743567"/>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EEF1AE5-4BDE-496A-A9A2-A58F65A69797}"/>
              </a:ext>
            </a:extLst>
          </p:cNvPr>
          <p:cNvSpPr/>
          <p:nvPr/>
        </p:nvSpPr>
        <p:spPr>
          <a:xfrm>
            <a:off x="361118" y="2408979"/>
            <a:ext cx="2060715" cy="102002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Registration</a:t>
            </a:r>
          </a:p>
        </p:txBody>
      </p:sp>
      <p:sp>
        <p:nvSpPr>
          <p:cNvPr id="36" name="Oval 35">
            <a:extLst>
              <a:ext uri="{FF2B5EF4-FFF2-40B4-BE49-F238E27FC236}">
                <a16:creationId xmlns:a16="http://schemas.microsoft.com/office/drawing/2014/main" id="{55BFECDF-C398-463E-8B6B-75D31C70D90F}"/>
              </a:ext>
            </a:extLst>
          </p:cNvPr>
          <p:cNvSpPr/>
          <p:nvPr/>
        </p:nvSpPr>
        <p:spPr>
          <a:xfrm>
            <a:off x="3601277" y="2809735"/>
            <a:ext cx="1338470" cy="11932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Home Page</a:t>
            </a:r>
          </a:p>
        </p:txBody>
      </p:sp>
      <p:cxnSp>
        <p:nvCxnSpPr>
          <p:cNvPr id="37" name="Straight Arrow Connector 36">
            <a:extLst>
              <a:ext uri="{FF2B5EF4-FFF2-40B4-BE49-F238E27FC236}">
                <a16:creationId xmlns:a16="http://schemas.microsoft.com/office/drawing/2014/main" id="{D9710F6E-DAC1-41C7-A60B-CFF09E53F445}"/>
              </a:ext>
            </a:extLst>
          </p:cNvPr>
          <p:cNvCxnSpPr>
            <a:cxnSpLocks/>
          </p:cNvCxnSpPr>
          <p:nvPr/>
        </p:nvCxnSpPr>
        <p:spPr>
          <a:xfrm flipH="1" flipV="1">
            <a:off x="2570921" y="1505955"/>
            <a:ext cx="1285462" cy="1303780"/>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CA1600E-54B3-4EC4-9580-7E7D0448A98A}"/>
              </a:ext>
            </a:extLst>
          </p:cNvPr>
          <p:cNvCxnSpPr>
            <a:cxnSpLocks/>
          </p:cNvCxnSpPr>
          <p:nvPr/>
        </p:nvCxnSpPr>
        <p:spPr>
          <a:xfrm flipV="1">
            <a:off x="4375702" y="2054087"/>
            <a:ext cx="0" cy="614947"/>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DEBE3BC-FDF4-44A5-8689-D03627C8AB81}"/>
              </a:ext>
            </a:extLst>
          </p:cNvPr>
          <p:cNvCxnSpPr>
            <a:cxnSpLocks/>
          </p:cNvCxnSpPr>
          <p:nvPr/>
        </p:nvCxnSpPr>
        <p:spPr>
          <a:xfrm>
            <a:off x="2531162" y="2848183"/>
            <a:ext cx="1070115" cy="319087"/>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8DAF7C3-F227-4B3C-A8F9-44218848003A}"/>
              </a:ext>
            </a:extLst>
          </p:cNvPr>
          <p:cNvSpPr/>
          <p:nvPr/>
        </p:nvSpPr>
        <p:spPr>
          <a:xfrm>
            <a:off x="6733759" y="887895"/>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Add to Cart</a:t>
            </a:r>
          </a:p>
        </p:txBody>
      </p:sp>
      <p:cxnSp>
        <p:nvCxnSpPr>
          <p:cNvPr id="49" name="Straight Arrow Connector 48">
            <a:extLst>
              <a:ext uri="{FF2B5EF4-FFF2-40B4-BE49-F238E27FC236}">
                <a16:creationId xmlns:a16="http://schemas.microsoft.com/office/drawing/2014/main" id="{201A1F6B-D759-40C4-89BC-B777827B59BE}"/>
              </a:ext>
            </a:extLst>
          </p:cNvPr>
          <p:cNvCxnSpPr>
            <a:cxnSpLocks/>
          </p:cNvCxnSpPr>
          <p:nvPr/>
        </p:nvCxnSpPr>
        <p:spPr>
          <a:xfrm flipV="1">
            <a:off x="4885911" y="1215899"/>
            <a:ext cx="1700419" cy="1632284"/>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B2E9CE2-3238-45EA-830F-7A8D15606878}"/>
              </a:ext>
            </a:extLst>
          </p:cNvPr>
          <p:cNvSpPr/>
          <p:nvPr/>
        </p:nvSpPr>
        <p:spPr>
          <a:xfrm>
            <a:off x="6733759" y="1505955"/>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View Discussion</a:t>
            </a:r>
          </a:p>
        </p:txBody>
      </p:sp>
      <p:sp>
        <p:nvSpPr>
          <p:cNvPr id="55" name="Rectangle 54">
            <a:extLst>
              <a:ext uri="{FF2B5EF4-FFF2-40B4-BE49-F238E27FC236}">
                <a16:creationId xmlns:a16="http://schemas.microsoft.com/office/drawing/2014/main" id="{7CCE81FB-2F09-4F53-A034-83FC92137EE2}"/>
              </a:ext>
            </a:extLst>
          </p:cNvPr>
          <p:cNvSpPr/>
          <p:nvPr/>
        </p:nvSpPr>
        <p:spPr>
          <a:xfrm>
            <a:off x="6756535" y="2136260"/>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About Us &amp; Contact Us</a:t>
            </a:r>
          </a:p>
        </p:txBody>
      </p:sp>
      <p:cxnSp>
        <p:nvCxnSpPr>
          <p:cNvPr id="56" name="Straight Arrow Connector 55">
            <a:extLst>
              <a:ext uri="{FF2B5EF4-FFF2-40B4-BE49-F238E27FC236}">
                <a16:creationId xmlns:a16="http://schemas.microsoft.com/office/drawing/2014/main" id="{CE456933-87BC-4FED-BB2E-EE4A996C9ADA}"/>
              </a:ext>
            </a:extLst>
          </p:cNvPr>
          <p:cNvCxnSpPr>
            <a:cxnSpLocks/>
          </p:cNvCxnSpPr>
          <p:nvPr/>
        </p:nvCxnSpPr>
        <p:spPr>
          <a:xfrm flipV="1">
            <a:off x="4991929" y="1841329"/>
            <a:ext cx="1594401" cy="1325941"/>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34BFDAE-C429-47ED-A33B-AD29E2D86AD8}"/>
              </a:ext>
            </a:extLst>
          </p:cNvPr>
          <p:cNvCxnSpPr>
            <a:cxnSpLocks/>
          </p:cNvCxnSpPr>
          <p:nvPr/>
        </p:nvCxnSpPr>
        <p:spPr>
          <a:xfrm flipV="1">
            <a:off x="5089663" y="2408979"/>
            <a:ext cx="1496667" cy="1020021"/>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553AF96-63A1-4892-9074-5B1C8CF04E30}"/>
              </a:ext>
            </a:extLst>
          </p:cNvPr>
          <p:cNvCxnSpPr>
            <a:cxnSpLocks/>
          </p:cNvCxnSpPr>
          <p:nvPr/>
        </p:nvCxnSpPr>
        <p:spPr>
          <a:xfrm flipV="1">
            <a:off x="5089663" y="3091070"/>
            <a:ext cx="1496667" cy="542836"/>
          </a:xfrm>
          <a:prstGeom prst="straightConnector1">
            <a:avLst/>
          </a:prstGeom>
          <a:ln w="57150">
            <a:solidFill>
              <a:schemeClr val="bg1"/>
            </a:solidFill>
            <a:headEnd type="triangle"/>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6382394F-5042-4233-923B-393E0E283565}"/>
              </a:ext>
            </a:extLst>
          </p:cNvPr>
          <p:cNvSpPr/>
          <p:nvPr/>
        </p:nvSpPr>
        <p:spPr>
          <a:xfrm>
            <a:off x="6756535" y="2782425"/>
            <a:ext cx="2358889" cy="6021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Shop Page (Categorize product)</a:t>
            </a:r>
          </a:p>
        </p:txBody>
      </p:sp>
      <p:sp>
        <p:nvSpPr>
          <p:cNvPr id="67" name="Oval 66">
            <a:extLst>
              <a:ext uri="{FF2B5EF4-FFF2-40B4-BE49-F238E27FC236}">
                <a16:creationId xmlns:a16="http://schemas.microsoft.com/office/drawing/2014/main" id="{C252F0C2-5869-4405-8B87-4F23D4393A2C}"/>
              </a:ext>
            </a:extLst>
          </p:cNvPr>
          <p:cNvSpPr/>
          <p:nvPr/>
        </p:nvSpPr>
        <p:spPr>
          <a:xfrm>
            <a:off x="7293044" y="3524953"/>
            <a:ext cx="1338470" cy="11932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Login to Process Next</a:t>
            </a:r>
          </a:p>
        </p:txBody>
      </p:sp>
      <p:cxnSp>
        <p:nvCxnSpPr>
          <p:cNvPr id="29" name="Straight Connector 28">
            <a:extLst>
              <a:ext uri="{FF2B5EF4-FFF2-40B4-BE49-F238E27FC236}">
                <a16:creationId xmlns:a16="http://schemas.microsoft.com/office/drawing/2014/main" id="{8B1F930A-7C40-4FE6-80EB-622D5153B41B}"/>
              </a:ext>
            </a:extLst>
          </p:cNvPr>
          <p:cNvCxnSpPr/>
          <p:nvPr/>
        </p:nvCxnSpPr>
        <p:spPr>
          <a:xfrm>
            <a:off x="9234693" y="1093305"/>
            <a:ext cx="124777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5FC07D2-0C1B-42FD-8CAF-8B9255BCC707}"/>
              </a:ext>
            </a:extLst>
          </p:cNvPr>
          <p:cNvCxnSpPr/>
          <p:nvPr/>
        </p:nvCxnSpPr>
        <p:spPr>
          <a:xfrm>
            <a:off x="9234693" y="1731255"/>
            <a:ext cx="124777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24CA032-DC9B-4DA6-8D18-95B69A11F617}"/>
              </a:ext>
            </a:extLst>
          </p:cNvPr>
          <p:cNvCxnSpPr/>
          <p:nvPr/>
        </p:nvCxnSpPr>
        <p:spPr>
          <a:xfrm>
            <a:off x="9234693" y="2335056"/>
            <a:ext cx="124777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2539174-E013-4183-92AF-9E5CE055A1CD}"/>
              </a:ext>
            </a:extLst>
          </p:cNvPr>
          <p:cNvCxnSpPr/>
          <p:nvPr/>
        </p:nvCxnSpPr>
        <p:spPr>
          <a:xfrm>
            <a:off x="9234693" y="3007726"/>
            <a:ext cx="124777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9BF5D92-BA41-474C-A6E2-74D7B1381F94}"/>
              </a:ext>
            </a:extLst>
          </p:cNvPr>
          <p:cNvCxnSpPr>
            <a:cxnSpLocks/>
          </p:cNvCxnSpPr>
          <p:nvPr/>
        </p:nvCxnSpPr>
        <p:spPr>
          <a:xfrm flipH="1">
            <a:off x="10482469" y="1093305"/>
            <a:ext cx="17806" cy="293449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36E82BD-78A8-4A91-9DCD-0841AD0EA7B3}"/>
              </a:ext>
            </a:extLst>
          </p:cNvPr>
          <p:cNvCxnSpPr>
            <a:cxnSpLocks/>
          </p:cNvCxnSpPr>
          <p:nvPr/>
        </p:nvCxnSpPr>
        <p:spPr>
          <a:xfrm flipH="1">
            <a:off x="8719930" y="4027804"/>
            <a:ext cx="1780345" cy="2867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B89DE312-9A32-4E28-B0DC-773B512C000B}"/>
              </a:ext>
            </a:extLst>
          </p:cNvPr>
          <p:cNvSpPr/>
          <p:nvPr/>
        </p:nvSpPr>
        <p:spPr>
          <a:xfrm>
            <a:off x="3091067" y="4474064"/>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Proceed to checkout</a:t>
            </a:r>
          </a:p>
        </p:txBody>
      </p:sp>
      <p:sp>
        <p:nvSpPr>
          <p:cNvPr id="90" name="Rectangle 89">
            <a:extLst>
              <a:ext uri="{FF2B5EF4-FFF2-40B4-BE49-F238E27FC236}">
                <a16:creationId xmlns:a16="http://schemas.microsoft.com/office/drawing/2014/main" id="{F157E92D-F07E-46FB-B4FE-6E19AA7FDB7A}"/>
              </a:ext>
            </a:extLst>
          </p:cNvPr>
          <p:cNvSpPr/>
          <p:nvPr/>
        </p:nvSpPr>
        <p:spPr>
          <a:xfrm>
            <a:off x="3091067" y="5126745"/>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Order Online</a:t>
            </a:r>
          </a:p>
        </p:txBody>
      </p:sp>
      <p:sp>
        <p:nvSpPr>
          <p:cNvPr id="91" name="Rectangle 90">
            <a:extLst>
              <a:ext uri="{FF2B5EF4-FFF2-40B4-BE49-F238E27FC236}">
                <a16:creationId xmlns:a16="http://schemas.microsoft.com/office/drawing/2014/main" id="{215FAE36-F14D-4A53-8096-7ACAD2A7B618}"/>
              </a:ext>
            </a:extLst>
          </p:cNvPr>
          <p:cNvSpPr/>
          <p:nvPr/>
        </p:nvSpPr>
        <p:spPr>
          <a:xfrm>
            <a:off x="3066219" y="5744428"/>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Join Discussion</a:t>
            </a:r>
          </a:p>
        </p:txBody>
      </p:sp>
      <p:sp>
        <p:nvSpPr>
          <p:cNvPr id="92" name="Rectangle 91">
            <a:extLst>
              <a:ext uri="{FF2B5EF4-FFF2-40B4-BE49-F238E27FC236}">
                <a16:creationId xmlns:a16="http://schemas.microsoft.com/office/drawing/2014/main" id="{0DDA1094-B6AE-4DE0-8FDB-44ECF20B8A9C}"/>
              </a:ext>
            </a:extLst>
          </p:cNvPr>
          <p:cNvSpPr/>
          <p:nvPr/>
        </p:nvSpPr>
        <p:spPr>
          <a:xfrm>
            <a:off x="3066218" y="6325245"/>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Edit Profile</a:t>
            </a:r>
          </a:p>
        </p:txBody>
      </p:sp>
      <p:cxnSp>
        <p:nvCxnSpPr>
          <p:cNvPr id="93" name="Straight Arrow Connector 92">
            <a:extLst>
              <a:ext uri="{FF2B5EF4-FFF2-40B4-BE49-F238E27FC236}">
                <a16:creationId xmlns:a16="http://schemas.microsoft.com/office/drawing/2014/main" id="{BC3A71BB-5D32-45A9-A26B-6797AA81DCB9}"/>
              </a:ext>
            </a:extLst>
          </p:cNvPr>
          <p:cNvCxnSpPr>
            <a:cxnSpLocks/>
          </p:cNvCxnSpPr>
          <p:nvPr/>
        </p:nvCxnSpPr>
        <p:spPr>
          <a:xfrm flipH="1">
            <a:off x="5604629" y="4463304"/>
            <a:ext cx="1662115" cy="77824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47AB9B20-2DA0-48AC-A3E4-E5C8A6CF7E24}"/>
              </a:ext>
            </a:extLst>
          </p:cNvPr>
          <p:cNvCxnSpPr>
            <a:cxnSpLocks/>
          </p:cNvCxnSpPr>
          <p:nvPr/>
        </p:nvCxnSpPr>
        <p:spPr>
          <a:xfrm flipH="1">
            <a:off x="5604630" y="4666028"/>
            <a:ext cx="1869596" cy="120015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DDA02376-D61D-4430-AF25-86B59F01BA9A}"/>
              </a:ext>
            </a:extLst>
          </p:cNvPr>
          <p:cNvCxnSpPr>
            <a:cxnSpLocks/>
          </p:cNvCxnSpPr>
          <p:nvPr/>
        </p:nvCxnSpPr>
        <p:spPr>
          <a:xfrm flipH="1">
            <a:off x="5570881" y="4762277"/>
            <a:ext cx="2082867" cy="184378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023BF9F5-B4BF-41DC-B800-B0DC64198564}"/>
              </a:ext>
            </a:extLst>
          </p:cNvPr>
          <p:cNvCxnSpPr>
            <a:cxnSpLocks/>
          </p:cNvCxnSpPr>
          <p:nvPr/>
        </p:nvCxnSpPr>
        <p:spPr>
          <a:xfrm flipH="1">
            <a:off x="5587967" y="4144217"/>
            <a:ext cx="1524104" cy="65318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DAFFD219-4AC1-4645-BC3A-8EFC69EAFC45}"/>
              </a:ext>
            </a:extLst>
          </p:cNvPr>
          <p:cNvSpPr/>
          <p:nvPr/>
        </p:nvSpPr>
        <p:spPr>
          <a:xfrm>
            <a:off x="6620076" y="6319122"/>
            <a:ext cx="2358889" cy="45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My account Page</a:t>
            </a:r>
          </a:p>
        </p:txBody>
      </p:sp>
      <p:cxnSp>
        <p:nvCxnSpPr>
          <p:cNvPr id="100" name="Straight Arrow Connector 99">
            <a:extLst>
              <a:ext uri="{FF2B5EF4-FFF2-40B4-BE49-F238E27FC236}">
                <a16:creationId xmlns:a16="http://schemas.microsoft.com/office/drawing/2014/main" id="{4661B0B2-15D9-4928-96DF-C132DEE47BD8}"/>
              </a:ext>
            </a:extLst>
          </p:cNvPr>
          <p:cNvCxnSpPr>
            <a:cxnSpLocks/>
          </p:cNvCxnSpPr>
          <p:nvPr/>
        </p:nvCxnSpPr>
        <p:spPr>
          <a:xfrm flipH="1">
            <a:off x="7771054" y="4858527"/>
            <a:ext cx="28466" cy="134870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288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E64BB3-D477-48F7-83D9-5D44880A85C6}"/>
              </a:ext>
            </a:extLst>
          </p:cNvPr>
          <p:cNvSpPr>
            <a:spLocks noGrp="1"/>
          </p:cNvSpPr>
          <p:nvPr>
            <p:ph type="title"/>
          </p:nvPr>
        </p:nvSpPr>
        <p:spPr>
          <a:xfrm>
            <a:off x="718930" y="278296"/>
            <a:ext cx="10515600" cy="3591339"/>
          </a:xfrm>
        </p:spPr>
        <p:txBody>
          <a:bodyPr>
            <a:noAutofit/>
          </a:bodyPr>
          <a:lstStyle/>
          <a:p>
            <a:r>
              <a:rPr lang="en-IN" sz="2000" dirty="0">
                <a:solidFill>
                  <a:schemeClr val="bg1"/>
                </a:solidFill>
                <a:latin typeface="Poppins Light" panose="00000400000000000000" pitchFamily="50" charset="0"/>
                <a:cs typeface="Poppins Light" panose="00000400000000000000" pitchFamily="50" charset="0"/>
              </a:rPr>
              <a:t>Limitations:- Since this is a huge project to take care of </a:t>
            </a:r>
            <a:r>
              <a:rPr lang="en-US" sz="2000" dirty="0">
                <a:solidFill>
                  <a:schemeClr val="bg1"/>
                </a:solidFill>
                <a:effectLst/>
                <a:latin typeface="Poppins Light" panose="00000400000000000000" pitchFamily="50" charset="0"/>
                <a:ea typeface="Times New Roman" panose="02020603050405020304" pitchFamily="18" charset="0"/>
                <a:cs typeface="Poppins Light" panose="00000400000000000000" pitchFamily="50" charset="0"/>
              </a:rPr>
              <a:t>I had to cut back on some of the basic requirements of the sites. Still have to work on Administration Design.</a:t>
            </a:r>
            <a:br>
              <a:rPr lang="en-US" sz="2000" dirty="0">
                <a:solidFill>
                  <a:schemeClr val="bg1"/>
                </a:solidFill>
                <a:effectLst/>
                <a:latin typeface="Poppins Light" panose="00000400000000000000" pitchFamily="50" charset="0"/>
                <a:ea typeface="Times New Roman" panose="02020603050405020304" pitchFamily="18" charset="0"/>
                <a:cs typeface="Poppins Light" panose="00000400000000000000" pitchFamily="50" charset="0"/>
              </a:rPr>
            </a:br>
            <a:r>
              <a:rPr lang="en-US" sz="2000" dirty="0">
                <a:solidFill>
                  <a:schemeClr val="bg1"/>
                </a:solidFill>
                <a:latin typeface="Poppins Light" panose="00000400000000000000" pitchFamily="50" charset="0"/>
                <a:ea typeface="Times New Roman" panose="02020603050405020304" pitchFamily="18" charset="0"/>
                <a:cs typeface="Poppins Light" panose="00000400000000000000" pitchFamily="50" charset="0"/>
              </a:rPr>
              <a:t>Admin panel is not much  as responsive as needed. Payment method integration</a:t>
            </a:r>
            <a:br>
              <a:rPr lang="en-US" sz="2000" dirty="0">
                <a:solidFill>
                  <a:schemeClr val="bg1"/>
                </a:solidFill>
                <a:latin typeface="Poppins Light" panose="00000400000000000000" pitchFamily="50" charset="0"/>
                <a:ea typeface="Times New Roman" panose="02020603050405020304" pitchFamily="18" charset="0"/>
                <a:cs typeface="Poppins Light" panose="00000400000000000000" pitchFamily="50" charset="0"/>
              </a:rPr>
            </a:br>
            <a:r>
              <a:rPr lang="en-US" sz="2000" dirty="0">
                <a:solidFill>
                  <a:schemeClr val="bg1"/>
                </a:solidFill>
                <a:latin typeface="Poppins Light" panose="00000400000000000000" pitchFamily="50" charset="0"/>
                <a:ea typeface="Times New Roman" panose="02020603050405020304" pitchFamily="18" charset="0"/>
                <a:cs typeface="Poppins Light" panose="00000400000000000000" pitchFamily="50" charset="0"/>
              </a:rPr>
              <a:t>is still left.</a:t>
            </a:r>
            <a:br>
              <a:rPr lang="en-US" sz="2000" dirty="0">
                <a:solidFill>
                  <a:schemeClr val="bg1"/>
                </a:solidFill>
                <a:latin typeface="Poppins Light" panose="00000400000000000000" pitchFamily="50" charset="0"/>
                <a:ea typeface="Times New Roman" panose="02020603050405020304" pitchFamily="18" charset="0"/>
                <a:cs typeface="Poppins Light" panose="00000400000000000000" pitchFamily="50" charset="0"/>
              </a:rPr>
            </a:br>
            <a:br>
              <a:rPr lang="en-US" sz="2000" dirty="0">
                <a:solidFill>
                  <a:schemeClr val="bg1"/>
                </a:solidFill>
                <a:latin typeface="Poppins Light" panose="00000400000000000000" pitchFamily="50" charset="0"/>
                <a:ea typeface="Times New Roman" panose="02020603050405020304" pitchFamily="18" charset="0"/>
                <a:cs typeface="Poppins Light" panose="00000400000000000000" pitchFamily="50" charset="0"/>
              </a:rPr>
            </a:br>
            <a:r>
              <a:rPr lang="en-IN" sz="2000" b="1" i="0" dirty="0">
                <a:solidFill>
                  <a:schemeClr val="bg1"/>
                </a:solidFill>
                <a:effectLst/>
                <a:latin typeface="Poppins Light" panose="00000400000000000000" pitchFamily="50" charset="0"/>
                <a:cs typeface="Poppins Light" panose="00000400000000000000" pitchFamily="50" charset="0"/>
              </a:rPr>
              <a:t>Bibliography &amp; References:- </a:t>
            </a:r>
            <a:br>
              <a:rPr lang="en-IN" sz="2000" b="1" i="0" dirty="0">
                <a:solidFill>
                  <a:schemeClr val="bg1"/>
                </a:solidFill>
                <a:effectLst/>
                <a:latin typeface="Poppins Light" panose="00000400000000000000" pitchFamily="50" charset="0"/>
                <a:cs typeface="Poppins Light" panose="00000400000000000000" pitchFamily="50" charset="0"/>
              </a:rPr>
            </a:br>
            <a:br>
              <a:rPr lang="en-IN" sz="2000" b="1" i="0" dirty="0">
                <a:solidFill>
                  <a:schemeClr val="bg1"/>
                </a:solidFill>
                <a:effectLst/>
                <a:latin typeface="Poppins Light" panose="00000400000000000000" pitchFamily="50" charset="0"/>
                <a:cs typeface="Poppins Light" panose="00000400000000000000" pitchFamily="50" charset="0"/>
              </a:rPr>
            </a:br>
            <a:r>
              <a:rPr lang="en-IN" sz="2000" b="1" i="0" dirty="0">
                <a:solidFill>
                  <a:schemeClr val="bg1"/>
                </a:solidFill>
                <a:effectLst/>
                <a:latin typeface="Poppins Light" panose="00000400000000000000" pitchFamily="50" charset="0"/>
                <a:cs typeface="Poppins Light" panose="00000400000000000000" pitchFamily="50" charset="0"/>
              </a:rPr>
              <a:t>- </a:t>
            </a:r>
            <a:r>
              <a:rPr lang="en-IN" sz="2000" b="1" i="0" dirty="0">
                <a:solidFill>
                  <a:schemeClr val="bg1"/>
                </a:solidFill>
                <a:effectLst/>
                <a:latin typeface="Poppins Light" panose="00000400000000000000" pitchFamily="50" charset="0"/>
                <a:cs typeface="Poppins Light" panose="00000400000000000000" pitchFamily="50" charset="0"/>
                <a:hlinkClick r:id="rId3">
                  <a:extLst>
                    <a:ext uri="{A12FA001-AC4F-418D-AE19-62706E023703}">
                      <ahyp:hlinkClr xmlns:ahyp="http://schemas.microsoft.com/office/drawing/2018/hyperlinkcolor" val="tx"/>
                    </a:ext>
                  </a:extLst>
                </a:hlinkClick>
              </a:rPr>
              <a:t>www.google.com</a:t>
            </a:r>
            <a:br>
              <a:rPr lang="en-IN" sz="2000" b="1" i="0" dirty="0">
                <a:solidFill>
                  <a:schemeClr val="bg1"/>
                </a:solidFill>
                <a:effectLst/>
                <a:latin typeface="Poppins Light" panose="00000400000000000000" pitchFamily="50" charset="0"/>
                <a:cs typeface="Poppins Light" panose="00000400000000000000" pitchFamily="50" charset="0"/>
              </a:rPr>
            </a:br>
            <a:br>
              <a:rPr lang="en-IN" sz="2000" b="1" i="0">
                <a:solidFill>
                  <a:schemeClr val="bg1"/>
                </a:solidFill>
                <a:effectLst/>
                <a:latin typeface="Poppins Light" panose="00000400000000000000" pitchFamily="50" charset="0"/>
                <a:cs typeface="Poppins Light" panose="00000400000000000000" pitchFamily="50" charset="0"/>
              </a:rPr>
            </a:br>
            <a:r>
              <a:rPr lang="en-IN" sz="2000" b="1" i="0">
                <a:solidFill>
                  <a:schemeClr val="bg1"/>
                </a:solidFill>
                <a:effectLst/>
                <a:latin typeface="Poppins Light" panose="00000400000000000000" pitchFamily="50" charset="0"/>
                <a:cs typeface="Poppins Light" panose="00000400000000000000" pitchFamily="50" charset="0"/>
              </a:rPr>
              <a:t>- www</a:t>
            </a:r>
            <a:r>
              <a:rPr lang="en-IN" sz="2000" b="1" i="0" dirty="0">
                <a:solidFill>
                  <a:schemeClr val="bg1"/>
                </a:solidFill>
                <a:effectLst/>
                <a:latin typeface="Poppins Light" panose="00000400000000000000" pitchFamily="50" charset="0"/>
                <a:cs typeface="Poppins Light" panose="00000400000000000000" pitchFamily="50" charset="0"/>
              </a:rPr>
              <a:t>.w3schools.com</a:t>
            </a:r>
            <a:br>
              <a:rPr lang="en-US" sz="2000" dirty="0">
                <a:solidFill>
                  <a:schemeClr val="bg1"/>
                </a:solidFill>
                <a:latin typeface="Poppins Light" panose="00000400000000000000" pitchFamily="50" charset="0"/>
                <a:ea typeface="Times New Roman" panose="02020603050405020304" pitchFamily="18" charset="0"/>
                <a:cs typeface="Poppins Light" panose="00000400000000000000" pitchFamily="50" charset="0"/>
              </a:rPr>
            </a:br>
            <a:br>
              <a:rPr lang="en-US" sz="2000" dirty="0">
                <a:solidFill>
                  <a:schemeClr val="bg1"/>
                </a:solidFill>
                <a:effectLst/>
                <a:latin typeface="Poppins Light" panose="00000400000000000000" pitchFamily="50" charset="0"/>
                <a:ea typeface="Times New Roman" panose="02020603050405020304" pitchFamily="18" charset="0"/>
                <a:cs typeface="Poppins Light" panose="00000400000000000000" pitchFamily="50" charset="0"/>
              </a:rPr>
            </a:br>
            <a:endParaRPr lang="en-IN" sz="2000" dirty="0">
              <a:solidFill>
                <a:schemeClr val="bg1"/>
              </a:solidFill>
              <a:latin typeface="Poppins Light" panose="00000400000000000000" pitchFamily="50" charset="0"/>
              <a:cs typeface="Poppins Light" panose="00000400000000000000" pitchFamily="50" charset="0"/>
            </a:endParaRPr>
          </a:p>
        </p:txBody>
      </p:sp>
    </p:spTree>
    <p:extLst>
      <p:ext uri="{BB962C8B-B14F-4D97-AF65-F5344CB8AC3E}">
        <p14:creationId xmlns:p14="http://schemas.microsoft.com/office/powerpoint/2010/main" val="98378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2522-AEC4-4A9F-BD03-14C67FE46A18}"/>
              </a:ext>
            </a:extLst>
          </p:cNvPr>
          <p:cNvSpPr>
            <a:spLocks noGrp="1"/>
          </p:cNvSpPr>
          <p:nvPr>
            <p:ph type="title"/>
          </p:nvPr>
        </p:nvSpPr>
        <p:spPr>
          <a:xfrm>
            <a:off x="838200" y="365125"/>
            <a:ext cx="10515600" cy="929103"/>
          </a:xfrm>
        </p:spPr>
        <p:txBody>
          <a:bodyPr/>
          <a:lstStyle/>
          <a:p>
            <a:r>
              <a:rPr lang="en-IN" dirty="0">
                <a:solidFill>
                  <a:schemeClr val="bg1"/>
                </a:solidFill>
                <a:latin typeface="Montserrat" panose="00000500000000000000" pitchFamily="2" charset="0"/>
              </a:rPr>
              <a:t>System Advantages:- </a:t>
            </a:r>
          </a:p>
        </p:txBody>
      </p:sp>
      <p:sp>
        <p:nvSpPr>
          <p:cNvPr id="3" name="Content Placeholder 2">
            <a:extLst>
              <a:ext uri="{FF2B5EF4-FFF2-40B4-BE49-F238E27FC236}">
                <a16:creationId xmlns:a16="http://schemas.microsoft.com/office/drawing/2014/main" id="{B5832682-B2BA-438D-BB3B-9FC2ED94C667}"/>
              </a:ext>
            </a:extLst>
          </p:cNvPr>
          <p:cNvSpPr>
            <a:spLocks noGrp="1"/>
          </p:cNvSpPr>
          <p:nvPr>
            <p:ph idx="1"/>
          </p:nvPr>
        </p:nvSpPr>
        <p:spPr>
          <a:xfrm>
            <a:off x="838200" y="1406769"/>
            <a:ext cx="10515600" cy="4979962"/>
          </a:xfrm>
        </p:spPr>
        <p:txBody>
          <a:bodyPr>
            <a:normAutofit lnSpcReduction="10000"/>
          </a:bodyPr>
          <a:lstStyle/>
          <a:p>
            <a:pPr marL="0" indent="0">
              <a:buNone/>
            </a:pPr>
            <a:r>
              <a:rPr lang="en-US" sz="2000" dirty="0">
                <a:solidFill>
                  <a:schemeClr val="bg1"/>
                </a:solidFill>
                <a:latin typeface="Poppins Light" panose="00000400000000000000" pitchFamily="50" charset="0"/>
                <a:cs typeface="Poppins Light" panose="00000400000000000000" pitchFamily="50" charset="0"/>
              </a:rPr>
              <a:t>Advantages of making Online Medical Store:- </a:t>
            </a:r>
          </a:p>
          <a:p>
            <a:pPr marL="0" indent="0">
              <a:buNone/>
            </a:pPr>
            <a:endParaRPr lang="en-IN" sz="2000" dirty="0">
              <a:solidFill>
                <a:schemeClr val="bg1"/>
              </a:solidFill>
              <a:latin typeface="Poppins Light" panose="00000400000000000000" pitchFamily="50" charset="0"/>
              <a:cs typeface="Poppins Light" panose="00000400000000000000" pitchFamily="50" charset="0"/>
            </a:endParaRPr>
          </a:p>
          <a:p>
            <a:pPr marL="0" indent="0">
              <a:buNone/>
            </a:pPr>
            <a:r>
              <a:rPr lang="en-IN" sz="2000" dirty="0">
                <a:solidFill>
                  <a:schemeClr val="bg1"/>
                </a:solidFill>
                <a:latin typeface="Poppins Light" panose="00000400000000000000" pitchFamily="50" charset="0"/>
                <a:cs typeface="Poppins Light" panose="00000400000000000000" pitchFamily="50" charset="0"/>
              </a:rPr>
              <a:t>Medicines are one of the important factors that are necessary to cure a person’s</a:t>
            </a:r>
          </a:p>
          <a:p>
            <a:pPr marL="0" indent="0">
              <a:buNone/>
            </a:pPr>
            <a:r>
              <a:rPr lang="en-IN" sz="2000" dirty="0">
                <a:solidFill>
                  <a:schemeClr val="bg1"/>
                </a:solidFill>
                <a:latin typeface="Poppins Light" panose="00000400000000000000" pitchFamily="50" charset="0"/>
                <a:cs typeface="Poppins Light" panose="00000400000000000000" pitchFamily="50" charset="0"/>
              </a:rPr>
              <a:t>Disease. When Person is not able to come to store to purchase medicine or for </a:t>
            </a:r>
          </a:p>
          <a:p>
            <a:pPr marL="0" indent="0">
              <a:buNone/>
            </a:pPr>
            <a:r>
              <a:rPr lang="en-IN" sz="2000" dirty="0">
                <a:solidFill>
                  <a:schemeClr val="bg1"/>
                </a:solidFill>
                <a:latin typeface="Poppins Light" panose="00000400000000000000" pitchFamily="50" charset="0"/>
                <a:cs typeface="Poppins Light" panose="00000400000000000000" pitchFamily="50" charset="0"/>
              </a:rPr>
              <a:t>Some reason reaching to medical store is not convenient or possible , in this </a:t>
            </a:r>
          </a:p>
          <a:p>
            <a:pPr marL="0" indent="0">
              <a:buNone/>
            </a:pPr>
            <a:r>
              <a:rPr lang="en-IN" sz="2000" dirty="0">
                <a:solidFill>
                  <a:schemeClr val="bg1"/>
                </a:solidFill>
                <a:latin typeface="Poppins Light" panose="00000400000000000000" pitchFamily="50" charset="0"/>
                <a:cs typeface="Poppins Light" panose="00000400000000000000" pitchFamily="50" charset="0"/>
              </a:rPr>
              <a:t>case online medical store makes it possible. User just have to order his product</a:t>
            </a:r>
          </a:p>
          <a:p>
            <a:pPr marL="0" indent="0">
              <a:buNone/>
            </a:pPr>
            <a:r>
              <a:rPr lang="en-IN" sz="2000" dirty="0">
                <a:solidFill>
                  <a:schemeClr val="bg1"/>
                </a:solidFill>
                <a:latin typeface="Poppins Light" panose="00000400000000000000" pitchFamily="50" charset="0"/>
                <a:cs typeface="Poppins Light" panose="00000400000000000000" pitchFamily="50" charset="0"/>
              </a:rPr>
              <a:t>On website. Admin (Who manages Administration Dashboard) receives order and</a:t>
            </a:r>
          </a:p>
          <a:p>
            <a:pPr marL="0" indent="0">
              <a:buNone/>
            </a:pPr>
            <a:r>
              <a:rPr lang="en-IN" sz="2000" dirty="0">
                <a:solidFill>
                  <a:schemeClr val="bg1"/>
                </a:solidFill>
                <a:latin typeface="Poppins Light" panose="00000400000000000000" pitchFamily="50" charset="0"/>
                <a:cs typeface="Poppins Light" panose="00000400000000000000" pitchFamily="50" charset="0"/>
              </a:rPr>
              <a:t>Delivers it in promised time. </a:t>
            </a:r>
          </a:p>
          <a:p>
            <a:pPr marL="0" indent="0">
              <a:buNone/>
            </a:pPr>
            <a:endParaRPr lang="en-IN" sz="2000" dirty="0">
              <a:solidFill>
                <a:schemeClr val="bg1"/>
              </a:solidFill>
              <a:latin typeface="Poppins Light" panose="00000400000000000000" pitchFamily="50" charset="0"/>
              <a:cs typeface="Poppins Light" panose="00000400000000000000" pitchFamily="50" charset="0"/>
            </a:endParaRPr>
          </a:p>
          <a:p>
            <a:pPr marL="0" indent="0">
              <a:buNone/>
            </a:pPr>
            <a:r>
              <a:rPr lang="en-IN" sz="2000" dirty="0">
                <a:solidFill>
                  <a:schemeClr val="bg1"/>
                </a:solidFill>
                <a:latin typeface="Poppins Light" panose="00000400000000000000" pitchFamily="50" charset="0"/>
                <a:cs typeface="Poppins Light" panose="00000400000000000000" pitchFamily="50" charset="0"/>
              </a:rPr>
              <a:t>Convenience :- Convenience is the main advantage of buying medical products </a:t>
            </a:r>
          </a:p>
          <a:p>
            <a:pPr marL="0" indent="0">
              <a:buNone/>
            </a:pPr>
            <a:r>
              <a:rPr lang="en-IN" sz="2000" dirty="0">
                <a:solidFill>
                  <a:schemeClr val="bg1"/>
                </a:solidFill>
                <a:latin typeface="Poppins Light" panose="00000400000000000000" pitchFamily="50" charset="0"/>
                <a:cs typeface="Poppins Light" panose="00000400000000000000" pitchFamily="50" charset="0"/>
              </a:rPr>
              <a:t>online For those who lead busy lifestyles and simply do not have the time in the </a:t>
            </a:r>
          </a:p>
          <a:p>
            <a:pPr marL="0" indent="0">
              <a:buNone/>
            </a:pPr>
            <a:r>
              <a:rPr lang="en-IN" sz="2000" dirty="0">
                <a:solidFill>
                  <a:schemeClr val="bg1"/>
                </a:solidFill>
                <a:latin typeface="Poppins Light" panose="00000400000000000000" pitchFamily="50" charset="0"/>
                <a:cs typeface="Poppins Light" panose="00000400000000000000" pitchFamily="50" charset="0"/>
              </a:rPr>
              <a:t>day to visit medical store. </a:t>
            </a:r>
            <a:r>
              <a:rPr lang="en-US" sz="2000" b="0" i="0" dirty="0">
                <a:solidFill>
                  <a:schemeClr val="bg1"/>
                </a:solidFill>
                <a:effectLst/>
                <a:latin typeface="Poppins Light" panose="00000400000000000000" pitchFamily="50" charset="0"/>
                <a:cs typeface="Poppins Light" panose="00000400000000000000" pitchFamily="50" charset="0"/>
              </a:rPr>
              <a:t>Being able to order prescription medicine from the</a:t>
            </a:r>
          </a:p>
          <a:p>
            <a:pPr marL="0" indent="0">
              <a:buNone/>
            </a:pPr>
            <a:r>
              <a:rPr lang="en-US" sz="2000" b="0" i="0" dirty="0">
                <a:solidFill>
                  <a:schemeClr val="bg1"/>
                </a:solidFill>
                <a:effectLst/>
                <a:latin typeface="Poppins Light" panose="00000400000000000000" pitchFamily="50" charset="0"/>
                <a:cs typeface="Poppins Light" panose="00000400000000000000" pitchFamily="50" charset="0"/>
              </a:rPr>
              <a:t>comfort of your own home is certainly a better option.</a:t>
            </a:r>
            <a:endParaRPr lang="en-IN" sz="2000" dirty="0">
              <a:solidFill>
                <a:schemeClr val="bg1"/>
              </a:solidFill>
              <a:latin typeface="Poppins Light" panose="00000400000000000000" pitchFamily="50" charset="0"/>
              <a:cs typeface="Poppins Light" panose="00000400000000000000" pitchFamily="50" charset="0"/>
            </a:endParaRPr>
          </a:p>
          <a:p>
            <a:pPr marL="0" indent="0">
              <a:buNone/>
            </a:pPr>
            <a:endParaRPr lang="en-IN" sz="2000" dirty="0">
              <a:solidFill>
                <a:schemeClr val="bg1"/>
              </a:solidFill>
              <a:latin typeface="Poppins Light" panose="00000400000000000000" pitchFamily="50" charset="0"/>
              <a:cs typeface="Poppins Light" panose="00000400000000000000" pitchFamily="50" charset="0"/>
            </a:endParaRPr>
          </a:p>
          <a:p>
            <a:pPr marL="0" indent="0">
              <a:buNone/>
            </a:pPr>
            <a:endParaRPr lang="en-IN" sz="2000" dirty="0">
              <a:solidFill>
                <a:schemeClr val="bg1"/>
              </a:solidFill>
              <a:latin typeface="Poppins Light" panose="00000400000000000000" pitchFamily="50" charset="0"/>
              <a:cs typeface="Poppins Light" panose="00000400000000000000" pitchFamily="50" charset="0"/>
            </a:endParaRPr>
          </a:p>
        </p:txBody>
      </p:sp>
    </p:spTree>
    <p:extLst>
      <p:ext uri="{BB962C8B-B14F-4D97-AF65-F5344CB8AC3E}">
        <p14:creationId xmlns:p14="http://schemas.microsoft.com/office/powerpoint/2010/main" val="2661041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32682-B2BA-438D-BB3B-9FC2ED94C667}"/>
              </a:ext>
            </a:extLst>
          </p:cNvPr>
          <p:cNvSpPr>
            <a:spLocks noGrp="1"/>
          </p:cNvSpPr>
          <p:nvPr>
            <p:ph idx="1"/>
          </p:nvPr>
        </p:nvSpPr>
        <p:spPr>
          <a:xfrm>
            <a:off x="838200" y="295422"/>
            <a:ext cx="10515600" cy="6091309"/>
          </a:xfrm>
        </p:spPr>
        <p:txBody>
          <a:bodyPr>
            <a:normAutofit/>
          </a:bodyPr>
          <a:lstStyle/>
          <a:p>
            <a:pPr marL="0" indent="0">
              <a:buNone/>
            </a:pPr>
            <a:r>
              <a:rPr lang="en-IN" sz="2000" b="1" i="0" dirty="0">
                <a:solidFill>
                  <a:schemeClr val="bg1"/>
                </a:solidFill>
                <a:effectLst/>
                <a:latin typeface="Poppins Light" panose="00000400000000000000" pitchFamily="50" charset="0"/>
                <a:cs typeface="Poppins Light" panose="00000400000000000000" pitchFamily="50" charset="0"/>
              </a:rPr>
              <a:t>Discretion</a:t>
            </a:r>
            <a:r>
              <a:rPr lang="en-IN" sz="2000" dirty="0">
                <a:solidFill>
                  <a:schemeClr val="bg1"/>
                </a:solidFill>
                <a:latin typeface="Poppins Light" panose="00000400000000000000" pitchFamily="50" charset="0"/>
                <a:cs typeface="Poppins Light" panose="00000400000000000000" pitchFamily="50" charset="0"/>
              </a:rPr>
              <a:t> :- </a:t>
            </a:r>
            <a:r>
              <a:rPr lang="en-US" sz="2000" b="0" i="0" dirty="0">
                <a:solidFill>
                  <a:schemeClr val="bg1"/>
                </a:solidFill>
                <a:effectLst/>
                <a:latin typeface="Poppins Light" panose="00000400000000000000" pitchFamily="50" charset="0"/>
                <a:cs typeface="Poppins Light" panose="00000400000000000000" pitchFamily="50" charset="0"/>
              </a:rPr>
              <a:t>Have you ever been faced with the task of buying medication that</a:t>
            </a:r>
          </a:p>
          <a:p>
            <a:pPr marL="0" indent="0">
              <a:buNone/>
            </a:pPr>
            <a:r>
              <a:rPr lang="en-US" sz="2000" b="0" i="0" dirty="0">
                <a:solidFill>
                  <a:schemeClr val="bg1"/>
                </a:solidFill>
                <a:effectLst/>
                <a:latin typeface="Poppins Light" panose="00000400000000000000" pitchFamily="50" charset="0"/>
                <a:cs typeface="Poppins Light" panose="00000400000000000000" pitchFamily="50" charset="0"/>
              </a:rPr>
              <a:t> may be the cause of embarrassment? It happens to the best of us and isn’t </a:t>
            </a:r>
          </a:p>
          <a:p>
            <a:pPr marL="0" indent="0">
              <a:buNone/>
            </a:pPr>
            <a:r>
              <a:rPr lang="en-US" sz="2000" b="0" i="0" dirty="0">
                <a:solidFill>
                  <a:schemeClr val="bg1"/>
                </a:solidFill>
                <a:effectLst/>
                <a:latin typeface="Poppins Light" panose="00000400000000000000" pitchFamily="50" charset="0"/>
                <a:cs typeface="Poppins Light" panose="00000400000000000000" pitchFamily="50" charset="0"/>
              </a:rPr>
              <a:t>usually a pleasant experience. Sometimes discretion is best so if you need to </a:t>
            </a:r>
          </a:p>
          <a:p>
            <a:pPr marL="0" indent="0">
              <a:buNone/>
            </a:pPr>
            <a:r>
              <a:rPr lang="en-US" sz="2000" b="0" i="0" dirty="0">
                <a:solidFill>
                  <a:schemeClr val="bg1"/>
                </a:solidFill>
                <a:effectLst/>
                <a:latin typeface="Poppins Light" panose="00000400000000000000" pitchFamily="50" charset="0"/>
                <a:cs typeface="Poppins Light" panose="00000400000000000000" pitchFamily="50" charset="0"/>
              </a:rPr>
              <a:t>purchase something along the lines perhaps a </a:t>
            </a:r>
            <a:r>
              <a:rPr lang="en-US" sz="2000" b="0" i="0" dirty="0" err="1">
                <a:solidFill>
                  <a:schemeClr val="bg1"/>
                </a:solidFill>
                <a:effectLst/>
                <a:latin typeface="Poppins Light" panose="00000400000000000000" pitchFamily="50" charset="0"/>
                <a:cs typeface="Poppins Light" panose="00000400000000000000" pitchFamily="50" charset="0"/>
              </a:rPr>
              <a:t>haemorrhoid</a:t>
            </a:r>
            <a:r>
              <a:rPr lang="en-US" sz="2000" b="0" i="0" dirty="0">
                <a:solidFill>
                  <a:schemeClr val="bg1"/>
                </a:solidFill>
                <a:effectLst/>
                <a:latin typeface="Poppins Light" panose="00000400000000000000" pitchFamily="50" charset="0"/>
                <a:cs typeface="Poppins Light" panose="00000400000000000000" pitchFamily="50" charset="0"/>
              </a:rPr>
              <a:t> treatment or </a:t>
            </a:r>
          </a:p>
          <a:p>
            <a:pPr marL="0" indent="0">
              <a:buNone/>
            </a:pPr>
            <a:r>
              <a:rPr lang="en-US" sz="2000" b="0" i="0" dirty="0">
                <a:solidFill>
                  <a:schemeClr val="bg1"/>
                </a:solidFill>
                <a:effectLst/>
                <a:latin typeface="Poppins Light" panose="00000400000000000000" pitchFamily="50" charset="0"/>
                <a:cs typeface="Poppins Light" panose="00000400000000000000" pitchFamily="50" charset="0"/>
              </a:rPr>
              <a:t>something for which you feel </a:t>
            </a:r>
            <a:r>
              <a:rPr lang="en-IN" sz="2000" b="0" i="0" dirty="0">
                <a:solidFill>
                  <a:schemeClr val="bg1"/>
                </a:solidFill>
                <a:effectLst/>
                <a:latin typeface="Poppins Light" panose="00000400000000000000" pitchFamily="50" charset="0"/>
                <a:cs typeface="Poppins Light" panose="00000400000000000000" pitchFamily="50" charset="0"/>
              </a:rPr>
              <a:t>awkwardness asking for </a:t>
            </a:r>
            <a:r>
              <a:rPr lang="en-US" sz="2000" b="0" i="0" dirty="0">
                <a:solidFill>
                  <a:schemeClr val="bg1"/>
                </a:solidFill>
                <a:effectLst/>
                <a:latin typeface="Poppins Light" panose="00000400000000000000" pitchFamily="50" charset="0"/>
                <a:cs typeface="Poppins Light" panose="00000400000000000000" pitchFamily="50" charset="0"/>
              </a:rPr>
              <a:t>, wouldn’t you prefer to do </a:t>
            </a:r>
          </a:p>
          <a:p>
            <a:pPr marL="0" indent="0">
              <a:buNone/>
            </a:pPr>
            <a:r>
              <a:rPr lang="en-US" sz="2000" b="0" i="0" dirty="0">
                <a:solidFill>
                  <a:schemeClr val="bg1"/>
                </a:solidFill>
                <a:effectLst/>
                <a:latin typeface="Poppins Light" panose="00000400000000000000" pitchFamily="50" charset="0"/>
                <a:cs typeface="Poppins Light" panose="00000400000000000000" pitchFamily="50" charset="0"/>
              </a:rPr>
              <a:t>this online instead of in a shop full of prying eyes? Nobody need ever know and so </a:t>
            </a:r>
          </a:p>
          <a:p>
            <a:pPr marL="0" indent="0">
              <a:buNone/>
            </a:pPr>
            <a:r>
              <a:rPr lang="en-US" sz="2000" b="0" i="0" dirty="0">
                <a:solidFill>
                  <a:schemeClr val="bg1"/>
                </a:solidFill>
                <a:effectLst/>
                <a:latin typeface="Poppins Light" panose="00000400000000000000" pitchFamily="50" charset="0"/>
                <a:cs typeface="Poppins Light" panose="00000400000000000000" pitchFamily="50" charset="0"/>
              </a:rPr>
              <a:t>long as you ensure you receive the package yourself, they never will.</a:t>
            </a:r>
            <a:endParaRPr lang="en-IN" sz="2000" dirty="0">
              <a:solidFill>
                <a:schemeClr val="bg1"/>
              </a:solidFill>
              <a:latin typeface="Poppins Light" panose="00000400000000000000" pitchFamily="50" charset="0"/>
              <a:cs typeface="Poppins Light" panose="00000400000000000000" pitchFamily="50" charset="0"/>
            </a:endParaRPr>
          </a:p>
          <a:p>
            <a:pPr marL="0" indent="0">
              <a:buNone/>
            </a:pPr>
            <a:endParaRPr lang="en-IN" sz="2000" dirty="0">
              <a:solidFill>
                <a:schemeClr val="bg1"/>
              </a:solidFill>
              <a:latin typeface="Poppins Light" panose="00000400000000000000" pitchFamily="50" charset="0"/>
              <a:cs typeface="Poppins Light" panose="00000400000000000000" pitchFamily="50" charset="0"/>
            </a:endParaRPr>
          </a:p>
        </p:txBody>
      </p:sp>
    </p:spTree>
    <p:extLst>
      <p:ext uri="{BB962C8B-B14F-4D97-AF65-F5344CB8AC3E}">
        <p14:creationId xmlns:p14="http://schemas.microsoft.com/office/powerpoint/2010/main" val="53065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2522-AEC4-4A9F-BD03-14C67FE46A18}"/>
              </a:ext>
            </a:extLst>
          </p:cNvPr>
          <p:cNvSpPr>
            <a:spLocks noGrp="1"/>
          </p:cNvSpPr>
          <p:nvPr>
            <p:ph type="title"/>
          </p:nvPr>
        </p:nvSpPr>
        <p:spPr>
          <a:xfrm>
            <a:off x="838200" y="365125"/>
            <a:ext cx="10515600" cy="929103"/>
          </a:xfrm>
        </p:spPr>
        <p:txBody>
          <a:bodyPr/>
          <a:lstStyle/>
          <a:p>
            <a:r>
              <a:rPr lang="en-IN" dirty="0">
                <a:solidFill>
                  <a:schemeClr val="bg1"/>
                </a:solidFill>
                <a:latin typeface="Montserrat" panose="00000500000000000000" pitchFamily="2" charset="0"/>
              </a:rPr>
              <a:t>System software use:- </a:t>
            </a:r>
          </a:p>
        </p:txBody>
      </p:sp>
      <p:sp>
        <p:nvSpPr>
          <p:cNvPr id="3" name="Content Placeholder 2">
            <a:extLst>
              <a:ext uri="{FF2B5EF4-FFF2-40B4-BE49-F238E27FC236}">
                <a16:creationId xmlns:a16="http://schemas.microsoft.com/office/drawing/2014/main" id="{B5832682-B2BA-438D-BB3B-9FC2ED94C667}"/>
              </a:ext>
            </a:extLst>
          </p:cNvPr>
          <p:cNvSpPr>
            <a:spLocks noGrp="1"/>
          </p:cNvSpPr>
          <p:nvPr>
            <p:ph idx="1"/>
          </p:nvPr>
        </p:nvSpPr>
        <p:spPr>
          <a:xfrm>
            <a:off x="838200" y="1406769"/>
            <a:ext cx="10515600" cy="4979962"/>
          </a:xfrm>
        </p:spPr>
        <p:txBody>
          <a:bodyPr>
            <a:normAutofit/>
          </a:bodyPr>
          <a:lstStyle/>
          <a:p>
            <a:pPr marL="0" indent="0">
              <a:buNone/>
            </a:pPr>
            <a:r>
              <a:rPr lang="en-IN" sz="2000" dirty="0">
                <a:solidFill>
                  <a:schemeClr val="bg1"/>
                </a:solidFill>
                <a:latin typeface="Poppins Light" panose="00000400000000000000" pitchFamily="50" charset="0"/>
                <a:cs typeface="Poppins Light" panose="00000400000000000000" pitchFamily="50" charset="0"/>
              </a:rPr>
              <a:t>This system contains two main module:- 1.Admin Panel(Dashboard) , 	2.Frontend(For customers.)</a:t>
            </a:r>
          </a:p>
          <a:p>
            <a:pPr marL="0" indent="0">
              <a:buNone/>
            </a:pPr>
            <a:r>
              <a:rPr lang="en-IN" sz="2000" dirty="0">
                <a:solidFill>
                  <a:schemeClr val="bg1"/>
                </a:solidFill>
                <a:latin typeface="Poppins Light" panose="00000400000000000000" pitchFamily="50" charset="0"/>
                <a:cs typeface="Poppins Light" panose="00000400000000000000" pitchFamily="50" charset="0"/>
              </a:rPr>
              <a:t>Admin Panel (Administration Dashboard) is only accessible for authorized person.</a:t>
            </a:r>
          </a:p>
          <a:p>
            <a:pPr marL="0" indent="0">
              <a:buNone/>
            </a:pPr>
            <a:r>
              <a:rPr lang="en-IN" sz="2000" dirty="0">
                <a:solidFill>
                  <a:schemeClr val="bg1"/>
                </a:solidFill>
                <a:latin typeface="Poppins Light" panose="00000400000000000000" pitchFamily="50" charset="0"/>
                <a:cs typeface="Poppins Light" panose="00000400000000000000" pitchFamily="50" charset="0"/>
              </a:rPr>
              <a:t>From Admin Panel admin handles his online store. There are functionality of every</a:t>
            </a:r>
          </a:p>
          <a:p>
            <a:pPr marL="0" indent="0">
              <a:buNone/>
            </a:pPr>
            <a:r>
              <a:rPr lang="en-IN" sz="2000" dirty="0">
                <a:solidFill>
                  <a:schemeClr val="bg1"/>
                </a:solidFill>
                <a:latin typeface="Poppins Light" panose="00000400000000000000" pitchFamily="50" charset="0"/>
                <a:cs typeface="Poppins Light" panose="00000400000000000000" pitchFamily="50" charset="0"/>
              </a:rPr>
              <a:t>possibility is included to manage store online. From admin panel admin can </a:t>
            </a:r>
          </a:p>
          <a:p>
            <a:pPr marL="0" indent="0">
              <a:buNone/>
            </a:pPr>
            <a:r>
              <a:rPr lang="en-IN" sz="2000" dirty="0">
                <a:solidFill>
                  <a:schemeClr val="bg1"/>
                </a:solidFill>
                <a:latin typeface="Poppins Light" panose="00000400000000000000" pitchFamily="50" charset="0"/>
                <a:cs typeface="Poppins Light" panose="00000400000000000000" pitchFamily="50" charset="0"/>
              </a:rPr>
              <a:t>manage store’s product and products categories. Admin can make product</a:t>
            </a:r>
          </a:p>
          <a:p>
            <a:pPr marL="0" indent="0">
              <a:buNone/>
            </a:pPr>
            <a:r>
              <a:rPr lang="en-IN" sz="2000" dirty="0">
                <a:solidFill>
                  <a:schemeClr val="bg1"/>
                </a:solidFill>
                <a:latin typeface="Poppins Light" panose="00000400000000000000" pitchFamily="50" charset="0"/>
                <a:cs typeface="Poppins Light" panose="00000400000000000000" pitchFamily="50" charset="0"/>
              </a:rPr>
              <a:t>available or unavailable on store(frontend). Orders are received at admin </a:t>
            </a:r>
          </a:p>
          <a:p>
            <a:pPr marL="0" indent="0">
              <a:buNone/>
            </a:pPr>
            <a:r>
              <a:rPr lang="en-IN" sz="2000" dirty="0">
                <a:solidFill>
                  <a:schemeClr val="bg1"/>
                </a:solidFill>
                <a:latin typeface="Poppins Light" panose="00000400000000000000" pitchFamily="50" charset="0"/>
                <a:cs typeface="Poppins Light" panose="00000400000000000000" pitchFamily="50" charset="0"/>
              </a:rPr>
              <a:t>dashboard. Admin can deal with orders very easily like change order , delete </a:t>
            </a:r>
          </a:p>
          <a:p>
            <a:pPr marL="0" indent="0">
              <a:buNone/>
            </a:pPr>
            <a:r>
              <a:rPr lang="en-IN" sz="2000" dirty="0" err="1">
                <a:solidFill>
                  <a:schemeClr val="bg1"/>
                </a:solidFill>
                <a:latin typeface="Poppins Light" panose="00000400000000000000" pitchFamily="50" charset="0"/>
                <a:cs typeface="Poppins Light" panose="00000400000000000000" pitchFamily="50" charset="0"/>
              </a:rPr>
              <a:t>delievered</a:t>
            </a:r>
            <a:r>
              <a:rPr lang="en-IN" sz="2000" dirty="0">
                <a:solidFill>
                  <a:schemeClr val="bg1"/>
                </a:solidFill>
                <a:latin typeface="Poppins Light" panose="00000400000000000000" pitchFamily="50" charset="0"/>
                <a:cs typeface="Poppins Light" panose="00000400000000000000" pitchFamily="50" charset="0"/>
              </a:rPr>
              <a:t> order and more. Admin also can manage customers identity online</a:t>
            </a:r>
          </a:p>
          <a:p>
            <a:pPr marL="0" indent="0">
              <a:buNone/>
            </a:pPr>
            <a:r>
              <a:rPr lang="en-IN" sz="2000" dirty="0">
                <a:solidFill>
                  <a:schemeClr val="bg1"/>
                </a:solidFill>
                <a:latin typeface="Poppins Light" panose="00000400000000000000" pitchFamily="50" charset="0"/>
                <a:cs typeface="Poppins Light" panose="00000400000000000000" pitchFamily="50" charset="0"/>
              </a:rPr>
              <a:t>and user registration. Admin can also manipulate website minor details of store</a:t>
            </a:r>
          </a:p>
          <a:p>
            <a:pPr marL="0" indent="0">
              <a:buNone/>
            </a:pPr>
            <a:r>
              <a:rPr lang="en-IN" sz="2000" dirty="0">
                <a:solidFill>
                  <a:schemeClr val="bg1"/>
                </a:solidFill>
                <a:latin typeface="Poppins Light" panose="00000400000000000000" pitchFamily="50" charset="0"/>
                <a:cs typeface="Poppins Light" panose="00000400000000000000" pitchFamily="50" charset="0"/>
              </a:rPr>
              <a:t>like store currency. System software makes it easy and less timewasting. </a:t>
            </a:r>
          </a:p>
        </p:txBody>
      </p:sp>
    </p:spTree>
    <p:extLst>
      <p:ext uri="{BB962C8B-B14F-4D97-AF65-F5344CB8AC3E}">
        <p14:creationId xmlns:p14="http://schemas.microsoft.com/office/powerpoint/2010/main" val="3504691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32682-B2BA-438D-BB3B-9FC2ED94C667}"/>
              </a:ext>
            </a:extLst>
          </p:cNvPr>
          <p:cNvSpPr>
            <a:spLocks noGrp="1"/>
          </p:cNvSpPr>
          <p:nvPr>
            <p:ph idx="1"/>
          </p:nvPr>
        </p:nvSpPr>
        <p:spPr>
          <a:xfrm>
            <a:off x="838200" y="344557"/>
            <a:ext cx="10515600" cy="6042174"/>
          </a:xfrm>
        </p:spPr>
        <p:txBody>
          <a:bodyPr>
            <a:normAutofit/>
          </a:bodyPr>
          <a:lstStyle/>
          <a:p>
            <a:pPr marL="0" indent="0">
              <a:buNone/>
            </a:pPr>
            <a:r>
              <a:rPr lang="en-US" sz="2000" b="0" i="0" dirty="0">
                <a:solidFill>
                  <a:schemeClr val="bg1"/>
                </a:solidFill>
                <a:effectLst/>
                <a:latin typeface="Poppins Light" panose="00000400000000000000" pitchFamily="50" charset="0"/>
                <a:cs typeface="Poppins Light" panose="00000400000000000000" pitchFamily="50" charset="0"/>
              </a:rPr>
              <a:t>Frontend of Medical store system is an software application for medical shop</a:t>
            </a:r>
          </a:p>
          <a:p>
            <a:pPr marL="0" indent="0">
              <a:buNone/>
            </a:pPr>
            <a:r>
              <a:rPr lang="en-US" sz="2000" b="0" i="0" dirty="0">
                <a:solidFill>
                  <a:schemeClr val="bg1"/>
                </a:solidFill>
                <a:effectLst/>
                <a:latin typeface="Poppins Light" panose="00000400000000000000" pitchFamily="50" charset="0"/>
                <a:cs typeface="Poppins Light" panose="00000400000000000000" pitchFamily="50" charset="0"/>
              </a:rPr>
              <a:t>designed as to ease the work load of medical shop professionals. The main </a:t>
            </a:r>
          </a:p>
          <a:p>
            <a:pPr marL="0" indent="0">
              <a:buNone/>
            </a:pPr>
            <a:r>
              <a:rPr lang="en-US" sz="2000" b="0" i="0" dirty="0">
                <a:solidFill>
                  <a:schemeClr val="bg1"/>
                </a:solidFill>
                <a:effectLst/>
                <a:latin typeface="Poppins Light" panose="00000400000000000000" pitchFamily="50" charset="0"/>
                <a:cs typeface="Poppins Light" panose="00000400000000000000" pitchFamily="50" charset="0"/>
              </a:rPr>
              <a:t>feature includes Billing, Shopping, Orders, Product Information, purchase </a:t>
            </a:r>
          </a:p>
          <a:p>
            <a:pPr marL="0" indent="0">
              <a:buNone/>
            </a:pPr>
            <a:r>
              <a:rPr lang="en-US" sz="2000" b="0" i="0" dirty="0">
                <a:solidFill>
                  <a:schemeClr val="bg1"/>
                </a:solidFill>
                <a:effectLst/>
                <a:latin typeface="Poppins Light" panose="00000400000000000000" pitchFamily="50" charset="0"/>
                <a:cs typeface="Poppins Light" panose="00000400000000000000" pitchFamily="50" charset="0"/>
              </a:rPr>
              <a:t>report and customer details, etc.</a:t>
            </a:r>
          </a:p>
          <a:p>
            <a:pPr marL="0" indent="0">
              <a:buNone/>
            </a:pPr>
            <a:endParaRPr lang="en-US" sz="2000" dirty="0">
              <a:solidFill>
                <a:schemeClr val="bg1"/>
              </a:solidFill>
              <a:latin typeface="Poppins Light" panose="00000400000000000000" pitchFamily="50" charset="0"/>
              <a:cs typeface="Poppins Light" panose="00000400000000000000" pitchFamily="50" charset="0"/>
            </a:endParaRPr>
          </a:p>
          <a:p>
            <a:pPr marL="0" indent="0">
              <a:buNone/>
            </a:pPr>
            <a:endParaRPr lang="en-US" sz="2000" dirty="0">
              <a:solidFill>
                <a:schemeClr val="bg1"/>
              </a:solidFill>
              <a:latin typeface="Poppins Light" panose="00000400000000000000" pitchFamily="50" charset="0"/>
              <a:cs typeface="Poppins Light" panose="00000400000000000000" pitchFamily="50" charset="0"/>
            </a:endParaRPr>
          </a:p>
          <a:p>
            <a:pPr marL="0" indent="0">
              <a:buNone/>
            </a:pPr>
            <a:r>
              <a:rPr lang="en-US" sz="2000" dirty="0">
                <a:solidFill>
                  <a:schemeClr val="bg1"/>
                </a:solidFill>
                <a:latin typeface="Poppins Light" panose="00000400000000000000" pitchFamily="50" charset="0"/>
                <a:cs typeface="Poppins Light" panose="00000400000000000000" pitchFamily="50" charset="0"/>
              </a:rPr>
              <a:t>Software Requirement:- </a:t>
            </a:r>
          </a:p>
          <a:p>
            <a:pPr marL="0" indent="0">
              <a:buNone/>
            </a:pPr>
            <a:r>
              <a:rPr lang="en-IN" sz="2000" dirty="0">
                <a:solidFill>
                  <a:schemeClr val="bg1"/>
                </a:solidFill>
                <a:latin typeface="Poppins Light" panose="00000400000000000000" pitchFamily="50" charset="0"/>
                <a:cs typeface="Poppins Light" panose="00000400000000000000" pitchFamily="50" charset="0"/>
              </a:rPr>
              <a:t>Backend:- localhost (</a:t>
            </a:r>
            <a:r>
              <a:rPr lang="en-IN" sz="2000" dirty="0" err="1">
                <a:solidFill>
                  <a:schemeClr val="bg1"/>
                </a:solidFill>
                <a:latin typeface="Poppins Light" panose="00000400000000000000" pitchFamily="50" charset="0"/>
                <a:cs typeface="Poppins Light" panose="00000400000000000000" pitchFamily="50" charset="0"/>
              </a:rPr>
              <a:t>Xampp</a:t>
            </a:r>
            <a:r>
              <a:rPr lang="en-IN" sz="2000" dirty="0">
                <a:solidFill>
                  <a:schemeClr val="bg1"/>
                </a:solidFill>
                <a:latin typeface="Poppins Light" panose="00000400000000000000" pitchFamily="50" charset="0"/>
                <a:cs typeface="Poppins Light" panose="00000400000000000000" pitchFamily="50" charset="0"/>
              </a:rPr>
              <a:t>/</a:t>
            </a:r>
            <a:r>
              <a:rPr lang="en-IN" sz="2000" dirty="0" err="1">
                <a:solidFill>
                  <a:schemeClr val="bg1"/>
                </a:solidFill>
                <a:latin typeface="Poppins Light" panose="00000400000000000000" pitchFamily="50" charset="0"/>
                <a:cs typeface="Poppins Light" panose="00000400000000000000" pitchFamily="50" charset="0"/>
              </a:rPr>
              <a:t>Wampp</a:t>
            </a:r>
            <a:r>
              <a:rPr lang="en-IN" sz="2000" dirty="0">
                <a:solidFill>
                  <a:schemeClr val="bg1"/>
                </a:solidFill>
                <a:latin typeface="Poppins Light" panose="00000400000000000000" pitchFamily="50" charset="0"/>
                <a:cs typeface="Poppins Light" panose="00000400000000000000" pitchFamily="50" charset="0"/>
              </a:rPr>
              <a:t>)</a:t>
            </a:r>
          </a:p>
          <a:p>
            <a:pPr marL="0" indent="0">
              <a:buNone/>
            </a:pPr>
            <a:r>
              <a:rPr lang="en-IN" sz="2000" dirty="0">
                <a:solidFill>
                  <a:schemeClr val="bg1"/>
                </a:solidFill>
                <a:latin typeface="Poppins Light" panose="00000400000000000000" pitchFamily="50" charset="0"/>
                <a:cs typeface="Poppins Light" panose="00000400000000000000" pitchFamily="50" charset="0"/>
              </a:rPr>
              <a:t>Frontend:- Sublime Text</a:t>
            </a:r>
          </a:p>
          <a:p>
            <a:pPr marL="0" indent="0">
              <a:buNone/>
            </a:pPr>
            <a:endParaRPr lang="en-IN" sz="2000" dirty="0">
              <a:solidFill>
                <a:schemeClr val="bg1"/>
              </a:solidFill>
              <a:latin typeface="Poppins Light" panose="00000400000000000000" pitchFamily="50" charset="0"/>
              <a:cs typeface="Poppins Light" panose="00000400000000000000" pitchFamily="50" charset="0"/>
            </a:endParaRPr>
          </a:p>
          <a:p>
            <a:pPr marL="0" indent="0">
              <a:buNone/>
            </a:pPr>
            <a:r>
              <a:rPr lang="en-IN" sz="2000" dirty="0">
                <a:solidFill>
                  <a:schemeClr val="bg1"/>
                </a:solidFill>
                <a:latin typeface="Poppins Light" panose="00000400000000000000" pitchFamily="50" charset="0"/>
                <a:cs typeface="Poppins Light" panose="00000400000000000000" pitchFamily="50" charset="0"/>
              </a:rPr>
              <a:t>Hardware Requirements:- </a:t>
            </a:r>
          </a:p>
          <a:p>
            <a:pPr marL="0" indent="0">
              <a:buNone/>
            </a:pPr>
            <a:r>
              <a:rPr lang="en-IN" sz="2000" dirty="0">
                <a:solidFill>
                  <a:schemeClr val="bg1"/>
                </a:solidFill>
                <a:latin typeface="Poppins Light" panose="00000400000000000000" pitchFamily="50" charset="0"/>
                <a:cs typeface="Poppins Light" panose="00000400000000000000" pitchFamily="50" charset="0"/>
              </a:rPr>
              <a:t>Memory:- 77.8 MB</a:t>
            </a:r>
          </a:p>
          <a:p>
            <a:pPr marL="0" indent="0">
              <a:buNone/>
            </a:pPr>
            <a:r>
              <a:rPr lang="en-IN" sz="2000" dirty="0">
                <a:solidFill>
                  <a:schemeClr val="bg1"/>
                </a:solidFill>
                <a:latin typeface="Poppins Light" panose="00000400000000000000" pitchFamily="50" charset="0"/>
                <a:cs typeface="Poppins Light" panose="00000400000000000000" pitchFamily="50" charset="0"/>
              </a:rPr>
              <a:t>Hard disk space:- 2GB</a:t>
            </a:r>
          </a:p>
          <a:p>
            <a:pPr marL="0" indent="0">
              <a:buNone/>
            </a:pPr>
            <a:endParaRPr lang="en-IN" sz="2000" dirty="0">
              <a:solidFill>
                <a:schemeClr val="bg1"/>
              </a:solidFill>
              <a:latin typeface="Poppins Light" panose="00000400000000000000" pitchFamily="50" charset="0"/>
              <a:cs typeface="Poppins Light" panose="00000400000000000000" pitchFamily="50" charset="0"/>
            </a:endParaRPr>
          </a:p>
          <a:p>
            <a:pPr marL="0" indent="0">
              <a:buNone/>
            </a:pPr>
            <a:endParaRPr lang="en-IN" sz="2000" dirty="0">
              <a:solidFill>
                <a:schemeClr val="bg1"/>
              </a:solidFill>
              <a:latin typeface="Poppins Light" panose="00000400000000000000" pitchFamily="50" charset="0"/>
              <a:cs typeface="Poppins Light" panose="00000400000000000000" pitchFamily="50" charset="0"/>
            </a:endParaRPr>
          </a:p>
        </p:txBody>
      </p:sp>
    </p:spTree>
    <p:extLst>
      <p:ext uri="{BB962C8B-B14F-4D97-AF65-F5344CB8AC3E}">
        <p14:creationId xmlns:p14="http://schemas.microsoft.com/office/powerpoint/2010/main" val="2634028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2522-AEC4-4A9F-BD03-14C67FE46A18}"/>
              </a:ext>
            </a:extLst>
          </p:cNvPr>
          <p:cNvSpPr>
            <a:spLocks noGrp="1"/>
          </p:cNvSpPr>
          <p:nvPr>
            <p:ph type="title"/>
          </p:nvPr>
        </p:nvSpPr>
        <p:spPr>
          <a:xfrm>
            <a:off x="838200" y="365125"/>
            <a:ext cx="10515600" cy="929103"/>
          </a:xfrm>
        </p:spPr>
        <p:txBody>
          <a:bodyPr/>
          <a:lstStyle/>
          <a:p>
            <a:r>
              <a:rPr lang="en-IN" dirty="0">
                <a:solidFill>
                  <a:schemeClr val="bg1"/>
                </a:solidFill>
                <a:latin typeface="Montserrat" panose="00000500000000000000" pitchFamily="2" charset="0"/>
              </a:rPr>
              <a:t>System modules:- </a:t>
            </a:r>
          </a:p>
        </p:txBody>
      </p:sp>
      <p:sp>
        <p:nvSpPr>
          <p:cNvPr id="3" name="Content Placeholder 2">
            <a:extLst>
              <a:ext uri="{FF2B5EF4-FFF2-40B4-BE49-F238E27FC236}">
                <a16:creationId xmlns:a16="http://schemas.microsoft.com/office/drawing/2014/main" id="{B5832682-B2BA-438D-BB3B-9FC2ED94C667}"/>
              </a:ext>
            </a:extLst>
          </p:cNvPr>
          <p:cNvSpPr>
            <a:spLocks noGrp="1"/>
          </p:cNvSpPr>
          <p:nvPr>
            <p:ph idx="1"/>
          </p:nvPr>
        </p:nvSpPr>
        <p:spPr>
          <a:xfrm>
            <a:off x="838200" y="1406769"/>
            <a:ext cx="10515600" cy="4979962"/>
          </a:xfrm>
        </p:spPr>
        <p:txBody>
          <a:bodyPr>
            <a:normAutofit/>
          </a:bodyPr>
          <a:lstStyle/>
          <a:p>
            <a:pPr marL="0" indent="0">
              <a:buNone/>
            </a:pPr>
            <a:r>
              <a:rPr lang="en-IN" sz="2000" dirty="0">
                <a:solidFill>
                  <a:schemeClr val="bg1"/>
                </a:solidFill>
                <a:latin typeface="Poppins Light" panose="00000400000000000000" pitchFamily="50" charset="0"/>
                <a:cs typeface="Poppins Light" panose="00000400000000000000" pitchFamily="50" charset="0"/>
              </a:rPr>
              <a:t>Admin Panel (Administration Dashboard)modules:- </a:t>
            </a:r>
          </a:p>
          <a:p>
            <a:pPr marL="0" indent="0">
              <a:buNone/>
            </a:pPr>
            <a:r>
              <a:rPr lang="en-IN" sz="2000" dirty="0" err="1">
                <a:solidFill>
                  <a:schemeClr val="bg1"/>
                </a:solidFill>
                <a:latin typeface="Poppins Light" panose="00000400000000000000" pitchFamily="50" charset="0"/>
                <a:cs typeface="Poppins Light" panose="00000400000000000000" pitchFamily="50" charset="0"/>
              </a:rPr>
              <a:t>Expexted</a:t>
            </a:r>
            <a:r>
              <a:rPr lang="en-IN" sz="2000" dirty="0">
                <a:solidFill>
                  <a:schemeClr val="bg1"/>
                </a:solidFill>
                <a:latin typeface="Poppins Light" panose="00000400000000000000" pitchFamily="50" charset="0"/>
                <a:cs typeface="Poppins Light" panose="00000400000000000000" pitchFamily="50" charset="0"/>
              </a:rPr>
              <a:t> of working admin panel</a:t>
            </a:r>
          </a:p>
          <a:p>
            <a:pPr marL="0" indent="0">
              <a:buNone/>
            </a:pPr>
            <a:r>
              <a:rPr lang="en-IN" sz="2000" dirty="0">
                <a:solidFill>
                  <a:schemeClr val="bg1"/>
                </a:solidFill>
                <a:latin typeface="Poppins Light" panose="00000400000000000000" pitchFamily="50" charset="0"/>
                <a:cs typeface="Poppins Light" panose="00000400000000000000" pitchFamily="50" charset="0"/>
              </a:rPr>
              <a:t>	Admin Login </a:t>
            </a:r>
          </a:p>
          <a:p>
            <a:pPr marL="0" indent="0">
              <a:buNone/>
            </a:pPr>
            <a:r>
              <a:rPr lang="en-IN" sz="2000" dirty="0">
                <a:solidFill>
                  <a:schemeClr val="bg1"/>
                </a:solidFill>
                <a:latin typeface="Poppins Light" panose="00000400000000000000" pitchFamily="50" charset="0"/>
                <a:cs typeface="Poppins Light" panose="00000400000000000000" pitchFamily="50" charset="0"/>
              </a:rPr>
              <a:t>	Category management</a:t>
            </a:r>
          </a:p>
          <a:p>
            <a:pPr marL="0" indent="0">
              <a:buNone/>
            </a:pPr>
            <a:r>
              <a:rPr lang="en-IN" sz="2000" dirty="0">
                <a:solidFill>
                  <a:schemeClr val="bg1"/>
                </a:solidFill>
                <a:latin typeface="Poppins Light" panose="00000400000000000000" pitchFamily="50" charset="0"/>
                <a:cs typeface="Poppins Light" panose="00000400000000000000" pitchFamily="50" charset="0"/>
              </a:rPr>
              <a:t>	Product management</a:t>
            </a:r>
          </a:p>
          <a:p>
            <a:pPr marL="0" indent="0">
              <a:buNone/>
            </a:pPr>
            <a:r>
              <a:rPr lang="en-IN" sz="2000" dirty="0">
                <a:solidFill>
                  <a:schemeClr val="bg1"/>
                </a:solidFill>
                <a:latin typeface="Poppins Light" panose="00000400000000000000" pitchFamily="50" charset="0"/>
                <a:cs typeface="Poppins Light" panose="00000400000000000000" pitchFamily="50" charset="0"/>
              </a:rPr>
              <a:t>	Orders management</a:t>
            </a:r>
          </a:p>
          <a:p>
            <a:pPr marL="0" indent="0">
              <a:buNone/>
            </a:pPr>
            <a:r>
              <a:rPr lang="en-IN" sz="2000" dirty="0">
                <a:solidFill>
                  <a:schemeClr val="bg1"/>
                </a:solidFill>
                <a:latin typeface="Poppins Light" panose="00000400000000000000" pitchFamily="50" charset="0"/>
                <a:cs typeface="Poppins Light" panose="00000400000000000000" pitchFamily="50" charset="0"/>
              </a:rPr>
              <a:t>	User management </a:t>
            </a:r>
          </a:p>
          <a:p>
            <a:pPr marL="0" indent="0">
              <a:buNone/>
            </a:pPr>
            <a:r>
              <a:rPr lang="en-IN" sz="2000" dirty="0">
                <a:solidFill>
                  <a:schemeClr val="bg1"/>
                </a:solidFill>
                <a:latin typeface="Poppins Light" panose="00000400000000000000" pitchFamily="50" charset="0"/>
                <a:cs typeface="Poppins Light" panose="00000400000000000000" pitchFamily="50" charset="0"/>
              </a:rPr>
              <a:t>	Global Settings</a:t>
            </a:r>
          </a:p>
          <a:p>
            <a:pPr marL="0" indent="0">
              <a:buNone/>
            </a:pPr>
            <a:r>
              <a:rPr lang="en-IN" sz="2000" dirty="0">
                <a:solidFill>
                  <a:schemeClr val="bg1"/>
                </a:solidFill>
                <a:latin typeface="Poppins Light" panose="00000400000000000000" pitchFamily="50" charset="0"/>
                <a:cs typeface="Poppins Light" panose="00000400000000000000" pitchFamily="50" charset="0"/>
              </a:rPr>
              <a:t>	Admin Profile</a:t>
            </a:r>
          </a:p>
          <a:p>
            <a:pPr marL="0" indent="0">
              <a:buNone/>
            </a:pPr>
            <a:r>
              <a:rPr lang="en-IN" sz="2000" dirty="0">
                <a:solidFill>
                  <a:schemeClr val="bg1"/>
                </a:solidFill>
                <a:latin typeface="Poppins Light" panose="00000400000000000000" pitchFamily="50" charset="0"/>
                <a:cs typeface="Poppins Light" panose="00000400000000000000" pitchFamily="50" charset="0"/>
              </a:rPr>
              <a:t>	</a:t>
            </a:r>
          </a:p>
          <a:p>
            <a:pPr marL="0" indent="0">
              <a:buNone/>
            </a:pPr>
            <a:r>
              <a:rPr lang="en-IN" sz="2000" dirty="0">
                <a:solidFill>
                  <a:schemeClr val="bg1"/>
                </a:solidFill>
                <a:latin typeface="Poppins Light" panose="00000400000000000000" pitchFamily="50" charset="0"/>
                <a:cs typeface="Poppins Light" panose="00000400000000000000" pitchFamily="50" charset="0"/>
              </a:rPr>
              <a:t>Admin Login:- Admin login module is for admin access and </a:t>
            </a:r>
            <a:r>
              <a:rPr lang="en-IN" sz="2000" dirty="0" err="1">
                <a:solidFill>
                  <a:schemeClr val="bg1"/>
                </a:solidFill>
                <a:latin typeface="Poppins Light" panose="00000400000000000000" pitchFamily="50" charset="0"/>
                <a:cs typeface="Poppins Light" panose="00000400000000000000" pitchFamily="50" charset="0"/>
              </a:rPr>
              <a:t>authoriation</a:t>
            </a:r>
            <a:r>
              <a:rPr lang="en-IN" sz="2000" dirty="0">
                <a:solidFill>
                  <a:schemeClr val="bg1"/>
                </a:solidFill>
                <a:latin typeface="Poppins Light" panose="00000400000000000000" pitchFamily="50" charset="0"/>
                <a:cs typeface="Poppins Light" panose="00000400000000000000" pitchFamily="50" charset="0"/>
              </a:rPr>
              <a:t>. It checks</a:t>
            </a:r>
          </a:p>
          <a:p>
            <a:pPr marL="0" indent="0">
              <a:buNone/>
            </a:pPr>
            <a:r>
              <a:rPr lang="en-IN" sz="2000" dirty="0">
                <a:solidFill>
                  <a:schemeClr val="bg1"/>
                </a:solidFill>
                <a:latin typeface="Poppins Light" panose="00000400000000000000" pitchFamily="50" charset="0"/>
                <a:cs typeface="Poppins Light" panose="00000400000000000000" pitchFamily="50" charset="0"/>
              </a:rPr>
              <a:t>Whether authorized person is accessing Administration </a:t>
            </a:r>
            <a:r>
              <a:rPr lang="en-IN" sz="2000" dirty="0" err="1">
                <a:solidFill>
                  <a:schemeClr val="bg1"/>
                </a:solidFill>
                <a:latin typeface="Poppins Light" panose="00000400000000000000" pitchFamily="50" charset="0"/>
                <a:cs typeface="Poppins Light" panose="00000400000000000000" pitchFamily="50" charset="0"/>
              </a:rPr>
              <a:t>Dashoard</a:t>
            </a:r>
            <a:r>
              <a:rPr lang="en-IN" sz="2000" dirty="0">
                <a:solidFill>
                  <a:schemeClr val="bg1"/>
                </a:solidFill>
                <a:latin typeface="Poppins Light" panose="00000400000000000000" pitchFamily="50" charset="0"/>
                <a:cs typeface="Poppins Light" panose="00000400000000000000" pitchFamily="50" charset="0"/>
              </a:rPr>
              <a:t> or not.</a:t>
            </a:r>
          </a:p>
          <a:p>
            <a:pPr marL="0" indent="0">
              <a:buNone/>
            </a:pPr>
            <a:endParaRPr lang="en-IN" sz="2000" dirty="0">
              <a:solidFill>
                <a:schemeClr val="bg1"/>
              </a:solidFill>
              <a:latin typeface="Poppins Light" panose="00000400000000000000" pitchFamily="50" charset="0"/>
              <a:cs typeface="Poppins Light" panose="00000400000000000000" pitchFamily="50" charset="0"/>
            </a:endParaRPr>
          </a:p>
        </p:txBody>
      </p:sp>
    </p:spTree>
    <p:extLst>
      <p:ext uri="{BB962C8B-B14F-4D97-AF65-F5344CB8AC3E}">
        <p14:creationId xmlns:p14="http://schemas.microsoft.com/office/powerpoint/2010/main" val="156574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32682-B2BA-438D-BB3B-9FC2ED94C667}"/>
              </a:ext>
            </a:extLst>
          </p:cNvPr>
          <p:cNvSpPr>
            <a:spLocks noGrp="1"/>
          </p:cNvSpPr>
          <p:nvPr>
            <p:ph idx="1"/>
          </p:nvPr>
        </p:nvSpPr>
        <p:spPr>
          <a:xfrm>
            <a:off x="838200" y="1406769"/>
            <a:ext cx="10515600" cy="4979962"/>
          </a:xfrm>
        </p:spPr>
        <p:txBody>
          <a:bodyPr>
            <a:normAutofit fontScale="92500" lnSpcReduction="10000"/>
          </a:bodyPr>
          <a:lstStyle/>
          <a:p>
            <a:pPr marL="0" indent="0">
              <a:buNone/>
            </a:pPr>
            <a:r>
              <a:rPr lang="en-IN" sz="2000" dirty="0">
                <a:solidFill>
                  <a:schemeClr val="bg1"/>
                </a:solidFill>
                <a:latin typeface="Poppins Light" panose="00000400000000000000" pitchFamily="50" charset="0"/>
                <a:cs typeface="Poppins Light" panose="00000400000000000000" pitchFamily="50" charset="0"/>
              </a:rPr>
              <a:t>Category </a:t>
            </a:r>
            <a:r>
              <a:rPr lang="en-IN" sz="2000" dirty="0" err="1">
                <a:solidFill>
                  <a:schemeClr val="bg1"/>
                </a:solidFill>
                <a:latin typeface="Poppins Light" panose="00000400000000000000" pitchFamily="50" charset="0"/>
                <a:cs typeface="Poppins Light" panose="00000400000000000000" pitchFamily="50" charset="0"/>
              </a:rPr>
              <a:t>Managemet</a:t>
            </a:r>
            <a:r>
              <a:rPr lang="en-IN" sz="2000" dirty="0">
                <a:solidFill>
                  <a:schemeClr val="bg1"/>
                </a:solidFill>
                <a:latin typeface="Poppins Light" panose="00000400000000000000" pitchFamily="50" charset="0"/>
                <a:cs typeface="Poppins Light" panose="00000400000000000000" pitchFamily="50" charset="0"/>
              </a:rPr>
              <a:t>:- Category management is made for handling product </a:t>
            </a:r>
          </a:p>
          <a:p>
            <a:pPr marL="0" indent="0">
              <a:buNone/>
            </a:pPr>
            <a:r>
              <a:rPr lang="en-IN" sz="2000" dirty="0">
                <a:solidFill>
                  <a:schemeClr val="bg1"/>
                </a:solidFill>
                <a:latin typeface="Poppins Light" panose="00000400000000000000" pitchFamily="50" charset="0"/>
                <a:cs typeface="Poppins Light" panose="00000400000000000000" pitchFamily="50" charset="0"/>
              </a:rPr>
              <a:t>	categories operations like insert , update , delete , sorting , status , searching &amp;</a:t>
            </a:r>
          </a:p>
          <a:p>
            <a:pPr marL="0" indent="0">
              <a:buNone/>
            </a:pPr>
            <a:r>
              <a:rPr lang="en-IN" sz="2000" dirty="0">
                <a:solidFill>
                  <a:schemeClr val="bg1"/>
                </a:solidFill>
                <a:latin typeface="Poppins Light" panose="00000400000000000000" pitchFamily="50" charset="0"/>
                <a:cs typeface="Poppins Light" panose="00000400000000000000" pitchFamily="50" charset="0"/>
              </a:rPr>
              <a:t>	pagination.</a:t>
            </a:r>
          </a:p>
          <a:p>
            <a:pPr marL="0" indent="0">
              <a:buNone/>
            </a:pPr>
            <a:endParaRPr lang="en-IN" sz="2000" dirty="0">
              <a:solidFill>
                <a:schemeClr val="bg1"/>
              </a:solidFill>
              <a:latin typeface="Poppins Light" panose="00000400000000000000" pitchFamily="50" charset="0"/>
              <a:cs typeface="Poppins Light" panose="00000400000000000000" pitchFamily="50" charset="0"/>
            </a:endParaRPr>
          </a:p>
          <a:p>
            <a:pPr marL="0" indent="0">
              <a:buNone/>
            </a:pPr>
            <a:r>
              <a:rPr lang="en-IN" sz="2000" dirty="0">
                <a:solidFill>
                  <a:schemeClr val="bg1"/>
                </a:solidFill>
                <a:latin typeface="Poppins Light" panose="00000400000000000000" pitchFamily="50" charset="0"/>
                <a:cs typeface="Poppins Light" panose="00000400000000000000" pitchFamily="50" charset="0"/>
              </a:rPr>
              <a:t>Product </a:t>
            </a:r>
            <a:r>
              <a:rPr lang="en-IN" sz="2000" dirty="0" err="1">
                <a:solidFill>
                  <a:schemeClr val="bg1"/>
                </a:solidFill>
                <a:latin typeface="Poppins Light" panose="00000400000000000000" pitchFamily="50" charset="0"/>
                <a:cs typeface="Poppins Light" panose="00000400000000000000" pitchFamily="50" charset="0"/>
              </a:rPr>
              <a:t>Managemet</a:t>
            </a:r>
            <a:r>
              <a:rPr lang="en-IN" sz="2000" dirty="0">
                <a:solidFill>
                  <a:schemeClr val="bg1"/>
                </a:solidFill>
                <a:latin typeface="Poppins Light" panose="00000400000000000000" pitchFamily="50" charset="0"/>
                <a:cs typeface="Poppins Light" panose="00000400000000000000" pitchFamily="50" charset="0"/>
              </a:rPr>
              <a:t>:- Product management is made for handling product </a:t>
            </a:r>
          </a:p>
          <a:p>
            <a:pPr marL="0" indent="0">
              <a:buNone/>
            </a:pPr>
            <a:r>
              <a:rPr lang="en-IN" sz="2000" dirty="0">
                <a:solidFill>
                  <a:schemeClr val="bg1"/>
                </a:solidFill>
                <a:latin typeface="Poppins Light" panose="00000400000000000000" pitchFamily="50" charset="0"/>
                <a:cs typeface="Poppins Light" panose="00000400000000000000" pitchFamily="50" charset="0"/>
              </a:rPr>
              <a:t>	operations like insert , update , delete , sorting , status ,searching &amp;</a:t>
            </a:r>
          </a:p>
          <a:p>
            <a:pPr marL="0" indent="0">
              <a:buNone/>
            </a:pPr>
            <a:r>
              <a:rPr lang="en-IN" sz="2000" dirty="0">
                <a:solidFill>
                  <a:schemeClr val="bg1"/>
                </a:solidFill>
                <a:latin typeface="Poppins Light" panose="00000400000000000000" pitchFamily="50" charset="0"/>
                <a:cs typeface="Poppins Light" panose="00000400000000000000" pitchFamily="50" charset="0"/>
              </a:rPr>
              <a:t>	pagination.</a:t>
            </a:r>
          </a:p>
          <a:p>
            <a:pPr marL="0" indent="0">
              <a:buNone/>
            </a:pPr>
            <a:endParaRPr lang="en-IN" sz="2000" dirty="0">
              <a:solidFill>
                <a:schemeClr val="bg1"/>
              </a:solidFill>
              <a:latin typeface="Poppins Light" panose="00000400000000000000" pitchFamily="50" charset="0"/>
              <a:cs typeface="Poppins Light" panose="00000400000000000000" pitchFamily="50" charset="0"/>
            </a:endParaRPr>
          </a:p>
          <a:p>
            <a:pPr marL="0" indent="0">
              <a:buNone/>
            </a:pPr>
            <a:r>
              <a:rPr lang="en-IN" sz="2000" dirty="0">
                <a:solidFill>
                  <a:schemeClr val="bg1"/>
                </a:solidFill>
                <a:latin typeface="Poppins Light" panose="00000400000000000000" pitchFamily="50" charset="0"/>
                <a:cs typeface="Poppins Light" panose="00000400000000000000" pitchFamily="50" charset="0"/>
              </a:rPr>
              <a:t>Order </a:t>
            </a:r>
            <a:r>
              <a:rPr lang="en-IN" sz="2000" dirty="0" err="1">
                <a:solidFill>
                  <a:schemeClr val="bg1"/>
                </a:solidFill>
                <a:latin typeface="Poppins Light" panose="00000400000000000000" pitchFamily="50" charset="0"/>
                <a:cs typeface="Poppins Light" panose="00000400000000000000" pitchFamily="50" charset="0"/>
              </a:rPr>
              <a:t>Managemet</a:t>
            </a:r>
            <a:r>
              <a:rPr lang="en-IN" sz="2000" dirty="0">
                <a:solidFill>
                  <a:schemeClr val="bg1"/>
                </a:solidFill>
                <a:latin typeface="Poppins Light" panose="00000400000000000000" pitchFamily="50" charset="0"/>
                <a:cs typeface="Poppins Light" panose="00000400000000000000" pitchFamily="50" charset="0"/>
              </a:rPr>
              <a:t>:- Order management is made for handling order </a:t>
            </a:r>
          </a:p>
          <a:p>
            <a:pPr marL="0" indent="0">
              <a:buNone/>
            </a:pPr>
            <a:r>
              <a:rPr lang="en-IN" sz="2000" dirty="0">
                <a:solidFill>
                  <a:schemeClr val="bg1"/>
                </a:solidFill>
                <a:latin typeface="Poppins Light" panose="00000400000000000000" pitchFamily="50" charset="0"/>
                <a:cs typeface="Poppins Light" panose="00000400000000000000" pitchFamily="50" charset="0"/>
              </a:rPr>
              <a:t>	operations like insert , update , delete , sorting , status , searching &amp;</a:t>
            </a:r>
          </a:p>
          <a:p>
            <a:pPr marL="0" indent="0">
              <a:buNone/>
            </a:pPr>
            <a:r>
              <a:rPr lang="en-IN" sz="2000" dirty="0">
                <a:solidFill>
                  <a:schemeClr val="bg1"/>
                </a:solidFill>
                <a:latin typeface="Poppins Light" panose="00000400000000000000" pitchFamily="50" charset="0"/>
                <a:cs typeface="Poppins Light" panose="00000400000000000000" pitchFamily="50" charset="0"/>
              </a:rPr>
              <a:t>	pagination. Specific order for particular can be managed by. </a:t>
            </a:r>
          </a:p>
          <a:p>
            <a:pPr marL="0" indent="0">
              <a:buNone/>
            </a:pPr>
            <a:endParaRPr lang="en-IN" sz="2000" dirty="0">
              <a:solidFill>
                <a:schemeClr val="bg1"/>
              </a:solidFill>
              <a:latin typeface="Poppins Light" panose="00000400000000000000" pitchFamily="50" charset="0"/>
              <a:cs typeface="Poppins Light" panose="00000400000000000000" pitchFamily="50" charset="0"/>
            </a:endParaRPr>
          </a:p>
          <a:p>
            <a:pPr marL="0" indent="0">
              <a:buNone/>
            </a:pPr>
            <a:r>
              <a:rPr lang="en-IN" sz="2000" dirty="0">
                <a:solidFill>
                  <a:schemeClr val="bg1"/>
                </a:solidFill>
                <a:latin typeface="Poppins Light" panose="00000400000000000000" pitchFamily="50" charset="0"/>
                <a:cs typeface="Poppins Light" panose="00000400000000000000" pitchFamily="50" charset="0"/>
              </a:rPr>
              <a:t>User friendly &amp; Responsive UI designed for Administrator’s convenience.</a:t>
            </a:r>
          </a:p>
        </p:txBody>
      </p:sp>
    </p:spTree>
    <p:extLst>
      <p:ext uri="{BB962C8B-B14F-4D97-AF65-F5344CB8AC3E}">
        <p14:creationId xmlns:p14="http://schemas.microsoft.com/office/powerpoint/2010/main" val="1316250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32682-B2BA-438D-BB3B-9FC2ED94C667}"/>
              </a:ext>
            </a:extLst>
          </p:cNvPr>
          <p:cNvSpPr>
            <a:spLocks noGrp="1"/>
          </p:cNvSpPr>
          <p:nvPr>
            <p:ph idx="1"/>
          </p:nvPr>
        </p:nvSpPr>
        <p:spPr>
          <a:xfrm>
            <a:off x="838200" y="1406769"/>
            <a:ext cx="10515600" cy="4979962"/>
          </a:xfrm>
        </p:spPr>
        <p:txBody>
          <a:bodyPr>
            <a:normAutofit/>
          </a:bodyPr>
          <a:lstStyle/>
          <a:p>
            <a:pPr marL="0" indent="0">
              <a:buNone/>
            </a:pPr>
            <a:r>
              <a:rPr lang="en-IN" sz="2000" dirty="0">
                <a:solidFill>
                  <a:schemeClr val="bg1"/>
                </a:solidFill>
                <a:latin typeface="Poppins Light" panose="00000400000000000000" pitchFamily="50" charset="0"/>
                <a:cs typeface="Poppins Light" panose="00000400000000000000" pitchFamily="50" charset="0"/>
              </a:rPr>
              <a:t>User </a:t>
            </a:r>
            <a:r>
              <a:rPr lang="en-IN" sz="2000" dirty="0" err="1">
                <a:solidFill>
                  <a:schemeClr val="bg1"/>
                </a:solidFill>
                <a:latin typeface="Poppins Light" panose="00000400000000000000" pitchFamily="50" charset="0"/>
                <a:cs typeface="Poppins Light" panose="00000400000000000000" pitchFamily="50" charset="0"/>
              </a:rPr>
              <a:t>Managemet</a:t>
            </a:r>
            <a:r>
              <a:rPr lang="en-IN" sz="2000" dirty="0">
                <a:solidFill>
                  <a:schemeClr val="bg1"/>
                </a:solidFill>
                <a:latin typeface="Poppins Light" panose="00000400000000000000" pitchFamily="50" charset="0"/>
                <a:cs typeface="Poppins Light" panose="00000400000000000000" pitchFamily="50" charset="0"/>
              </a:rPr>
              <a:t>:- All those user who sign up to our store from </a:t>
            </a:r>
            <a:r>
              <a:rPr lang="en-IN" sz="2000" dirty="0" err="1">
                <a:solidFill>
                  <a:schemeClr val="bg1"/>
                </a:solidFill>
                <a:latin typeface="Poppins Light" panose="00000400000000000000" pitchFamily="50" charset="0"/>
                <a:cs typeface="Poppins Light" panose="00000400000000000000" pitchFamily="50" charset="0"/>
              </a:rPr>
              <a:t>fontend</a:t>
            </a:r>
            <a:r>
              <a:rPr lang="en-IN" sz="2000" dirty="0">
                <a:solidFill>
                  <a:schemeClr val="bg1"/>
                </a:solidFill>
                <a:latin typeface="Poppins Light" panose="00000400000000000000" pitchFamily="50" charset="0"/>
                <a:cs typeface="Poppins Light" panose="00000400000000000000" pitchFamily="50" charset="0"/>
              </a:rPr>
              <a:t> are r	</a:t>
            </a:r>
          </a:p>
          <a:p>
            <a:pPr marL="0" indent="0">
              <a:buNone/>
            </a:pPr>
            <a:r>
              <a:rPr lang="en-IN" sz="2000" dirty="0">
                <a:solidFill>
                  <a:schemeClr val="bg1"/>
                </a:solidFill>
                <a:latin typeface="Poppins Light" panose="00000400000000000000" pitchFamily="50" charset="0"/>
                <a:cs typeface="Poppins Light" panose="00000400000000000000" pitchFamily="50" charset="0"/>
              </a:rPr>
              <a:t>	registered here. From user management table users can be deleted , 	</a:t>
            </a:r>
          </a:p>
          <a:p>
            <a:pPr marL="0" indent="0">
              <a:buNone/>
            </a:pPr>
            <a:r>
              <a:rPr lang="en-IN" sz="2000" dirty="0">
                <a:solidFill>
                  <a:schemeClr val="bg1"/>
                </a:solidFill>
                <a:latin typeface="Poppins Light" panose="00000400000000000000" pitchFamily="50" charset="0"/>
                <a:cs typeface="Poppins Light" panose="00000400000000000000" pitchFamily="50" charset="0"/>
              </a:rPr>
              <a:t>	disabled , sorted &amp; searched.</a:t>
            </a:r>
          </a:p>
          <a:p>
            <a:pPr marL="0" indent="0">
              <a:buNone/>
            </a:pPr>
            <a:endParaRPr lang="en-IN" sz="2000" dirty="0">
              <a:solidFill>
                <a:schemeClr val="bg1"/>
              </a:solidFill>
              <a:latin typeface="Poppins Light" panose="00000400000000000000" pitchFamily="50" charset="0"/>
              <a:cs typeface="Poppins Light" panose="00000400000000000000" pitchFamily="50" charset="0"/>
            </a:endParaRPr>
          </a:p>
          <a:p>
            <a:pPr marL="0" indent="0">
              <a:buNone/>
            </a:pPr>
            <a:r>
              <a:rPr lang="en-IN" sz="2000" dirty="0">
                <a:solidFill>
                  <a:schemeClr val="bg1"/>
                </a:solidFill>
                <a:latin typeface="Poppins Light" panose="00000400000000000000" pitchFamily="50" charset="0"/>
                <a:cs typeface="Poppins Light" panose="00000400000000000000" pitchFamily="50" charset="0"/>
              </a:rPr>
              <a:t>Website Global Settings:- This feature is provided to change store currency from</a:t>
            </a:r>
          </a:p>
          <a:p>
            <a:pPr marL="0" indent="0">
              <a:buNone/>
            </a:pPr>
            <a:r>
              <a:rPr lang="en-IN" sz="2000" dirty="0">
                <a:solidFill>
                  <a:schemeClr val="bg1"/>
                </a:solidFill>
                <a:latin typeface="Poppins Light" panose="00000400000000000000" pitchFamily="50" charset="0"/>
                <a:cs typeface="Poppins Light" panose="00000400000000000000" pitchFamily="50" charset="0"/>
              </a:rPr>
              <a:t>Dashboard. In case owner decides to expand business like multi-national </a:t>
            </a:r>
          </a:p>
          <a:p>
            <a:pPr marL="0" indent="0">
              <a:buNone/>
            </a:pPr>
            <a:r>
              <a:rPr lang="en-IN" sz="2000" dirty="0">
                <a:solidFill>
                  <a:schemeClr val="bg1"/>
                </a:solidFill>
                <a:latin typeface="Poppins Light" panose="00000400000000000000" pitchFamily="50" charset="0"/>
                <a:cs typeface="Poppins Light" panose="00000400000000000000" pitchFamily="50" charset="0"/>
              </a:rPr>
              <a:t>business then just have to choose new currency from dropdown.</a:t>
            </a:r>
          </a:p>
          <a:p>
            <a:pPr marL="0" indent="0">
              <a:buNone/>
            </a:pPr>
            <a:endParaRPr lang="en-IN" sz="2000" dirty="0">
              <a:solidFill>
                <a:schemeClr val="bg1"/>
              </a:solidFill>
              <a:latin typeface="Poppins Light" panose="00000400000000000000" pitchFamily="50" charset="0"/>
              <a:cs typeface="Poppins Light" panose="00000400000000000000" pitchFamily="50" charset="0"/>
            </a:endParaRPr>
          </a:p>
          <a:p>
            <a:pPr marL="0" indent="0">
              <a:buNone/>
            </a:pPr>
            <a:r>
              <a:rPr lang="en-IN" sz="2000" dirty="0">
                <a:solidFill>
                  <a:schemeClr val="bg1"/>
                </a:solidFill>
                <a:latin typeface="Poppins Light" panose="00000400000000000000" pitchFamily="50" charset="0"/>
                <a:cs typeface="Poppins Light" panose="00000400000000000000" pitchFamily="50" charset="0"/>
              </a:rPr>
              <a:t>Admin Profile:-  Feature is included for changing admin login credentials.</a:t>
            </a:r>
          </a:p>
        </p:txBody>
      </p:sp>
    </p:spTree>
    <p:extLst>
      <p:ext uri="{BB962C8B-B14F-4D97-AF65-F5344CB8AC3E}">
        <p14:creationId xmlns:p14="http://schemas.microsoft.com/office/powerpoint/2010/main" val="3184307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1269</Words>
  <Application>Microsoft Office PowerPoint</Application>
  <PresentationFormat>Widescreen</PresentationFormat>
  <Paragraphs>175</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Montserrat</vt:lpstr>
      <vt:lpstr>Poppins Light</vt:lpstr>
      <vt:lpstr>Office Theme</vt:lpstr>
      <vt:lpstr>Medical Store Project</vt:lpstr>
      <vt:lpstr>System Introduction:- </vt:lpstr>
      <vt:lpstr>System Advantages:- </vt:lpstr>
      <vt:lpstr>PowerPoint Presentation</vt:lpstr>
      <vt:lpstr>System software use:- </vt:lpstr>
      <vt:lpstr>PowerPoint Presentation</vt:lpstr>
      <vt:lpstr>System modules:-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DFD (0 level)</vt:lpstr>
      <vt:lpstr>DFD (1st level) Admin Panel:-</vt:lpstr>
      <vt:lpstr>DFD (1st level) Admin Panel:-</vt:lpstr>
      <vt:lpstr>Limitations:- Since this is a huge project to take care of I had to cut back on some of the basic requirements of the sites. Still have to work on Administration Design. Admin panel is not much  as responsive as needed. Payment method integration is still left.  Bibliography &amp; References:-   - www.google.com  - www.w3schools.com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Store Project</dc:title>
  <dc:creator>ThinkPad T440</dc:creator>
  <cp:lastModifiedBy>ThinkPad T440</cp:lastModifiedBy>
  <cp:revision>253</cp:revision>
  <dcterms:created xsi:type="dcterms:W3CDTF">2021-01-03T16:43:13Z</dcterms:created>
  <dcterms:modified xsi:type="dcterms:W3CDTF">2021-01-12T18:06:34Z</dcterms:modified>
</cp:coreProperties>
</file>