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70" r:id="rId6"/>
    <p:sldId id="269" r:id="rId7"/>
    <p:sldId id="265" r:id="rId8"/>
    <p:sldId id="266" r:id="rId9"/>
    <p:sldId id="267" r:id="rId10"/>
    <p:sldId id="268" r:id="rId11"/>
    <p:sldId id="273" r:id="rId12"/>
    <p:sldId id="272" r:id="rId13"/>
    <p:sldId id="264" r:id="rId14"/>
    <p:sldId id="260" r:id="rId15"/>
    <p:sldId id="261" r:id="rId16"/>
    <p:sldId id="263"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Camouflaging an Object from different viewpoints</a:t>
            </a:r>
            <a:endParaRPr lang="en-US"/>
          </a:p>
        </p:txBody>
      </p:sp>
      <p:sp>
        <p:nvSpPr>
          <p:cNvPr id="3" name="Subtitle 2"/>
          <p:cNvSpPr>
            <a:spLocks noGrp="1"/>
          </p:cNvSpPr>
          <p:nvPr>
            <p:ph type="subTitle" idx="1"/>
          </p:nvPr>
        </p:nvSpPr>
        <p:spPr/>
        <p:txBody>
          <a:bodyPr/>
          <a:lstStyle/>
          <a:p>
            <a:r>
              <a:rPr lang="en-US" dirty="0"/>
              <a:t>Swapnil Das</a:t>
            </a:r>
          </a:p>
          <a:p>
            <a:r>
              <a:rPr lang="en-US" dirty="0"/>
              <a:t>Anoop</a:t>
            </a:r>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A7BF-83E1-4F34-AF42-83055232EA6C}"/>
              </a:ext>
            </a:extLst>
          </p:cNvPr>
          <p:cNvSpPr>
            <a:spLocks noGrp="1"/>
          </p:cNvSpPr>
          <p:nvPr>
            <p:ph type="title"/>
          </p:nvPr>
        </p:nvSpPr>
        <p:spPr>
          <a:xfrm>
            <a:off x="723900" y="3143250"/>
            <a:ext cx="8596667" cy="566738"/>
          </a:xfrm>
        </p:spPr>
        <p:txBody>
          <a:bodyPr/>
          <a:lstStyle/>
          <a:p>
            <a:r>
              <a:rPr lang="en-US" dirty="0"/>
              <a:t>Stability Cost</a:t>
            </a:r>
          </a:p>
        </p:txBody>
      </p:sp>
      <p:pic>
        <p:nvPicPr>
          <p:cNvPr id="5" name="Picture 5">
            <a:extLst>
              <a:ext uri="{FF2B5EF4-FFF2-40B4-BE49-F238E27FC236}">
                <a16:creationId xmlns:a16="http://schemas.microsoft.com/office/drawing/2014/main" id="{50D118E5-04C5-46AE-AE2D-827D8AACF846}"/>
              </a:ext>
            </a:extLst>
          </p:cNvPr>
          <p:cNvPicPr>
            <a:picLocks noGrp="1" noChangeAspect="1"/>
          </p:cNvPicPr>
          <p:nvPr>
            <p:ph type="pic" idx="1"/>
          </p:nvPr>
        </p:nvPicPr>
        <p:blipFill rotWithShape="1">
          <a:blip r:embed="rId2"/>
          <a:srcRect l="50895" t="53598" r="27205" b="39402"/>
          <a:stretch/>
        </p:blipFill>
        <p:spPr>
          <a:xfrm>
            <a:off x="591070" y="742950"/>
            <a:ext cx="8770523" cy="1547437"/>
          </a:xfrm>
          <a:prstGeom prst="rect">
            <a:avLst/>
          </a:prstGeom>
        </p:spPr>
      </p:pic>
      <p:sp>
        <p:nvSpPr>
          <p:cNvPr id="4" name="Text Placeholder 3">
            <a:extLst>
              <a:ext uri="{FF2B5EF4-FFF2-40B4-BE49-F238E27FC236}">
                <a16:creationId xmlns:a16="http://schemas.microsoft.com/office/drawing/2014/main" id="{8D5883C9-78FE-4367-AB6D-B43A2EDC57B3}"/>
              </a:ext>
            </a:extLst>
          </p:cNvPr>
          <p:cNvSpPr>
            <a:spLocks noGrp="1"/>
          </p:cNvSpPr>
          <p:nvPr>
            <p:ph type="body" sz="half" idx="2"/>
          </p:nvPr>
        </p:nvSpPr>
        <p:spPr>
          <a:xfrm>
            <a:off x="723900" y="4105275"/>
            <a:ext cx="9105491" cy="2059017"/>
          </a:xfrm>
        </p:spPr>
        <p:txBody>
          <a:bodyPr vert="horz" lIns="91440" tIns="45720" rIns="91440" bIns="45720" rtlCol="0" anchor="t">
            <a:noAutofit/>
          </a:bodyPr>
          <a:lstStyle/>
          <a:p>
            <a:r>
              <a:rPr lang="en-US" sz="1800" dirty="0"/>
              <a:t>Here v(xi) is the view that the </a:t>
            </a:r>
            <a:r>
              <a:rPr lang="en-US" sz="1800" dirty="0" err="1"/>
              <a:t>texel</a:t>
            </a:r>
            <a:r>
              <a:rPr lang="en-US" sz="1800" dirty="0"/>
              <a:t> has been assigned through its label, and fi is the </a:t>
            </a:r>
            <a:r>
              <a:rPr lang="en-US" sz="1800" dirty="0" err="1"/>
              <a:t>texel’s</a:t>
            </a:r>
            <a:r>
              <a:rPr lang="en-US" sz="1800" dirty="0"/>
              <a:t> face. The term J(</a:t>
            </a:r>
            <a:r>
              <a:rPr lang="en-US" sz="1800" dirty="0" err="1"/>
              <a:t>i</a:t>
            </a:r>
            <a:r>
              <a:rPr lang="en-US" sz="1800" dirty="0"/>
              <a:t>, </a:t>
            </a:r>
            <a:r>
              <a:rPr lang="en-US" sz="1800" dirty="0" err="1"/>
              <a:t>i</a:t>
            </a:r>
            <a:r>
              <a:rPr lang="en-US" sz="1800" dirty="0"/>
              <a:t>, f) is the Jacobian at the center of face f of the</a:t>
            </a:r>
            <a:endParaRPr lang="en-US" sz="1800">
              <a:solidFill>
                <a:schemeClr val="tx1"/>
              </a:solidFill>
            </a:endParaRPr>
          </a:p>
          <a:p>
            <a:r>
              <a:rPr lang="en-US" sz="1800" dirty="0"/>
              <a:t>change in pixel coordinates (p x, p y) at view </a:t>
            </a:r>
            <a:r>
              <a:rPr lang="en-US" sz="1800" dirty="0" err="1"/>
              <a:t>i</a:t>
            </a:r>
            <a:r>
              <a:rPr lang="en-US" sz="1800" dirty="0"/>
              <a:t> relative to pixel coordinates (</a:t>
            </a:r>
            <a:r>
              <a:rPr lang="en-US" sz="1800" dirty="0" err="1"/>
              <a:t>px</a:t>
            </a:r>
            <a:r>
              <a:rPr lang="en-US" sz="1800" dirty="0"/>
              <a:t>, </a:t>
            </a:r>
            <a:r>
              <a:rPr lang="en-US" sz="1800" dirty="0" err="1"/>
              <a:t>py</a:t>
            </a:r>
            <a:r>
              <a:rPr lang="en-US" sz="1800" dirty="0"/>
              <a:t>) in view </a:t>
            </a:r>
            <a:r>
              <a:rPr lang="en-US" sz="1800" dirty="0" err="1"/>
              <a:t>i</a:t>
            </a:r>
            <a:r>
              <a:rPr lang="en-US" sz="1800" dirty="0"/>
              <a:t>: J(</a:t>
            </a:r>
            <a:r>
              <a:rPr lang="en-US" sz="1800" dirty="0" err="1"/>
              <a:t>i</a:t>
            </a:r>
            <a:r>
              <a:rPr lang="en-US" sz="1800" dirty="0"/>
              <a:t>, </a:t>
            </a:r>
            <a:r>
              <a:rPr lang="en-US" sz="1800" dirty="0" err="1"/>
              <a:t>i</a:t>
            </a:r>
            <a:r>
              <a:rPr lang="en-US" sz="1800" dirty="0"/>
              <a:t>, f) = ∂(p x, p y)/∂(</a:t>
            </a:r>
            <a:r>
              <a:rPr lang="en-US" sz="1800" dirty="0" err="1"/>
              <a:t>px</a:t>
            </a:r>
            <a:r>
              <a:rPr lang="en-US" sz="1800" dirty="0"/>
              <a:t>, </a:t>
            </a:r>
            <a:r>
              <a:rPr lang="en-US" sz="1800" dirty="0" err="1"/>
              <a:t>py</a:t>
            </a:r>
            <a:r>
              <a:rPr lang="en-US" sz="1800" dirty="0"/>
              <a:t>). The stability function ρ sums over</a:t>
            </a:r>
            <a:endParaRPr lang="en-US" sz="1800">
              <a:solidFill>
                <a:schemeClr val="tx1"/>
              </a:solidFill>
            </a:endParaRPr>
          </a:p>
          <a:p>
            <a:r>
              <a:rPr lang="en-US" sz="1800" dirty="0"/>
              <a:t>both of the eigenvalues of J the penalty ρ*(λ) = α max(λ − γ, 0)2, where λ is an eigenvalue.</a:t>
            </a:r>
            <a:endParaRPr lang="en-US" sz="1800" dirty="0">
              <a:solidFill>
                <a:schemeClr val="tx1"/>
              </a:solidFill>
            </a:endParaRPr>
          </a:p>
        </p:txBody>
      </p:sp>
    </p:spTree>
    <p:extLst>
      <p:ext uri="{BB962C8B-B14F-4D97-AF65-F5344CB8AC3E}">
        <p14:creationId xmlns:p14="http://schemas.microsoft.com/office/powerpoint/2010/main" val="3607367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99C6-4291-44C9-84E5-8B7FF3CFB95C}"/>
              </a:ext>
            </a:extLst>
          </p:cNvPr>
          <p:cNvSpPr>
            <a:spLocks noGrp="1"/>
          </p:cNvSpPr>
          <p:nvPr>
            <p:ph type="title"/>
          </p:nvPr>
        </p:nvSpPr>
        <p:spPr>
          <a:xfrm>
            <a:off x="866775" y="2381250"/>
            <a:ext cx="8596667" cy="566738"/>
          </a:xfrm>
        </p:spPr>
        <p:txBody>
          <a:bodyPr/>
          <a:lstStyle/>
          <a:p>
            <a:r>
              <a:rPr lang="en-US" dirty="0"/>
              <a:t>Implementation</a:t>
            </a:r>
          </a:p>
        </p:txBody>
      </p:sp>
      <p:pic>
        <p:nvPicPr>
          <p:cNvPr id="5" name="Picture 5">
            <a:extLst>
              <a:ext uri="{FF2B5EF4-FFF2-40B4-BE49-F238E27FC236}">
                <a16:creationId xmlns:a16="http://schemas.microsoft.com/office/drawing/2014/main" id="{24B46EF6-AF72-4A85-B531-C226E55F9132}"/>
              </a:ext>
            </a:extLst>
          </p:cNvPr>
          <p:cNvPicPr>
            <a:picLocks noGrp="1" noChangeAspect="1"/>
          </p:cNvPicPr>
          <p:nvPr>
            <p:ph type="pic" idx="1"/>
          </p:nvPr>
        </p:nvPicPr>
        <p:blipFill rotWithShape="1">
          <a:blip r:embed="rId2"/>
          <a:srcRect l="23319" t="38446" r="52005" b="54554"/>
          <a:stretch/>
        </p:blipFill>
        <p:spPr>
          <a:xfrm>
            <a:off x="933450" y="742950"/>
            <a:ext cx="8302647" cy="1340583"/>
          </a:xfrm>
          <a:prstGeom prst="rect">
            <a:avLst/>
          </a:prstGeom>
        </p:spPr>
      </p:pic>
      <p:sp>
        <p:nvSpPr>
          <p:cNvPr id="4" name="Text Placeholder 3">
            <a:extLst>
              <a:ext uri="{FF2B5EF4-FFF2-40B4-BE49-F238E27FC236}">
                <a16:creationId xmlns:a16="http://schemas.microsoft.com/office/drawing/2014/main" id="{1BCCA8F9-23C6-48AD-B35D-AC0E773BD142}"/>
              </a:ext>
            </a:extLst>
          </p:cNvPr>
          <p:cNvSpPr>
            <a:spLocks noGrp="1"/>
          </p:cNvSpPr>
          <p:nvPr>
            <p:ph type="body" sz="half" idx="2"/>
          </p:nvPr>
        </p:nvSpPr>
        <p:spPr>
          <a:xfrm>
            <a:off x="1000125" y="3343275"/>
            <a:ext cx="8596313" cy="929277"/>
          </a:xfrm>
        </p:spPr>
        <p:txBody>
          <a:bodyPr vert="horz" lIns="91440" tIns="45720" rIns="91440" bIns="45720" rtlCol="0" anchor="t">
            <a:normAutofit/>
          </a:bodyPr>
          <a:lstStyle/>
          <a:p>
            <a:pPr marL="342900" indent="-342900">
              <a:buChar char="•"/>
            </a:pPr>
            <a:r>
              <a:rPr lang="en-US" sz="1800" dirty="0"/>
              <a:t>Interior MRF</a:t>
            </a:r>
          </a:p>
          <a:p>
            <a:pPr marL="342900" indent="-342900">
              <a:buChar char="•"/>
            </a:pPr>
            <a:r>
              <a:rPr lang="en-US" sz="1800" dirty="0"/>
              <a:t>This models to hide all texture edges on the interior of the cube.</a:t>
            </a:r>
          </a:p>
          <a:p>
            <a:endParaRPr lang="en-US" sz="1800" dirty="0"/>
          </a:p>
        </p:txBody>
      </p:sp>
    </p:spTree>
    <p:extLst>
      <p:ext uri="{BB962C8B-B14F-4D97-AF65-F5344CB8AC3E}">
        <p14:creationId xmlns:p14="http://schemas.microsoft.com/office/powerpoint/2010/main" val="1508827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898E4-C383-486F-A3D6-2CC0E98EE787}"/>
              </a:ext>
            </a:extLst>
          </p:cNvPr>
          <p:cNvSpPr>
            <a:spLocks noGrp="1"/>
          </p:cNvSpPr>
          <p:nvPr>
            <p:ph type="title"/>
          </p:nvPr>
        </p:nvSpPr>
        <p:spPr>
          <a:xfrm>
            <a:off x="676275" y="2085975"/>
            <a:ext cx="8596667" cy="566738"/>
          </a:xfrm>
        </p:spPr>
        <p:txBody>
          <a:bodyPr/>
          <a:lstStyle/>
          <a:p>
            <a:r>
              <a:rPr lang="en-US" dirty="0"/>
              <a:t>Implementation: Boundary MRF</a:t>
            </a:r>
          </a:p>
        </p:txBody>
      </p:sp>
      <p:pic>
        <p:nvPicPr>
          <p:cNvPr id="5" name="Picture 5">
            <a:extLst>
              <a:ext uri="{FF2B5EF4-FFF2-40B4-BE49-F238E27FC236}">
                <a16:creationId xmlns:a16="http://schemas.microsoft.com/office/drawing/2014/main" id="{3F0D3CFC-FA37-4617-8190-4AC338C2A2D7}"/>
              </a:ext>
            </a:extLst>
          </p:cNvPr>
          <p:cNvPicPr>
            <a:picLocks noGrp="1" noChangeAspect="1"/>
          </p:cNvPicPr>
          <p:nvPr>
            <p:ph type="pic" idx="1"/>
          </p:nvPr>
        </p:nvPicPr>
        <p:blipFill rotWithShape="1">
          <a:blip r:embed="rId2"/>
          <a:srcRect l="26465" t="64467" r="53671" b="27874"/>
          <a:stretch/>
        </p:blipFill>
        <p:spPr>
          <a:xfrm>
            <a:off x="790575" y="361950"/>
            <a:ext cx="7607155" cy="1658746"/>
          </a:xfrm>
          <a:prstGeom prst="rect">
            <a:avLst/>
          </a:prstGeom>
        </p:spPr>
      </p:pic>
      <p:sp>
        <p:nvSpPr>
          <p:cNvPr id="4" name="Text Placeholder 3">
            <a:extLst>
              <a:ext uri="{FF2B5EF4-FFF2-40B4-BE49-F238E27FC236}">
                <a16:creationId xmlns:a16="http://schemas.microsoft.com/office/drawing/2014/main" id="{D5F55BBE-46F8-4AC3-A815-A5924C587F19}"/>
              </a:ext>
            </a:extLst>
          </p:cNvPr>
          <p:cNvSpPr>
            <a:spLocks noGrp="1"/>
          </p:cNvSpPr>
          <p:nvPr>
            <p:ph type="body" sz="half" idx="2"/>
          </p:nvPr>
        </p:nvSpPr>
        <p:spPr>
          <a:xfrm>
            <a:off x="676275" y="2781300"/>
            <a:ext cx="9662814" cy="3666827"/>
          </a:xfrm>
        </p:spPr>
        <p:txBody>
          <a:bodyPr vert="horz" lIns="91440" tIns="45720" rIns="91440" bIns="45720" rtlCol="0" anchor="t">
            <a:normAutofit/>
          </a:bodyPr>
          <a:lstStyle/>
          <a:p>
            <a:r>
              <a:rPr lang="en-US" sz="1800" dirty="0"/>
              <a:t>This minimizes the same data costs as Interior MRF but only allows seams to occur at boundaries between faces (whereas the Interior MRF allows them to occur anywhere on the interior). </a:t>
            </a:r>
            <a:endParaRPr lang="en-US" sz="1800" dirty="0">
              <a:solidFill>
                <a:srgbClr val="404040"/>
              </a:solidFill>
            </a:endParaRPr>
          </a:p>
          <a:p>
            <a:r>
              <a:rPr lang="en-US" sz="1800" dirty="0">
                <a:solidFill>
                  <a:srgbClr val="404040"/>
                </a:solidFill>
              </a:rPr>
              <a:t>To remove seams on faces, we require all of the </a:t>
            </a:r>
            <a:r>
              <a:rPr lang="en-US" sz="1800" dirty="0" err="1">
                <a:solidFill>
                  <a:srgbClr val="404040"/>
                </a:solidFill>
              </a:rPr>
              <a:t>texels</a:t>
            </a:r>
            <a:r>
              <a:rPr lang="en-US" sz="1800" dirty="0">
                <a:solidFill>
                  <a:srgbClr val="404040"/>
                </a:solidFill>
              </a:rPr>
              <a:t> on a face have the same label. Thus for efficiency reasons we assign a label to the whole face, rather than to individual </a:t>
            </a:r>
            <a:r>
              <a:rPr lang="en-US" sz="1800" dirty="0" err="1">
                <a:solidFill>
                  <a:srgbClr val="404040"/>
                </a:solidFill>
              </a:rPr>
              <a:t>texels</a:t>
            </a:r>
            <a:r>
              <a:rPr lang="en-US" sz="1800" dirty="0">
                <a:solidFill>
                  <a:srgbClr val="404040"/>
                </a:solidFill>
              </a:rPr>
              <a:t>.</a:t>
            </a:r>
          </a:p>
          <a:p>
            <a:r>
              <a:rPr lang="en-US" sz="1800" dirty="0">
                <a:solidFill>
                  <a:srgbClr val="404040"/>
                </a:solidFill>
              </a:rPr>
              <a:t>The data cost for one of these face “</a:t>
            </a:r>
            <a:r>
              <a:rPr lang="en-US" sz="1800" dirty="0" err="1">
                <a:solidFill>
                  <a:srgbClr val="404040"/>
                </a:solidFill>
              </a:rPr>
              <a:t>supernodes</a:t>
            </a:r>
            <a:r>
              <a:rPr lang="en-US" sz="1800" dirty="0">
                <a:solidFill>
                  <a:srgbClr val="404040"/>
                </a:solidFill>
              </a:rPr>
              <a:t>” is the cost of assigning the label to all of its </a:t>
            </a:r>
            <a:r>
              <a:rPr lang="en-US" sz="1800" dirty="0" err="1">
                <a:solidFill>
                  <a:srgbClr val="404040"/>
                </a:solidFill>
              </a:rPr>
              <a:t>texels</a:t>
            </a:r>
            <a:r>
              <a:rPr lang="en-US" sz="1800" dirty="0">
                <a:solidFill>
                  <a:srgbClr val="404040"/>
                </a:solidFill>
              </a:rPr>
              <a:t>: where </a:t>
            </a:r>
            <a:r>
              <a:rPr lang="en-US" sz="1800" dirty="0" err="1">
                <a:solidFill>
                  <a:srgbClr val="404040"/>
                </a:solidFill>
              </a:rPr>
              <a:t>xf</a:t>
            </a:r>
            <a:r>
              <a:rPr lang="en-US" sz="1800" dirty="0">
                <a:solidFill>
                  <a:srgbClr val="404040"/>
                </a:solidFill>
              </a:rPr>
              <a:t> is the label for this face, and </a:t>
            </a:r>
            <a:r>
              <a:rPr lang="en-US" sz="1800" dirty="0" err="1">
                <a:solidFill>
                  <a:srgbClr val="404040"/>
                </a:solidFill>
              </a:rPr>
              <a:t>Ff</a:t>
            </a:r>
            <a:r>
              <a:rPr lang="en-US" sz="1800" dirty="0">
                <a:solidFill>
                  <a:srgbClr val="404040"/>
                </a:solidFill>
              </a:rPr>
              <a:t> is the set of </a:t>
            </a:r>
            <a:r>
              <a:rPr lang="en-US" sz="1800" dirty="0" err="1">
                <a:solidFill>
                  <a:srgbClr val="404040"/>
                </a:solidFill>
              </a:rPr>
              <a:t>texels</a:t>
            </a:r>
            <a:endParaRPr lang="en-US" dirty="0" err="1">
              <a:solidFill>
                <a:schemeClr val="tx1"/>
              </a:solidFill>
            </a:endParaRPr>
          </a:p>
          <a:p>
            <a:r>
              <a:rPr lang="en-US" sz="1800" dirty="0">
                <a:solidFill>
                  <a:srgbClr val="404040"/>
                </a:solidFill>
              </a:rPr>
              <a:t>belonging to this face</a:t>
            </a:r>
            <a:endParaRPr lang="en-US" dirty="0">
              <a:solidFill>
                <a:schemeClr val="tx1"/>
              </a:solidFill>
            </a:endParaRPr>
          </a:p>
          <a:p>
            <a:endParaRPr lang="en-US" sz="1600" dirty="0">
              <a:solidFill>
                <a:srgbClr val="404040"/>
              </a:solidFill>
            </a:endParaRPr>
          </a:p>
        </p:txBody>
      </p:sp>
    </p:spTree>
    <p:extLst>
      <p:ext uri="{BB962C8B-B14F-4D97-AF65-F5344CB8AC3E}">
        <p14:creationId xmlns:p14="http://schemas.microsoft.com/office/powerpoint/2010/main" val="411249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47A4-0911-4070-91BA-7AB33537379B}"/>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B61E83E3-08AE-49A8-95A7-E0BE106F55DF}"/>
              </a:ext>
            </a:extLst>
          </p:cNvPr>
          <p:cNvSpPr>
            <a:spLocks noGrp="1"/>
          </p:cNvSpPr>
          <p:nvPr>
            <p:ph idx="1"/>
          </p:nvPr>
        </p:nvSpPr>
        <p:spPr/>
        <p:txBody>
          <a:bodyPr vert="horz" lIns="91440" tIns="45720" rIns="91440" bIns="45720" rtlCol="0" anchor="t">
            <a:normAutofit/>
          </a:bodyPr>
          <a:lstStyle/>
          <a:p>
            <a:r>
              <a:rPr lang="en-US" dirty="0"/>
              <a:t>We have used Python for the implementation. As graph cut algorithms are already there as C++(GCO) library, some code of </a:t>
            </a:r>
            <a:r>
              <a:rPr lang="en-US" dirty="0" err="1"/>
              <a:t>Cython</a:t>
            </a:r>
            <a:r>
              <a:rPr lang="en-US" dirty="0"/>
              <a:t> are also needed.</a:t>
            </a:r>
          </a:p>
          <a:p>
            <a:r>
              <a:rPr lang="en-US" dirty="0"/>
              <a:t>Also for the inputs to be processed Bundler is used.</a:t>
            </a:r>
          </a:p>
        </p:txBody>
      </p:sp>
    </p:spTree>
    <p:extLst>
      <p:ext uri="{BB962C8B-B14F-4D97-AF65-F5344CB8AC3E}">
        <p14:creationId xmlns:p14="http://schemas.microsoft.com/office/powerpoint/2010/main" val="1799771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5402C-317D-4746-9FA5-05785A0100FB}"/>
              </a:ext>
            </a:extLst>
          </p:cNvPr>
          <p:cNvSpPr>
            <a:spLocks noGrp="1"/>
          </p:cNvSpPr>
          <p:nvPr>
            <p:ph type="title"/>
          </p:nvPr>
        </p:nvSpPr>
        <p:spPr/>
        <p:txBody>
          <a:bodyPr/>
          <a:lstStyle/>
          <a:p>
            <a:r>
              <a:rPr lang="en-US" dirty="0"/>
              <a:t>Procedure</a:t>
            </a:r>
          </a:p>
        </p:txBody>
      </p:sp>
      <p:sp>
        <p:nvSpPr>
          <p:cNvPr id="3" name="Content Placeholder 2">
            <a:extLst>
              <a:ext uri="{FF2B5EF4-FFF2-40B4-BE49-F238E27FC236}">
                <a16:creationId xmlns:a16="http://schemas.microsoft.com/office/drawing/2014/main" id="{248B2E92-CA6E-4D72-AD60-3A931A493F92}"/>
              </a:ext>
            </a:extLst>
          </p:cNvPr>
          <p:cNvSpPr>
            <a:spLocks noGrp="1"/>
          </p:cNvSpPr>
          <p:nvPr>
            <p:ph idx="1"/>
          </p:nvPr>
        </p:nvSpPr>
        <p:spPr/>
        <p:txBody>
          <a:bodyPr vert="horz" lIns="91440" tIns="45720" rIns="91440" bIns="45720" rtlCol="0" anchor="t">
            <a:normAutofit/>
          </a:bodyPr>
          <a:lstStyle/>
          <a:p>
            <a:r>
              <a:rPr lang="en-US" dirty="0"/>
              <a:t>We use Markov Random Field to assign a cost of labelling each </a:t>
            </a:r>
            <a:r>
              <a:rPr lang="en-US" dirty="0" err="1"/>
              <a:t>texel</a:t>
            </a:r>
            <a:r>
              <a:rPr lang="en-US" dirty="0"/>
              <a:t>(pixel for cube) with a certain color.</a:t>
            </a:r>
          </a:p>
          <a:p>
            <a:r>
              <a:rPr lang="en-US" dirty="0"/>
              <a:t>We try to find a tradeoff between occlusion matching, interior seams, and viewpoint stability.</a:t>
            </a:r>
          </a:p>
          <a:p>
            <a:r>
              <a:rPr lang="en-US" dirty="0"/>
              <a:t>Then using Graph-Cut algorithm we find a solution to the MRF energy </a:t>
            </a:r>
            <a:r>
              <a:rPr lang="en-US" dirty="0" err="1"/>
              <a:t>funtion</a:t>
            </a:r>
            <a:r>
              <a:rPr lang="en-US" dirty="0"/>
              <a:t>.</a:t>
            </a:r>
          </a:p>
          <a:p>
            <a:r>
              <a:rPr lang="en-US" dirty="0">
                <a:solidFill>
                  <a:srgbClr val="404040"/>
                </a:solidFill>
              </a:rPr>
              <a:t>The paper related to Graph-cut is Fast Approximate Energy Minimization via Graph Cuts </a:t>
            </a:r>
          </a:p>
          <a:p>
            <a:endParaRPr lang="en-US" dirty="0"/>
          </a:p>
          <a:p>
            <a:endParaRPr lang="en-US" dirty="0"/>
          </a:p>
        </p:txBody>
      </p:sp>
    </p:spTree>
    <p:extLst>
      <p:ext uri="{BB962C8B-B14F-4D97-AF65-F5344CB8AC3E}">
        <p14:creationId xmlns:p14="http://schemas.microsoft.com/office/powerpoint/2010/main" val="23583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87AB9-D0CD-4F47-8AF7-B6311DEBFE3E}"/>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6C95A004-CFB7-4E39-B18E-7D23821B1E7F}"/>
              </a:ext>
            </a:extLst>
          </p:cNvPr>
          <p:cNvSpPr>
            <a:spLocks noGrp="1"/>
          </p:cNvSpPr>
          <p:nvPr>
            <p:ph idx="1"/>
          </p:nvPr>
        </p:nvSpPr>
        <p:spPr/>
        <p:txBody>
          <a:bodyPr vert="horz" lIns="91440" tIns="45720" rIns="91440" bIns="45720" rtlCol="0" anchor="t">
            <a:normAutofit/>
          </a:bodyPr>
          <a:lstStyle/>
          <a:p>
            <a:r>
              <a:rPr lang="en-US" dirty="0"/>
              <a:t>We have used the interface of [1] for showing the images in the browser.</a:t>
            </a:r>
          </a:p>
          <a:p>
            <a:r>
              <a:rPr lang="en-US" dirty="0"/>
              <a:t>The views from each camera position is shown with a click to toggle for box to be there or not.</a:t>
            </a:r>
          </a:p>
          <a:p>
            <a:endParaRPr lang="en-US" dirty="0"/>
          </a:p>
        </p:txBody>
      </p:sp>
    </p:spTree>
    <p:extLst>
      <p:ext uri="{BB962C8B-B14F-4D97-AF65-F5344CB8AC3E}">
        <p14:creationId xmlns:p14="http://schemas.microsoft.com/office/powerpoint/2010/main" val="2266615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C9B1-906B-4172-B3F3-6156FFFF78D2}"/>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AED90E78-8510-44AD-8AF6-98DEF6062C60}"/>
              </a:ext>
            </a:extLst>
          </p:cNvPr>
          <p:cNvSpPr>
            <a:spLocks noGrp="1"/>
          </p:cNvSpPr>
          <p:nvPr>
            <p:ph idx="1"/>
          </p:nvPr>
        </p:nvSpPr>
        <p:spPr/>
        <p:txBody>
          <a:bodyPr vert="horz" lIns="91440" tIns="45720" rIns="91440" bIns="45720" rtlCol="0" anchor="t">
            <a:normAutofit/>
          </a:bodyPr>
          <a:lstStyle/>
          <a:p>
            <a:r>
              <a:rPr lang="en-US" dirty="0"/>
              <a:t>We have dataset of [1] and used that with our implementation.</a:t>
            </a:r>
          </a:p>
          <a:p>
            <a:r>
              <a:rPr lang="en-US" dirty="0"/>
              <a:t>The dataset needed for Bundler had many requirements and random images build failed at building this step itself.</a:t>
            </a:r>
          </a:p>
          <a:p>
            <a:endParaRPr lang="en-US" dirty="0"/>
          </a:p>
          <a:p>
            <a:endParaRPr lang="en-US" dirty="0"/>
          </a:p>
        </p:txBody>
      </p:sp>
    </p:spTree>
    <p:extLst>
      <p:ext uri="{BB962C8B-B14F-4D97-AF65-F5344CB8AC3E}">
        <p14:creationId xmlns:p14="http://schemas.microsoft.com/office/powerpoint/2010/main" val="1030908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79E1-4607-46CA-8CC5-BEEA67A7551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6F440D0-3F65-4F76-937D-ED983EBC07B2}"/>
              </a:ext>
            </a:extLst>
          </p:cNvPr>
          <p:cNvSpPr>
            <a:spLocks noGrp="1"/>
          </p:cNvSpPr>
          <p:nvPr>
            <p:ph idx="1"/>
          </p:nvPr>
        </p:nvSpPr>
        <p:spPr/>
        <p:txBody>
          <a:bodyPr vert="horz" lIns="91440" tIns="45720" rIns="91440" bIns="45720" rtlCol="0" anchor="t">
            <a:normAutofit/>
          </a:bodyPr>
          <a:lstStyle/>
          <a:p>
            <a:r>
              <a:rPr lang="en-US" dirty="0"/>
              <a:t>[1] Camouflaging an Object from Many Viewpoints. 2014 IEEE Conference on Computer Vision and Pattern Recognition, CSAIL, MIT</a:t>
            </a:r>
          </a:p>
          <a:p>
            <a:r>
              <a:rPr lang="en-US" dirty="0"/>
              <a:t>[2] Photo Tourism: Exploring Photo Collections in 3D. Noah Snavely: University of Washington, Steven M. Seitz: University of Washington, Richard </a:t>
            </a:r>
            <a:r>
              <a:rPr lang="en-US" dirty="0" err="1"/>
              <a:t>Szeliski</a:t>
            </a:r>
            <a:r>
              <a:rPr lang="en-US" dirty="0">
                <a:solidFill>
                  <a:srgbClr val="404040"/>
                </a:solidFill>
              </a:rPr>
              <a:t>:</a:t>
            </a:r>
            <a:r>
              <a:rPr lang="en-US" dirty="0"/>
              <a:t> Microsoft Research</a:t>
            </a:r>
          </a:p>
          <a:p>
            <a:r>
              <a:rPr lang="en-US" dirty="0">
                <a:solidFill>
                  <a:srgbClr val="404040"/>
                </a:solidFill>
              </a:rPr>
              <a:t>[3] Fast Approximate Energy Minimization via Graph cuts</a:t>
            </a:r>
          </a:p>
        </p:txBody>
      </p:sp>
    </p:spTree>
    <p:extLst>
      <p:ext uri="{BB962C8B-B14F-4D97-AF65-F5344CB8AC3E}">
        <p14:creationId xmlns:p14="http://schemas.microsoft.com/office/powerpoint/2010/main" val="121925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BAD1-470E-407A-9B38-D3FEA9A3BAC9}"/>
              </a:ext>
            </a:extLst>
          </p:cNvPr>
          <p:cNvSpPr>
            <a:spLocks noGrp="1"/>
          </p:cNvSpPr>
          <p:nvPr>
            <p:ph type="title"/>
          </p:nvPr>
        </p:nvSpPr>
        <p:spPr>
          <a:xfrm>
            <a:off x="677863" y="609600"/>
            <a:ext cx="8548577" cy="1495830"/>
          </a:xfrm>
        </p:spPr>
        <p:txBody>
          <a:bodyPr/>
          <a:lstStyle/>
          <a:p>
            <a:r>
              <a:rPr lang="en-US" dirty="0"/>
              <a:t>Problem Statement</a:t>
            </a:r>
          </a:p>
        </p:txBody>
      </p:sp>
      <p:sp>
        <p:nvSpPr>
          <p:cNvPr id="3" name="Content Placeholder 2">
            <a:extLst>
              <a:ext uri="{FF2B5EF4-FFF2-40B4-BE49-F238E27FC236}">
                <a16:creationId xmlns:a16="http://schemas.microsoft.com/office/drawing/2014/main" id="{A6794701-358E-4DEC-8C7F-6F3790DB23B8}"/>
              </a:ext>
            </a:extLst>
          </p:cNvPr>
          <p:cNvSpPr>
            <a:spLocks noGrp="1"/>
          </p:cNvSpPr>
          <p:nvPr>
            <p:ph idx="1"/>
          </p:nvPr>
        </p:nvSpPr>
        <p:spPr>
          <a:xfrm>
            <a:off x="677863" y="1704975"/>
            <a:ext cx="9344168" cy="4645204"/>
          </a:xfrm>
        </p:spPr>
        <p:txBody>
          <a:bodyPr vert="horz" lIns="91440" tIns="45720" rIns="91440" bIns="45720" rtlCol="0" anchor="t">
            <a:normAutofit/>
          </a:bodyPr>
          <a:lstStyle/>
          <a:p>
            <a:r>
              <a:rPr lang="en-US" dirty="0">
                <a:solidFill>
                  <a:srgbClr val="404040"/>
                </a:solidFill>
              </a:rPr>
              <a:t>Given multiple views of a scene and a 3D object (Cube), find surface texture that will camouflage the object to a great extent in all the views.</a:t>
            </a:r>
          </a:p>
          <a:p>
            <a:endParaRPr lang="en-US" dirty="0"/>
          </a:p>
          <a:p>
            <a:r>
              <a:rPr lang="en-US" dirty="0"/>
              <a:t>Why great extent ? </a:t>
            </a:r>
          </a:p>
          <a:p>
            <a:pPr lvl="1"/>
            <a:r>
              <a:rPr lang="en-US" dirty="0"/>
              <a:t> Not possible to find a texture that satisfies all views at the same time</a:t>
            </a:r>
            <a:r>
              <a:rPr lang="en-US" dirty="0">
                <a:solidFill>
                  <a:srgbClr val="404040"/>
                </a:solidFill>
              </a:rPr>
              <a:t>.</a:t>
            </a:r>
            <a:endParaRPr lang="en-US" dirty="0">
              <a:solidFill>
                <a:srgbClr val="000000"/>
              </a:solidFill>
            </a:endParaRPr>
          </a:p>
          <a:p>
            <a:endParaRPr lang="en-US" dirty="0">
              <a:solidFill>
                <a:srgbClr val="404040"/>
              </a:solidFill>
            </a:endParaRPr>
          </a:p>
          <a:p>
            <a:r>
              <a:rPr lang="en-US" dirty="0">
                <a:solidFill>
                  <a:srgbClr val="404040"/>
                </a:solidFill>
              </a:rPr>
              <a:t>Trade-offs -</a:t>
            </a:r>
          </a:p>
          <a:p>
            <a:pPr lvl="1"/>
            <a:r>
              <a:rPr lang="en-US" dirty="0">
                <a:solidFill>
                  <a:srgbClr val="404040"/>
                </a:solidFill>
              </a:rPr>
              <a:t>Conspicuousness of Occlusion Boundaries</a:t>
            </a:r>
          </a:p>
          <a:p>
            <a:pPr lvl="1"/>
            <a:r>
              <a:rPr lang="en-US" dirty="0">
                <a:solidFill>
                  <a:srgbClr val="404040"/>
                </a:solidFill>
              </a:rPr>
              <a:t>Texture Distortion</a:t>
            </a:r>
          </a:p>
        </p:txBody>
      </p:sp>
    </p:spTree>
    <p:extLst>
      <p:ext uri="{BB962C8B-B14F-4D97-AF65-F5344CB8AC3E}">
        <p14:creationId xmlns:p14="http://schemas.microsoft.com/office/powerpoint/2010/main" val="150229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FFC3-ABD5-445F-BACE-BC4D4B13AC0B}"/>
              </a:ext>
            </a:extLst>
          </p:cNvPr>
          <p:cNvSpPr>
            <a:spLocks noGrp="1"/>
          </p:cNvSpPr>
          <p:nvPr>
            <p:ph type="title"/>
          </p:nvPr>
        </p:nvSpPr>
        <p:spPr/>
        <p:txBody>
          <a:bodyPr/>
          <a:lstStyle/>
          <a:p>
            <a:r>
              <a:rPr lang="en-US" dirty="0"/>
              <a:t>Techniques</a:t>
            </a:r>
            <a:endParaRPr lang="en-US" dirty="0">
              <a:solidFill>
                <a:schemeClr val="tx1"/>
              </a:solidFill>
            </a:endParaRPr>
          </a:p>
        </p:txBody>
      </p:sp>
      <p:sp>
        <p:nvSpPr>
          <p:cNvPr id="3" name="Content Placeholder 2">
            <a:extLst>
              <a:ext uri="{FF2B5EF4-FFF2-40B4-BE49-F238E27FC236}">
                <a16:creationId xmlns:a16="http://schemas.microsoft.com/office/drawing/2014/main" id="{38422FEB-BDD9-4A77-937D-09E202B94F16}"/>
              </a:ext>
            </a:extLst>
          </p:cNvPr>
          <p:cNvSpPr>
            <a:spLocks noGrp="1"/>
          </p:cNvSpPr>
          <p:nvPr>
            <p:ph idx="1"/>
          </p:nvPr>
        </p:nvSpPr>
        <p:spPr/>
        <p:txBody>
          <a:bodyPr vert="horz" lIns="91440" tIns="45720" rIns="91440" bIns="45720" rtlCol="0" anchor="t">
            <a:normAutofit/>
          </a:bodyPr>
          <a:lstStyle/>
          <a:p>
            <a:r>
              <a:rPr lang="en-US" dirty="0"/>
              <a:t>Biological - </a:t>
            </a:r>
          </a:p>
          <a:p>
            <a:pPr lvl="1"/>
            <a:r>
              <a:rPr lang="en-US" dirty="0"/>
              <a:t>Disruptive coloration – </a:t>
            </a:r>
            <a:r>
              <a:rPr lang="en-US" dirty="0" err="1"/>
              <a:t>HIgh</a:t>
            </a:r>
            <a:r>
              <a:rPr lang="en-US" dirty="0"/>
              <a:t> contrast markings</a:t>
            </a:r>
          </a:p>
          <a:p>
            <a:pPr lvl="1"/>
            <a:r>
              <a:rPr lang="en-US" dirty="0"/>
              <a:t>Masquerade – Evolution to look like uninteresting objects like twigs</a:t>
            </a:r>
          </a:p>
          <a:p>
            <a:r>
              <a:rPr lang="en-US" dirty="0"/>
              <a:t>Computational -</a:t>
            </a:r>
          </a:p>
          <a:p>
            <a:pPr lvl="1"/>
            <a:r>
              <a:rPr lang="en-US" dirty="0"/>
              <a:t>Genetic algorithms</a:t>
            </a:r>
          </a:p>
          <a:p>
            <a:pPr lvl="1"/>
            <a:r>
              <a:rPr lang="en-US" dirty="0"/>
              <a:t>MRF models</a:t>
            </a:r>
          </a:p>
          <a:p>
            <a:pPr lvl="1"/>
            <a:r>
              <a:rPr lang="en-US" dirty="0"/>
              <a:t>Greedy approach</a:t>
            </a:r>
          </a:p>
        </p:txBody>
      </p:sp>
    </p:spTree>
    <p:extLst>
      <p:ext uri="{BB962C8B-B14F-4D97-AF65-F5344CB8AC3E}">
        <p14:creationId xmlns:p14="http://schemas.microsoft.com/office/powerpoint/2010/main" val="1748422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93522-79FF-4E39-A7D1-3F5CDDB295CD}"/>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7FDBA6A4-580D-471C-BD4D-CF1F5C6B9EAC}"/>
              </a:ext>
            </a:extLst>
          </p:cNvPr>
          <p:cNvSpPr>
            <a:spLocks noGrp="1"/>
          </p:cNvSpPr>
          <p:nvPr>
            <p:ph idx="1"/>
          </p:nvPr>
        </p:nvSpPr>
        <p:spPr>
          <a:xfrm>
            <a:off x="677334" y="1762125"/>
            <a:ext cx="8596668" cy="3880773"/>
          </a:xfrm>
        </p:spPr>
        <p:txBody>
          <a:bodyPr vert="horz" lIns="91440" tIns="45720" rIns="91440" bIns="45720" rtlCol="0" anchor="t">
            <a:normAutofit/>
          </a:bodyPr>
          <a:lstStyle/>
          <a:p>
            <a:r>
              <a:rPr lang="en-US" dirty="0"/>
              <a:t>Given images of the scene, we use Structure-From-Motion to recreate the scene in 3D</a:t>
            </a:r>
          </a:p>
          <a:p>
            <a:pPr lvl="1"/>
            <a:r>
              <a:rPr lang="en-US" dirty="0"/>
              <a:t>SFM – Gives the camera parameters and SIFT keypoints in world coordinates.</a:t>
            </a:r>
          </a:p>
          <a:p>
            <a:r>
              <a:rPr lang="en-US" dirty="0"/>
              <a:t>This is used to place the 3D object (Cube) in the scene using Blender software.</a:t>
            </a:r>
          </a:p>
          <a:p>
            <a:endParaRPr lang="en-US" dirty="0"/>
          </a:p>
          <a:p>
            <a:endParaRPr lang="en-US" dirty="0"/>
          </a:p>
        </p:txBody>
      </p:sp>
    </p:spTree>
    <p:extLst>
      <p:ext uri="{BB962C8B-B14F-4D97-AF65-F5344CB8AC3E}">
        <p14:creationId xmlns:p14="http://schemas.microsoft.com/office/powerpoint/2010/main" val="1553560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EEF28F2E-8AD5-4A3D-A41F-80D52E22C421}"/>
              </a:ext>
            </a:extLst>
          </p:cNvPr>
          <p:cNvPicPr>
            <a:picLocks noGrp="1" noChangeAspect="1"/>
          </p:cNvPicPr>
          <p:nvPr>
            <p:ph type="pic" idx="1"/>
          </p:nvPr>
        </p:nvPicPr>
        <p:blipFill rotWithShape="1">
          <a:blip r:embed="rId2"/>
          <a:srcRect l="49044" t="30541" r="22949" b="48296"/>
          <a:stretch/>
        </p:blipFill>
        <p:spPr>
          <a:xfrm>
            <a:off x="1047750" y="1104955"/>
            <a:ext cx="8018167" cy="3393213"/>
          </a:xfrm>
          <a:prstGeom prst="rect">
            <a:avLst/>
          </a:prstGeom>
        </p:spPr>
      </p:pic>
      <p:sp>
        <p:nvSpPr>
          <p:cNvPr id="8" name="Text Placeholder 7">
            <a:extLst>
              <a:ext uri="{FF2B5EF4-FFF2-40B4-BE49-F238E27FC236}">
                <a16:creationId xmlns:a16="http://schemas.microsoft.com/office/drawing/2014/main" id="{9FED49EB-B5C4-4EBC-A9EC-7E9C460A65FB}"/>
              </a:ext>
            </a:extLst>
          </p:cNvPr>
          <p:cNvSpPr>
            <a:spLocks noGrp="1"/>
          </p:cNvSpPr>
          <p:nvPr>
            <p:ph type="body" sz="half" idx="2"/>
          </p:nvPr>
        </p:nvSpPr>
        <p:spPr>
          <a:xfrm>
            <a:off x="628650" y="4838700"/>
            <a:ext cx="8596667" cy="674024"/>
          </a:xfrm>
        </p:spPr>
        <p:txBody>
          <a:bodyPr vert="horz" lIns="91440" tIns="45720" rIns="91440" bIns="45720" rtlCol="0" anchor="t">
            <a:normAutofit/>
          </a:bodyPr>
          <a:lstStyle/>
          <a:p>
            <a:r>
              <a:rPr lang="en-US" sz="1800" dirty="0"/>
              <a:t>Imagine a grid on the 3D object (Cube). Divide each face </a:t>
            </a:r>
            <a:r>
              <a:rPr lang="en-US" sz="1800" dirty="0" err="1"/>
              <a:t>int</a:t>
            </a:r>
            <a:r>
              <a:rPr lang="en-US" sz="1800" dirty="0"/>
              <a:t> 256*256 </a:t>
            </a:r>
            <a:r>
              <a:rPr lang="en-US" sz="1800" dirty="0" err="1"/>
              <a:t>texels</a:t>
            </a:r>
            <a:r>
              <a:rPr lang="en-US" sz="1800" dirty="0"/>
              <a:t>. Now we have to assign texture (color) to each </a:t>
            </a:r>
            <a:r>
              <a:rPr lang="en-US" sz="1800" dirty="0" err="1"/>
              <a:t>texel</a:t>
            </a:r>
            <a:r>
              <a:rPr lang="en-US" sz="1800" dirty="0"/>
              <a:t>.</a:t>
            </a:r>
          </a:p>
        </p:txBody>
      </p:sp>
      <p:sp>
        <p:nvSpPr>
          <p:cNvPr id="10" name="Title 9">
            <a:extLst>
              <a:ext uri="{FF2B5EF4-FFF2-40B4-BE49-F238E27FC236}">
                <a16:creationId xmlns:a16="http://schemas.microsoft.com/office/drawing/2014/main" id="{92944F45-1392-41DA-9EF4-65AB43B8216F}"/>
              </a:ext>
            </a:extLst>
          </p:cNvPr>
          <p:cNvSpPr>
            <a:spLocks noGrp="1"/>
          </p:cNvSpPr>
          <p:nvPr>
            <p:ph type="title"/>
          </p:nvPr>
        </p:nvSpPr>
        <p:spPr>
          <a:xfrm>
            <a:off x="704850" y="332491"/>
            <a:ext cx="8596667" cy="566738"/>
          </a:xfrm>
        </p:spPr>
        <p:txBody>
          <a:bodyPr/>
          <a:lstStyle/>
          <a:p>
            <a:r>
              <a:rPr lang="en-US" dirty="0"/>
              <a:t>Mathematical translation of Problem Statement</a:t>
            </a:r>
          </a:p>
        </p:txBody>
      </p:sp>
    </p:spTree>
    <p:extLst>
      <p:ext uri="{BB962C8B-B14F-4D97-AF65-F5344CB8AC3E}">
        <p14:creationId xmlns:p14="http://schemas.microsoft.com/office/powerpoint/2010/main" val="2614969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2034-BE9F-49B8-8203-40BAD50A4236}"/>
              </a:ext>
            </a:extLst>
          </p:cNvPr>
          <p:cNvSpPr>
            <a:spLocks noGrp="1"/>
          </p:cNvSpPr>
          <p:nvPr>
            <p:ph type="title"/>
          </p:nvPr>
        </p:nvSpPr>
        <p:spPr/>
        <p:txBody>
          <a:bodyPr/>
          <a:lstStyle/>
          <a:p>
            <a:r>
              <a:rPr lang="en-US" dirty="0">
                <a:solidFill>
                  <a:srgbClr val="90C226"/>
                </a:solidFill>
              </a:rPr>
              <a:t>Problem model as Energy Minimization</a:t>
            </a:r>
          </a:p>
        </p:txBody>
      </p:sp>
      <p:sp>
        <p:nvSpPr>
          <p:cNvPr id="3" name="Content Placeholder 2">
            <a:extLst>
              <a:ext uri="{FF2B5EF4-FFF2-40B4-BE49-F238E27FC236}">
                <a16:creationId xmlns:a16="http://schemas.microsoft.com/office/drawing/2014/main" id="{F15D30C4-680B-42D0-A59A-0833E655A028}"/>
              </a:ext>
            </a:extLst>
          </p:cNvPr>
          <p:cNvSpPr>
            <a:spLocks noGrp="1"/>
          </p:cNvSpPr>
          <p:nvPr>
            <p:ph idx="1"/>
          </p:nvPr>
        </p:nvSpPr>
        <p:spPr/>
        <p:txBody>
          <a:bodyPr vert="horz" lIns="91440" tIns="45720" rIns="91440" bIns="45720" rtlCol="0" anchor="t">
            <a:normAutofit/>
          </a:bodyPr>
          <a:lstStyle/>
          <a:p>
            <a:r>
              <a:rPr lang="en-US" dirty="0">
                <a:solidFill>
                  <a:srgbClr val="404040"/>
                </a:solidFill>
              </a:rPr>
              <a:t>Data Costs - </a:t>
            </a:r>
          </a:p>
          <a:p>
            <a:pPr lvl="1"/>
            <a:r>
              <a:rPr lang="en-US" dirty="0">
                <a:solidFill>
                  <a:srgbClr val="404040"/>
                </a:solidFill>
              </a:rPr>
              <a:t>Occlusion matching costs</a:t>
            </a:r>
          </a:p>
          <a:p>
            <a:pPr lvl="1"/>
            <a:r>
              <a:rPr lang="en-US" dirty="0">
                <a:solidFill>
                  <a:srgbClr val="404040"/>
                </a:solidFill>
              </a:rPr>
              <a:t>Texture Stability</a:t>
            </a:r>
          </a:p>
          <a:p>
            <a:r>
              <a:rPr lang="en-US" dirty="0">
                <a:solidFill>
                  <a:srgbClr val="404040"/>
                </a:solidFill>
              </a:rPr>
              <a:t>Smoothing Costs</a:t>
            </a:r>
          </a:p>
          <a:p>
            <a:r>
              <a:rPr lang="en-US" dirty="0">
                <a:solidFill>
                  <a:srgbClr val="404040"/>
                </a:solidFill>
              </a:rPr>
              <a:t>Interior MRF - </a:t>
            </a:r>
          </a:p>
          <a:p>
            <a:pPr lvl="1"/>
            <a:r>
              <a:rPr lang="en-US" dirty="0">
                <a:solidFill>
                  <a:srgbClr val="404040"/>
                </a:solidFill>
              </a:rPr>
              <a:t>Tries to minimize Data Costs and Smoothing cost while allowing the seams to be in the interior of the surface</a:t>
            </a:r>
          </a:p>
          <a:p>
            <a:r>
              <a:rPr lang="en-US" dirty="0">
                <a:solidFill>
                  <a:srgbClr val="404040"/>
                </a:solidFill>
              </a:rPr>
              <a:t>Boundary MRF - </a:t>
            </a:r>
          </a:p>
          <a:p>
            <a:pPr lvl="1"/>
            <a:r>
              <a:rPr lang="en-US" dirty="0">
                <a:solidFill>
                  <a:srgbClr val="404040"/>
                </a:solidFill>
              </a:rPr>
              <a:t>Does not allow interior seams. Tries to hide occlusion boundaries by modelling entire face as one super-node and assigning label to it. </a:t>
            </a:r>
          </a:p>
          <a:p>
            <a:pPr lvl="1"/>
            <a:endParaRPr lang="en-US" dirty="0">
              <a:solidFill>
                <a:srgbClr val="404040"/>
              </a:solidFill>
            </a:endParaRPr>
          </a:p>
        </p:txBody>
      </p:sp>
    </p:spTree>
    <p:extLst>
      <p:ext uri="{BB962C8B-B14F-4D97-AF65-F5344CB8AC3E}">
        <p14:creationId xmlns:p14="http://schemas.microsoft.com/office/powerpoint/2010/main" val="298118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6FD13-773F-4F01-AFFD-3AEABB205629}"/>
              </a:ext>
            </a:extLst>
          </p:cNvPr>
          <p:cNvSpPr>
            <a:spLocks noGrp="1"/>
          </p:cNvSpPr>
          <p:nvPr>
            <p:ph type="title"/>
          </p:nvPr>
        </p:nvSpPr>
        <p:spPr/>
        <p:txBody>
          <a:bodyPr/>
          <a:lstStyle/>
          <a:p>
            <a:r>
              <a:rPr lang="en-US" dirty="0"/>
              <a:t>Solving the MRF</a:t>
            </a:r>
          </a:p>
        </p:txBody>
      </p:sp>
      <p:pic>
        <p:nvPicPr>
          <p:cNvPr id="4" name="Picture 4" descr="Screenshot from 2017-11-28 10-31-14.png">
            <a:extLst>
              <a:ext uri="{FF2B5EF4-FFF2-40B4-BE49-F238E27FC236}">
                <a16:creationId xmlns:a16="http://schemas.microsoft.com/office/drawing/2014/main" id="{E6B4D56E-396C-432D-AA6B-5D94524BA528}"/>
              </a:ext>
            </a:extLst>
          </p:cNvPr>
          <p:cNvPicPr>
            <a:picLocks noGrp="1" noChangeAspect="1"/>
          </p:cNvPicPr>
          <p:nvPr>
            <p:ph idx="1"/>
          </p:nvPr>
        </p:nvPicPr>
        <p:blipFill>
          <a:blip r:embed="rId2"/>
          <a:stretch>
            <a:fillRect/>
          </a:stretch>
        </p:blipFill>
        <p:spPr>
          <a:xfrm>
            <a:off x="742950" y="3733800"/>
            <a:ext cx="8194642" cy="1556059"/>
          </a:xfrm>
          <a:prstGeom prst="rect">
            <a:avLst/>
          </a:prstGeom>
        </p:spPr>
      </p:pic>
      <p:sp>
        <p:nvSpPr>
          <p:cNvPr id="6" name="TextBox 5">
            <a:extLst>
              <a:ext uri="{FF2B5EF4-FFF2-40B4-BE49-F238E27FC236}">
                <a16:creationId xmlns:a16="http://schemas.microsoft.com/office/drawing/2014/main" id="{390E9B15-28A4-419E-BD8F-2BB3E741A53C}"/>
              </a:ext>
            </a:extLst>
          </p:cNvPr>
          <p:cNvSpPr txBox="1"/>
          <p:nvPr/>
        </p:nvSpPr>
        <p:spPr>
          <a:xfrm>
            <a:off x="677334" y="1990725"/>
            <a:ext cx="779729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Using graph-cut algorithms</a:t>
            </a:r>
          </a:p>
        </p:txBody>
      </p:sp>
      <p:sp>
        <p:nvSpPr>
          <p:cNvPr id="9" name="TextBox 8">
            <a:extLst>
              <a:ext uri="{FF2B5EF4-FFF2-40B4-BE49-F238E27FC236}">
                <a16:creationId xmlns:a16="http://schemas.microsoft.com/office/drawing/2014/main" id="{2E4F630F-BFFF-495E-91AD-96AB17F985C0}"/>
              </a:ext>
            </a:extLst>
          </p:cNvPr>
          <p:cNvSpPr txBox="1"/>
          <p:nvPr/>
        </p:nvSpPr>
        <p:spPr>
          <a:xfrm>
            <a:off x="826278" y="2921963"/>
            <a:ext cx="6291262"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rgbClr val="90C226"/>
                </a:solidFill>
              </a:rPr>
              <a:t>Total Cost</a:t>
            </a:r>
          </a:p>
        </p:txBody>
      </p:sp>
    </p:spTree>
    <p:extLst>
      <p:ext uri="{BB962C8B-B14F-4D97-AF65-F5344CB8AC3E}">
        <p14:creationId xmlns:p14="http://schemas.microsoft.com/office/powerpoint/2010/main" val="35388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E3C5-23C6-4669-ADEC-737564A4F96F}"/>
              </a:ext>
            </a:extLst>
          </p:cNvPr>
          <p:cNvSpPr>
            <a:spLocks noGrp="1"/>
          </p:cNvSpPr>
          <p:nvPr>
            <p:ph type="title"/>
          </p:nvPr>
        </p:nvSpPr>
        <p:spPr>
          <a:xfrm>
            <a:off x="704850" y="3276600"/>
            <a:ext cx="8596667" cy="566738"/>
          </a:xfrm>
        </p:spPr>
        <p:txBody>
          <a:bodyPr/>
          <a:lstStyle/>
          <a:p>
            <a:r>
              <a:rPr lang="en-US" dirty="0"/>
              <a:t>Data Cost</a:t>
            </a:r>
          </a:p>
        </p:txBody>
      </p:sp>
      <p:sp>
        <p:nvSpPr>
          <p:cNvPr id="4" name="Text Placeholder 3">
            <a:extLst>
              <a:ext uri="{FF2B5EF4-FFF2-40B4-BE49-F238E27FC236}">
                <a16:creationId xmlns:a16="http://schemas.microsoft.com/office/drawing/2014/main" id="{9E6623C3-21E5-44E4-9E40-8384FE13251B}"/>
              </a:ext>
            </a:extLst>
          </p:cNvPr>
          <p:cNvSpPr>
            <a:spLocks noGrp="1"/>
          </p:cNvSpPr>
          <p:nvPr>
            <p:ph type="body" sz="half" idx="2"/>
          </p:nvPr>
        </p:nvSpPr>
        <p:spPr>
          <a:xfrm>
            <a:off x="704850" y="4124325"/>
            <a:ext cx="9423728" cy="1565750"/>
          </a:xfrm>
        </p:spPr>
        <p:txBody>
          <a:bodyPr vert="horz" lIns="91440" tIns="45720" rIns="91440" bIns="45720" rtlCol="0" anchor="t">
            <a:normAutofit/>
          </a:bodyPr>
          <a:lstStyle/>
          <a:p>
            <a:r>
              <a:rPr lang="en-US" sz="2000" dirty="0"/>
              <a:t>For the data cost, there is a </a:t>
            </a:r>
            <a:r>
              <a:rPr lang="en-US" sz="2000" err="1"/>
              <a:t>trade off</a:t>
            </a:r>
            <a:r>
              <a:rPr lang="en-US" sz="2000" dirty="0"/>
              <a:t> between matching occlusion boundaries and choosing a texture that comes from a stable view of the face:</a:t>
            </a:r>
            <a:endParaRPr lang="en-US" sz="2000" dirty="0">
              <a:solidFill>
                <a:schemeClr val="tx1"/>
              </a:solidFill>
            </a:endParaRPr>
          </a:p>
        </p:txBody>
      </p:sp>
      <p:pic>
        <p:nvPicPr>
          <p:cNvPr id="9" name="Picture 9">
            <a:extLst>
              <a:ext uri="{FF2B5EF4-FFF2-40B4-BE49-F238E27FC236}">
                <a16:creationId xmlns:a16="http://schemas.microsoft.com/office/drawing/2014/main" id="{BBD6DCCA-3D25-4440-AB4F-78FA7EA3C5A5}"/>
              </a:ext>
            </a:extLst>
          </p:cNvPr>
          <p:cNvPicPr>
            <a:picLocks noGrp="1" noChangeAspect="1"/>
          </p:cNvPicPr>
          <p:nvPr>
            <p:ph type="pic" idx="1"/>
          </p:nvPr>
        </p:nvPicPr>
        <p:blipFill rotWithShape="1">
          <a:blip r:embed="rId2"/>
          <a:srcRect l="27391" t="63479" r="54226" b="30838"/>
          <a:stretch/>
        </p:blipFill>
        <p:spPr>
          <a:xfrm>
            <a:off x="647700" y="1028700"/>
            <a:ext cx="8181545" cy="1411358"/>
          </a:xfrm>
          <a:prstGeom prst="rect">
            <a:avLst/>
          </a:prstGeom>
        </p:spPr>
      </p:pic>
    </p:spTree>
    <p:extLst>
      <p:ext uri="{BB962C8B-B14F-4D97-AF65-F5344CB8AC3E}">
        <p14:creationId xmlns:p14="http://schemas.microsoft.com/office/powerpoint/2010/main" val="2521125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30AF-0ACF-4299-B177-658676789BFA}"/>
              </a:ext>
            </a:extLst>
          </p:cNvPr>
          <p:cNvSpPr>
            <a:spLocks noGrp="1"/>
          </p:cNvSpPr>
          <p:nvPr>
            <p:ph type="title"/>
          </p:nvPr>
        </p:nvSpPr>
        <p:spPr>
          <a:xfrm>
            <a:off x="677334" y="3467100"/>
            <a:ext cx="8596667" cy="566738"/>
          </a:xfrm>
        </p:spPr>
        <p:txBody>
          <a:bodyPr/>
          <a:lstStyle/>
          <a:p>
            <a:r>
              <a:rPr lang="en-US" dirty="0"/>
              <a:t>Occlusion Penalty</a:t>
            </a:r>
          </a:p>
        </p:txBody>
      </p:sp>
      <p:pic>
        <p:nvPicPr>
          <p:cNvPr id="5" name="Picture 5">
            <a:extLst>
              <a:ext uri="{FF2B5EF4-FFF2-40B4-BE49-F238E27FC236}">
                <a16:creationId xmlns:a16="http://schemas.microsoft.com/office/drawing/2014/main" id="{5831B5B2-70C5-4332-A3A4-40D8B37EE7C3}"/>
              </a:ext>
            </a:extLst>
          </p:cNvPr>
          <p:cNvPicPr>
            <a:picLocks noGrp="1" noChangeAspect="1"/>
          </p:cNvPicPr>
          <p:nvPr>
            <p:ph type="pic" idx="1"/>
          </p:nvPr>
        </p:nvPicPr>
        <p:blipFill rotWithShape="1">
          <a:blip r:embed="rId2"/>
          <a:srcRect l="25170" t="58209" r="52930" b="25568"/>
          <a:stretch/>
        </p:blipFill>
        <p:spPr>
          <a:xfrm>
            <a:off x="990600" y="523875"/>
            <a:ext cx="6862628" cy="2877687"/>
          </a:xfrm>
          <a:prstGeom prst="rect">
            <a:avLst/>
          </a:prstGeom>
        </p:spPr>
      </p:pic>
      <p:sp>
        <p:nvSpPr>
          <p:cNvPr id="4" name="Text Placeholder 3">
            <a:extLst>
              <a:ext uri="{FF2B5EF4-FFF2-40B4-BE49-F238E27FC236}">
                <a16:creationId xmlns:a16="http://schemas.microsoft.com/office/drawing/2014/main" id="{E4D7D77E-18C4-4E55-94B6-169CBFC77526}"/>
              </a:ext>
            </a:extLst>
          </p:cNvPr>
          <p:cNvSpPr>
            <a:spLocks noGrp="1"/>
          </p:cNvSpPr>
          <p:nvPr>
            <p:ph type="body" sz="half" idx="2"/>
          </p:nvPr>
        </p:nvSpPr>
        <p:spPr>
          <a:xfrm>
            <a:off x="704850" y="4324350"/>
            <a:ext cx="8819078" cy="992924"/>
          </a:xfrm>
        </p:spPr>
        <p:txBody>
          <a:bodyPr vert="horz" lIns="91440" tIns="45720" rIns="91440" bIns="45720" rtlCol="0" anchor="t">
            <a:noAutofit/>
          </a:bodyPr>
          <a:lstStyle/>
          <a:p>
            <a:r>
              <a:rPr lang="en-US" sz="2400" dirty="0"/>
              <a:t>where c(xi) is the label’s corresponding color, </a:t>
            </a:r>
            <a:r>
              <a:rPr lang="en-US" sz="2400" dirty="0" err="1"/>
              <a:t>cij</a:t>
            </a:r>
            <a:r>
              <a:rPr lang="en-US" sz="2400" dirty="0"/>
              <a:t> is the</a:t>
            </a:r>
            <a:endParaRPr lang="en-US" sz="2400">
              <a:solidFill>
                <a:schemeClr val="tx1"/>
              </a:solidFill>
            </a:endParaRPr>
          </a:p>
          <a:p>
            <a:r>
              <a:rPr lang="en-US" sz="2400" dirty="0"/>
              <a:t>color observed at the projection of </a:t>
            </a:r>
            <a:r>
              <a:rPr lang="en-US" sz="2400" dirty="0" err="1"/>
              <a:t>texel</a:t>
            </a:r>
            <a:r>
              <a:rPr lang="en-US" sz="2400" dirty="0"/>
              <a:t> </a:t>
            </a:r>
            <a:r>
              <a:rPr lang="en-US" sz="2400" dirty="0" err="1"/>
              <a:t>i</a:t>
            </a:r>
            <a:r>
              <a:rPr lang="en-US" sz="2400" dirty="0"/>
              <a:t> into image j, and</a:t>
            </a:r>
            <a:endParaRPr lang="en-US" sz="2400">
              <a:solidFill>
                <a:schemeClr val="tx1"/>
              </a:solidFill>
            </a:endParaRPr>
          </a:p>
          <a:p>
            <a:r>
              <a:rPr lang="en-US" sz="2400" dirty="0"/>
              <a:t>m is the total number of views.</a:t>
            </a:r>
            <a:endParaRPr lang="en-US" sz="2400">
              <a:solidFill>
                <a:schemeClr val="tx1"/>
              </a:solidFill>
            </a:endParaRPr>
          </a:p>
        </p:txBody>
      </p:sp>
    </p:spTree>
    <p:extLst>
      <p:ext uri="{BB962C8B-B14F-4D97-AF65-F5344CB8AC3E}">
        <p14:creationId xmlns:p14="http://schemas.microsoft.com/office/powerpoint/2010/main" val="13485403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Camouflaging an Object from different viewpoints</vt:lpstr>
      <vt:lpstr>Problem Statement</vt:lpstr>
      <vt:lpstr>Techniques</vt:lpstr>
      <vt:lpstr>Input</vt:lpstr>
      <vt:lpstr>Mathematical translation of Problem Statement</vt:lpstr>
      <vt:lpstr>Problem model as Energy Minimization</vt:lpstr>
      <vt:lpstr>Solving the MRF</vt:lpstr>
      <vt:lpstr>Data Cost</vt:lpstr>
      <vt:lpstr>Occlusion Penalty</vt:lpstr>
      <vt:lpstr>Stability Cost</vt:lpstr>
      <vt:lpstr>Implementation</vt:lpstr>
      <vt:lpstr>Implementation: Boundary MRF</vt:lpstr>
      <vt:lpstr>Implementation</vt:lpstr>
      <vt:lpstr>Procedure</vt:lpstr>
      <vt:lpstr>Output</vt:lpstr>
      <vt:lpstr>Experiments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4</cp:revision>
  <dcterms:created xsi:type="dcterms:W3CDTF">2014-09-12T02:18:09Z</dcterms:created>
  <dcterms:modified xsi:type="dcterms:W3CDTF">2017-11-28T07:07:09Z</dcterms:modified>
</cp:coreProperties>
</file>