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</p:sldMasterIdLst>
  <p:notesMasterIdLst>
    <p:notesMasterId r:id="rId16"/>
  </p:notesMasterIdLst>
  <p:handoutMasterIdLst>
    <p:handoutMasterId r:id="rId17"/>
  </p:handoutMasterIdLst>
  <p:sldIdLst>
    <p:sldId id="257" r:id="rId5"/>
    <p:sldId id="331" r:id="rId6"/>
    <p:sldId id="332" r:id="rId7"/>
    <p:sldId id="333" r:id="rId8"/>
    <p:sldId id="324" r:id="rId9"/>
    <p:sldId id="325" r:id="rId10"/>
    <p:sldId id="267" r:id="rId11"/>
    <p:sldId id="301" r:id="rId12"/>
    <p:sldId id="334" r:id="rId13"/>
    <p:sldId id="329" r:id="rId14"/>
    <p:sldId id="330" r:id="rId15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u, Lillian (OS/ASPR/BARDA) (CTR)" initials="ML((" lastIdx="4" clrIdx="6">
    <p:extLst>
      <p:ext uri="{19B8F6BF-5375-455C-9EA6-DF929625EA0E}">
        <p15:presenceInfo xmlns:p15="http://schemas.microsoft.com/office/powerpoint/2012/main" userId="S-1-5-21-1747495209-1248221918-2216747781-222898" providerId="AD"/>
      </p:ext>
    </p:extLst>
  </p:cmAuthor>
  <p:cmAuthor id="1" name="Cade, Rowan [USA]" initials="CR[" lastIdx="3" clrIdx="0">
    <p:extLst>
      <p:ext uri="{19B8F6BF-5375-455C-9EA6-DF929625EA0E}">
        <p15:presenceInfo xmlns:p15="http://schemas.microsoft.com/office/powerpoint/2012/main" userId="S-1-5-21-1314303383-2379350573-4036118543-537306" providerId="AD"/>
      </p:ext>
    </p:extLst>
  </p:cmAuthor>
  <p:cmAuthor id="8" name="Rao, Prakash (OS/ASPR/BARDA) (CTR)" initials="RP((" lastIdx="3" clrIdx="7">
    <p:extLst>
      <p:ext uri="{19B8F6BF-5375-455C-9EA6-DF929625EA0E}">
        <p15:presenceInfo xmlns:p15="http://schemas.microsoft.com/office/powerpoint/2012/main" userId="S-1-5-21-1747495209-1248221918-2216747781-214443" providerId="AD"/>
      </p:ext>
    </p:extLst>
  </p:cmAuthor>
  <p:cmAuthor id="2" name="Cade, Rowan (OS/ASPR/BARDA) (CTR)" initials="CR((" lastIdx="9" clrIdx="1">
    <p:extLst>
      <p:ext uri="{19B8F6BF-5375-455C-9EA6-DF929625EA0E}">
        <p15:presenceInfo xmlns:p15="http://schemas.microsoft.com/office/powerpoint/2012/main" userId="S-1-5-21-1747495209-1248221918-2216747781-215821" providerId="AD"/>
      </p:ext>
    </p:extLst>
  </p:cmAuthor>
  <p:cmAuthor id="3" name="McCord, Matthew (OS/ASPR/BARDA)" initials="MM(" lastIdx="2" clrIdx="2">
    <p:extLst>
      <p:ext uri="{19B8F6BF-5375-455C-9EA6-DF929625EA0E}">
        <p15:presenceInfo xmlns:p15="http://schemas.microsoft.com/office/powerpoint/2012/main" userId="S-1-5-21-1747495209-1248221918-2216747781-51008" providerId="AD"/>
      </p:ext>
    </p:extLst>
  </p:cmAuthor>
  <p:cmAuthor id="4" name="McCord, Matthew (OS/ASPR/BARDA)" initials="M(" lastIdx="2" clrIdx="3">
    <p:extLst>
      <p:ext uri="{19B8F6BF-5375-455C-9EA6-DF929625EA0E}">
        <p15:presenceInfo xmlns:p15="http://schemas.microsoft.com/office/powerpoint/2012/main" userId="S::matthew.mccord@hhs.gov::82cdf164-bc5f-45a4-96fa-ac6f7a0f8c74" providerId="AD"/>
      </p:ext>
    </p:extLst>
  </p:cmAuthor>
  <p:cmAuthor id="5" name="Patel, Sandeep (OS/ASPR/BARDA)" initials="PS(" lastIdx="1" clrIdx="4">
    <p:extLst>
      <p:ext uri="{19B8F6BF-5375-455C-9EA6-DF929625EA0E}">
        <p15:presenceInfo xmlns:p15="http://schemas.microsoft.com/office/powerpoint/2012/main" userId="S-1-5-21-1747495209-1248221918-2216747781-110071" providerId="AD"/>
      </p:ext>
    </p:extLst>
  </p:cmAuthor>
  <p:cmAuthor id="6" name="Yang, Justin (OS/ASPR/BARDA)" initials="YJ(" lastIdx="5" clrIdx="5">
    <p:extLst>
      <p:ext uri="{19B8F6BF-5375-455C-9EA6-DF929625EA0E}">
        <p15:presenceInfo xmlns:p15="http://schemas.microsoft.com/office/powerpoint/2012/main" userId="S-1-5-21-1747495209-1248221918-2216747781-1667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04444"/>
    <a:srgbClr val="3D5555"/>
    <a:srgbClr val="3E5656"/>
    <a:srgbClr val="5C8080"/>
    <a:srgbClr val="FFFFFF"/>
    <a:srgbClr val="096F3A"/>
    <a:srgbClr val="C15853"/>
    <a:srgbClr val="102B62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0C9D8F-A2B3-4197-AC47-49D59EE1E9B0}" v="22" dt="2020-06-08T16:40:22.576"/>
    <p1510:client id="{188B7A87-86FA-44F0-B18C-ED22D770D641}" v="593" dt="2020-06-11T00:44:49.111"/>
    <p1510:client id="{301F1512-1F34-FD08-F0F8-4D24E084A141}" v="1470" dt="2020-04-21T02:05:52.455"/>
    <p1510:client id="{339CA90F-8A73-491C-904C-887AF42A034C}" v="36" dt="2020-06-19T16:42:26.930"/>
    <p1510:client id="{A4A2AD3A-E6F5-EACD-CC2D-FEB56A0F3F55}" v="20" dt="2020-04-21T02:07:12.106"/>
    <p1510:client id="{A69504A8-37FA-B5F1-1C4F-C11F26D5CFFE}" v="6" dt="2020-04-21T13:51:01.276"/>
    <p1510:client id="{D76BDA55-F625-5C0C-8B79-9CB757EE1C30}" v="66" dt="2020-04-21T14:02:19.476"/>
    <p1510:client id="{FDCAFF37-C80A-40AC-B26F-7278660D6996}" v="308" dt="2020-07-02T12:41:02.899"/>
    <p1510:client id="{FDDFA63D-9F38-4402-A7EA-0362B99F2012}" v="10" dt="2020-09-21T18:43:01.982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39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Cord, Matthew (OS/ASPR/BARDA)" userId="S::matthew.mccord@hhs.gov::82cdf164-bc5f-45a4-96fa-ac6f7a0f8c74" providerId="AD" clId="Web-{339CA90F-8A73-491C-904C-887AF42A034C}"/>
    <pc:docChg chg="modSld">
      <pc:chgData name="McCord, Matthew (OS/ASPR/BARDA)" userId="S::matthew.mccord@hhs.gov::82cdf164-bc5f-45a4-96fa-ac6f7a0f8c74" providerId="AD" clId="Web-{339CA90F-8A73-491C-904C-887AF42A034C}" dt="2020-06-19T16:42:24.618" v="32" actId="20577"/>
      <pc:docMkLst>
        <pc:docMk/>
      </pc:docMkLst>
      <pc:sldChg chg="modSp">
        <pc:chgData name="McCord, Matthew (OS/ASPR/BARDA)" userId="S::matthew.mccord@hhs.gov::82cdf164-bc5f-45a4-96fa-ac6f7a0f8c74" providerId="AD" clId="Web-{339CA90F-8A73-491C-904C-887AF42A034C}" dt="2020-06-19T16:42:23.587" v="31" actId="20577"/>
        <pc:sldMkLst>
          <pc:docMk/>
          <pc:sldMk cId="3353395664" sldId="271"/>
        </pc:sldMkLst>
        <pc:spChg chg="mod">
          <ac:chgData name="McCord, Matthew (OS/ASPR/BARDA)" userId="S::matthew.mccord@hhs.gov::82cdf164-bc5f-45a4-96fa-ac6f7a0f8c74" providerId="AD" clId="Web-{339CA90F-8A73-491C-904C-887AF42A034C}" dt="2020-06-19T16:42:23.587" v="31" actId="20577"/>
          <ac:spMkLst>
            <pc:docMk/>
            <pc:sldMk cId="3353395664" sldId="271"/>
            <ac:spMk id="3" creationId="{00000000-0000-0000-0000-000000000000}"/>
          </ac:spMkLst>
        </pc:spChg>
      </pc:sldChg>
    </pc:docChg>
  </pc:docChgLst>
  <pc:docChgLst>
    <pc:chgData clId="Web-{A69504A8-37FA-B5F1-1C4F-C11F26D5CFFE}"/>
    <pc:docChg chg="modSld">
      <pc:chgData name="" userId="" providerId="" clId="Web-{A69504A8-37FA-B5F1-1C4F-C11F26D5CFFE}" dt="2020-04-21T13:51:01.042" v="4" actId="20577"/>
      <pc:docMkLst>
        <pc:docMk/>
      </pc:docMkLst>
      <pc:sldChg chg="modSp">
        <pc:chgData name="" userId="" providerId="" clId="Web-{A69504A8-37FA-B5F1-1C4F-C11F26D5CFFE}" dt="2020-04-21T13:51:00.229" v="2" actId="20577"/>
        <pc:sldMkLst>
          <pc:docMk/>
          <pc:sldMk cId="3521872411" sldId="288"/>
        </pc:sldMkLst>
        <pc:spChg chg="mod">
          <ac:chgData name="" userId="" providerId="" clId="Web-{A69504A8-37FA-B5F1-1C4F-C11F26D5CFFE}" dt="2020-04-21T13:51:00.229" v="2" actId="20577"/>
          <ac:spMkLst>
            <pc:docMk/>
            <pc:sldMk cId="3521872411" sldId="288"/>
            <ac:spMk id="3" creationId="{00000000-0000-0000-0000-000000000000}"/>
          </ac:spMkLst>
        </pc:spChg>
      </pc:sldChg>
    </pc:docChg>
  </pc:docChgLst>
  <pc:docChgLst>
    <pc:chgData name="Miles-Francois, Denise (OS/ASPR/BARDA)" userId="S::denise.milesfrancois@hhs.gov::e83c7bae-9ea7-4912-a377-25de5678596c" providerId="AD" clId="Web-{FDDFA63D-9F38-4402-A7EA-0362B99F2012}"/>
    <pc:docChg chg="modSld">
      <pc:chgData name="Miles-Francois, Denise (OS/ASPR/BARDA)" userId="S::denise.milesfrancois@hhs.gov::e83c7bae-9ea7-4912-a377-25de5678596c" providerId="AD" clId="Web-{FDDFA63D-9F38-4402-A7EA-0362B99F2012}" dt="2020-09-21T18:43:01.623" v="8" actId="20577"/>
      <pc:docMkLst>
        <pc:docMk/>
      </pc:docMkLst>
      <pc:sldChg chg="modSp">
        <pc:chgData name="Miles-Francois, Denise (OS/ASPR/BARDA)" userId="S::denise.milesfrancois@hhs.gov::e83c7bae-9ea7-4912-a377-25de5678596c" providerId="AD" clId="Web-{FDDFA63D-9F38-4402-A7EA-0362B99F2012}" dt="2020-09-21T18:42:59.795" v="7" actId="20577"/>
        <pc:sldMkLst>
          <pc:docMk/>
          <pc:sldMk cId="437619873" sldId="257"/>
        </pc:sldMkLst>
        <pc:spChg chg="mod">
          <ac:chgData name="Miles-Francois, Denise (OS/ASPR/BARDA)" userId="S::denise.milesfrancois@hhs.gov::e83c7bae-9ea7-4912-a377-25de5678596c" providerId="AD" clId="Web-{FDDFA63D-9F38-4402-A7EA-0362B99F2012}" dt="2020-09-21T18:42:59.795" v="7" actId="20577"/>
          <ac:spMkLst>
            <pc:docMk/>
            <pc:sldMk cId="437619873" sldId="257"/>
            <ac:spMk id="3" creationId="{00000000-0000-0000-0000-000000000000}"/>
          </ac:spMkLst>
        </pc:spChg>
      </pc:sldChg>
    </pc:docChg>
  </pc:docChgLst>
  <pc:docChgLst>
    <pc:chgData name="Rao, Prakash (OS/ASPR/BARDA) (CTR)" userId="S::prakash.rao@hhs.gov::3ae4ef6c-dc46-4eb2-b30f-2d7dc0b5a7a9" providerId="AD" clId="Web-{150C9D8F-A2B3-4197-AC47-49D59EE1E9B0}"/>
    <pc:docChg chg="modSld">
      <pc:chgData name="Rao, Prakash (OS/ASPR/BARDA) (CTR)" userId="S::prakash.rao@hhs.gov::3ae4ef6c-dc46-4eb2-b30f-2d7dc0b5a7a9" providerId="AD" clId="Web-{150C9D8F-A2B3-4197-AC47-49D59EE1E9B0}" dt="2020-06-08T16:40:17.873" v="1"/>
      <pc:docMkLst>
        <pc:docMk/>
      </pc:docMkLst>
      <pc:sldChg chg="addSp delSp modSp">
        <pc:chgData name="Rao, Prakash (OS/ASPR/BARDA) (CTR)" userId="S::prakash.rao@hhs.gov::3ae4ef6c-dc46-4eb2-b30f-2d7dc0b5a7a9" providerId="AD" clId="Web-{150C9D8F-A2B3-4197-AC47-49D59EE1E9B0}" dt="2020-06-08T16:40:17.873" v="1"/>
        <pc:sldMkLst>
          <pc:docMk/>
          <pc:sldMk cId="3521872411" sldId="288"/>
        </pc:sldMkLst>
        <pc:picChg chg="add del mod">
          <ac:chgData name="Rao, Prakash (OS/ASPR/BARDA) (CTR)" userId="S::prakash.rao@hhs.gov::3ae4ef6c-dc46-4eb2-b30f-2d7dc0b5a7a9" providerId="AD" clId="Web-{150C9D8F-A2B3-4197-AC47-49D59EE1E9B0}" dt="2020-06-08T16:40:17.873" v="1"/>
          <ac:picMkLst>
            <pc:docMk/>
            <pc:sldMk cId="3521872411" sldId="288"/>
            <ac:picMk id="6" creationId="{B33BBD12-D50D-4C57-AF54-199972D085C3}"/>
          </ac:picMkLst>
        </pc:picChg>
      </pc:sldChg>
    </pc:docChg>
  </pc:docChgLst>
  <pc:docChgLst>
    <pc:chgData name="Yang, Justin (OS/ASPR/BARDA)" userId="985d7939-a223-41b0-8083-cb8874694212" providerId="ADAL" clId="{12323885-225C-6B40-8FEE-80CB02171AC1}"/>
    <pc:docChg chg="modSld">
      <pc:chgData name="Yang, Justin (OS/ASPR/BARDA)" userId="985d7939-a223-41b0-8083-cb8874694212" providerId="ADAL" clId="{12323885-225C-6B40-8FEE-80CB02171AC1}" dt="2020-04-21T03:42:24.889" v="0" actId="1076"/>
      <pc:docMkLst>
        <pc:docMk/>
      </pc:docMkLst>
      <pc:sldChg chg="modSp">
        <pc:chgData name="Yang, Justin (OS/ASPR/BARDA)" userId="985d7939-a223-41b0-8083-cb8874694212" providerId="ADAL" clId="{12323885-225C-6B40-8FEE-80CB02171AC1}" dt="2020-04-21T03:42:24.889" v="0" actId="1076"/>
        <pc:sldMkLst>
          <pc:docMk/>
          <pc:sldMk cId="701976964" sldId="267"/>
        </pc:sldMkLst>
        <pc:spChg chg="mod">
          <ac:chgData name="Yang, Justin (OS/ASPR/BARDA)" userId="985d7939-a223-41b0-8083-cb8874694212" providerId="ADAL" clId="{12323885-225C-6B40-8FEE-80CB02171AC1}" dt="2020-04-21T03:42:24.889" v="0" actId="1076"/>
          <ac:spMkLst>
            <pc:docMk/>
            <pc:sldMk cId="701976964" sldId="267"/>
            <ac:spMk id="4" creationId="{00000000-0000-0000-0000-000000000000}"/>
          </ac:spMkLst>
        </pc:spChg>
      </pc:sldChg>
    </pc:docChg>
  </pc:docChgLst>
  <pc:docChgLst>
    <pc:chgData clId="Web-{B6138A12-3261-0771-A296-1CD2B42C9911}"/>
    <pc:docChg chg="modSld">
      <pc:chgData name="" userId="" providerId="" clId="Web-{B6138A12-3261-0771-A296-1CD2B42C9911}" dt="2020-04-15T18:29:52.028" v="270" actId="20577"/>
      <pc:docMkLst>
        <pc:docMk/>
      </pc:docMkLst>
      <pc:sldChg chg="modSp">
        <pc:chgData name="" userId="" providerId="" clId="Web-{B6138A12-3261-0771-A296-1CD2B42C9911}" dt="2020-04-15T18:29:52.028" v="269" actId="20577"/>
        <pc:sldMkLst>
          <pc:docMk/>
          <pc:sldMk cId="3521872411" sldId="288"/>
        </pc:sldMkLst>
        <pc:spChg chg="mod">
          <ac:chgData name="" userId="" providerId="" clId="Web-{B6138A12-3261-0771-A296-1CD2B42C9911}" dt="2020-04-15T18:25:34.888" v="5" actId="14100"/>
          <ac:spMkLst>
            <pc:docMk/>
            <pc:sldMk cId="3521872411" sldId="288"/>
            <ac:spMk id="2" creationId="{00000000-0000-0000-0000-000000000000}"/>
          </ac:spMkLst>
        </pc:spChg>
        <pc:spChg chg="mod">
          <ac:chgData name="" userId="" providerId="" clId="Web-{B6138A12-3261-0771-A296-1CD2B42C9911}" dt="2020-04-15T18:29:52.028" v="269" actId="20577"/>
          <ac:spMkLst>
            <pc:docMk/>
            <pc:sldMk cId="3521872411" sldId="288"/>
            <ac:spMk id="3" creationId="{00000000-0000-0000-0000-000000000000}"/>
          </ac:spMkLst>
        </pc:spChg>
        <pc:picChg chg="mod">
          <ac:chgData name="" userId="" providerId="" clId="Web-{B6138A12-3261-0771-A296-1CD2B42C9911}" dt="2020-04-15T18:25:44.028" v="7" actId="1076"/>
          <ac:picMkLst>
            <pc:docMk/>
            <pc:sldMk cId="3521872411" sldId="288"/>
            <ac:picMk id="4" creationId="{6B9574F9-711C-4868-B620-77E5CC76A90E}"/>
          </ac:picMkLst>
        </pc:picChg>
      </pc:sldChg>
    </pc:docChg>
  </pc:docChgLst>
  <pc:docChgLst>
    <pc:chgData name="McCord, Matthew (OS/ASPR/BARDA)" userId="S::matthew.mccord@hhs.gov::82cdf164-bc5f-45a4-96fa-ac6f7a0f8c74" providerId="AD" clId="Web-{188B7A87-86FA-44F0-B18C-ED22D770D641}"/>
    <pc:docChg chg="addSld delSld modSld sldOrd">
      <pc:chgData name="McCord, Matthew (OS/ASPR/BARDA)" userId="S::matthew.mccord@hhs.gov::82cdf164-bc5f-45a4-96fa-ac6f7a0f8c74" providerId="AD" clId="Web-{188B7A87-86FA-44F0-B18C-ED22D770D641}" dt="2020-06-11T00:44:49.111" v="585"/>
      <pc:docMkLst>
        <pc:docMk/>
      </pc:docMkLst>
      <pc:sldChg chg="delCm modCm">
        <pc:chgData name="McCord, Matthew (OS/ASPR/BARDA)" userId="S::matthew.mccord@hhs.gov::82cdf164-bc5f-45a4-96fa-ac6f7a0f8c74" providerId="AD" clId="Web-{188B7A87-86FA-44F0-B18C-ED22D770D641}" dt="2020-06-11T00:28:40.764" v="3"/>
        <pc:sldMkLst>
          <pc:docMk/>
          <pc:sldMk cId="3377656254" sldId="262"/>
        </pc:sldMkLst>
      </pc:sldChg>
      <pc:sldChg chg="addCm modCm">
        <pc:chgData name="McCord, Matthew (OS/ASPR/BARDA)" userId="S::matthew.mccord@hhs.gov::82cdf164-bc5f-45a4-96fa-ac6f7a0f8c74" providerId="AD" clId="Web-{188B7A87-86FA-44F0-B18C-ED22D770D641}" dt="2020-06-11T00:27:11.403" v="1"/>
        <pc:sldMkLst>
          <pc:docMk/>
          <pc:sldMk cId="1924932292" sldId="263"/>
        </pc:sldMkLst>
      </pc:sldChg>
      <pc:sldChg chg="new del">
        <pc:chgData name="McCord, Matthew (OS/ASPR/BARDA)" userId="S::matthew.mccord@hhs.gov::82cdf164-bc5f-45a4-96fa-ac6f7a0f8c74" providerId="AD" clId="Web-{188B7A87-86FA-44F0-B18C-ED22D770D641}" dt="2020-06-11T00:31:39.518" v="5"/>
        <pc:sldMkLst>
          <pc:docMk/>
          <pc:sldMk cId="3572553489" sldId="299"/>
        </pc:sldMkLst>
      </pc:sldChg>
      <pc:sldChg chg="addSp delSp modSp add replId addCm">
        <pc:chgData name="McCord, Matthew (OS/ASPR/BARDA)" userId="S::matthew.mccord@hhs.gov::82cdf164-bc5f-45a4-96fa-ac6f7a0f8c74" providerId="AD" clId="Web-{188B7A87-86FA-44F0-B18C-ED22D770D641}" dt="2020-06-11T00:44:49.111" v="585"/>
        <pc:sldMkLst>
          <pc:docMk/>
          <pc:sldMk cId="3855227960" sldId="299"/>
        </pc:sldMkLst>
        <pc:spChg chg="mod">
          <ac:chgData name="McCord, Matthew (OS/ASPR/BARDA)" userId="S::matthew.mccord@hhs.gov::82cdf164-bc5f-45a4-96fa-ac6f7a0f8c74" providerId="AD" clId="Web-{188B7A87-86FA-44F0-B18C-ED22D770D641}" dt="2020-06-11T00:39:16.980" v="452" actId="20577"/>
          <ac:spMkLst>
            <pc:docMk/>
            <pc:sldMk cId="3855227960" sldId="299"/>
            <ac:spMk id="2" creationId="{00000000-0000-0000-0000-000000000000}"/>
          </ac:spMkLst>
        </pc:spChg>
        <pc:spChg chg="add del mod">
          <ac:chgData name="McCord, Matthew (OS/ASPR/BARDA)" userId="S::matthew.mccord@hhs.gov::82cdf164-bc5f-45a4-96fa-ac6f7a0f8c74" providerId="AD" clId="Web-{188B7A87-86FA-44F0-B18C-ED22D770D641}" dt="2020-06-11T00:32:32.237" v="29"/>
          <ac:spMkLst>
            <pc:docMk/>
            <pc:sldMk cId="3855227960" sldId="299"/>
            <ac:spMk id="4" creationId="{61B9FBF6-BF49-418A-9C91-1B3D7D352CDA}"/>
          </ac:spMkLst>
        </pc:spChg>
        <pc:spChg chg="add mod">
          <ac:chgData name="McCord, Matthew (OS/ASPR/BARDA)" userId="S::matthew.mccord@hhs.gov::82cdf164-bc5f-45a4-96fa-ac6f7a0f8c74" providerId="AD" clId="Web-{188B7A87-86FA-44F0-B18C-ED22D770D641}" dt="2020-06-11T00:43:10.640" v="583" actId="20577"/>
          <ac:spMkLst>
            <pc:docMk/>
            <pc:sldMk cId="3855227960" sldId="299"/>
            <ac:spMk id="5" creationId="{F8F03986-21AF-4A71-9C1A-A67DC78E924B}"/>
          </ac:spMkLst>
        </pc:spChg>
        <pc:picChg chg="del">
          <ac:chgData name="McCord, Matthew (OS/ASPR/BARDA)" userId="S::matthew.mccord@hhs.gov::82cdf164-bc5f-45a4-96fa-ac6f7a0f8c74" providerId="AD" clId="Web-{188B7A87-86FA-44F0-B18C-ED22D770D641}" dt="2020-06-11T00:32:24.003" v="25"/>
          <ac:picMkLst>
            <pc:docMk/>
            <pc:sldMk cId="3855227960" sldId="299"/>
            <ac:picMk id="9" creationId="{00000000-0000-0000-0000-000000000000}"/>
          </ac:picMkLst>
        </pc:picChg>
      </pc:sldChg>
      <pc:sldChg chg="modSp add del ord replId">
        <pc:chgData name="McCord, Matthew (OS/ASPR/BARDA)" userId="S::matthew.mccord@hhs.gov::82cdf164-bc5f-45a4-96fa-ac6f7a0f8c74" providerId="AD" clId="Web-{188B7A87-86FA-44F0-B18C-ED22D770D641}" dt="2020-06-11T00:37:01.602" v="325"/>
        <pc:sldMkLst>
          <pc:docMk/>
          <pc:sldMk cId="230267270" sldId="300"/>
        </pc:sldMkLst>
        <pc:spChg chg="mod">
          <ac:chgData name="McCord, Matthew (OS/ASPR/BARDA)" userId="S::matthew.mccord@hhs.gov::82cdf164-bc5f-45a4-96fa-ac6f7a0f8c74" providerId="AD" clId="Web-{188B7A87-86FA-44F0-B18C-ED22D770D641}" dt="2020-06-11T00:36:58.821" v="322" actId="20577"/>
          <ac:spMkLst>
            <pc:docMk/>
            <pc:sldMk cId="230267270" sldId="300"/>
            <ac:spMk id="2" creationId="{00000000-0000-0000-0000-000000000000}"/>
          </ac:spMkLst>
        </pc:spChg>
        <pc:spChg chg="mod">
          <ac:chgData name="McCord, Matthew (OS/ASPR/BARDA)" userId="S::matthew.mccord@hhs.gov::82cdf164-bc5f-45a4-96fa-ac6f7a0f8c74" providerId="AD" clId="Web-{188B7A87-86FA-44F0-B18C-ED22D770D641}" dt="2020-06-11T00:36:56.414" v="320" actId="20577"/>
          <ac:spMkLst>
            <pc:docMk/>
            <pc:sldMk cId="230267270" sldId="300"/>
            <ac:spMk id="5" creationId="{F8F03986-21AF-4A71-9C1A-A67DC78E924B}"/>
          </ac:spMkLst>
        </pc:spChg>
      </pc:sldChg>
    </pc:docChg>
  </pc:docChgLst>
  <pc:docChgLst>
    <pc:chgData name="Patel, Sandeep (OS/ASPR/BARDA)" userId="S::sandeep.patel@hhs.gov::f1f42656-60ac-4843-a516-67741db9f251" providerId="AD" clId="Web-{FDCAFF37-C80A-40AC-B26F-7278660D6996}"/>
    <pc:docChg chg="modSld">
      <pc:chgData name="Patel, Sandeep (OS/ASPR/BARDA)" userId="S::sandeep.patel@hhs.gov::f1f42656-60ac-4843-a516-67741db9f251" providerId="AD" clId="Web-{FDCAFF37-C80A-40AC-B26F-7278660D6996}" dt="2020-07-02T12:41:02.649" v="298" actId="20577"/>
      <pc:docMkLst>
        <pc:docMk/>
      </pc:docMkLst>
      <pc:sldChg chg="modSp">
        <pc:chgData name="Patel, Sandeep (OS/ASPR/BARDA)" userId="S::sandeep.patel@hhs.gov::f1f42656-60ac-4843-a516-67741db9f251" providerId="AD" clId="Web-{FDCAFF37-C80A-40AC-B26F-7278660D6996}" dt="2020-07-02T12:30:36.323" v="57" actId="20577"/>
        <pc:sldMkLst>
          <pc:docMk/>
          <pc:sldMk cId="437619873" sldId="257"/>
        </pc:sldMkLst>
        <pc:spChg chg="mod">
          <ac:chgData name="Patel, Sandeep (OS/ASPR/BARDA)" userId="S::sandeep.patel@hhs.gov::f1f42656-60ac-4843-a516-67741db9f251" providerId="AD" clId="Web-{FDCAFF37-C80A-40AC-B26F-7278660D6996}" dt="2020-07-02T12:30:36.323" v="57" actId="20577"/>
          <ac:spMkLst>
            <pc:docMk/>
            <pc:sldMk cId="437619873" sldId="257"/>
            <ac:spMk id="2" creationId="{00000000-0000-0000-0000-000000000000}"/>
          </ac:spMkLst>
        </pc:spChg>
        <pc:spChg chg="mod">
          <ac:chgData name="Patel, Sandeep (OS/ASPR/BARDA)" userId="S::sandeep.patel@hhs.gov::f1f42656-60ac-4843-a516-67741db9f251" providerId="AD" clId="Web-{FDCAFF37-C80A-40AC-B26F-7278660D6996}" dt="2020-07-02T12:30:19.916" v="46" actId="20577"/>
          <ac:spMkLst>
            <pc:docMk/>
            <pc:sldMk cId="437619873" sldId="257"/>
            <ac:spMk id="3" creationId="{00000000-0000-0000-0000-000000000000}"/>
          </ac:spMkLst>
        </pc:spChg>
      </pc:sldChg>
      <pc:sldChg chg="modSp">
        <pc:chgData name="Patel, Sandeep (OS/ASPR/BARDA)" userId="S::sandeep.patel@hhs.gov::f1f42656-60ac-4843-a516-67741db9f251" providerId="AD" clId="Web-{FDCAFF37-C80A-40AC-B26F-7278660D6996}" dt="2020-07-02T12:39:09.519" v="289" actId="20577"/>
        <pc:sldMkLst>
          <pc:docMk/>
          <pc:sldMk cId="3943599845" sldId="273"/>
        </pc:sldMkLst>
        <pc:spChg chg="mod">
          <ac:chgData name="Patel, Sandeep (OS/ASPR/BARDA)" userId="S::sandeep.patel@hhs.gov::f1f42656-60ac-4843-a516-67741db9f251" providerId="AD" clId="Web-{FDCAFF37-C80A-40AC-B26F-7278660D6996}" dt="2020-07-02T12:39:09.519" v="289" actId="20577"/>
          <ac:spMkLst>
            <pc:docMk/>
            <pc:sldMk cId="3943599845" sldId="273"/>
            <ac:spMk id="5" creationId="{F34F959D-2E69-4627-A775-1BB95BE33253}"/>
          </ac:spMkLst>
        </pc:spChg>
      </pc:sldChg>
      <pc:sldChg chg="delCm">
        <pc:chgData name="Patel, Sandeep (OS/ASPR/BARDA)" userId="S::sandeep.patel@hhs.gov::f1f42656-60ac-4843-a516-67741db9f251" providerId="AD" clId="Web-{FDCAFF37-C80A-40AC-B26F-7278660D6996}" dt="2020-07-02T12:39:34.848" v="291"/>
        <pc:sldMkLst>
          <pc:docMk/>
          <pc:sldMk cId="2160194187" sldId="274"/>
        </pc:sldMkLst>
      </pc:sldChg>
      <pc:sldChg chg="modSp delCm">
        <pc:chgData name="Patel, Sandeep (OS/ASPR/BARDA)" userId="S::sandeep.patel@hhs.gov::f1f42656-60ac-4843-a516-67741db9f251" providerId="AD" clId="Web-{FDCAFF37-C80A-40AC-B26F-7278660D6996}" dt="2020-07-02T12:34:30.936" v="184" actId="20577"/>
        <pc:sldMkLst>
          <pc:docMk/>
          <pc:sldMk cId="3855227960" sldId="299"/>
        </pc:sldMkLst>
        <pc:spChg chg="mod">
          <ac:chgData name="Patel, Sandeep (OS/ASPR/BARDA)" userId="S::sandeep.patel@hhs.gov::f1f42656-60ac-4843-a516-67741db9f251" providerId="AD" clId="Web-{FDCAFF37-C80A-40AC-B26F-7278660D6996}" dt="2020-07-02T12:34:30.936" v="184" actId="20577"/>
          <ac:spMkLst>
            <pc:docMk/>
            <pc:sldMk cId="3855227960" sldId="299"/>
            <ac:spMk id="3" creationId="{00000000-0000-0000-0000-000000000000}"/>
          </ac:spMkLst>
        </pc:spChg>
      </pc:sldChg>
      <pc:sldChg chg="modSp">
        <pc:chgData name="Patel, Sandeep (OS/ASPR/BARDA)" userId="S::sandeep.patel@hhs.gov::f1f42656-60ac-4843-a516-67741db9f251" providerId="AD" clId="Web-{FDCAFF37-C80A-40AC-B26F-7278660D6996}" dt="2020-07-02T12:40:43.180" v="294" actId="20577"/>
        <pc:sldMkLst>
          <pc:docMk/>
          <pc:sldMk cId="686543065" sldId="310"/>
        </pc:sldMkLst>
        <pc:spChg chg="mod">
          <ac:chgData name="Patel, Sandeep (OS/ASPR/BARDA)" userId="S::sandeep.patel@hhs.gov::f1f42656-60ac-4843-a516-67741db9f251" providerId="AD" clId="Web-{FDCAFF37-C80A-40AC-B26F-7278660D6996}" dt="2020-07-02T12:40:43.180" v="294" actId="20577"/>
          <ac:spMkLst>
            <pc:docMk/>
            <pc:sldMk cId="686543065" sldId="310"/>
            <ac:spMk id="3" creationId="{00000000-0000-0000-0000-000000000000}"/>
          </ac:spMkLst>
        </pc:spChg>
      </pc:sldChg>
      <pc:sldChg chg="modSp">
        <pc:chgData name="Patel, Sandeep (OS/ASPR/BARDA)" userId="S::sandeep.patel@hhs.gov::f1f42656-60ac-4843-a516-67741db9f251" providerId="AD" clId="Web-{FDCAFF37-C80A-40AC-B26F-7278660D6996}" dt="2020-07-02T12:41:01.961" v="296" actId="20577"/>
        <pc:sldMkLst>
          <pc:docMk/>
          <pc:sldMk cId="93551030" sldId="311"/>
        </pc:sldMkLst>
        <pc:spChg chg="mod">
          <ac:chgData name="Patel, Sandeep (OS/ASPR/BARDA)" userId="S::sandeep.patel@hhs.gov::f1f42656-60ac-4843-a516-67741db9f251" providerId="AD" clId="Web-{FDCAFF37-C80A-40AC-B26F-7278660D6996}" dt="2020-07-02T12:41:01.961" v="296" actId="20577"/>
          <ac:spMkLst>
            <pc:docMk/>
            <pc:sldMk cId="93551030" sldId="311"/>
            <ac:spMk id="3" creationId="{00000000-0000-0000-0000-000000000000}"/>
          </ac:spMkLst>
        </pc:spChg>
      </pc:sldChg>
    </pc:docChg>
  </pc:docChgLst>
  <pc:docChgLst>
    <pc:chgData clId="Web-{A4A2AD3A-E6F5-EACD-CC2D-FEB56A0F3F55}"/>
    <pc:docChg chg="modSld">
      <pc:chgData name="" userId="" providerId="" clId="Web-{A4A2AD3A-E6F5-EACD-CC2D-FEB56A0F3F55}" dt="2020-04-21T02:07:12.106" v="19" actId="1076"/>
      <pc:docMkLst>
        <pc:docMk/>
      </pc:docMkLst>
      <pc:sldChg chg="modSp">
        <pc:chgData name="" userId="" providerId="" clId="Web-{A4A2AD3A-E6F5-EACD-CC2D-FEB56A0F3F55}" dt="2020-04-21T02:07:12.106" v="19" actId="1076"/>
        <pc:sldMkLst>
          <pc:docMk/>
          <pc:sldMk cId="856475807" sldId="292"/>
        </pc:sldMkLst>
        <pc:spChg chg="mod">
          <ac:chgData name="" userId="" providerId="" clId="Web-{A4A2AD3A-E6F5-EACD-CC2D-FEB56A0F3F55}" dt="2020-04-21T02:06:10.511" v="0" actId="20577"/>
          <ac:spMkLst>
            <pc:docMk/>
            <pc:sldMk cId="856475807" sldId="292"/>
            <ac:spMk id="3" creationId="{00000000-0000-0000-0000-000000000000}"/>
          </ac:spMkLst>
        </pc:spChg>
        <pc:spChg chg="mod">
          <ac:chgData name="" userId="" providerId="" clId="Web-{A4A2AD3A-E6F5-EACD-CC2D-FEB56A0F3F55}" dt="2020-04-21T02:07:12.106" v="19" actId="1076"/>
          <ac:spMkLst>
            <pc:docMk/>
            <pc:sldMk cId="856475807" sldId="292"/>
            <ac:spMk id="4" creationId="{CB039479-D6C6-4F79-A2DF-03C04124A1C7}"/>
          </ac:spMkLst>
        </pc:spChg>
        <pc:spChg chg="mod">
          <ac:chgData name="" userId="" providerId="" clId="Web-{A4A2AD3A-E6F5-EACD-CC2D-FEB56A0F3F55}" dt="2020-04-21T02:06:24.246" v="4" actId="20577"/>
          <ac:spMkLst>
            <pc:docMk/>
            <pc:sldMk cId="856475807" sldId="292"/>
            <ac:spMk id="5" creationId="{AF0BA3BB-D0D9-40B8-80D4-BCA673BE3D41}"/>
          </ac:spMkLst>
        </pc:spChg>
      </pc:sldChg>
    </pc:docChg>
  </pc:docChgLst>
  <pc:docChgLst>
    <pc:chgData clId="Web-{D76BDA55-F625-5C0C-8B79-9CB757EE1C30}"/>
    <pc:docChg chg="modSld">
      <pc:chgData name="" userId="" providerId="" clId="Web-{D76BDA55-F625-5C0C-8B79-9CB757EE1C30}" dt="2020-04-21T14:02:19.476" v="63" actId="20577"/>
      <pc:docMkLst>
        <pc:docMk/>
      </pc:docMkLst>
      <pc:sldChg chg="modSp">
        <pc:chgData name="" userId="" providerId="" clId="Web-{D76BDA55-F625-5C0C-8B79-9CB757EE1C30}" dt="2020-04-21T13:59:22.625" v="2" actId="20577"/>
        <pc:sldMkLst>
          <pc:docMk/>
          <pc:sldMk cId="437619873" sldId="257"/>
        </pc:sldMkLst>
        <pc:spChg chg="mod">
          <ac:chgData name="" userId="" providerId="" clId="Web-{D76BDA55-F625-5C0C-8B79-9CB757EE1C30}" dt="2020-04-21T13:59:22.625" v="2" actId="20577"/>
          <ac:spMkLst>
            <pc:docMk/>
            <pc:sldMk cId="437619873" sldId="257"/>
            <ac:spMk id="3" creationId="{00000000-0000-0000-0000-000000000000}"/>
          </ac:spMkLst>
        </pc:spChg>
      </pc:sldChg>
      <pc:sldChg chg="modSp">
        <pc:chgData name="" userId="" providerId="" clId="Web-{D76BDA55-F625-5C0C-8B79-9CB757EE1C30}" dt="2020-04-21T14:00:12.815" v="30" actId="20577"/>
        <pc:sldMkLst>
          <pc:docMk/>
          <pc:sldMk cId="701976964" sldId="267"/>
        </pc:sldMkLst>
        <pc:spChg chg="mod">
          <ac:chgData name="" userId="" providerId="" clId="Web-{D76BDA55-F625-5C0C-8B79-9CB757EE1C30}" dt="2020-04-21T14:00:12.815" v="30" actId="20577"/>
          <ac:spMkLst>
            <pc:docMk/>
            <pc:sldMk cId="701976964" sldId="267"/>
            <ac:spMk id="4" creationId="{00000000-0000-0000-0000-000000000000}"/>
          </ac:spMkLst>
        </pc:spChg>
      </pc:sldChg>
      <pc:sldChg chg="modSp">
        <pc:chgData name="" userId="" providerId="" clId="Web-{D76BDA55-F625-5C0C-8B79-9CB757EE1C30}" dt="2020-04-21T14:02:19.460" v="62" actId="20577"/>
        <pc:sldMkLst>
          <pc:docMk/>
          <pc:sldMk cId="3702943069" sldId="282"/>
        </pc:sldMkLst>
        <pc:spChg chg="mod">
          <ac:chgData name="" userId="" providerId="" clId="Web-{D76BDA55-F625-5C0C-8B79-9CB757EE1C30}" dt="2020-04-21T14:02:19.460" v="62" actId="20577"/>
          <ac:spMkLst>
            <pc:docMk/>
            <pc:sldMk cId="3702943069" sldId="282"/>
            <ac:spMk id="5" creationId="{00000000-0000-0000-0000-000000000000}"/>
          </ac:spMkLst>
        </pc:spChg>
      </pc:sldChg>
      <pc:sldChg chg="modSp">
        <pc:chgData name="" userId="" providerId="" clId="Web-{D76BDA55-F625-5C0C-8B79-9CB757EE1C30}" dt="2020-04-21T14:00:59.973" v="47" actId="20577"/>
        <pc:sldMkLst>
          <pc:docMk/>
          <pc:sldMk cId="4069190295" sldId="283"/>
        </pc:sldMkLst>
        <pc:spChg chg="mod">
          <ac:chgData name="" userId="" providerId="" clId="Web-{D76BDA55-F625-5C0C-8B79-9CB757EE1C30}" dt="2020-04-21T14:00:59.973" v="47" actId="20577"/>
          <ac:spMkLst>
            <pc:docMk/>
            <pc:sldMk cId="4069190295" sldId="283"/>
            <ac:spMk id="3" creationId="{00000000-0000-0000-0000-000000000000}"/>
          </ac:spMkLst>
        </pc:spChg>
      </pc:sldChg>
      <pc:sldChg chg="modSp">
        <pc:chgData name="" userId="" providerId="" clId="Web-{D76BDA55-F625-5C0C-8B79-9CB757EE1C30}" dt="2020-04-21T14:02:00.053" v="58" actId="20577"/>
        <pc:sldMkLst>
          <pc:docMk/>
          <pc:sldMk cId="1209702001" sldId="291"/>
        </pc:sldMkLst>
        <pc:spChg chg="mod">
          <ac:chgData name="" userId="" providerId="" clId="Web-{D76BDA55-F625-5C0C-8B79-9CB757EE1C30}" dt="2020-04-21T14:02:00.053" v="58" actId="20577"/>
          <ac:spMkLst>
            <pc:docMk/>
            <pc:sldMk cId="1209702001" sldId="291"/>
            <ac:spMk id="73" creationId="{00000000-0000-0000-0000-000000000000}"/>
          </ac:spMkLst>
        </pc:spChg>
      </pc:sldChg>
    </pc:docChg>
  </pc:docChgLst>
  <pc:docChgLst>
    <pc:chgData clId="Web-{301F1512-1F34-FD08-F0F8-4D24E084A141}"/>
    <pc:docChg chg="modSld sldOrd">
      <pc:chgData name="" userId="" providerId="" clId="Web-{301F1512-1F34-FD08-F0F8-4D24E084A141}" dt="2020-04-21T02:05:52.455" v="1471" actId="20577"/>
      <pc:docMkLst>
        <pc:docMk/>
      </pc:docMkLst>
      <pc:sldChg chg="addSp delSp modSp">
        <pc:chgData name="" userId="" providerId="" clId="Web-{301F1512-1F34-FD08-F0F8-4D24E084A141}" dt="2020-04-21T01:55:37.367" v="1183"/>
        <pc:sldMkLst>
          <pc:docMk/>
          <pc:sldMk cId="437619873" sldId="257"/>
        </pc:sldMkLst>
        <pc:spChg chg="add del">
          <ac:chgData name="" userId="" providerId="" clId="Web-{301F1512-1F34-FD08-F0F8-4D24E084A141}" dt="2020-04-21T01:55:37.367" v="1183"/>
          <ac:spMkLst>
            <pc:docMk/>
            <pc:sldMk cId="437619873" sldId="257"/>
            <ac:spMk id="2" creationId="{00000000-0000-0000-0000-000000000000}"/>
          </ac:spMkLst>
        </pc:spChg>
        <pc:spChg chg="add del mod">
          <ac:chgData name="" userId="" providerId="" clId="Web-{301F1512-1F34-FD08-F0F8-4D24E084A141}" dt="2020-04-21T01:55:37.367" v="1183"/>
          <ac:spMkLst>
            <pc:docMk/>
            <pc:sldMk cId="437619873" sldId="257"/>
            <ac:spMk id="8" creationId="{56DC52EC-EF64-4082-A822-F7E767FA629B}"/>
          </ac:spMkLst>
        </pc:spChg>
      </pc:sldChg>
      <pc:sldChg chg="modSp">
        <pc:chgData name="" userId="" providerId="" clId="Web-{301F1512-1F34-FD08-F0F8-4D24E084A141}" dt="2020-04-21T01:47:13.246" v="1130" actId="20577"/>
        <pc:sldMkLst>
          <pc:docMk/>
          <pc:sldMk cId="701976964" sldId="267"/>
        </pc:sldMkLst>
        <pc:spChg chg="mod">
          <ac:chgData name="" userId="" providerId="" clId="Web-{301F1512-1F34-FD08-F0F8-4D24E084A141}" dt="2020-04-21T01:47:13.246" v="1130" actId="20577"/>
          <ac:spMkLst>
            <pc:docMk/>
            <pc:sldMk cId="701976964" sldId="267"/>
            <ac:spMk id="4" creationId="{00000000-0000-0000-0000-000000000000}"/>
          </ac:spMkLst>
        </pc:spChg>
      </pc:sldChg>
      <pc:sldChg chg="addSp modSp ord">
        <pc:chgData name="" userId="" providerId="" clId="Web-{301F1512-1F34-FD08-F0F8-4D24E084A141}" dt="2020-04-21T02:01:23.949" v="1384" actId="20577"/>
        <pc:sldMkLst>
          <pc:docMk/>
          <pc:sldMk cId="76401375" sldId="269"/>
        </pc:sldMkLst>
        <pc:spChg chg="mod">
          <ac:chgData name="" userId="" providerId="" clId="Web-{301F1512-1F34-FD08-F0F8-4D24E084A141}" dt="2020-04-21T01:59:12.057" v="1340" actId="20577"/>
          <ac:spMkLst>
            <pc:docMk/>
            <pc:sldMk cId="76401375" sldId="269"/>
            <ac:spMk id="2" creationId="{00000000-0000-0000-0000-000000000000}"/>
          </ac:spMkLst>
        </pc:spChg>
        <pc:spChg chg="mod">
          <ac:chgData name="" userId="" providerId="" clId="Web-{301F1512-1F34-FD08-F0F8-4D24E084A141}" dt="2020-04-21T02:00:39.589" v="1366" actId="14100"/>
          <ac:spMkLst>
            <pc:docMk/>
            <pc:sldMk cId="76401375" sldId="269"/>
            <ac:spMk id="3" creationId="{00000000-0000-0000-0000-000000000000}"/>
          </ac:spMkLst>
        </pc:spChg>
        <pc:spChg chg="mod">
          <ac:chgData name="" userId="" providerId="" clId="Web-{301F1512-1F34-FD08-F0F8-4D24E084A141}" dt="2020-04-21T01:56:25.336" v="1206" actId="20577"/>
          <ac:spMkLst>
            <pc:docMk/>
            <pc:sldMk cId="76401375" sldId="269"/>
            <ac:spMk id="4" creationId="{00000000-0000-0000-0000-000000000000}"/>
          </ac:spMkLst>
        </pc:spChg>
        <pc:spChg chg="mod">
          <ac:chgData name="" userId="" providerId="" clId="Web-{301F1512-1F34-FD08-F0F8-4D24E084A141}" dt="2020-04-21T02:00:33.042" v="1364" actId="1076"/>
          <ac:spMkLst>
            <pc:docMk/>
            <pc:sldMk cId="76401375" sldId="269"/>
            <ac:spMk id="5" creationId="{00000000-0000-0000-0000-000000000000}"/>
          </ac:spMkLst>
        </pc:spChg>
        <pc:spChg chg="add mod">
          <ac:chgData name="" userId="" providerId="" clId="Web-{301F1512-1F34-FD08-F0F8-4D24E084A141}" dt="2020-04-21T02:01:23.949" v="1384" actId="20577"/>
          <ac:spMkLst>
            <pc:docMk/>
            <pc:sldMk cId="76401375" sldId="269"/>
            <ac:spMk id="10" creationId="{AEC794F8-780F-4657-B37B-2B5C1D635747}"/>
          </ac:spMkLst>
        </pc:spChg>
        <pc:picChg chg="mod">
          <ac:chgData name="" userId="" providerId="" clId="Web-{301F1512-1F34-FD08-F0F8-4D24E084A141}" dt="2020-04-21T01:59:47.682" v="1344" actId="1076"/>
          <ac:picMkLst>
            <pc:docMk/>
            <pc:sldMk cId="76401375" sldId="269"/>
            <ac:picMk id="7" creationId="{00000000-0000-0000-0000-000000000000}"/>
          </ac:picMkLst>
        </pc:picChg>
        <pc:picChg chg="mod">
          <ac:chgData name="" userId="" providerId="" clId="Web-{301F1512-1F34-FD08-F0F8-4D24E084A141}" dt="2020-04-21T01:59:47.698" v="1345" actId="1076"/>
          <ac:picMkLst>
            <pc:docMk/>
            <pc:sldMk cId="76401375" sldId="269"/>
            <ac:picMk id="8" creationId="{00000000-0000-0000-0000-000000000000}"/>
          </ac:picMkLst>
        </pc:picChg>
      </pc:sldChg>
      <pc:sldChg chg="modSp">
        <pc:chgData name="" userId="" providerId="" clId="Web-{301F1512-1F34-FD08-F0F8-4D24E084A141}" dt="2020-04-21T01:58:25.369" v="1267" actId="20577"/>
        <pc:sldMkLst>
          <pc:docMk/>
          <pc:sldMk cId="4069190295" sldId="283"/>
        </pc:sldMkLst>
        <pc:spChg chg="mod">
          <ac:chgData name="" userId="" providerId="" clId="Web-{301F1512-1F34-FD08-F0F8-4D24E084A141}" dt="2020-04-21T01:58:25.369" v="1267" actId="20577"/>
          <ac:spMkLst>
            <pc:docMk/>
            <pc:sldMk cId="4069190295" sldId="283"/>
            <ac:spMk id="2" creationId="{00000000-0000-0000-0000-000000000000}"/>
          </ac:spMkLst>
        </pc:spChg>
        <pc:spChg chg="mod">
          <ac:chgData name="" userId="" providerId="" clId="Web-{301F1512-1F34-FD08-F0F8-4D24E084A141}" dt="2020-04-21T01:55:38.461" v="1189" actId="20577"/>
          <ac:spMkLst>
            <pc:docMk/>
            <pc:sldMk cId="4069190295" sldId="283"/>
            <ac:spMk id="3" creationId="{00000000-0000-0000-0000-000000000000}"/>
          </ac:spMkLst>
        </pc:spChg>
      </pc:sldChg>
      <pc:sldChg chg="addSp modSp">
        <pc:chgData name="" userId="" providerId="" clId="Web-{301F1512-1F34-FD08-F0F8-4D24E084A141}" dt="2020-04-21T02:05:45.752" v="1470" actId="20577"/>
        <pc:sldMkLst>
          <pc:docMk/>
          <pc:sldMk cId="856475807" sldId="292"/>
        </pc:sldMkLst>
        <pc:spChg chg="mod">
          <ac:chgData name="" userId="" providerId="" clId="Web-{301F1512-1F34-FD08-F0F8-4D24E084A141}" dt="2020-04-21T02:04:30.204" v="1433" actId="20577"/>
          <ac:spMkLst>
            <pc:docMk/>
            <pc:sldMk cId="856475807" sldId="292"/>
            <ac:spMk id="2" creationId="{00000000-0000-0000-0000-000000000000}"/>
          </ac:spMkLst>
        </pc:spChg>
        <pc:spChg chg="mod">
          <ac:chgData name="" userId="" providerId="" clId="Web-{301F1512-1F34-FD08-F0F8-4D24E084A141}" dt="2020-04-21T02:05:45.752" v="1470" actId="20577"/>
          <ac:spMkLst>
            <pc:docMk/>
            <pc:sldMk cId="856475807" sldId="292"/>
            <ac:spMk id="3" creationId="{00000000-0000-0000-0000-000000000000}"/>
          </ac:spMkLst>
        </pc:spChg>
        <pc:spChg chg="add mod">
          <ac:chgData name="" userId="" providerId="" clId="Web-{301F1512-1F34-FD08-F0F8-4D24E084A141}" dt="2020-04-21T02:04:43.314" v="1441" actId="1076"/>
          <ac:spMkLst>
            <pc:docMk/>
            <pc:sldMk cId="856475807" sldId="292"/>
            <ac:spMk id="4" creationId="{CB039479-D6C6-4F79-A2DF-03C04124A1C7}"/>
          </ac:spMkLst>
        </pc:spChg>
        <pc:spChg chg="add mod">
          <ac:chgData name="" userId="" providerId="" clId="Web-{301F1512-1F34-FD08-F0F8-4D24E084A141}" dt="2020-04-21T02:04:38.345" v="1439" actId="1076"/>
          <ac:spMkLst>
            <pc:docMk/>
            <pc:sldMk cId="856475807" sldId="292"/>
            <ac:spMk id="5" creationId="{AF0BA3BB-D0D9-40B8-80D4-BCA673BE3D41}"/>
          </ac:spMkLst>
        </pc:spChg>
        <pc:picChg chg="mod">
          <ac:chgData name="" userId="" providerId="" clId="Web-{301F1512-1F34-FD08-F0F8-4D24E084A141}" dt="2020-04-21T02:03:53.438" v="1386" actId="1076"/>
          <ac:picMkLst>
            <pc:docMk/>
            <pc:sldMk cId="856475807" sldId="292"/>
            <ac:picMk id="1026" creationId="{00000000-0000-0000-0000-000000000000}"/>
          </ac:picMkLst>
        </pc:picChg>
        <pc:picChg chg="mod">
          <ac:chgData name="" userId="" providerId="" clId="Web-{301F1512-1F34-FD08-F0F8-4D24E084A141}" dt="2020-04-21T02:03:54.547" v="1387" actId="1076"/>
          <ac:picMkLst>
            <pc:docMk/>
            <pc:sldMk cId="856475807" sldId="292"/>
            <ac:picMk id="1032" creationId="{00000000-0000-0000-0000-00000000000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F8926B-AA43-49A8-8F64-C1A931A8E3EA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D78BCA0-11B6-4A53-80DA-107FCD6A0071}">
      <dgm:prSet phldrT="[Text]"/>
      <dgm:spPr/>
      <dgm:t>
        <a:bodyPr/>
        <a:lstStyle/>
        <a:p>
          <a:r>
            <a:rPr lang="en-US">
              <a:cs typeface="Arial"/>
            </a:rPr>
            <a:t>Enable BARDA to act with speed and flexibility to complement traditional approaches</a:t>
          </a:r>
          <a:endParaRPr lang="en-US"/>
        </a:p>
      </dgm:t>
    </dgm:pt>
    <dgm:pt modelId="{C03AF940-25F2-4C4B-B751-39D3B73DEC2C}" type="parTrans" cxnId="{1162F357-367E-46C7-84BF-8850C4465DB2}">
      <dgm:prSet/>
      <dgm:spPr/>
      <dgm:t>
        <a:bodyPr/>
        <a:lstStyle/>
        <a:p>
          <a:endParaRPr lang="en-US"/>
        </a:p>
      </dgm:t>
    </dgm:pt>
    <dgm:pt modelId="{5CC22AEF-D125-489A-AE21-AAEA3023DA2C}" type="sibTrans" cxnId="{1162F357-367E-46C7-84BF-8850C4465DB2}">
      <dgm:prSet/>
      <dgm:spPr/>
      <dgm:t>
        <a:bodyPr/>
        <a:lstStyle/>
        <a:p>
          <a:endParaRPr lang="en-US"/>
        </a:p>
      </dgm:t>
    </dgm:pt>
    <dgm:pt modelId="{3CED2D3F-1441-4F95-AE63-AA75AC732C2F}">
      <dgm:prSet/>
      <dgm:spPr/>
      <dgm:t>
        <a:bodyPr/>
        <a:lstStyle/>
        <a:p>
          <a:r>
            <a:rPr lang="en-US" dirty="0" smtClean="0">
              <a:ea typeface="+mn-lt"/>
              <a:cs typeface="Arial"/>
            </a:rPr>
            <a:t>Fortify U.S. </a:t>
          </a:r>
          <a:r>
            <a:rPr lang="en-US" dirty="0">
              <a:ea typeface="+mn-lt"/>
              <a:cs typeface="Arial"/>
            </a:rPr>
            <a:t>influence on health security technology development</a:t>
          </a:r>
        </a:p>
      </dgm:t>
    </dgm:pt>
    <dgm:pt modelId="{142C06A7-D90A-4703-9764-EFA9D390628A}" type="parTrans" cxnId="{21548244-8160-446D-901E-AD80C26E41B4}">
      <dgm:prSet/>
      <dgm:spPr/>
      <dgm:t>
        <a:bodyPr/>
        <a:lstStyle/>
        <a:p>
          <a:endParaRPr lang="en-US"/>
        </a:p>
      </dgm:t>
    </dgm:pt>
    <dgm:pt modelId="{AA835E08-E019-45B1-A5A1-91422E8A196F}" type="sibTrans" cxnId="{21548244-8160-446D-901E-AD80C26E41B4}">
      <dgm:prSet/>
      <dgm:spPr/>
      <dgm:t>
        <a:bodyPr/>
        <a:lstStyle/>
        <a:p>
          <a:endParaRPr lang="en-US"/>
        </a:p>
      </dgm:t>
    </dgm:pt>
    <dgm:pt modelId="{D1CA67C9-E5AF-4CDA-B14F-CC38225465AC}">
      <dgm:prSet/>
      <dgm:spPr/>
      <dgm:t>
        <a:bodyPr/>
        <a:lstStyle/>
        <a:p>
          <a:r>
            <a:rPr lang="en-US">
              <a:ea typeface="+mn-lt"/>
              <a:cs typeface="Arial"/>
            </a:rPr>
            <a:t>Maximize taxpayer value by recycling returns from successful ventures to new investments</a:t>
          </a:r>
          <a:endParaRPr lang="en-US">
            <a:ea typeface="+mn-lt"/>
            <a:cs typeface="+mn-lt"/>
          </a:endParaRPr>
        </a:p>
      </dgm:t>
    </dgm:pt>
    <dgm:pt modelId="{7D5D4FA9-1589-4F5C-A464-6269CF1DD901}" type="parTrans" cxnId="{5DBB5FDB-2BC8-46C9-A305-D970D282F5A4}">
      <dgm:prSet/>
      <dgm:spPr/>
      <dgm:t>
        <a:bodyPr/>
        <a:lstStyle/>
        <a:p>
          <a:endParaRPr lang="en-US"/>
        </a:p>
      </dgm:t>
    </dgm:pt>
    <dgm:pt modelId="{175D9E69-2785-4361-A07C-A39DC9935527}" type="sibTrans" cxnId="{5DBB5FDB-2BC8-46C9-A305-D970D282F5A4}">
      <dgm:prSet/>
      <dgm:spPr/>
      <dgm:t>
        <a:bodyPr/>
        <a:lstStyle/>
        <a:p>
          <a:endParaRPr lang="en-US"/>
        </a:p>
      </dgm:t>
    </dgm:pt>
    <dgm:pt modelId="{A784FE9D-9687-4994-98D0-D9ED5A31C04C}" type="pres">
      <dgm:prSet presAssocID="{65F8926B-AA43-49A8-8F64-C1A931A8E3E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025CA0D-2C39-402D-AC8C-CC4AD1868286}" type="pres">
      <dgm:prSet presAssocID="{65F8926B-AA43-49A8-8F64-C1A931A8E3EA}" presName="Name1" presStyleCnt="0"/>
      <dgm:spPr/>
    </dgm:pt>
    <dgm:pt modelId="{48A2DC04-5087-4A7C-AF69-284CC79125BD}" type="pres">
      <dgm:prSet presAssocID="{65F8926B-AA43-49A8-8F64-C1A931A8E3EA}" presName="cycle" presStyleCnt="0"/>
      <dgm:spPr/>
    </dgm:pt>
    <dgm:pt modelId="{5D12A595-E9E9-4E3A-B9AA-82D162C419A3}" type="pres">
      <dgm:prSet presAssocID="{65F8926B-AA43-49A8-8F64-C1A931A8E3EA}" presName="srcNode" presStyleLbl="node1" presStyleIdx="0" presStyleCnt="3"/>
      <dgm:spPr/>
    </dgm:pt>
    <dgm:pt modelId="{CD76A5E0-54AC-4999-BB75-7FAABE5817F4}" type="pres">
      <dgm:prSet presAssocID="{65F8926B-AA43-49A8-8F64-C1A931A8E3EA}" presName="conn" presStyleLbl="parChTrans1D2" presStyleIdx="0" presStyleCnt="1"/>
      <dgm:spPr/>
      <dgm:t>
        <a:bodyPr/>
        <a:lstStyle/>
        <a:p>
          <a:endParaRPr lang="en-US"/>
        </a:p>
      </dgm:t>
    </dgm:pt>
    <dgm:pt modelId="{6F5DE18B-A1F7-4154-9A16-C4C5E97D4AA8}" type="pres">
      <dgm:prSet presAssocID="{65F8926B-AA43-49A8-8F64-C1A931A8E3EA}" presName="extraNode" presStyleLbl="node1" presStyleIdx="0" presStyleCnt="3"/>
      <dgm:spPr/>
    </dgm:pt>
    <dgm:pt modelId="{046731B6-D024-42A6-8FE0-7910B34FD8E9}" type="pres">
      <dgm:prSet presAssocID="{65F8926B-AA43-49A8-8F64-C1A931A8E3EA}" presName="dstNode" presStyleLbl="node1" presStyleIdx="0" presStyleCnt="3"/>
      <dgm:spPr/>
    </dgm:pt>
    <dgm:pt modelId="{95FF1CDD-3682-4DB0-8A90-2456A73D4346}" type="pres">
      <dgm:prSet presAssocID="{ED78BCA0-11B6-4A53-80DA-107FCD6A0071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032A99-B273-4E61-8B81-EB070209DA33}" type="pres">
      <dgm:prSet presAssocID="{ED78BCA0-11B6-4A53-80DA-107FCD6A0071}" presName="accent_1" presStyleCnt="0"/>
      <dgm:spPr/>
    </dgm:pt>
    <dgm:pt modelId="{51DB44C6-9847-495F-AAA4-B9C8FA2C430A}" type="pres">
      <dgm:prSet presAssocID="{ED78BCA0-11B6-4A53-80DA-107FCD6A0071}" presName="accentRepeatNode" presStyleLbl="solidFgAcc1" presStyleIdx="0" presStyleCnt="3"/>
      <dgm:spPr/>
    </dgm:pt>
    <dgm:pt modelId="{9C8F0D9A-869C-4939-93BB-D56A2204ABBA}" type="pres">
      <dgm:prSet presAssocID="{3CED2D3F-1441-4F95-AE63-AA75AC732C2F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E664CB-F775-430B-BDFF-5C3E428F5782}" type="pres">
      <dgm:prSet presAssocID="{3CED2D3F-1441-4F95-AE63-AA75AC732C2F}" presName="accent_2" presStyleCnt="0"/>
      <dgm:spPr/>
    </dgm:pt>
    <dgm:pt modelId="{3E333A6D-1499-47BD-85C6-E6927CB2DBED}" type="pres">
      <dgm:prSet presAssocID="{3CED2D3F-1441-4F95-AE63-AA75AC732C2F}" presName="accentRepeatNode" presStyleLbl="solidFgAcc1" presStyleIdx="1" presStyleCnt="3"/>
      <dgm:spPr/>
    </dgm:pt>
    <dgm:pt modelId="{7198E47E-3457-42D5-BD9F-00BB62F350B9}" type="pres">
      <dgm:prSet presAssocID="{D1CA67C9-E5AF-4CDA-B14F-CC38225465AC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1D9755-1A2C-4881-B3E4-290C9F6E6F92}" type="pres">
      <dgm:prSet presAssocID="{D1CA67C9-E5AF-4CDA-B14F-CC38225465AC}" presName="accent_3" presStyleCnt="0"/>
      <dgm:spPr/>
    </dgm:pt>
    <dgm:pt modelId="{E1DA66FE-01B7-4E97-B6D1-E994559E52FC}" type="pres">
      <dgm:prSet presAssocID="{D1CA67C9-E5AF-4CDA-B14F-CC38225465AC}" presName="accentRepeatNode" presStyleLbl="solidFgAcc1" presStyleIdx="2" presStyleCnt="3"/>
      <dgm:spPr/>
    </dgm:pt>
  </dgm:ptLst>
  <dgm:cxnLst>
    <dgm:cxn modelId="{915674BE-A1A0-4A6D-B20A-D1327115E63C}" type="presOf" srcId="{ED78BCA0-11B6-4A53-80DA-107FCD6A0071}" destId="{95FF1CDD-3682-4DB0-8A90-2456A73D4346}" srcOrd="0" destOrd="0" presId="urn:microsoft.com/office/officeart/2008/layout/VerticalCurvedList"/>
    <dgm:cxn modelId="{21548244-8160-446D-901E-AD80C26E41B4}" srcId="{65F8926B-AA43-49A8-8F64-C1A931A8E3EA}" destId="{3CED2D3F-1441-4F95-AE63-AA75AC732C2F}" srcOrd="1" destOrd="0" parTransId="{142C06A7-D90A-4703-9764-EFA9D390628A}" sibTransId="{AA835E08-E019-45B1-A5A1-91422E8A196F}"/>
    <dgm:cxn modelId="{CCDBA748-B6D2-4ADE-9F2F-851FE3B7C2E3}" type="presOf" srcId="{5CC22AEF-D125-489A-AE21-AAEA3023DA2C}" destId="{CD76A5E0-54AC-4999-BB75-7FAABE5817F4}" srcOrd="0" destOrd="0" presId="urn:microsoft.com/office/officeart/2008/layout/VerticalCurvedList"/>
    <dgm:cxn modelId="{4CCB99A8-AF2C-432C-856E-827B94D071F6}" type="presOf" srcId="{D1CA67C9-E5AF-4CDA-B14F-CC38225465AC}" destId="{7198E47E-3457-42D5-BD9F-00BB62F350B9}" srcOrd="0" destOrd="0" presId="urn:microsoft.com/office/officeart/2008/layout/VerticalCurvedList"/>
    <dgm:cxn modelId="{1162F357-367E-46C7-84BF-8850C4465DB2}" srcId="{65F8926B-AA43-49A8-8F64-C1A931A8E3EA}" destId="{ED78BCA0-11B6-4A53-80DA-107FCD6A0071}" srcOrd="0" destOrd="0" parTransId="{C03AF940-25F2-4C4B-B751-39D3B73DEC2C}" sibTransId="{5CC22AEF-D125-489A-AE21-AAEA3023DA2C}"/>
    <dgm:cxn modelId="{5DBB5FDB-2BC8-46C9-A305-D970D282F5A4}" srcId="{65F8926B-AA43-49A8-8F64-C1A931A8E3EA}" destId="{D1CA67C9-E5AF-4CDA-B14F-CC38225465AC}" srcOrd="2" destOrd="0" parTransId="{7D5D4FA9-1589-4F5C-A464-6269CF1DD901}" sibTransId="{175D9E69-2785-4361-A07C-A39DC9935527}"/>
    <dgm:cxn modelId="{49DE0026-773E-419A-BF16-44DC2882298A}" type="presOf" srcId="{3CED2D3F-1441-4F95-AE63-AA75AC732C2F}" destId="{9C8F0D9A-869C-4939-93BB-D56A2204ABBA}" srcOrd="0" destOrd="0" presId="urn:microsoft.com/office/officeart/2008/layout/VerticalCurvedList"/>
    <dgm:cxn modelId="{5F8E49FA-29CD-4C8D-BDFB-D3E683351062}" type="presOf" srcId="{65F8926B-AA43-49A8-8F64-C1A931A8E3EA}" destId="{A784FE9D-9687-4994-98D0-D9ED5A31C04C}" srcOrd="0" destOrd="0" presId="urn:microsoft.com/office/officeart/2008/layout/VerticalCurvedList"/>
    <dgm:cxn modelId="{BCBD6974-DC13-4546-A765-FEB13F03001D}" type="presParOf" srcId="{A784FE9D-9687-4994-98D0-D9ED5A31C04C}" destId="{8025CA0D-2C39-402D-AC8C-CC4AD1868286}" srcOrd="0" destOrd="0" presId="urn:microsoft.com/office/officeart/2008/layout/VerticalCurvedList"/>
    <dgm:cxn modelId="{350BA4DB-740E-4F36-AAC0-5B54A6D37D12}" type="presParOf" srcId="{8025CA0D-2C39-402D-AC8C-CC4AD1868286}" destId="{48A2DC04-5087-4A7C-AF69-284CC79125BD}" srcOrd="0" destOrd="0" presId="urn:microsoft.com/office/officeart/2008/layout/VerticalCurvedList"/>
    <dgm:cxn modelId="{2800829E-C86C-46EE-A1BB-E0EBA946188A}" type="presParOf" srcId="{48A2DC04-5087-4A7C-AF69-284CC79125BD}" destId="{5D12A595-E9E9-4E3A-B9AA-82D162C419A3}" srcOrd="0" destOrd="0" presId="urn:microsoft.com/office/officeart/2008/layout/VerticalCurvedList"/>
    <dgm:cxn modelId="{5DA3FCEB-3AE5-40BC-8823-67EF20D2BA0E}" type="presParOf" srcId="{48A2DC04-5087-4A7C-AF69-284CC79125BD}" destId="{CD76A5E0-54AC-4999-BB75-7FAABE5817F4}" srcOrd="1" destOrd="0" presId="urn:microsoft.com/office/officeart/2008/layout/VerticalCurvedList"/>
    <dgm:cxn modelId="{2D5581B7-1A37-4EF2-A1D3-74043333029D}" type="presParOf" srcId="{48A2DC04-5087-4A7C-AF69-284CC79125BD}" destId="{6F5DE18B-A1F7-4154-9A16-C4C5E97D4AA8}" srcOrd="2" destOrd="0" presId="urn:microsoft.com/office/officeart/2008/layout/VerticalCurvedList"/>
    <dgm:cxn modelId="{103B3990-26F7-46E3-8FD8-5225E173FF6E}" type="presParOf" srcId="{48A2DC04-5087-4A7C-AF69-284CC79125BD}" destId="{046731B6-D024-42A6-8FE0-7910B34FD8E9}" srcOrd="3" destOrd="0" presId="urn:microsoft.com/office/officeart/2008/layout/VerticalCurvedList"/>
    <dgm:cxn modelId="{96B9D0B2-2A3D-4166-96E7-33E1B30AB565}" type="presParOf" srcId="{8025CA0D-2C39-402D-AC8C-CC4AD1868286}" destId="{95FF1CDD-3682-4DB0-8A90-2456A73D4346}" srcOrd="1" destOrd="0" presId="urn:microsoft.com/office/officeart/2008/layout/VerticalCurvedList"/>
    <dgm:cxn modelId="{3BD6A977-0C19-4FE4-B3E5-BFFF33BCD1A8}" type="presParOf" srcId="{8025CA0D-2C39-402D-AC8C-CC4AD1868286}" destId="{40032A99-B273-4E61-8B81-EB070209DA33}" srcOrd="2" destOrd="0" presId="urn:microsoft.com/office/officeart/2008/layout/VerticalCurvedList"/>
    <dgm:cxn modelId="{2E811E9F-2B2A-4AB5-A7FF-A79D955D6C19}" type="presParOf" srcId="{40032A99-B273-4E61-8B81-EB070209DA33}" destId="{51DB44C6-9847-495F-AAA4-B9C8FA2C430A}" srcOrd="0" destOrd="0" presId="urn:microsoft.com/office/officeart/2008/layout/VerticalCurvedList"/>
    <dgm:cxn modelId="{D2135444-73DF-41B3-B1B9-5E50D826CEC1}" type="presParOf" srcId="{8025CA0D-2C39-402D-AC8C-CC4AD1868286}" destId="{9C8F0D9A-869C-4939-93BB-D56A2204ABBA}" srcOrd="3" destOrd="0" presId="urn:microsoft.com/office/officeart/2008/layout/VerticalCurvedList"/>
    <dgm:cxn modelId="{5852C27A-E390-473C-B0EF-4004EEF8CADA}" type="presParOf" srcId="{8025CA0D-2C39-402D-AC8C-CC4AD1868286}" destId="{8DE664CB-F775-430B-BDFF-5C3E428F5782}" srcOrd="4" destOrd="0" presId="urn:microsoft.com/office/officeart/2008/layout/VerticalCurvedList"/>
    <dgm:cxn modelId="{5280947A-75A0-435F-9460-175F1C8212DF}" type="presParOf" srcId="{8DE664CB-F775-430B-BDFF-5C3E428F5782}" destId="{3E333A6D-1499-47BD-85C6-E6927CB2DBED}" srcOrd="0" destOrd="0" presId="urn:microsoft.com/office/officeart/2008/layout/VerticalCurvedList"/>
    <dgm:cxn modelId="{AFF32A5F-62A4-40C4-B223-7189B61FF9CC}" type="presParOf" srcId="{8025CA0D-2C39-402D-AC8C-CC4AD1868286}" destId="{7198E47E-3457-42D5-BD9F-00BB62F350B9}" srcOrd="5" destOrd="0" presId="urn:microsoft.com/office/officeart/2008/layout/VerticalCurvedList"/>
    <dgm:cxn modelId="{51715728-182E-4D30-A5F3-37D568435559}" type="presParOf" srcId="{8025CA0D-2C39-402D-AC8C-CC4AD1868286}" destId="{E01D9755-1A2C-4881-B3E4-290C9F6E6F92}" srcOrd="6" destOrd="0" presId="urn:microsoft.com/office/officeart/2008/layout/VerticalCurvedList"/>
    <dgm:cxn modelId="{DCF9C8D2-BDF1-4F03-A7AE-315622CD84C1}" type="presParOf" srcId="{E01D9755-1A2C-4881-B3E4-290C9F6E6F92}" destId="{E1DA66FE-01B7-4E97-B6D1-E994559E52F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76A5E0-54AC-4999-BB75-7FAABE5817F4}">
      <dsp:nvSpPr>
        <dsp:cNvPr id="0" name=""/>
        <dsp:cNvSpPr/>
      </dsp:nvSpPr>
      <dsp:spPr>
        <a:xfrm>
          <a:off x="-3611526" y="-554995"/>
          <a:ext cx="4305310" cy="4305310"/>
        </a:xfrm>
        <a:prstGeom prst="blockArc">
          <a:avLst>
            <a:gd name="adj1" fmla="val 18900000"/>
            <a:gd name="adj2" fmla="val 2700000"/>
            <a:gd name="adj3" fmla="val 502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FF1CDD-3682-4DB0-8A90-2456A73D4346}">
      <dsp:nvSpPr>
        <dsp:cNvPr id="0" name=""/>
        <dsp:cNvSpPr/>
      </dsp:nvSpPr>
      <dsp:spPr>
        <a:xfrm>
          <a:off x="446139" y="319532"/>
          <a:ext cx="5328994" cy="63906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257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>
              <a:cs typeface="Arial"/>
            </a:rPr>
            <a:t>Enable BARDA to act with speed and flexibility to complement traditional approaches</a:t>
          </a:r>
          <a:endParaRPr lang="en-US" sz="1800" kern="1200"/>
        </a:p>
      </dsp:txBody>
      <dsp:txXfrm>
        <a:off x="446139" y="319532"/>
        <a:ext cx="5328994" cy="639064"/>
      </dsp:txXfrm>
    </dsp:sp>
    <dsp:sp modelId="{51DB44C6-9847-495F-AAA4-B9C8FA2C430A}">
      <dsp:nvSpPr>
        <dsp:cNvPr id="0" name=""/>
        <dsp:cNvSpPr/>
      </dsp:nvSpPr>
      <dsp:spPr>
        <a:xfrm>
          <a:off x="46724" y="239649"/>
          <a:ext cx="798830" cy="79883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0D9A-869C-4939-93BB-D56A2204ABBA}">
      <dsp:nvSpPr>
        <dsp:cNvPr id="0" name=""/>
        <dsp:cNvSpPr/>
      </dsp:nvSpPr>
      <dsp:spPr>
        <a:xfrm>
          <a:off x="678438" y="1278128"/>
          <a:ext cx="5096694" cy="63906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257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ea typeface="+mn-lt"/>
              <a:cs typeface="Arial"/>
            </a:rPr>
            <a:t>Fortify U.S. </a:t>
          </a:r>
          <a:r>
            <a:rPr lang="en-US" sz="1800" kern="1200" dirty="0">
              <a:ea typeface="+mn-lt"/>
              <a:cs typeface="Arial"/>
            </a:rPr>
            <a:t>influence on health security technology development</a:t>
          </a:r>
        </a:p>
      </dsp:txBody>
      <dsp:txXfrm>
        <a:off x="678438" y="1278128"/>
        <a:ext cx="5096694" cy="639064"/>
      </dsp:txXfrm>
    </dsp:sp>
    <dsp:sp modelId="{3E333A6D-1499-47BD-85C6-E6927CB2DBED}">
      <dsp:nvSpPr>
        <dsp:cNvPr id="0" name=""/>
        <dsp:cNvSpPr/>
      </dsp:nvSpPr>
      <dsp:spPr>
        <a:xfrm>
          <a:off x="279023" y="1198244"/>
          <a:ext cx="798830" cy="79883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98E47E-3457-42D5-BD9F-00BB62F350B9}">
      <dsp:nvSpPr>
        <dsp:cNvPr id="0" name=""/>
        <dsp:cNvSpPr/>
      </dsp:nvSpPr>
      <dsp:spPr>
        <a:xfrm>
          <a:off x="446139" y="2236724"/>
          <a:ext cx="5328994" cy="63906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257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>
              <a:ea typeface="+mn-lt"/>
              <a:cs typeface="Arial"/>
            </a:rPr>
            <a:t>Maximize taxpayer value by recycling returns from successful ventures to new investments</a:t>
          </a:r>
          <a:endParaRPr lang="en-US" sz="1800" kern="1200">
            <a:ea typeface="+mn-lt"/>
            <a:cs typeface="+mn-lt"/>
          </a:endParaRPr>
        </a:p>
      </dsp:txBody>
      <dsp:txXfrm>
        <a:off x="446139" y="2236724"/>
        <a:ext cx="5328994" cy="639064"/>
      </dsp:txXfrm>
    </dsp:sp>
    <dsp:sp modelId="{E1DA66FE-01B7-4E97-B6D1-E994559E52FC}">
      <dsp:nvSpPr>
        <dsp:cNvPr id="0" name=""/>
        <dsp:cNvSpPr/>
      </dsp:nvSpPr>
      <dsp:spPr>
        <a:xfrm>
          <a:off x="46724" y="2156841"/>
          <a:ext cx="798830" cy="79883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9D8F377-1D4D-4E55-BA23-B4C88B08AE04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85D02E8-D589-462B-8871-E4027AE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8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81C232C-A669-41A2-B224-8DB9E51725EC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7C72B32-1A00-43DB-BBB8-B81738A48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38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72B32-1A00-43DB-BBB8-B81738A487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99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72B32-1A00-43DB-BBB8-B81738A487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32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72B32-1A00-43DB-BBB8-B81738A487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67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72B32-1A00-43DB-BBB8-B81738A487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58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72B32-1A00-43DB-BBB8-B81738A487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85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08585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F213F-82FD-42F9-9DA2-49C9304984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60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OUO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74031"/>
            <a:ext cx="7772400" cy="1102519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102B62"/>
                </a:solidFill>
              </a:defRPr>
            </a:lvl1pPr>
          </a:lstStyle>
          <a:p>
            <a:r>
              <a:rPr lang="en-US"/>
              <a:t>Title, Arial Bold, 32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23850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400" b="1" baseline="0">
                <a:solidFill>
                  <a:srgbClr val="102B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Presenter Name</a:t>
            </a:r>
            <a:br>
              <a:rPr lang="en-US"/>
            </a:br>
            <a:r>
              <a:rPr lang="en-US"/>
              <a:t>Month DD, YYYY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4200" y="297913"/>
            <a:ext cx="1968549" cy="8498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352550"/>
          </a:xfrm>
          <a:prstGeom prst="rect">
            <a:avLst/>
          </a:prstGeom>
        </p:spPr>
      </p:pic>
      <p:pic>
        <p:nvPicPr>
          <p:cNvPr id="9" name="Picture 8" descr="Department of Health and Human Services logo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6675"/>
            <a:ext cx="1219200" cy="1219200"/>
          </a:xfrm>
          <a:prstGeom prst="rect">
            <a:avLst/>
          </a:prstGeom>
        </p:spPr>
      </p:pic>
      <p:pic>
        <p:nvPicPr>
          <p:cNvPr id="10" name="Picture 9" descr="Assistant Secretary for Preparedness and Response logo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4200" y="438150"/>
            <a:ext cx="1968549" cy="4916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974928" y="4629150"/>
            <a:ext cx="3194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For Official Use</a:t>
            </a:r>
            <a:r>
              <a:rPr lang="en-US" baseline="0">
                <a:solidFill>
                  <a:srgbClr val="FF0000"/>
                </a:solidFill>
              </a:rPr>
              <a:t> Only (FOUO)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66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ocurement Sensitiv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552950"/>
            <a:ext cx="9144000" cy="609600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229600" y="4781550"/>
            <a:ext cx="533400" cy="194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5E4B45-3C0D-4DB7-A4A8-89FEB5CAB5B2}" type="slidenum">
              <a:rPr lang="en-US" sz="1000" smtClean="0">
                <a:solidFill>
                  <a:schemeClr val="bg1"/>
                </a:solidFill>
              </a:rPr>
              <a:pPr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10" name="Picture 9" descr="Assistant Secretary for Preparedness and Response logo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800" y="4705350"/>
            <a:ext cx="1220532" cy="3048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1219200" y="4781550"/>
            <a:ext cx="6779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1" u="none" strike="noStrike" kern="1200" baseline="300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Saving Lives. Protecting Americans.</a:t>
            </a:r>
          </a:p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553933" y="4878793"/>
            <a:ext cx="2036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Procurement Sensitive</a:t>
            </a:r>
          </a:p>
        </p:txBody>
      </p:sp>
    </p:spTree>
    <p:extLst>
      <p:ext uri="{BB962C8B-B14F-4D97-AF65-F5344CB8AC3E}">
        <p14:creationId xmlns:p14="http://schemas.microsoft.com/office/powerpoint/2010/main" val="63365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Unclassified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74031"/>
            <a:ext cx="7772400" cy="1102519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102B62"/>
                </a:solidFill>
              </a:defRPr>
            </a:lvl1pPr>
          </a:lstStyle>
          <a:p>
            <a:r>
              <a:rPr lang="en-US"/>
              <a:t>Title, Arial Bold, 32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23850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400" b="1" baseline="0">
                <a:solidFill>
                  <a:srgbClr val="102B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Presenter Name</a:t>
            </a:r>
            <a:br>
              <a:rPr lang="en-US"/>
            </a:br>
            <a:r>
              <a:rPr lang="en-US"/>
              <a:t>Month DD, YYYY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4200" y="297913"/>
            <a:ext cx="1968549" cy="8498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352550"/>
          </a:xfrm>
          <a:prstGeom prst="rect">
            <a:avLst/>
          </a:prstGeom>
        </p:spPr>
      </p:pic>
      <p:pic>
        <p:nvPicPr>
          <p:cNvPr id="9" name="Picture 8" descr="Department of Health and Human Services logo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6675"/>
            <a:ext cx="1219200" cy="1219200"/>
          </a:xfrm>
          <a:prstGeom prst="rect">
            <a:avLst/>
          </a:prstGeom>
        </p:spPr>
      </p:pic>
      <p:pic>
        <p:nvPicPr>
          <p:cNvPr id="10" name="Picture 9" descr="Assistant Secretary for Preparedness and Response logo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4200" y="438150"/>
            <a:ext cx="1968549" cy="4916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3857702" y="4629150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2571774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Unclassified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="1" baseline="0">
                <a:solidFill>
                  <a:srgbClr val="102B62"/>
                </a:solidFill>
              </a:defRPr>
            </a:lvl1pPr>
          </a:lstStyle>
          <a:p>
            <a:r>
              <a:rPr lang="en-US"/>
              <a:t>Different title per slide, Arial 28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3950"/>
            <a:ext cx="8229600" cy="3276599"/>
          </a:xfrm>
        </p:spPr>
        <p:txBody>
          <a:bodyPr/>
          <a:lstStyle>
            <a:lvl1pPr marL="342900" indent="-342900">
              <a:buSzPct val="125000"/>
              <a:buFont typeface="Arial" panose="020B0604020202020204" pitchFamily="34" charset="0"/>
              <a:buChar char="•"/>
              <a:defRPr sz="2200">
                <a:solidFill>
                  <a:srgbClr val="102B62"/>
                </a:solidFill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>
                <a:solidFill>
                  <a:srgbClr val="102B62"/>
                </a:solidFill>
              </a:defRPr>
            </a:lvl2pPr>
            <a:lvl3pPr marL="1143000" indent="-228600">
              <a:buFont typeface="Wingdings" panose="05000000000000000000" pitchFamily="2" charset="2"/>
              <a:buChar char="ü"/>
              <a:defRPr sz="1800">
                <a:solidFill>
                  <a:srgbClr val="102B62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0"/>
            <a:endParaRPr lang="en-US"/>
          </a:p>
          <a:p>
            <a:pPr lvl="2"/>
            <a:endParaRPr lang="en-US"/>
          </a:p>
          <a:p>
            <a:pPr lvl="2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552950"/>
            <a:ext cx="9144000" cy="609600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229600" y="4781550"/>
            <a:ext cx="533400" cy="194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5E4B45-3C0D-4DB7-A4A8-89FEB5CAB5B2}" type="slidenum">
              <a:rPr lang="en-US" sz="1000" smtClean="0">
                <a:solidFill>
                  <a:schemeClr val="bg1"/>
                </a:solidFill>
              </a:rPr>
              <a:pPr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10" name="Picture 9" descr="Assistant Secretary for Preparedness and Response logo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800" y="4705350"/>
            <a:ext cx="1220532" cy="3048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219200" y="4781550"/>
            <a:ext cx="6779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1" u="none" strike="noStrike" kern="1200" baseline="300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Saving Lives. Protecting Americans.</a:t>
            </a:r>
          </a:p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996362" y="4878793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B050"/>
                </a:solidFill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1482202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Unclassified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552950"/>
            <a:ext cx="9144000" cy="60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="1">
                <a:solidFill>
                  <a:srgbClr val="102B62"/>
                </a:solidFill>
              </a:defRPr>
            </a:lvl1pPr>
          </a:lstStyle>
          <a:p>
            <a:r>
              <a:rPr lang="en-US"/>
              <a:t>Different title per slide, Arial 28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3950"/>
            <a:ext cx="4038600" cy="32766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200">
                <a:solidFill>
                  <a:srgbClr val="102B62"/>
                </a:solidFill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>
                <a:solidFill>
                  <a:srgbClr val="102B62"/>
                </a:solidFill>
              </a:defRPr>
            </a:lvl2pPr>
            <a:lvl3pPr marL="1143000" indent="-228600">
              <a:buFont typeface="Wingdings" panose="05000000000000000000" pitchFamily="2" charset="2"/>
              <a:buChar char="ü"/>
              <a:defRPr sz="1800">
                <a:solidFill>
                  <a:srgbClr val="102B62"/>
                </a:solidFill>
              </a:defRPr>
            </a:lvl3pPr>
            <a:lvl4pPr>
              <a:defRPr sz="1800">
                <a:solidFill>
                  <a:srgbClr val="002060"/>
                </a:solidFill>
              </a:defRPr>
            </a:lvl4pPr>
            <a:lvl5pPr>
              <a:defRPr sz="1800">
                <a:solidFill>
                  <a:srgbClr val="0020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3950"/>
            <a:ext cx="4038600" cy="3276600"/>
          </a:xfr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102B62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en-US" sz="2000" kern="1200" dirty="0" smtClean="0">
                <a:solidFill>
                  <a:srgbClr val="102B6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ü"/>
              <a:defRPr lang="en-US" sz="1800" kern="1200" dirty="0" smtClean="0">
                <a:solidFill>
                  <a:srgbClr val="102B62"/>
                </a:solidFill>
                <a:latin typeface="+mn-lt"/>
                <a:ea typeface="+mn-ea"/>
                <a:cs typeface="+mn-cs"/>
              </a:defRPr>
            </a:lvl3pPr>
            <a:lvl4pPr>
              <a:defRPr sz="1800">
                <a:solidFill>
                  <a:srgbClr val="002060"/>
                </a:solidFill>
              </a:defRPr>
            </a:lvl4pPr>
            <a:lvl5pPr>
              <a:defRPr sz="1800">
                <a:solidFill>
                  <a:srgbClr val="0020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9600" y="4781550"/>
            <a:ext cx="533400" cy="194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5E4B45-3C0D-4DB7-A4A8-89FEB5CAB5B2}" type="slidenum">
              <a:rPr lang="en-US" sz="1000" smtClean="0">
                <a:solidFill>
                  <a:schemeClr val="bg1"/>
                </a:solidFill>
              </a:rPr>
              <a:pPr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13" name="Picture 12" descr="Assistant Secretary for Preparedness and Response logo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800" y="4705350"/>
            <a:ext cx="1220532" cy="3048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219200" y="4781550"/>
            <a:ext cx="6779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1" u="none" strike="noStrike" kern="1200" baseline="300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Saving Lives. Protecting Americans.</a:t>
            </a:r>
          </a:p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996362" y="4878793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B050"/>
                </a:solidFill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555796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Unclassified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552950"/>
            <a:ext cx="9144000" cy="60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="1">
                <a:solidFill>
                  <a:srgbClr val="102B62"/>
                </a:solidFill>
              </a:defRPr>
            </a:lvl1pPr>
          </a:lstStyle>
          <a:p>
            <a:r>
              <a:rPr lang="en-US"/>
              <a:t>Different title per slide, Arial 28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229600" y="4781550"/>
            <a:ext cx="533400" cy="194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5E4B45-3C0D-4DB7-A4A8-89FEB5CAB5B2}" type="slidenum">
              <a:rPr lang="en-US" sz="1000" smtClean="0">
                <a:solidFill>
                  <a:schemeClr val="bg1"/>
                </a:solidFill>
              </a:rPr>
              <a:pPr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11" name="Picture 10" descr="Assistant Secretary for Preparedness and Response logo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800" y="4705350"/>
            <a:ext cx="1220532" cy="3048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219200" y="4781550"/>
            <a:ext cx="6779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1" u="none" strike="noStrike" kern="1200" baseline="300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Saving Lives. Protecting Americans.</a:t>
            </a:r>
          </a:p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96362" y="4878793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B050"/>
                </a:solidFill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3574927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nclassified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552950"/>
            <a:ext cx="9144000" cy="609600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229600" y="4781550"/>
            <a:ext cx="533400" cy="194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5E4B45-3C0D-4DB7-A4A8-89FEB5CAB5B2}" type="slidenum">
              <a:rPr lang="en-US" sz="1000" smtClean="0">
                <a:solidFill>
                  <a:schemeClr val="bg1"/>
                </a:solidFill>
              </a:rPr>
              <a:pPr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10" name="Picture 9" descr="Assistant Secretary for Preparedness and Response logo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800" y="4705350"/>
            <a:ext cx="1220532" cy="3048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1219200" y="4781550"/>
            <a:ext cx="6779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1" u="none" strike="noStrike" kern="1200" baseline="300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Saving Lives. Protecting Americans.</a:t>
            </a:r>
          </a:p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996362" y="4878793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B050"/>
                </a:solidFill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274804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OUO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="1" baseline="0">
                <a:solidFill>
                  <a:srgbClr val="102B62"/>
                </a:solidFill>
              </a:defRPr>
            </a:lvl1pPr>
          </a:lstStyle>
          <a:p>
            <a:r>
              <a:rPr lang="en-US"/>
              <a:t>Different title per slide, Arial 28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3950"/>
            <a:ext cx="8229600" cy="3276599"/>
          </a:xfrm>
        </p:spPr>
        <p:txBody>
          <a:bodyPr/>
          <a:lstStyle>
            <a:lvl1pPr marL="342900" indent="-342900">
              <a:buSzPct val="125000"/>
              <a:buFont typeface="Arial" panose="020B0604020202020204" pitchFamily="34" charset="0"/>
              <a:buChar char="•"/>
              <a:defRPr sz="2200">
                <a:solidFill>
                  <a:srgbClr val="102B62"/>
                </a:solidFill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>
                <a:solidFill>
                  <a:srgbClr val="102B62"/>
                </a:solidFill>
              </a:defRPr>
            </a:lvl2pPr>
            <a:lvl3pPr marL="1143000" indent="-228600">
              <a:buFont typeface="Wingdings" panose="05000000000000000000" pitchFamily="2" charset="2"/>
              <a:buChar char="ü"/>
              <a:defRPr sz="1800">
                <a:solidFill>
                  <a:srgbClr val="102B62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0"/>
            <a:endParaRPr lang="en-US"/>
          </a:p>
          <a:p>
            <a:pPr lvl="2"/>
            <a:endParaRPr lang="en-US"/>
          </a:p>
          <a:p>
            <a:pPr lvl="2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552950"/>
            <a:ext cx="9144000" cy="609600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229600" y="4781550"/>
            <a:ext cx="533400" cy="194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5E4B45-3C0D-4DB7-A4A8-89FEB5CAB5B2}" type="slidenum">
              <a:rPr lang="en-US" sz="1000" smtClean="0">
                <a:solidFill>
                  <a:schemeClr val="bg1"/>
                </a:solidFill>
              </a:rPr>
              <a:pPr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10" name="Picture 9" descr="Assistant Secretary for Preparedness and Response logo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800" y="4705350"/>
            <a:ext cx="1220532" cy="3048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219200" y="4781550"/>
            <a:ext cx="6779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1" u="none" strike="noStrike" kern="1200" baseline="300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Saving Lives. Protecting Americans.</a:t>
            </a:r>
          </a:p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11911" y="4878793"/>
            <a:ext cx="2520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For Official Use</a:t>
            </a:r>
            <a:r>
              <a:rPr lang="en-US" sz="1400" baseline="0">
                <a:solidFill>
                  <a:srgbClr val="FF0000"/>
                </a:solidFill>
              </a:rPr>
              <a:t> Only (FOUO)</a:t>
            </a:r>
            <a:endParaRPr 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840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O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552950"/>
            <a:ext cx="9144000" cy="60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="1">
                <a:solidFill>
                  <a:srgbClr val="102B62"/>
                </a:solidFill>
              </a:defRPr>
            </a:lvl1pPr>
          </a:lstStyle>
          <a:p>
            <a:r>
              <a:rPr lang="en-US"/>
              <a:t>Different title per slide, Arial 28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3950"/>
            <a:ext cx="4038600" cy="32766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200">
                <a:solidFill>
                  <a:srgbClr val="102B62"/>
                </a:solidFill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>
                <a:solidFill>
                  <a:srgbClr val="102B62"/>
                </a:solidFill>
              </a:defRPr>
            </a:lvl2pPr>
            <a:lvl3pPr marL="1143000" indent="-228600">
              <a:buFont typeface="Wingdings" panose="05000000000000000000" pitchFamily="2" charset="2"/>
              <a:buChar char="ü"/>
              <a:defRPr sz="1800">
                <a:solidFill>
                  <a:srgbClr val="102B62"/>
                </a:solidFill>
              </a:defRPr>
            </a:lvl3pPr>
            <a:lvl4pPr>
              <a:defRPr sz="1800">
                <a:solidFill>
                  <a:srgbClr val="002060"/>
                </a:solidFill>
              </a:defRPr>
            </a:lvl4pPr>
            <a:lvl5pPr>
              <a:defRPr sz="1800">
                <a:solidFill>
                  <a:srgbClr val="0020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3950"/>
            <a:ext cx="4038600" cy="3276600"/>
          </a:xfr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102B62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en-US" sz="2000" kern="1200" dirty="0" smtClean="0">
                <a:solidFill>
                  <a:srgbClr val="102B6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ü"/>
              <a:defRPr lang="en-US" sz="1800" kern="1200" dirty="0" smtClean="0">
                <a:solidFill>
                  <a:srgbClr val="102B62"/>
                </a:solidFill>
                <a:latin typeface="+mn-lt"/>
                <a:ea typeface="+mn-ea"/>
                <a:cs typeface="+mn-cs"/>
              </a:defRPr>
            </a:lvl3pPr>
            <a:lvl4pPr>
              <a:defRPr sz="1800">
                <a:solidFill>
                  <a:srgbClr val="002060"/>
                </a:solidFill>
              </a:defRPr>
            </a:lvl4pPr>
            <a:lvl5pPr>
              <a:defRPr sz="1800">
                <a:solidFill>
                  <a:srgbClr val="0020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9600" y="4781550"/>
            <a:ext cx="533400" cy="194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5E4B45-3C0D-4DB7-A4A8-89FEB5CAB5B2}" type="slidenum">
              <a:rPr lang="en-US" sz="1000" smtClean="0">
                <a:solidFill>
                  <a:schemeClr val="bg1"/>
                </a:solidFill>
              </a:rPr>
              <a:pPr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13" name="Picture 12" descr="Assistant Secretary for Preparedness and Response logo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800" y="4705350"/>
            <a:ext cx="1220532" cy="3048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219200" y="4781550"/>
            <a:ext cx="6779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1" u="none" strike="noStrike" kern="1200" baseline="300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Saving Lives. Protecting Americans.</a:t>
            </a:r>
          </a:p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311911" y="4878793"/>
            <a:ext cx="2520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For Official Use</a:t>
            </a:r>
            <a:r>
              <a:rPr lang="en-US" sz="1400" baseline="0">
                <a:solidFill>
                  <a:srgbClr val="FF0000"/>
                </a:solidFill>
              </a:rPr>
              <a:t> Only (FOUO)</a:t>
            </a:r>
            <a:endParaRPr 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5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UO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552950"/>
            <a:ext cx="9144000" cy="60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="1">
                <a:solidFill>
                  <a:srgbClr val="102B62"/>
                </a:solidFill>
              </a:defRPr>
            </a:lvl1pPr>
          </a:lstStyle>
          <a:p>
            <a:r>
              <a:rPr lang="en-US"/>
              <a:t>Different title per slide, Arial 28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229600" y="4781550"/>
            <a:ext cx="533400" cy="194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5E4B45-3C0D-4DB7-A4A8-89FEB5CAB5B2}" type="slidenum">
              <a:rPr lang="en-US" sz="1000" smtClean="0">
                <a:solidFill>
                  <a:schemeClr val="bg1"/>
                </a:solidFill>
              </a:rPr>
              <a:pPr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11" name="Picture 10" descr="Assistant Secretary for Preparedness and Response logo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800" y="4705350"/>
            <a:ext cx="1220532" cy="3048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219200" y="4781550"/>
            <a:ext cx="6779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1" u="none" strike="noStrike" kern="1200" baseline="300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Saving Lives. Protecting Americans.</a:t>
            </a:r>
          </a:p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311911" y="4878793"/>
            <a:ext cx="2520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For Official Use</a:t>
            </a:r>
            <a:r>
              <a:rPr lang="en-US" sz="1400" baseline="0">
                <a:solidFill>
                  <a:srgbClr val="FF0000"/>
                </a:solidFill>
              </a:rPr>
              <a:t> Only (FOUO)</a:t>
            </a:r>
            <a:endParaRPr 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09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UO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552950"/>
            <a:ext cx="9144000" cy="609600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229600" y="4781550"/>
            <a:ext cx="533400" cy="194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5E4B45-3C0D-4DB7-A4A8-89FEB5CAB5B2}" type="slidenum">
              <a:rPr lang="en-US" sz="1000" smtClean="0">
                <a:solidFill>
                  <a:schemeClr val="bg1"/>
                </a:solidFill>
              </a:rPr>
              <a:pPr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10" name="Picture 9" descr="Assistant Secretary for Preparedness and Response logo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800" y="4705350"/>
            <a:ext cx="1220532" cy="3048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1219200" y="4781550"/>
            <a:ext cx="6779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1" u="none" strike="noStrike" kern="1200" baseline="300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Saving Lives. Protecting Americans.</a:t>
            </a:r>
          </a:p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311911" y="4878793"/>
            <a:ext cx="2520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For Official Use</a:t>
            </a:r>
            <a:r>
              <a:rPr lang="en-US" sz="1400" baseline="0">
                <a:solidFill>
                  <a:srgbClr val="FF0000"/>
                </a:solidFill>
              </a:rPr>
              <a:t> Only (FOUO)</a:t>
            </a:r>
            <a:endParaRPr 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42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ocurement Sensitiv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74031"/>
            <a:ext cx="7772400" cy="1102519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102B62"/>
                </a:solidFill>
              </a:defRPr>
            </a:lvl1pPr>
          </a:lstStyle>
          <a:p>
            <a:r>
              <a:rPr lang="en-US"/>
              <a:t>Title, Arial Bold, 32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23850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400" b="1" baseline="0">
                <a:solidFill>
                  <a:srgbClr val="102B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Presenter Name</a:t>
            </a:r>
            <a:br>
              <a:rPr lang="en-US"/>
            </a:br>
            <a:r>
              <a:rPr lang="en-US"/>
              <a:t>Month DD, YYYY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4200" y="297913"/>
            <a:ext cx="1968549" cy="8498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352550"/>
          </a:xfrm>
          <a:prstGeom prst="rect">
            <a:avLst/>
          </a:prstGeom>
        </p:spPr>
      </p:pic>
      <p:pic>
        <p:nvPicPr>
          <p:cNvPr id="9" name="Picture 8" descr="Department of Health and Human Services logo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6675"/>
            <a:ext cx="1219200" cy="1219200"/>
          </a:xfrm>
          <a:prstGeom prst="rect">
            <a:avLst/>
          </a:prstGeom>
        </p:spPr>
      </p:pic>
      <p:pic>
        <p:nvPicPr>
          <p:cNvPr id="10" name="Picture 9" descr="Assistant Secretary for Preparedness and Response logo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4200" y="438150"/>
            <a:ext cx="1968549" cy="4916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3287033" y="4629150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Procurement Sensitive</a:t>
            </a:r>
          </a:p>
        </p:txBody>
      </p:sp>
    </p:spTree>
    <p:extLst>
      <p:ext uri="{BB962C8B-B14F-4D97-AF65-F5344CB8AC3E}">
        <p14:creationId xmlns:p14="http://schemas.microsoft.com/office/powerpoint/2010/main" val="2300365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curement Sensitiv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="1" baseline="0">
                <a:solidFill>
                  <a:srgbClr val="102B62"/>
                </a:solidFill>
              </a:defRPr>
            </a:lvl1pPr>
          </a:lstStyle>
          <a:p>
            <a:r>
              <a:rPr lang="en-US"/>
              <a:t>Different title per slide, Arial 28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3950"/>
            <a:ext cx="8229600" cy="3276599"/>
          </a:xfrm>
        </p:spPr>
        <p:txBody>
          <a:bodyPr/>
          <a:lstStyle>
            <a:lvl1pPr marL="342900" indent="-342900">
              <a:buSzPct val="125000"/>
              <a:buFont typeface="Arial" panose="020B0604020202020204" pitchFamily="34" charset="0"/>
              <a:buChar char="•"/>
              <a:defRPr sz="2200">
                <a:solidFill>
                  <a:srgbClr val="102B62"/>
                </a:solidFill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>
                <a:solidFill>
                  <a:srgbClr val="102B62"/>
                </a:solidFill>
              </a:defRPr>
            </a:lvl2pPr>
            <a:lvl3pPr marL="1143000" indent="-228600">
              <a:buFont typeface="Wingdings" panose="05000000000000000000" pitchFamily="2" charset="2"/>
              <a:buChar char="ü"/>
              <a:defRPr sz="1800">
                <a:solidFill>
                  <a:srgbClr val="102B62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0"/>
            <a:endParaRPr lang="en-US"/>
          </a:p>
          <a:p>
            <a:pPr lvl="2"/>
            <a:endParaRPr lang="en-US"/>
          </a:p>
          <a:p>
            <a:pPr lvl="2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552950"/>
            <a:ext cx="9144000" cy="609600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229600" y="4781550"/>
            <a:ext cx="533400" cy="194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5E4B45-3C0D-4DB7-A4A8-89FEB5CAB5B2}" type="slidenum">
              <a:rPr lang="en-US" sz="1000" smtClean="0">
                <a:solidFill>
                  <a:schemeClr val="bg1"/>
                </a:solidFill>
              </a:rPr>
              <a:pPr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10" name="Picture 9" descr="Assistant Secretary for Preparedness and Response logo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800" y="4705350"/>
            <a:ext cx="1220532" cy="3048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219200" y="4781550"/>
            <a:ext cx="6779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1" u="none" strike="noStrike" kern="1200" baseline="300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Saving Lives. Protecting Americans.</a:t>
            </a:r>
          </a:p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553933" y="4878793"/>
            <a:ext cx="2036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Procurement Sensitive</a:t>
            </a:r>
          </a:p>
        </p:txBody>
      </p:sp>
    </p:spTree>
    <p:extLst>
      <p:ext uri="{BB962C8B-B14F-4D97-AF65-F5344CB8AC3E}">
        <p14:creationId xmlns:p14="http://schemas.microsoft.com/office/powerpoint/2010/main" val="166153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Procurement Sensitiv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552950"/>
            <a:ext cx="9144000" cy="60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="1">
                <a:solidFill>
                  <a:srgbClr val="102B62"/>
                </a:solidFill>
              </a:defRPr>
            </a:lvl1pPr>
          </a:lstStyle>
          <a:p>
            <a:r>
              <a:rPr lang="en-US"/>
              <a:t>Different title per slide, Arial 28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3950"/>
            <a:ext cx="4038600" cy="32766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200">
                <a:solidFill>
                  <a:srgbClr val="102B62"/>
                </a:solidFill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>
                <a:solidFill>
                  <a:srgbClr val="102B62"/>
                </a:solidFill>
              </a:defRPr>
            </a:lvl2pPr>
            <a:lvl3pPr marL="1143000" indent="-228600">
              <a:buFont typeface="Wingdings" panose="05000000000000000000" pitchFamily="2" charset="2"/>
              <a:buChar char="ü"/>
              <a:defRPr sz="1800">
                <a:solidFill>
                  <a:srgbClr val="102B62"/>
                </a:solidFill>
              </a:defRPr>
            </a:lvl3pPr>
            <a:lvl4pPr>
              <a:defRPr sz="1800">
                <a:solidFill>
                  <a:srgbClr val="002060"/>
                </a:solidFill>
              </a:defRPr>
            </a:lvl4pPr>
            <a:lvl5pPr>
              <a:defRPr sz="1800">
                <a:solidFill>
                  <a:srgbClr val="0020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3950"/>
            <a:ext cx="4038600" cy="3276600"/>
          </a:xfr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102B62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en-US" sz="2000" kern="1200" dirty="0" smtClean="0">
                <a:solidFill>
                  <a:srgbClr val="102B6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ü"/>
              <a:defRPr lang="en-US" sz="1800" kern="1200" dirty="0" smtClean="0">
                <a:solidFill>
                  <a:srgbClr val="102B62"/>
                </a:solidFill>
                <a:latin typeface="+mn-lt"/>
                <a:ea typeface="+mn-ea"/>
                <a:cs typeface="+mn-cs"/>
              </a:defRPr>
            </a:lvl3pPr>
            <a:lvl4pPr>
              <a:defRPr sz="1800">
                <a:solidFill>
                  <a:srgbClr val="002060"/>
                </a:solidFill>
              </a:defRPr>
            </a:lvl4pPr>
            <a:lvl5pPr>
              <a:defRPr sz="1800">
                <a:solidFill>
                  <a:srgbClr val="0020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9600" y="4781550"/>
            <a:ext cx="533400" cy="194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5E4B45-3C0D-4DB7-A4A8-89FEB5CAB5B2}" type="slidenum">
              <a:rPr lang="en-US" sz="1000" smtClean="0">
                <a:solidFill>
                  <a:schemeClr val="bg1"/>
                </a:solidFill>
              </a:rPr>
              <a:pPr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13" name="Picture 12" descr="Assistant Secretary for Preparedness and Response logo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800" y="4705350"/>
            <a:ext cx="1220532" cy="3048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219200" y="4781550"/>
            <a:ext cx="6779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1" u="none" strike="noStrike" kern="1200" baseline="300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Saving Lives. Protecting Americans.</a:t>
            </a:r>
          </a:p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553933" y="4878793"/>
            <a:ext cx="2036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Procurement Sensitive</a:t>
            </a:r>
          </a:p>
        </p:txBody>
      </p:sp>
    </p:spTree>
    <p:extLst>
      <p:ext uri="{BB962C8B-B14F-4D97-AF65-F5344CB8AC3E}">
        <p14:creationId xmlns:p14="http://schemas.microsoft.com/office/powerpoint/2010/main" val="2024086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rocurement Sensitive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552950"/>
            <a:ext cx="9144000" cy="60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="1">
                <a:solidFill>
                  <a:srgbClr val="102B62"/>
                </a:solidFill>
              </a:defRPr>
            </a:lvl1pPr>
          </a:lstStyle>
          <a:p>
            <a:r>
              <a:rPr lang="en-US"/>
              <a:t>Different title per slide, Arial 28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229600" y="4781550"/>
            <a:ext cx="533400" cy="194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5E4B45-3C0D-4DB7-A4A8-89FEB5CAB5B2}" type="slidenum">
              <a:rPr lang="en-US" sz="1000" smtClean="0">
                <a:solidFill>
                  <a:schemeClr val="bg1"/>
                </a:solidFill>
              </a:rPr>
              <a:pPr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11" name="Picture 10" descr="Assistant Secretary for Preparedness and Response logo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800" y="4705350"/>
            <a:ext cx="1220532" cy="3048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219200" y="4781550"/>
            <a:ext cx="6779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1" u="none" strike="noStrike" kern="1200" baseline="300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Saving Lives. Protecting Americans.</a:t>
            </a:r>
          </a:p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553933" y="4878793"/>
            <a:ext cx="2036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Procurement Sensitive</a:t>
            </a:r>
          </a:p>
        </p:txBody>
      </p:sp>
    </p:spTree>
    <p:extLst>
      <p:ext uri="{BB962C8B-B14F-4D97-AF65-F5344CB8AC3E}">
        <p14:creationId xmlns:p14="http://schemas.microsoft.com/office/powerpoint/2010/main" val="8036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Different title per slide, Arial 28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4840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2800" b="1" kern="1200" baseline="0">
          <a:solidFill>
            <a:srgbClr val="273D77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125000"/>
        <a:buFont typeface="Arial" panose="020B0604020202020204" pitchFamily="34" charset="0"/>
        <a:buChar char="•"/>
        <a:defRPr sz="2200" kern="1200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18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DRIVe.Contracting@hhs.gov" TargetMode="External"/><Relationship Id="rId7" Type="http://schemas.openxmlformats.org/officeDocument/2006/relationships/hyperlink" Target="mailto:Sandeep.Patel@hhs.gov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rive.hhs.gov/" TargetMode="External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http://www.medicalcountermeasures.gov/" TargetMode="External"/><Relationship Id="rId18" Type="http://schemas.openxmlformats.org/officeDocument/2006/relationships/image" Target="../media/image40.png"/><Relationship Id="rId3" Type="http://schemas.openxmlformats.org/officeDocument/2006/relationships/hyperlink" Target="http://www.usajobs.gov/" TargetMode="External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://www.phe.gov/BARDA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rive.hhs.gov/accelerators.html" TargetMode="External"/><Relationship Id="rId11" Type="http://schemas.openxmlformats.org/officeDocument/2006/relationships/image" Target="../media/image35.jpeg"/><Relationship Id="rId5" Type="http://schemas.openxmlformats.org/officeDocument/2006/relationships/image" Target="../media/image31.png"/><Relationship Id="rId15" Type="http://schemas.openxmlformats.org/officeDocument/2006/relationships/image" Target="../media/image38.png"/><Relationship Id="rId10" Type="http://schemas.openxmlformats.org/officeDocument/2006/relationships/hyperlink" Target="https://beta.sam.gov/" TargetMode="External"/><Relationship Id="rId4" Type="http://schemas.openxmlformats.org/officeDocument/2006/relationships/image" Target="../media/image30.png"/><Relationship Id="rId9" Type="http://schemas.openxmlformats.org/officeDocument/2006/relationships/image" Target="../media/image34.png"/><Relationship Id="rId1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26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5.png"/><Relationship Id="rId4" Type="http://schemas.openxmlformats.org/officeDocument/2006/relationships/diagramLayout" Target="../diagrams/layout1.xml"/><Relationship Id="rId9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hhs.gov/venture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emf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289" y="1774031"/>
            <a:ext cx="8153422" cy="1102519"/>
          </a:xfrm>
        </p:spPr>
        <p:txBody>
          <a:bodyPr>
            <a:normAutofit/>
          </a:bodyPr>
          <a:lstStyle/>
          <a:p>
            <a:r>
              <a:rPr lang="en-US">
                <a:cs typeface="Myanmar Text" panose="020B0502040204020203" pitchFamily="34" charset="0"/>
              </a:rPr>
              <a:t>Announcing BARDA Ventures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9635" y="3264127"/>
            <a:ext cx="5264729" cy="1532659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>
                <a:latin typeface="Roboto"/>
                <a:cs typeface="Arial"/>
              </a:rPr>
              <a:t>Dr. Sandeep Patel</a:t>
            </a:r>
          </a:p>
          <a:p>
            <a:r>
              <a:rPr lang="en-US">
                <a:latin typeface="Roboto"/>
                <a:cs typeface="Arial"/>
              </a:rPr>
              <a:t>Director of Division of Research, Innovation and Ventures (DRIVe) at BARDA</a:t>
            </a:r>
          </a:p>
          <a:p>
            <a:r>
              <a:rPr lang="en-US" sz="2000" i="1">
                <a:latin typeface="Roboto"/>
                <a:cs typeface="Arial"/>
              </a:rPr>
              <a:t>U.S. Department of Health and Human Services</a:t>
            </a:r>
          </a:p>
          <a:p>
            <a:endParaRPr lang="en-US" sz="1600">
              <a:latin typeface="Roboto"/>
            </a:endParaRPr>
          </a:p>
          <a:p>
            <a:r>
              <a:rPr lang="en-US">
                <a:latin typeface="Roboto"/>
              </a:rPr>
              <a:t>October 12, 2020</a:t>
            </a:r>
            <a:endParaRPr lang="en-US">
              <a:latin typeface="Roboto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8B3821-F262-43B7-9678-EDFA4B26E6E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3000" y="3692459"/>
            <a:ext cx="1768852" cy="6759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73" y="3411330"/>
            <a:ext cx="1238254" cy="123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19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3836" y="1725679"/>
            <a:ext cx="6359237" cy="857250"/>
          </a:xfrm>
        </p:spPr>
        <p:txBody>
          <a:bodyPr>
            <a:normAutofit/>
          </a:bodyPr>
          <a:lstStyle/>
          <a:p>
            <a:r>
              <a:rPr lang="en-US" sz="2700" dirty="0"/>
              <a:t>Questions?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5585" y="3336159"/>
            <a:ext cx="3191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BARDA Ventures &amp; DRIVe Contracting</a:t>
            </a:r>
          </a:p>
          <a:p>
            <a:pPr algn="ctr"/>
            <a:r>
              <a:rPr lang="en-US">
                <a:hlinkClick r:id="rId3"/>
              </a:rPr>
              <a:t>DRIVe.Contracting@hhs.gov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F1D48D-C2E2-43B0-A191-F03E4E0312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33351"/>
            <a:ext cx="1843189" cy="1842467"/>
          </a:xfrm>
          <a:prstGeom prst="rect">
            <a:avLst/>
          </a:prstGeom>
        </p:spPr>
      </p:pic>
      <p:pic>
        <p:nvPicPr>
          <p:cNvPr id="8" name="Picture 7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CC35EB5F-DB34-4E7C-9469-E6E7E855BC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1" y="387698"/>
            <a:ext cx="2981193" cy="1151515"/>
          </a:xfrm>
          <a:prstGeom prst="rect">
            <a:avLst/>
          </a:prstGeom>
          <a:effectLst>
            <a:glow rad="177800">
              <a:schemeClr val="bg1">
                <a:alpha val="40000"/>
              </a:schemeClr>
            </a:glow>
          </a:effectLst>
        </p:spPr>
      </p:pic>
      <p:sp>
        <p:nvSpPr>
          <p:cNvPr id="3" name="TextBox 2"/>
          <p:cNvSpPr txBox="1"/>
          <p:nvPr/>
        </p:nvSpPr>
        <p:spPr>
          <a:xfrm>
            <a:off x="3494553" y="2671003"/>
            <a:ext cx="187780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hlinkClick r:id="rId6"/>
              </a:rPr>
              <a:t>DRIVe.hhs.gov</a:t>
            </a:r>
            <a:r>
              <a:rPr lang="en-US" dirty="0" smtClean="0"/>
              <a:t> </a:t>
            </a:r>
            <a:endParaRPr lang="en-US" dirty="0"/>
          </a:p>
          <a:p>
            <a:endParaRPr 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5715001" y="3336159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Sandeep Patel, PhD</a:t>
            </a:r>
          </a:p>
          <a:p>
            <a:pPr algn="ctr"/>
            <a:r>
              <a:rPr lang="en-US"/>
              <a:t>DRIVe Director</a:t>
            </a:r>
          </a:p>
          <a:p>
            <a:pPr algn="ctr"/>
            <a:r>
              <a:rPr lang="en-US">
                <a:hlinkClick r:id="rId7"/>
              </a:rPr>
              <a:t>Sandeep.Patel@hhs.gov</a:t>
            </a:r>
            <a:endParaRPr lang="en-US"/>
          </a:p>
          <a:p>
            <a:pPr algn="ctr"/>
            <a:r>
              <a:rPr lang="en-US"/>
              <a:t>@</a:t>
            </a:r>
            <a:r>
              <a:rPr lang="en-US" err="1"/>
              <a:t>innovationwonk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3066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0670-9863-4C18-8A96-28F4D0279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Contact BARDA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B99E63C-3977-4F81-A0D0-DB3FDCC60390}"/>
              </a:ext>
            </a:extLst>
          </p:cNvPr>
          <p:cNvGrpSpPr/>
          <p:nvPr/>
        </p:nvGrpSpPr>
        <p:grpSpPr>
          <a:xfrm>
            <a:off x="626200" y="3595705"/>
            <a:ext cx="4434417" cy="605192"/>
            <a:chOff x="1894464" y="3834787"/>
            <a:chExt cx="4434417" cy="605192"/>
          </a:xfrm>
        </p:grpSpPr>
        <p:sp>
          <p:nvSpPr>
            <p:cNvPr id="27" name="Content Placeholder 2">
              <a:extLst>
                <a:ext uri="{FF2B5EF4-FFF2-40B4-BE49-F238E27FC236}">
                  <a16:creationId xmlns:a16="http://schemas.microsoft.com/office/drawing/2014/main" id="{7E5E95CF-A526-4F1D-82BE-6FE8B5A16ADB}"/>
                </a:ext>
              </a:extLst>
            </p:cNvPr>
            <p:cNvSpPr txBox="1">
              <a:spLocks/>
            </p:cNvSpPr>
            <p:nvPr/>
          </p:nvSpPr>
          <p:spPr>
            <a:xfrm>
              <a:off x="3886580" y="3834787"/>
              <a:ext cx="2442301" cy="60519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914355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None/>
                <a:defRPr/>
              </a:pPr>
              <a:r>
                <a:rPr lang="en-US" sz="1400" b="1">
                  <a:solidFill>
                    <a:srgbClr val="0070C0"/>
                  </a:solidFill>
                  <a:hlinkClick r:id="rId3"/>
                </a:rPr>
                <a:t>www.usajobs.gov</a:t>
              </a:r>
              <a:r>
                <a:rPr lang="en-US" sz="1400" b="1">
                  <a:solidFill>
                    <a:srgbClr val="0070C0"/>
                  </a:solidFill>
                </a:rPr>
                <a:t> </a:t>
              </a:r>
              <a:r>
                <a:rPr lang="en-US" sz="1400">
                  <a:solidFill>
                    <a:srgbClr val="102B62"/>
                  </a:solidFill>
                </a:rPr>
                <a:t/>
              </a:r>
              <a:br>
                <a:rPr lang="en-US" sz="1400">
                  <a:solidFill>
                    <a:srgbClr val="102B62"/>
                  </a:solidFill>
                </a:rPr>
              </a:br>
              <a:r>
                <a:rPr lang="en-US" sz="1400" i="1">
                  <a:solidFill>
                    <a:srgbClr val="C00000"/>
                  </a:solidFill>
                </a:rPr>
                <a:t>Join the team!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C9ACAA69-EAB8-415B-AB83-121358554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4464" y="3898151"/>
              <a:ext cx="1927143" cy="47846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DD7001C-3726-4795-89E7-99FE5DFD596C}"/>
              </a:ext>
            </a:extLst>
          </p:cNvPr>
          <p:cNvGrpSpPr/>
          <p:nvPr/>
        </p:nvGrpSpPr>
        <p:grpSpPr>
          <a:xfrm>
            <a:off x="6873083" y="1149878"/>
            <a:ext cx="2696625" cy="2185938"/>
            <a:chOff x="6873082" y="1149878"/>
            <a:chExt cx="2696625" cy="218593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52CC8FC-B7A4-47EA-998B-8257680EC749}"/>
                </a:ext>
              </a:extLst>
            </p:cNvPr>
            <p:cNvGrpSpPr/>
            <p:nvPr/>
          </p:nvGrpSpPr>
          <p:grpSpPr>
            <a:xfrm>
              <a:off x="6873082" y="1149878"/>
              <a:ext cx="2696625" cy="2185938"/>
              <a:chOff x="3888652" y="1149878"/>
              <a:chExt cx="2294567" cy="1860022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A7DE146B-25C3-4C63-8796-74CA9B16CC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88652" y="1149878"/>
                <a:ext cx="2294567" cy="1312189"/>
              </a:xfrm>
              <a:prstGeom prst="rect">
                <a:avLst/>
              </a:prstGeom>
            </p:spPr>
          </p:pic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415A18D4-F4FB-408A-867A-006E0F8942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44405" y="2374331"/>
                <a:ext cx="1707307" cy="6355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defTabSz="914355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sz="1400" b="1">
                    <a:solidFill>
                      <a:srgbClr val="0070C0"/>
                    </a:solidFill>
                    <a:hlinkClick r:id="rId6"/>
                  </a:rPr>
                  <a:t>drive.hhs.gov</a:t>
                </a:r>
                <a:r>
                  <a:rPr lang="en-US" sz="1000">
                    <a:solidFill>
                      <a:srgbClr val="102B62"/>
                    </a:solidFill>
                  </a:rPr>
                  <a:t/>
                </a:r>
                <a:br>
                  <a:rPr lang="en-US" sz="1000">
                    <a:solidFill>
                      <a:srgbClr val="102B62"/>
                    </a:solidFill>
                  </a:rPr>
                </a:br>
                <a:r>
                  <a:rPr lang="en-US" sz="1100" i="1">
                    <a:solidFill>
                      <a:srgbClr val="C00000"/>
                    </a:solidFill>
                  </a:rPr>
                  <a:t>Learn about </a:t>
                </a:r>
                <a:r>
                  <a:rPr lang="en-US" sz="1100" i="1" err="1">
                    <a:solidFill>
                      <a:srgbClr val="C00000"/>
                    </a:solidFill>
                  </a:rPr>
                  <a:t>DRIVe</a:t>
                </a:r>
                <a:r>
                  <a:rPr lang="en-US" sz="1100" i="1">
                    <a:solidFill>
                      <a:srgbClr val="C00000"/>
                    </a:solidFill>
                  </a:rPr>
                  <a:t>, including our Accelerator Network and EZ BAA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90E5D49-1695-46BF-B97C-B7A7A7907CED}"/>
                </a:ext>
              </a:extLst>
            </p:cNvPr>
            <p:cNvGrpSpPr/>
            <p:nvPr/>
          </p:nvGrpSpPr>
          <p:grpSpPr>
            <a:xfrm>
              <a:off x="7923389" y="1378303"/>
              <a:ext cx="614919" cy="247755"/>
              <a:chOff x="3346475" y="725876"/>
              <a:chExt cx="379754" cy="153006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28B34F64-C095-4F55-B1BA-3002583178E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6386"/>
              <a:stretch/>
            </p:blipFill>
            <p:spPr>
              <a:xfrm>
                <a:off x="3390469" y="850647"/>
                <a:ext cx="300688" cy="28235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74A164A0-A3E3-49EA-8C6D-714C243318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46475" y="725876"/>
                <a:ext cx="379754" cy="146460"/>
              </a:xfrm>
              <a:prstGeom prst="roundRect">
                <a:avLst>
                  <a:gd name="adj" fmla="val 8594"/>
                </a:avLst>
              </a:prstGeom>
              <a:noFill/>
              <a:ln>
                <a:noFill/>
              </a:ln>
              <a:effectLst/>
            </p:spPr>
          </p:pic>
        </p:grp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D2D480F1-50B6-446A-B16C-9D9C3BA26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700399" y="1615457"/>
              <a:ext cx="1063710" cy="6592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3FA79F-D1AC-4132-8EBA-80CFD08C0C51}"/>
              </a:ext>
            </a:extLst>
          </p:cNvPr>
          <p:cNvGrpSpPr/>
          <p:nvPr/>
        </p:nvGrpSpPr>
        <p:grpSpPr>
          <a:xfrm>
            <a:off x="2233190" y="1149881"/>
            <a:ext cx="2696625" cy="2326509"/>
            <a:chOff x="2233190" y="1149880"/>
            <a:chExt cx="2696625" cy="232650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89AA19C-61BF-47AB-B672-80B1668D0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3190" y="1149880"/>
              <a:ext cx="2696625" cy="1542112"/>
            </a:xfrm>
            <a:prstGeom prst="rect">
              <a:avLst/>
            </a:prstGeom>
          </p:spPr>
        </p:pic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F05127EE-9DC4-4A67-ACDD-8D73A76F22E5}"/>
                </a:ext>
              </a:extLst>
            </p:cNvPr>
            <p:cNvSpPr txBox="1">
              <a:spLocks/>
            </p:cNvSpPr>
            <p:nvPr/>
          </p:nvSpPr>
          <p:spPr>
            <a:xfrm>
              <a:off x="2532222" y="2588883"/>
              <a:ext cx="2073349" cy="88750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914355">
                <a:lnSpc>
                  <a:spcPct val="100000"/>
                </a:lnSpc>
                <a:spcBef>
                  <a:spcPts val="0"/>
                </a:spcBef>
                <a:buNone/>
                <a:defRPr/>
              </a:pPr>
              <a:r>
                <a:rPr lang="en-US" sz="1400" b="1">
                  <a:solidFill>
                    <a:srgbClr val="102B62"/>
                  </a:solidFill>
                  <a:hlinkClick r:id="rId10"/>
                </a:rPr>
                <a:t>beta.sam.gov/</a:t>
              </a:r>
              <a:r>
                <a:rPr lang="en-US" sz="1100" b="1">
                  <a:solidFill>
                    <a:srgbClr val="102B62"/>
                  </a:solidFill>
                </a:rPr>
                <a:t/>
              </a:r>
              <a:br>
                <a:rPr lang="en-US" sz="1100" b="1">
                  <a:solidFill>
                    <a:srgbClr val="102B62"/>
                  </a:solidFill>
                </a:rPr>
              </a:br>
              <a:r>
                <a:rPr lang="en-US" sz="1100" i="1">
                  <a:solidFill>
                    <a:srgbClr val="C00000"/>
                  </a:solidFill>
                </a:rPr>
                <a:t>Official announcements and info for all government contract solicitations</a:t>
              </a:r>
            </a:p>
          </p:txBody>
        </p:sp>
        <p:pic>
          <p:nvPicPr>
            <p:cNvPr id="1026" name="Picture 2" descr="Image result for beta sam gov logo">
              <a:extLst>
                <a:ext uri="{FF2B5EF4-FFF2-40B4-BE49-F238E27FC236}">
                  <a16:creationId xmlns:a16="http://schemas.microsoft.com/office/drawing/2014/main" id="{454E81A2-82B5-485B-A1FF-9EFEB70B9D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2128" y="1474386"/>
              <a:ext cx="713535" cy="708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3E83C48-1087-4B95-8A54-52651EB7D33A}"/>
              </a:ext>
            </a:extLst>
          </p:cNvPr>
          <p:cNvGrpSpPr/>
          <p:nvPr/>
        </p:nvGrpSpPr>
        <p:grpSpPr>
          <a:xfrm>
            <a:off x="-319678" y="1149880"/>
            <a:ext cx="2929546" cy="2368022"/>
            <a:chOff x="-319678" y="1149879"/>
            <a:chExt cx="2929546" cy="236802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D49E066-7428-4BA9-BE20-F317A221E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9678" y="1149879"/>
              <a:ext cx="2929546" cy="1542113"/>
            </a:xfrm>
            <a:prstGeom prst="rect">
              <a:avLst/>
            </a:prstGeom>
          </p:spPr>
        </p:pic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10B8D280-37CE-4A63-B7E8-E72BBAE7D7D2}"/>
                </a:ext>
              </a:extLst>
            </p:cNvPr>
            <p:cNvSpPr txBox="1">
              <a:spLocks/>
            </p:cNvSpPr>
            <p:nvPr/>
          </p:nvSpPr>
          <p:spPr>
            <a:xfrm>
              <a:off x="-50180" y="2588882"/>
              <a:ext cx="2390551" cy="92901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914355">
                <a:lnSpc>
                  <a:spcPct val="100000"/>
                </a:lnSpc>
                <a:spcBef>
                  <a:spcPts val="0"/>
                </a:spcBef>
                <a:buNone/>
                <a:defRPr/>
              </a:pPr>
              <a:r>
                <a:rPr lang="en-US" sz="1400" b="1">
                  <a:solidFill>
                    <a:srgbClr val="102B62"/>
                  </a:solidFill>
                  <a:hlinkClick r:id="rId13"/>
                </a:rPr>
                <a:t>medicalcountermeasures.gov </a:t>
              </a:r>
              <a:r>
                <a:rPr lang="en-US" sz="1000">
                  <a:solidFill>
                    <a:srgbClr val="102B62"/>
                  </a:solidFill>
                </a:rPr>
                <a:t/>
              </a:r>
              <a:br>
                <a:rPr lang="en-US" sz="1000">
                  <a:solidFill>
                    <a:srgbClr val="102B62"/>
                  </a:solidFill>
                </a:rPr>
              </a:br>
              <a:r>
                <a:rPr lang="en-US" sz="1100" i="1">
                  <a:solidFill>
                    <a:srgbClr val="C00000"/>
                  </a:solidFill>
                </a:rPr>
                <a:t>Portal to BARDA: </a:t>
              </a:r>
              <a:r>
                <a:rPr lang="en-US" sz="1100" b="1" i="1">
                  <a:solidFill>
                    <a:srgbClr val="C00000"/>
                  </a:solidFill>
                </a:rPr>
                <a:t>Register to request a </a:t>
              </a:r>
              <a:r>
                <a:rPr lang="en-US" sz="1100" b="1" i="1" err="1">
                  <a:solidFill>
                    <a:srgbClr val="C00000"/>
                  </a:solidFill>
                </a:rPr>
                <a:t>TechWatch</a:t>
              </a:r>
              <a:r>
                <a:rPr lang="en-US" sz="1100" b="1" i="1">
                  <a:solidFill>
                    <a:srgbClr val="C00000"/>
                  </a:solidFill>
                </a:rPr>
                <a:t> meeting!</a:t>
              </a:r>
              <a:endParaRPr lang="en-US" sz="1000" b="1" i="1">
                <a:solidFill>
                  <a:srgbClr val="C00000"/>
                </a:solidFill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A91B93B-CD46-4D18-8881-A41C781E2E35}"/>
                </a:ext>
              </a:extLst>
            </p:cNvPr>
            <p:cNvGrpSpPr/>
            <p:nvPr/>
          </p:nvGrpSpPr>
          <p:grpSpPr>
            <a:xfrm>
              <a:off x="378484" y="1426635"/>
              <a:ext cx="1494462" cy="736596"/>
              <a:chOff x="-1908101" y="899002"/>
              <a:chExt cx="1533222" cy="755700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0D29E5FE-83B1-4472-931F-C5B574A855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710"/>
              <a:stretch/>
            </p:blipFill>
            <p:spPr>
              <a:xfrm>
                <a:off x="-1908101" y="1331409"/>
                <a:ext cx="1533222" cy="323293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7C0C8DB9-232F-4FD1-AD53-17167DE859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2007"/>
              <a:stretch/>
            </p:blipFill>
            <p:spPr>
              <a:xfrm>
                <a:off x="-1380802" y="899002"/>
                <a:ext cx="596652" cy="575384"/>
              </a:xfrm>
              <a:prstGeom prst="rect">
                <a:avLst/>
              </a:prstGeom>
            </p:spPr>
          </p:pic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6EA8BB5-5BB2-455A-8E22-0C8349AF8BBF}"/>
              </a:ext>
            </a:extLst>
          </p:cNvPr>
          <p:cNvGrpSpPr/>
          <p:nvPr/>
        </p:nvGrpSpPr>
        <p:grpSpPr>
          <a:xfrm>
            <a:off x="4553135" y="1149878"/>
            <a:ext cx="2696625" cy="2433294"/>
            <a:chOff x="4553135" y="1149878"/>
            <a:chExt cx="2696625" cy="243329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6F365E7-9B1B-4958-B2E0-A63ECEB45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3135" y="1149878"/>
              <a:ext cx="2696625" cy="1542113"/>
            </a:xfrm>
            <a:prstGeom prst="rect">
              <a:avLst/>
            </a:prstGeom>
          </p:spPr>
        </p:pic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AFDB1EB2-17FA-4580-A144-6373A114437F}"/>
                </a:ext>
              </a:extLst>
            </p:cNvPr>
            <p:cNvSpPr txBox="1">
              <a:spLocks/>
            </p:cNvSpPr>
            <p:nvPr/>
          </p:nvSpPr>
          <p:spPr>
            <a:xfrm>
              <a:off x="4674547" y="2588881"/>
              <a:ext cx="2434852" cy="99429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914355">
                <a:lnSpc>
                  <a:spcPct val="100000"/>
                </a:lnSpc>
                <a:spcBef>
                  <a:spcPts val="0"/>
                </a:spcBef>
                <a:buNone/>
                <a:defRPr/>
              </a:pPr>
              <a:r>
                <a:rPr lang="en-US" sz="1400" b="1">
                  <a:solidFill>
                    <a:srgbClr val="0070C0"/>
                  </a:solidFill>
                  <a:hlinkClick r:id="rId16"/>
                </a:rPr>
                <a:t>phe.gov/BARDA</a:t>
              </a:r>
              <a:r>
                <a:rPr lang="en-US" sz="1000">
                  <a:solidFill>
                    <a:srgbClr val="102B62"/>
                  </a:solidFill>
                </a:rPr>
                <a:t/>
              </a:r>
              <a:br>
                <a:rPr lang="en-US" sz="1000">
                  <a:solidFill>
                    <a:srgbClr val="102B62"/>
                  </a:solidFill>
                </a:rPr>
              </a:br>
              <a:r>
                <a:rPr lang="en-US" sz="1100" i="1">
                  <a:solidFill>
                    <a:srgbClr val="C00000"/>
                  </a:solidFill>
                </a:rPr>
                <a:t>Program description, information, news, announcements</a:t>
              </a:r>
              <a:endParaRPr lang="en-US" sz="1200" i="1">
                <a:solidFill>
                  <a:srgbClr val="C00000"/>
                </a:solidFill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ADBE932-1F7D-4B74-880E-4166E33D9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51642" y="1533017"/>
              <a:ext cx="1238690" cy="54534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  <p:pic>
        <p:nvPicPr>
          <p:cNvPr id="29" name="Picture 28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8B33E8F6-01FC-4089-86EE-1BFE82A6F8EB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701" y="3463824"/>
            <a:ext cx="3823059" cy="833231"/>
          </a:xfrm>
          <a:prstGeom prst="rect">
            <a:avLst/>
          </a:prstGeom>
          <a:ln w="19050" cap="sq">
            <a:solidFill>
              <a:srgbClr val="223C84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6440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457200" y="133350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ASPR Mission</a:t>
            </a:r>
          </a:p>
        </p:txBody>
      </p:sp>
      <p:pic>
        <p:nvPicPr>
          <p:cNvPr id="5" name="Picture 4" descr="A group of people standing in a room&#10;&#10;Description generated with very high confidence">
            <a:extLst>
              <a:ext uri="{FF2B5EF4-FFF2-40B4-BE49-F238E27FC236}">
                <a16:creationId xmlns:a16="http://schemas.microsoft.com/office/drawing/2014/main" id="{7B4B267F-203F-4D38-9064-52E9DF7F5A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82" r="23906" b="2754"/>
          <a:stretch/>
        </p:blipFill>
        <p:spPr>
          <a:xfrm>
            <a:off x="7660458" y="72"/>
            <a:ext cx="1447800" cy="4545659"/>
          </a:xfrm>
          <a:prstGeom prst="rect">
            <a:avLst/>
          </a:prstGeom>
        </p:spPr>
      </p:pic>
      <p:pic>
        <p:nvPicPr>
          <p:cNvPr id="6" name="Picture 5" descr="A person standing next to a bag of luggage&#10;&#10;Description generated with high confidence">
            <a:extLst>
              <a:ext uri="{FF2B5EF4-FFF2-40B4-BE49-F238E27FC236}">
                <a16:creationId xmlns:a16="http://schemas.microsoft.com/office/drawing/2014/main" id="{32F0E4B5-3B5B-4F0D-A96C-D4DCD3FC7B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45" t="2754" r="26942"/>
          <a:stretch/>
        </p:blipFill>
        <p:spPr>
          <a:xfrm>
            <a:off x="1554664" y="72"/>
            <a:ext cx="1447800" cy="4545659"/>
          </a:xfrm>
          <a:prstGeom prst="rect">
            <a:avLst/>
          </a:prstGeom>
        </p:spPr>
      </p:pic>
      <p:pic>
        <p:nvPicPr>
          <p:cNvPr id="7" name="Picture 6" descr="A picture containing sky, outdoor, helicopter, transport&#10;&#10;Description generated with very high confidence">
            <a:extLst>
              <a:ext uri="{FF2B5EF4-FFF2-40B4-BE49-F238E27FC236}">
                <a16:creationId xmlns:a16="http://schemas.microsoft.com/office/drawing/2014/main" id="{9F53170D-38BF-4E25-A57C-D0E8C43405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0" t="-1" r="52120" b="1574"/>
          <a:stretch/>
        </p:blipFill>
        <p:spPr>
          <a:xfrm>
            <a:off x="48375" y="1"/>
            <a:ext cx="1441379" cy="4550810"/>
          </a:xfrm>
          <a:prstGeom prst="rect">
            <a:avLst/>
          </a:prstGeom>
        </p:spPr>
      </p:pic>
      <p:pic>
        <p:nvPicPr>
          <p:cNvPr id="8" name="Picture 7" descr="A picture containing indoor, person&#10;&#10;Description generated with very high confidence">
            <a:extLst>
              <a:ext uri="{FF2B5EF4-FFF2-40B4-BE49-F238E27FC236}">
                <a16:creationId xmlns:a16="http://schemas.microsoft.com/office/drawing/2014/main" id="{C81D6580-0327-4A25-A497-4C7CF746D1C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48" r="41504" b="801"/>
          <a:stretch/>
        </p:blipFill>
        <p:spPr>
          <a:xfrm>
            <a:off x="6148028" y="107"/>
            <a:ext cx="1435943" cy="454308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2C8F581-F4A5-4797-9896-0FA9D2EF4BF7}"/>
              </a:ext>
            </a:extLst>
          </p:cNvPr>
          <p:cNvGrpSpPr/>
          <p:nvPr/>
        </p:nvGrpSpPr>
        <p:grpSpPr>
          <a:xfrm>
            <a:off x="2845985" y="845734"/>
            <a:ext cx="3452031" cy="3452031"/>
            <a:chOff x="2845984" y="974322"/>
            <a:chExt cx="3452031" cy="345203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1C718AD-33CE-4DC6-BF22-F7A50544A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5984" y="974322"/>
              <a:ext cx="3452031" cy="3452031"/>
            </a:xfrm>
            <a:prstGeom prst="rect">
              <a:avLst/>
            </a:prstGeom>
            <a:effectLst/>
            <a:scene3d>
              <a:camera prst="orthographicFront"/>
              <a:lightRig rig="threePt" dir="t"/>
            </a:scene3d>
            <a:sp3d>
              <a:bevelT/>
            </a:sp3d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7A3B57-08CE-460F-8101-3E6FF54D2551}"/>
                </a:ext>
              </a:extLst>
            </p:cNvPr>
            <p:cNvSpPr txBox="1"/>
            <p:nvPr/>
          </p:nvSpPr>
          <p:spPr>
            <a:xfrm>
              <a:off x="3429000" y="1719650"/>
              <a:ext cx="23622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8">
                <a:defRPr/>
              </a:pPr>
              <a:r>
                <a:rPr lang="en-US" sz="2100" b="1" dirty="0">
                  <a:solidFill>
                    <a:srgbClr val="000000"/>
                  </a:solidFill>
                  <a:latin typeface="Arial"/>
                </a:rPr>
                <a:t>Save Lives </a:t>
              </a:r>
              <a:br>
                <a:rPr lang="en-US" sz="2100" b="1" dirty="0">
                  <a:solidFill>
                    <a:srgbClr val="000000"/>
                  </a:solidFill>
                  <a:latin typeface="Arial"/>
                </a:rPr>
              </a:br>
              <a:r>
                <a:rPr lang="en-US" sz="2100" b="1" dirty="0">
                  <a:solidFill>
                    <a:srgbClr val="000000"/>
                  </a:solidFill>
                  <a:latin typeface="Arial"/>
                </a:rPr>
                <a:t>and Protect Americans from 21st Century Health Security Threats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126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4F90625-9DBA-401D-B8A5-A7813E940AC9}"/>
              </a:ext>
            </a:extLst>
          </p:cNvPr>
          <p:cNvGrpSpPr/>
          <p:nvPr/>
        </p:nvGrpSpPr>
        <p:grpSpPr>
          <a:xfrm>
            <a:off x="222555" y="803747"/>
            <a:ext cx="8819713" cy="3565035"/>
            <a:chOff x="222554" y="803747"/>
            <a:chExt cx="8819713" cy="35650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068FFF-9422-4C1E-83A3-D4BB298E6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64886" y="1045740"/>
              <a:ext cx="3053215" cy="3052018"/>
            </a:xfrm>
            <a:prstGeom prst="rect">
              <a:avLst/>
            </a:prstGeom>
          </p:spPr>
        </p:pic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F7207D1-7631-415A-80B7-A35E40230ED5}"/>
                </a:ext>
              </a:extLst>
            </p:cNvPr>
            <p:cNvSpPr/>
            <p:nvPr/>
          </p:nvSpPr>
          <p:spPr>
            <a:xfrm>
              <a:off x="222554" y="803747"/>
              <a:ext cx="6449474" cy="3565035"/>
            </a:xfrm>
            <a:custGeom>
              <a:avLst/>
              <a:gdLst>
                <a:gd name="connsiteX0" fmla="*/ 5970746 w 5970746"/>
                <a:gd name="connsiteY0" fmla="*/ 1650206 h 3300412"/>
                <a:gd name="connsiteX1" fmla="*/ 5956459 w 5970746"/>
                <a:gd name="connsiteY1" fmla="*/ 1432465 h 3300412"/>
                <a:gd name="connsiteX2" fmla="*/ 5951030 w 5970746"/>
                <a:gd name="connsiteY2" fmla="*/ 1394365 h 3300412"/>
                <a:gd name="connsiteX3" fmla="*/ 5822537 w 5970746"/>
                <a:gd name="connsiteY3" fmla="*/ 965740 h 3300412"/>
                <a:gd name="connsiteX4" fmla="*/ 5804535 w 5970746"/>
                <a:gd name="connsiteY4" fmla="*/ 927640 h 3300412"/>
                <a:gd name="connsiteX5" fmla="*/ 5479733 w 5970746"/>
                <a:gd name="connsiteY5" fmla="*/ 475774 h 3300412"/>
                <a:gd name="connsiteX6" fmla="*/ 4320540 w 5970746"/>
                <a:gd name="connsiteY6" fmla="*/ 0 h 3300412"/>
                <a:gd name="connsiteX7" fmla="*/ 3142869 w 5970746"/>
                <a:gd name="connsiteY7" fmla="*/ 494443 h 3300412"/>
                <a:gd name="connsiteX8" fmla="*/ 114300 w 5970746"/>
                <a:gd name="connsiteY8" fmla="*/ 494443 h 3300412"/>
                <a:gd name="connsiteX9" fmla="*/ 0 w 5970746"/>
                <a:gd name="connsiteY9" fmla="*/ 608743 h 3300412"/>
                <a:gd name="connsiteX10" fmla="*/ 0 w 5970746"/>
                <a:gd name="connsiteY10" fmla="*/ 2691670 h 3300412"/>
                <a:gd name="connsiteX11" fmla="*/ 114300 w 5970746"/>
                <a:gd name="connsiteY11" fmla="*/ 2805970 h 3300412"/>
                <a:gd name="connsiteX12" fmla="*/ 3142869 w 5970746"/>
                <a:gd name="connsiteY12" fmla="*/ 2805970 h 3300412"/>
                <a:gd name="connsiteX13" fmla="*/ 4320540 w 5970746"/>
                <a:gd name="connsiteY13" fmla="*/ 3300413 h 3300412"/>
                <a:gd name="connsiteX14" fmla="*/ 5514118 w 5970746"/>
                <a:gd name="connsiteY14" fmla="*/ 2789778 h 3300412"/>
                <a:gd name="connsiteX15" fmla="*/ 5807869 w 5970746"/>
                <a:gd name="connsiteY15" fmla="*/ 2365915 h 3300412"/>
                <a:gd name="connsiteX16" fmla="*/ 5825585 w 5970746"/>
                <a:gd name="connsiteY16" fmla="*/ 2327815 h 3300412"/>
                <a:gd name="connsiteX17" fmla="*/ 5951982 w 5970746"/>
                <a:gd name="connsiteY17" fmla="*/ 1899190 h 3300412"/>
                <a:gd name="connsiteX18" fmla="*/ 5957316 w 5970746"/>
                <a:gd name="connsiteY18" fmla="*/ 1861090 h 3300412"/>
                <a:gd name="connsiteX19" fmla="*/ 5970746 w 5970746"/>
                <a:gd name="connsiteY19" fmla="*/ 1650206 h 3300412"/>
                <a:gd name="connsiteX20" fmla="*/ 5808821 w 5970746"/>
                <a:gd name="connsiteY20" fmla="*/ 1650587 h 3300412"/>
                <a:gd name="connsiteX21" fmla="*/ 5807964 w 5970746"/>
                <a:gd name="connsiteY21" fmla="*/ 1699070 h 3300412"/>
                <a:gd name="connsiteX22" fmla="*/ 5807583 w 5970746"/>
                <a:gd name="connsiteY22" fmla="*/ 1709261 h 3300412"/>
                <a:gd name="connsiteX23" fmla="*/ 5805202 w 5970746"/>
                <a:gd name="connsiteY23" fmla="*/ 1753648 h 3300412"/>
                <a:gd name="connsiteX24" fmla="*/ 5805012 w 5970746"/>
                <a:gd name="connsiteY24" fmla="*/ 1757363 h 3300412"/>
                <a:gd name="connsiteX25" fmla="*/ 5794058 w 5970746"/>
                <a:gd name="connsiteY25" fmla="*/ 1860518 h 3300412"/>
                <a:gd name="connsiteX26" fmla="*/ 5793962 w 5970746"/>
                <a:gd name="connsiteY26" fmla="*/ 1860995 h 3300412"/>
                <a:gd name="connsiteX27" fmla="*/ 5793868 w 5970746"/>
                <a:gd name="connsiteY27" fmla="*/ 1861471 h 3300412"/>
                <a:gd name="connsiteX28" fmla="*/ 5788343 w 5970746"/>
                <a:gd name="connsiteY28" fmla="*/ 1897475 h 3300412"/>
                <a:gd name="connsiteX29" fmla="*/ 5788152 w 5970746"/>
                <a:gd name="connsiteY29" fmla="*/ 1898999 h 3300412"/>
                <a:gd name="connsiteX30" fmla="*/ 5787961 w 5970746"/>
                <a:gd name="connsiteY30" fmla="*/ 1899857 h 3300412"/>
                <a:gd name="connsiteX31" fmla="*/ 4314540 w 5970746"/>
                <a:gd name="connsiteY31" fmla="*/ 3144774 h 3300412"/>
                <a:gd name="connsiteX32" fmla="*/ 2820257 w 5970746"/>
                <a:gd name="connsiteY32" fmla="*/ 1650492 h 3300412"/>
                <a:gd name="connsiteX33" fmla="*/ 4314540 w 5970746"/>
                <a:gd name="connsiteY33" fmla="*/ 156305 h 3300412"/>
                <a:gd name="connsiteX34" fmla="*/ 5667280 w 5970746"/>
                <a:gd name="connsiteY34" fmla="*/ 1015175 h 3300412"/>
                <a:gd name="connsiteX35" fmla="*/ 5668804 w 5970746"/>
                <a:gd name="connsiteY35" fmla="*/ 1018413 h 3300412"/>
                <a:gd name="connsiteX36" fmla="*/ 5690330 w 5970746"/>
                <a:gd name="connsiteY36" fmla="*/ 1066514 h 3300412"/>
                <a:gd name="connsiteX37" fmla="*/ 5691283 w 5970746"/>
                <a:gd name="connsiteY37" fmla="*/ 1068705 h 3300412"/>
                <a:gd name="connsiteX38" fmla="*/ 5708809 w 5970746"/>
                <a:gd name="connsiteY38" fmla="*/ 1112139 h 3300412"/>
                <a:gd name="connsiteX39" fmla="*/ 5715381 w 5970746"/>
                <a:gd name="connsiteY39" fmla="*/ 1129475 h 3300412"/>
                <a:gd name="connsiteX40" fmla="*/ 5727002 w 5970746"/>
                <a:gd name="connsiteY40" fmla="*/ 1161955 h 3300412"/>
                <a:gd name="connsiteX41" fmla="*/ 5736431 w 5970746"/>
                <a:gd name="connsiteY41" fmla="*/ 1190244 h 3300412"/>
                <a:gd name="connsiteX42" fmla="*/ 5743956 w 5970746"/>
                <a:gd name="connsiteY42" fmla="*/ 1214152 h 3300412"/>
                <a:gd name="connsiteX43" fmla="*/ 5751195 w 5970746"/>
                <a:gd name="connsiteY43" fmla="*/ 1238441 h 3300412"/>
                <a:gd name="connsiteX44" fmla="*/ 5758434 w 5970746"/>
                <a:gd name="connsiteY44" fmla="*/ 1264730 h 3300412"/>
                <a:gd name="connsiteX45" fmla="*/ 5767483 w 5970746"/>
                <a:gd name="connsiteY45" fmla="*/ 1300639 h 3300412"/>
                <a:gd name="connsiteX46" fmla="*/ 5772531 w 5970746"/>
                <a:gd name="connsiteY46" fmla="*/ 1322546 h 3300412"/>
                <a:gd name="connsiteX47" fmla="*/ 5777865 w 5970746"/>
                <a:gd name="connsiteY47" fmla="*/ 1347216 h 3300412"/>
                <a:gd name="connsiteX48" fmla="*/ 5785485 w 5970746"/>
                <a:gd name="connsiteY48" fmla="*/ 1387031 h 3300412"/>
                <a:gd name="connsiteX49" fmla="*/ 5786819 w 5970746"/>
                <a:gd name="connsiteY49" fmla="*/ 1394174 h 3300412"/>
                <a:gd name="connsiteX50" fmla="*/ 5790914 w 5970746"/>
                <a:gd name="connsiteY50" fmla="*/ 1420082 h 3300412"/>
                <a:gd name="connsiteX51" fmla="*/ 5791581 w 5970746"/>
                <a:gd name="connsiteY51" fmla="*/ 1423988 h 3300412"/>
                <a:gd name="connsiteX52" fmla="*/ 5792915 w 5970746"/>
                <a:gd name="connsiteY52" fmla="*/ 1432274 h 3300412"/>
                <a:gd name="connsiteX53" fmla="*/ 5794439 w 5970746"/>
                <a:gd name="connsiteY53" fmla="*/ 1444466 h 3300412"/>
                <a:gd name="connsiteX54" fmla="*/ 5798344 w 5970746"/>
                <a:gd name="connsiteY54" fmla="*/ 1475327 h 3300412"/>
                <a:gd name="connsiteX55" fmla="*/ 5800249 w 5970746"/>
                <a:gd name="connsiteY55" fmla="*/ 1492187 h 3300412"/>
                <a:gd name="connsiteX56" fmla="*/ 5804345 w 5970746"/>
                <a:gd name="connsiteY56" fmla="*/ 1537621 h 3300412"/>
                <a:gd name="connsiteX57" fmla="*/ 5805107 w 5970746"/>
                <a:gd name="connsiteY57" fmla="*/ 1549146 h 3300412"/>
                <a:gd name="connsiteX58" fmla="*/ 5807202 w 5970746"/>
                <a:gd name="connsiteY58" fmla="*/ 1587056 h 3300412"/>
                <a:gd name="connsiteX59" fmla="*/ 5807774 w 5970746"/>
                <a:gd name="connsiteY59" fmla="*/ 1601724 h 3300412"/>
                <a:gd name="connsiteX60" fmla="*/ 5808631 w 5970746"/>
                <a:gd name="connsiteY60" fmla="*/ 1649159 h 3300412"/>
                <a:gd name="connsiteX61" fmla="*/ 5808631 w 5970746"/>
                <a:gd name="connsiteY61" fmla="*/ 1650111 h 3300412"/>
                <a:gd name="connsiteX62" fmla="*/ 5808631 w 5970746"/>
                <a:gd name="connsiteY62" fmla="*/ 1650302 h 3300412"/>
                <a:gd name="connsiteX63" fmla="*/ 5808821 w 5970746"/>
                <a:gd name="connsiteY63" fmla="*/ 1650587 h 330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970746" h="3300412">
                  <a:moveTo>
                    <a:pt x="5970746" y="1650206"/>
                  </a:moveTo>
                  <a:cubicBezTo>
                    <a:pt x="5970746" y="1576388"/>
                    <a:pt x="5965794" y="1503712"/>
                    <a:pt x="5956459" y="1432465"/>
                  </a:cubicBezTo>
                  <a:cubicBezTo>
                    <a:pt x="5954744" y="1419701"/>
                    <a:pt x="5952935" y="1407033"/>
                    <a:pt x="5951030" y="1394365"/>
                  </a:cubicBezTo>
                  <a:cubicBezTo>
                    <a:pt x="5927598" y="1243775"/>
                    <a:pt x="5883783" y="1099947"/>
                    <a:pt x="5822537" y="965740"/>
                  </a:cubicBezTo>
                  <a:cubicBezTo>
                    <a:pt x="5816727" y="952976"/>
                    <a:pt x="5810726" y="940213"/>
                    <a:pt x="5804535" y="927640"/>
                  </a:cubicBezTo>
                  <a:cubicBezTo>
                    <a:pt x="5722239" y="758857"/>
                    <a:pt x="5611940" y="606266"/>
                    <a:pt x="5479733" y="475774"/>
                  </a:cubicBezTo>
                  <a:cubicBezTo>
                    <a:pt x="5181600" y="181642"/>
                    <a:pt x="4772311" y="0"/>
                    <a:pt x="4320540" y="0"/>
                  </a:cubicBezTo>
                  <a:cubicBezTo>
                    <a:pt x="3859245" y="0"/>
                    <a:pt x="3442335" y="189357"/>
                    <a:pt x="3142869" y="494443"/>
                  </a:cubicBezTo>
                  <a:lnTo>
                    <a:pt x="114300" y="494443"/>
                  </a:lnTo>
                  <a:cubicBezTo>
                    <a:pt x="51435" y="494443"/>
                    <a:pt x="0" y="545878"/>
                    <a:pt x="0" y="608743"/>
                  </a:cubicBezTo>
                  <a:lnTo>
                    <a:pt x="0" y="2691670"/>
                  </a:lnTo>
                  <a:cubicBezTo>
                    <a:pt x="0" y="2754535"/>
                    <a:pt x="51435" y="2805970"/>
                    <a:pt x="114300" y="2805970"/>
                  </a:cubicBezTo>
                  <a:lnTo>
                    <a:pt x="3142869" y="2805970"/>
                  </a:lnTo>
                  <a:cubicBezTo>
                    <a:pt x="3442335" y="3111056"/>
                    <a:pt x="3859245" y="3300413"/>
                    <a:pt x="4320540" y="3300413"/>
                  </a:cubicBezTo>
                  <a:cubicBezTo>
                    <a:pt x="4789932" y="3300413"/>
                    <a:pt x="5213604" y="3104388"/>
                    <a:pt x="5514118" y="2789778"/>
                  </a:cubicBezTo>
                  <a:cubicBezTo>
                    <a:pt x="5632895" y="2665381"/>
                    <a:pt x="5732431" y="2522506"/>
                    <a:pt x="5807869" y="2365915"/>
                  </a:cubicBezTo>
                  <a:cubicBezTo>
                    <a:pt x="5813965" y="2353342"/>
                    <a:pt x="5819871" y="2340578"/>
                    <a:pt x="5825585" y="2327815"/>
                  </a:cubicBezTo>
                  <a:cubicBezTo>
                    <a:pt x="5886164" y="2193512"/>
                    <a:pt x="5929217" y="2049685"/>
                    <a:pt x="5951982" y="1899190"/>
                  </a:cubicBezTo>
                  <a:cubicBezTo>
                    <a:pt x="5953887" y="1886522"/>
                    <a:pt x="5955697" y="1873853"/>
                    <a:pt x="5957316" y="1861090"/>
                  </a:cubicBezTo>
                  <a:cubicBezTo>
                    <a:pt x="5966174" y="1792034"/>
                    <a:pt x="5970746" y="1721644"/>
                    <a:pt x="5970746" y="1650206"/>
                  </a:cubicBezTo>
                  <a:close/>
                  <a:moveTo>
                    <a:pt x="5808821" y="1650587"/>
                  </a:moveTo>
                  <a:cubicBezTo>
                    <a:pt x="5808821" y="1666780"/>
                    <a:pt x="5808440" y="1682972"/>
                    <a:pt x="5807964" y="1699070"/>
                  </a:cubicBezTo>
                  <a:cubicBezTo>
                    <a:pt x="5807869" y="1702499"/>
                    <a:pt x="5807678" y="1705928"/>
                    <a:pt x="5807583" y="1709261"/>
                  </a:cubicBezTo>
                  <a:cubicBezTo>
                    <a:pt x="5807011" y="1724120"/>
                    <a:pt x="5806250" y="1738979"/>
                    <a:pt x="5805202" y="1753648"/>
                  </a:cubicBezTo>
                  <a:cubicBezTo>
                    <a:pt x="5805107" y="1754886"/>
                    <a:pt x="5805012" y="1756124"/>
                    <a:pt x="5805012" y="1757363"/>
                  </a:cubicBezTo>
                  <a:cubicBezTo>
                    <a:pt x="5802535" y="1792129"/>
                    <a:pt x="5798915" y="1826514"/>
                    <a:pt x="5794058" y="1860518"/>
                  </a:cubicBezTo>
                  <a:cubicBezTo>
                    <a:pt x="5794058" y="1860709"/>
                    <a:pt x="5794058" y="1860804"/>
                    <a:pt x="5793962" y="1860995"/>
                  </a:cubicBezTo>
                  <a:cubicBezTo>
                    <a:pt x="5793962" y="1861185"/>
                    <a:pt x="5793868" y="1861376"/>
                    <a:pt x="5793868" y="1861471"/>
                  </a:cubicBezTo>
                  <a:cubicBezTo>
                    <a:pt x="5792153" y="1873568"/>
                    <a:pt x="5790343" y="1885569"/>
                    <a:pt x="5788343" y="1897475"/>
                  </a:cubicBezTo>
                  <a:cubicBezTo>
                    <a:pt x="5788248" y="1897952"/>
                    <a:pt x="5788152" y="1898523"/>
                    <a:pt x="5788152" y="1898999"/>
                  </a:cubicBezTo>
                  <a:cubicBezTo>
                    <a:pt x="5788152" y="1899285"/>
                    <a:pt x="5788057" y="1899571"/>
                    <a:pt x="5787961" y="1899857"/>
                  </a:cubicBezTo>
                  <a:cubicBezTo>
                    <a:pt x="5669280" y="2606421"/>
                    <a:pt x="5054823" y="3144774"/>
                    <a:pt x="4314540" y="3144774"/>
                  </a:cubicBezTo>
                  <a:cubicBezTo>
                    <a:pt x="3489293" y="3144774"/>
                    <a:pt x="2820257" y="2475738"/>
                    <a:pt x="2820257" y="1650492"/>
                  </a:cubicBezTo>
                  <a:cubicBezTo>
                    <a:pt x="2820257" y="825246"/>
                    <a:pt x="3489198" y="156305"/>
                    <a:pt x="4314540" y="156305"/>
                  </a:cubicBezTo>
                  <a:cubicBezTo>
                    <a:pt x="4912614" y="156305"/>
                    <a:pt x="5428488" y="507683"/>
                    <a:pt x="5667280" y="1015175"/>
                  </a:cubicBezTo>
                  <a:cubicBezTo>
                    <a:pt x="5667756" y="1016222"/>
                    <a:pt x="5668233" y="1017270"/>
                    <a:pt x="5668804" y="1018413"/>
                  </a:cubicBezTo>
                  <a:cubicBezTo>
                    <a:pt x="5676233" y="1034320"/>
                    <a:pt x="5683473" y="1050322"/>
                    <a:pt x="5690330" y="1066514"/>
                  </a:cubicBezTo>
                  <a:cubicBezTo>
                    <a:pt x="5690616" y="1067276"/>
                    <a:pt x="5690997" y="1067943"/>
                    <a:pt x="5691283" y="1068705"/>
                  </a:cubicBezTo>
                  <a:cubicBezTo>
                    <a:pt x="5697379" y="1083088"/>
                    <a:pt x="5703189" y="1097566"/>
                    <a:pt x="5708809" y="1112139"/>
                  </a:cubicBezTo>
                  <a:cubicBezTo>
                    <a:pt x="5711000" y="1117949"/>
                    <a:pt x="5713286" y="1123664"/>
                    <a:pt x="5715381" y="1129475"/>
                  </a:cubicBezTo>
                  <a:cubicBezTo>
                    <a:pt x="5719382" y="1140238"/>
                    <a:pt x="5723287" y="1151096"/>
                    <a:pt x="5727002" y="1161955"/>
                  </a:cubicBezTo>
                  <a:cubicBezTo>
                    <a:pt x="5730240" y="1171385"/>
                    <a:pt x="5733383" y="1180814"/>
                    <a:pt x="5736431" y="1190244"/>
                  </a:cubicBezTo>
                  <a:cubicBezTo>
                    <a:pt x="5739003" y="1198245"/>
                    <a:pt x="5741575" y="1206151"/>
                    <a:pt x="5743956" y="1214152"/>
                  </a:cubicBezTo>
                  <a:cubicBezTo>
                    <a:pt x="5746433" y="1222248"/>
                    <a:pt x="5748814" y="1230344"/>
                    <a:pt x="5751195" y="1238441"/>
                  </a:cubicBezTo>
                  <a:cubicBezTo>
                    <a:pt x="5753672" y="1247204"/>
                    <a:pt x="5756053" y="1255967"/>
                    <a:pt x="5758434" y="1264730"/>
                  </a:cubicBezTo>
                  <a:cubicBezTo>
                    <a:pt x="5761578" y="1276636"/>
                    <a:pt x="5764626" y="1288637"/>
                    <a:pt x="5767483" y="1300639"/>
                  </a:cubicBezTo>
                  <a:cubicBezTo>
                    <a:pt x="5769198" y="1307878"/>
                    <a:pt x="5770912" y="1315212"/>
                    <a:pt x="5772531" y="1322546"/>
                  </a:cubicBezTo>
                  <a:cubicBezTo>
                    <a:pt x="5774341" y="1330738"/>
                    <a:pt x="5776246" y="1339025"/>
                    <a:pt x="5777865" y="1347216"/>
                  </a:cubicBezTo>
                  <a:cubicBezTo>
                    <a:pt x="5780628" y="1360456"/>
                    <a:pt x="5783104" y="1373696"/>
                    <a:pt x="5785485" y="1387031"/>
                  </a:cubicBezTo>
                  <a:cubicBezTo>
                    <a:pt x="5785866" y="1389412"/>
                    <a:pt x="5786438" y="1391793"/>
                    <a:pt x="5786819" y="1394174"/>
                  </a:cubicBezTo>
                  <a:cubicBezTo>
                    <a:pt x="5788343" y="1402747"/>
                    <a:pt x="5789581" y="1411414"/>
                    <a:pt x="5790914" y="1420082"/>
                  </a:cubicBezTo>
                  <a:cubicBezTo>
                    <a:pt x="5791105" y="1421416"/>
                    <a:pt x="5791296" y="1422654"/>
                    <a:pt x="5791581" y="1423988"/>
                  </a:cubicBezTo>
                  <a:cubicBezTo>
                    <a:pt x="5791962" y="1426750"/>
                    <a:pt x="5792534" y="1429512"/>
                    <a:pt x="5792915" y="1432274"/>
                  </a:cubicBezTo>
                  <a:cubicBezTo>
                    <a:pt x="5793486" y="1436275"/>
                    <a:pt x="5793868" y="1440371"/>
                    <a:pt x="5794439" y="1444466"/>
                  </a:cubicBezTo>
                  <a:cubicBezTo>
                    <a:pt x="5795867" y="1454753"/>
                    <a:pt x="5797201" y="1465040"/>
                    <a:pt x="5798344" y="1475327"/>
                  </a:cubicBezTo>
                  <a:cubicBezTo>
                    <a:pt x="5799011" y="1480947"/>
                    <a:pt x="5799678" y="1486567"/>
                    <a:pt x="5800249" y="1492187"/>
                  </a:cubicBezTo>
                  <a:cubicBezTo>
                    <a:pt x="5801868" y="1507236"/>
                    <a:pt x="5803202" y="1522381"/>
                    <a:pt x="5804345" y="1537621"/>
                  </a:cubicBezTo>
                  <a:cubicBezTo>
                    <a:pt x="5804630" y="1541431"/>
                    <a:pt x="5804821" y="1545336"/>
                    <a:pt x="5805107" y="1549146"/>
                  </a:cubicBezTo>
                  <a:cubicBezTo>
                    <a:pt x="5805964" y="1561719"/>
                    <a:pt x="5806631" y="1574387"/>
                    <a:pt x="5807202" y="1587056"/>
                  </a:cubicBezTo>
                  <a:cubicBezTo>
                    <a:pt x="5807393" y="1591913"/>
                    <a:pt x="5807583" y="1596866"/>
                    <a:pt x="5807774" y="1601724"/>
                  </a:cubicBezTo>
                  <a:cubicBezTo>
                    <a:pt x="5808250" y="1617440"/>
                    <a:pt x="5808631" y="1633252"/>
                    <a:pt x="5808631" y="1649159"/>
                  </a:cubicBezTo>
                  <a:cubicBezTo>
                    <a:pt x="5808631" y="1649444"/>
                    <a:pt x="5808631" y="1649825"/>
                    <a:pt x="5808631" y="1650111"/>
                  </a:cubicBezTo>
                  <a:cubicBezTo>
                    <a:pt x="5808631" y="1650206"/>
                    <a:pt x="5808631" y="1650206"/>
                    <a:pt x="5808631" y="1650302"/>
                  </a:cubicBezTo>
                  <a:cubicBezTo>
                    <a:pt x="5808821" y="1650492"/>
                    <a:pt x="5808821" y="1650492"/>
                    <a:pt x="5808821" y="1650587"/>
                  </a:cubicBezTo>
                  <a:close/>
                </a:path>
              </a:pathLst>
            </a:custGeom>
            <a:solidFill>
              <a:srgbClr val="213C85"/>
            </a:solidFill>
            <a:ln w="9525" cap="flat">
              <a:noFill/>
              <a:prstDash val="solid"/>
              <a:miter/>
            </a:ln>
          </p:spPr>
          <p:txBody>
            <a:bodyPr lIns="182880" rIns="3474720" rtlCol="0" anchor="ctr"/>
            <a:lstStyle/>
            <a:p>
              <a:pPr defTabSz="914378">
                <a:defRPr/>
              </a:pPr>
              <a:r>
                <a:rPr lang="en-US" sz="17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</a:rPr>
                <a:t>BARDA develops and makes </a:t>
              </a:r>
              <a:br>
                <a:rPr lang="en-US" sz="17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</a:rPr>
              </a:br>
              <a:r>
                <a:rPr lang="en-US" sz="17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</a:rPr>
                <a:t>available medical </a:t>
              </a:r>
              <a:br>
                <a:rPr lang="en-US" sz="17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</a:rPr>
              </a:br>
              <a:r>
                <a:rPr lang="en-US" sz="17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</a:rPr>
                <a:t>countermeasures </a:t>
              </a:r>
              <a:r>
                <a:rPr lang="en-US" sz="17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</a:rPr>
                <a:t>(MCMs) </a:t>
              </a:r>
              <a:br>
                <a:rPr lang="en-US" sz="17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</a:rPr>
              </a:br>
              <a:r>
                <a:rPr lang="en-US" sz="17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/>
                </a:rPr>
                <a:t>by forming unique public-private partnerships to drive innovation off the bench to the patient to save lives. 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792567C-AC94-42B9-AA45-19A89B6F1080}"/>
                </a:ext>
              </a:extLst>
            </p:cNvPr>
            <p:cNvSpPr/>
            <p:nvPr/>
          </p:nvSpPr>
          <p:spPr>
            <a:xfrm>
              <a:off x="6163368" y="1319908"/>
              <a:ext cx="2878898" cy="490198"/>
            </a:xfrm>
            <a:custGeom>
              <a:avLst/>
              <a:gdLst>
                <a:gd name="connsiteX0" fmla="*/ 0 w 2878898"/>
                <a:gd name="connsiteY0" fmla="*/ 0 h 490198"/>
                <a:gd name="connsiteX1" fmla="*/ 2878898 w 2878898"/>
                <a:gd name="connsiteY1" fmla="*/ 0 h 490198"/>
                <a:gd name="connsiteX2" fmla="*/ 2878898 w 2878898"/>
                <a:gd name="connsiteY2" fmla="*/ 490198 h 490198"/>
                <a:gd name="connsiteX3" fmla="*/ 344649 w 2878898"/>
                <a:gd name="connsiteY3" fmla="*/ 490198 h 490198"/>
                <a:gd name="connsiteX4" fmla="*/ 305793 w 2878898"/>
                <a:gd name="connsiteY4" fmla="*/ 409538 h 490198"/>
                <a:gd name="connsiteX5" fmla="*/ 113811 w 2878898"/>
                <a:gd name="connsiteY5" fmla="*/ 125225 h 490198"/>
                <a:gd name="connsiteX6" fmla="*/ 0 w 2878898"/>
                <a:gd name="connsiteY6" fmla="*/ 0 h 490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8898" h="490198">
                  <a:moveTo>
                    <a:pt x="0" y="0"/>
                  </a:moveTo>
                  <a:lnTo>
                    <a:pt x="2878898" y="0"/>
                  </a:lnTo>
                  <a:lnTo>
                    <a:pt x="2878898" y="490198"/>
                  </a:lnTo>
                  <a:lnTo>
                    <a:pt x="344649" y="490198"/>
                  </a:lnTo>
                  <a:lnTo>
                    <a:pt x="305793" y="409538"/>
                  </a:lnTo>
                  <a:cubicBezTo>
                    <a:pt x="250888" y="308467"/>
                    <a:pt x="186496" y="213298"/>
                    <a:pt x="113811" y="1252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A8A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rIns="365760" rtlCol="0" anchor="ctr">
              <a:noAutofit/>
            </a:bodyPr>
            <a:lstStyle/>
            <a:p>
              <a:pPr algn="r" defTabSz="914378">
                <a:defRPr/>
              </a:pPr>
              <a:r>
                <a:rPr lang="en-US" sz="13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Flexible, nimble authorities</a:t>
              </a:r>
              <a:endPara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7C87E94-C45E-455B-A951-35EA0E908075}"/>
                </a:ext>
              </a:extLst>
            </p:cNvPr>
            <p:cNvSpPr/>
            <p:nvPr/>
          </p:nvSpPr>
          <p:spPr>
            <a:xfrm>
              <a:off x="6517860" y="1830537"/>
              <a:ext cx="2524407" cy="490198"/>
            </a:xfrm>
            <a:custGeom>
              <a:avLst/>
              <a:gdLst>
                <a:gd name="connsiteX0" fmla="*/ 0 w 2524407"/>
                <a:gd name="connsiteY0" fmla="*/ 0 h 490198"/>
                <a:gd name="connsiteX1" fmla="*/ 2524407 w 2524407"/>
                <a:gd name="connsiteY1" fmla="*/ 0 h 490198"/>
                <a:gd name="connsiteX2" fmla="*/ 2524407 w 2524407"/>
                <a:gd name="connsiteY2" fmla="*/ 490198 h 490198"/>
                <a:gd name="connsiteX3" fmla="*/ 145667 w 2524407"/>
                <a:gd name="connsiteY3" fmla="*/ 490198 h 490198"/>
                <a:gd name="connsiteX4" fmla="*/ 130303 w 2524407"/>
                <a:gd name="connsiteY4" fmla="*/ 389531 h 490198"/>
                <a:gd name="connsiteX5" fmla="*/ 26395 w 2524407"/>
                <a:gd name="connsiteY5" fmla="*/ 54793 h 490198"/>
                <a:gd name="connsiteX6" fmla="*/ 0 w 2524407"/>
                <a:gd name="connsiteY6" fmla="*/ 0 h 490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4407" h="490198">
                  <a:moveTo>
                    <a:pt x="0" y="0"/>
                  </a:moveTo>
                  <a:lnTo>
                    <a:pt x="2524407" y="0"/>
                  </a:lnTo>
                  <a:lnTo>
                    <a:pt x="2524407" y="490198"/>
                  </a:lnTo>
                  <a:lnTo>
                    <a:pt x="145667" y="490198"/>
                  </a:lnTo>
                  <a:lnTo>
                    <a:pt x="130303" y="389531"/>
                  </a:lnTo>
                  <a:cubicBezTo>
                    <a:pt x="106549" y="273444"/>
                    <a:pt x="71514" y="161466"/>
                    <a:pt x="26395" y="547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F60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rIns="822960" rtlCol="0" anchor="ctr">
              <a:noAutofit/>
            </a:bodyPr>
            <a:lstStyle/>
            <a:p>
              <a:pPr algn="r">
                <a:defRPr/>
              </a:pPr>
              <a:r>
                <a:rPr lang="en-US" sz="13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Multi-year funding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1820EC9-6432-473E-8882-84E2D605E404}"/>
                </a:ext>
              </a:extLst>
            </p:cNvPr>
            <p:cNvSpPr/>
            <p:nvPr/>
          </p:nvSpPr>
          <p:spPr>
            <a:xfrm>
              <a:off x="6664568" y="2341166"/>
              <a:ext cx="2377699" cy="490198"/>
            </a:xfrm>
            <a:custGeom>
              <a:avLst/>
              <a:gdLst>
                <a:gd name="connsiteX0" fmla="*/ 2077 w 2377699"/>
                <a:gd name="connsiteY0" fmla="*/ 0 h 490198"/>
                <a:gd name="connsiteX1" fmla="*/ 2377699 w 2377699"/>
                <a:gd name="connsiteY1" fmla="*/ 0 h 490198"/>
                <a:gd name="connsiteX2" fmla="*/ 2377699 w 2377699"/>
                <a:gd name="connsiteY2" fmla="*/ 490198 h 490198"/>
                <a:gd name="connsiteX3" fmla="*/ 0 w 2377699"/>
                <a:gd name="connsiteY3" fmla="*/ 490198 h 490198"/>
                <a:gd name="connsiteX4" fmla="*/ 10618 w 2377699"/>
                <a:gd name="connsiteY4" fmla="*/ 420622 h 490198"/>
                <a:gd name="connsiteX5" fmla="*/ 19825 w 2377699"/>
                <a:gd name="connsiteY5" fmla="*/ 238293 h 490198"/>
                <a:gd name="connsiteX6" fmla="*/ 10618 w 2377699"/>
                <a:gd name="connsiteY6" fmla="*/ 55964 h 490198"/>
                <a:gd name="connsiteX7" fmla="*/ 2077 w 2377699"/>
                <a:gd name="connsiteY7" fmla="*/ 0 h 490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7699" h="490198">
                  <a:moveTo>
                    <a:pt x="2077" y="0"/>
                  </a:moveTo>
                  <a:lnTo>
                    <a:pt x="2377699" y="0"/>
                  </a:lnTo>
                  <a:lnTo>
                    <a:pt x="2377699" y="490198"/>
                  </a:lnTo>
                  <a:lnTo>
                    <a:pt x="0" y="490198"/>
                  </a:lnTo>
                  <a:lnTo>
                    <a:pt x="10618" y="420622"/>
                  </a:lnTo>
                  <a:cubicBezTo>
                    <a:pt x="16707" y="360674"/>
                    <a:pt x="19825" y="299848"/>
                    <a:pt x="19825" y="238293"/>
                  </a:cubicBezTo>
                  <a:cubicBezTo>
                    <a:pt x="19825" y="176739"/>
                    <a:pt x="16707" y="115912"/>
                    <a:pt x="10618" y="55964"/>
                  </a:cubicBezTo>
                  <a:lnTo>
                    <a:pt x="2077" y="0"/>
                  </a:lnTo>
                  <a:close/>
                </a:path>
              </a:pathLst>
            </a:custGeom>
            <a:solidFill>
              <a:srgbClr val="51B3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rIns="365760" rtlCol="0" anchor="ctr">
              <a:noAutofit/>
            </a:bodyPr>
            <a:lstStyle/>
            <a:p>
              <a:pPr algn="r">
                <a:defRPr/>
              </a:pPr>
              <a:r>
                <a:rPr lang="en-US" sz="13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Cutting edge expertise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3E928EE-A790-4BBC-946F-081E18C603B6}"/>
                </a:ext>
              </a:extLst>
            </p:cNvPr>
            <p:cNvSpPr/>
            <p:nvPr/>
          </p:nvSpPr>
          <p:spPr>
            <a:xfrm>
              <a:off x="6511302" y="2851795"/>
              <a:ext cx="2530964" cy="490198"/>
            </a:xfrm>
            <a:custGeom>
              <a:avLst/>
              <a:gdLst>
                <a:gd name="connsiteX0" fmla="*/ 150146 w 2530964"/>
                <a:gd name="connsiteY0" fmla="*/ 0 h 490198"/>
                <a:gd name="connsiteX1" fmla="*/ 2530964 w 2530964"/>
                <a:gd name="connsiteY1" fmla="*/ 0 h 490198"/>
                <a:gd name="connsiteX2" fmla="*/ 2530964 w 2530964"/>
                <a:gd name="connsiteY2" fmla="*/ 490198 h 490198"/>
                <a:gd name="connsiteX3" fmla="*/ 0 w 2530964"/>
                <a:gd name="connsiteY3" fmla="*/ 490198 h 490198"/>
                <a:gd name="connsiteX4" fmla="*/ 32952 w 2530964"/>
                <a:gd name="connsiteY4" fmla="*/ 421793 h 490198"/>
                <a:gd name="connsiteX5" fmla="*/ 136860 w 2530964"/>
                <a:gd name="connsiteY5" fmla="*/ 87055 h 490198"/>
                <a:gd name="connsiteX6" fmla="*/ 150146 w 2530964"/>
                <a:gd name="connsiteY6" fmla="*/ 0 h 490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30964" h="490198">
                  <a:moveTo>
                    <a:pt x="150146" y="0"/>
                  </a:moveTo>
                  <a:lnTo>
                    <a:pt x="2530964" y="0"/>
                  </a:lnTo>
                  <a:lnTo>
                    <a:pt x="2530964" y="490198"/>
                  </a:lnTo>
                  <a:lnTo>
                    <a:pt x="0" y="490198"/>
                  </a:lnTo>
                  <a:lnTo>
                    <a:pt x="32952" y="421793"/>
                  </a:lnTo>
                  <a:cubicBezTo>
                    <a:pt x="78071" y="315120"/>
                    <a:pt x="113106" y="203142"/>
                    <a:pt x="136860" y="87055"/>
                  </a:cubicBezTo>
                  <a:lnTo>
                    <a:pt x="150146" y="0"/>
                  </a:lnTo>
                  <a:close/>
                </a:path>
              </a:pathLst>
            </a:custGeom>
            <a:solidFill>
              <a:srgbClr val="175D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rIns="457200" rtlCol="0" anchor="ctr">
              <a:noAutofit/>
            </a:bodyPr>
            <a:lstStyle/>
            <a:p>
              <a:pPr algn="r">
                <a:defRPr/>
              </a:pPr>
              <a:r>
                <a:rPr lang="en-US" sz="13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Facilitate partnerships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BCAF4E7-DCD6-456D-B856-DD1D130A5BED}"/>
                </a:ext>
              </a:extLst>
            </p:cNvPr>
            <p:cNvSpPr/>
            <p:nvPr/>
          </p:nvSpPr>
          <p:spPr>
            <a:xfrm>
              <a:off x="6148662" y="3362423"/>
              <a:ext cx="2893604" cy="490198"/>
            </a:xfrm>
            <a:custGeom>
              <a:avLst/>
              <a:gdLst>
                <a:gd name="connsiteX0" fmla="*/ 352798 w 2893604"/>
                <a:gd name="connsiteY0" fmla="*/ 0 h 490198"/>
                <a:gd name="connsiteX1" fmla="*/ 2893604 w 2893604"/>
                <a:gd name="connsiteY1" fmla="*/ 0 h 490198"/>
                <a:gd name="connsiteX2" fmla="*/ 2893604 w 2893604"/>
                <a:gd name="connsiteY2" fmla="*/ 490198 h 490198"/>
                <a:gd name="connsiteX3" fmla="*/ 0 w 2893604"/>
                <a:gd name="connsiteY3" fmla="*/ 490198 h 490198"/>
                <a:gd name="connsiteX4" fmla="*/ 13422 w 2893604"/>
                <a:gd name="connsiteY4" fmla="*/ 477999 h 490198"/>
                <a:gd name="connsiteX5" fmla="*/ 320499 w 2893604"/>
                <a:gd name="connsiteY5" fmla="*/ 67049 h 490198"/>
                <a:gd name="connsiteX6" fmla="*/ 352798 w 2893604"/>
                <a:gd name="connsiteY6" fmla="*/ 0 h 490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93604" h="490198">
                  <a:moveTo>
                    <a:pt x="352798" y="0"/>
                  </a:moveTo>
                  <a:lnTo>
                    <a:pt x="2893604" y="0"/>
                  </a:lnTo>
                  <a:lnTo>
                    <a:pt x="2893604" y="490198"/>
                  </a:lnTo>
                  <a:lnTo>
                    <a:pt x="0" y="490198"/>
                  </a:lnTo>
                  <a:lnTo>
                    <a:pt x="13422" y="477999"/>
                  </a:lnTo>
                  <a:cubicBezTo>
                    <a:pt x="134438" y="356983"/>
                    <a:pt x="238141" y="218655"/>
                    <a:pt x="320499" y="67049"/>
                  </a:cubicBezTo>
                  <a:lnTo>
                    <a:pt x="352798" y="0"/>
                  </a:lnTo>
                  <a:close/>
                </a:path>
              </a:pathLst>
            </a:custGeom>
            <a:solidFill>
              <a:srgbClr val="3DA8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rIns="822960" rtlCol="0" anchor="ctr">
              <a:noAutofit/>
            </a:bodyPr>
            <a:lstStyle/>
            <a:p>
              <a:pPr algn="r">
                <a:defRPr/>
              </a:pPr>
              <a:r>
                <a:rPr lang="en-US" sz="13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Promote innovation</a:t>
              </a:r>
            </a:p>
          </p:txBody>
        </p:sp>
      </p:grpSp>
      <p:sp>
        <p:nvSpPr>
          <p:cNvPr id="18" name="Title 17">
            <a:extLst>
              <a:ext uri="{FF2B5EF4-FFF2-40B4-BE49-F238E27FC236}">
                <a16:creationId xmlns:a16="http://schemas.microsoft.com/office/drawing/2014/main" id="{662963E1-21BC-42FA-9669-DFF07FC84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BARDA Model</a:t>
            </a:r>
          </a:p>
        </p:txBody>
      </p:sp>
    </p:spTree>
    <p:extLst>
      <p:ext uri="{BB962C8B-B14F-4D97-AF65-F5344CB8AC3E}">
        <p14:creationId xmlns:p14="http://schemas.microsoft.com/office/powerpoint/2010/main" val="19507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56">
            <a:extLst>
              <a:ext uri="{FF2B5EF4-FFF2-40B4-BE49-F238E27FC236}">
                <a16:creationId xmlns:a16="http://schemas.microsoft.com/office/drawing/2014/main" id="{B7461E95-EC88-46B4-B25E-AF14336CE707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295081" y="2541632"/>
            <a:ext cx="1" cy="545745"/>
          </a:xfrm>
          <a:prstGeom prst="straightConnector1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B667A40-8894-4B40-9F2E-2F4783310D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77" y="1074830"/>
            <a:ext cx="1466802" cy="1466802"/>
          </a:xfrm>
          <a:prstGeom prst="rect">
            <a:avLst/>
          </a:prstGeom>
        </p:spPr>
      </p:pic>
      <p:pic>
        <p:nvPicPr>
          <p:cNvPr id="4" name="Picture 3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9F24613-F1CF-45FF-907C-D5BF01087B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1" y="3087377"/>
            <a:ext cx="2224421" cy="9793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6B88F8-F752-49BF-8BDC-5AFD05D98978}"/>
              </a:ext>
            </a:extLst>
          </p:cNvPr>
          <p:cNvSpPr/>
          <p:nvPr/>
        </p:nvSpPr>
        <p:spPr>
          <a:xfrm>
            <a:off x="3262000" y="1124701"/>
            <a:ext cx="5699125" cy="3200399"/>
          </a:xfrm>
          <a:prstGeom prst="rect">
            <a:avLst/>
          </a:prstGeom>
          <a:ln/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457200" tIns="274320" bIns="91440" rtlCol="0" anchor="t"/>
          <a:lstStyle/>
          <a:p>
            <a:pPr algn="ctr" defTabSz="457166">
              <a:defRPr/>
            </a:pPr>
            <a:r>
              <a:rPr lang="en-US" sz="2000" b="1" kern="0" dirty="0">
                <a:solidFill>
                  <a:prstClr val="white"/>
                </a:solidFill>
                <a:latin typeface="Arial"/>
                <a:cs typeface="Arial" panose="020B0604020202020204" pitchFamily="34" charset="0"/>
              </a:rPr>
              <a:t>Medical Countermeasures (MCM) </a:t>
            </a:r>
            <a:br>
              <a:rPr lang="en-US" sz="2000" b="1" kern="0" dirty="0">
                <a:solidFill>
                  <a:prstClr val="white"/>
                </a:solidFill>
                <a:latin typeface="Arial"/>
                <a:cs typeface="Arial" panose="020B0604020202020204" pitchFamily="34" charset="0"/>
              </a:rPr>
            </a:br>
            <a:r>
              <a:rPr lang="en-US" sz="2000" b="1" kern="0" dirty="0">
                <a:solidFill>
                  <a:prstClr val="white"/>
                </a:solidFill>
                <a:latin typeface="Arial"/>
                <a:cs typeface="Arial" panose="020B0604020202020204" pitchFamily="34" charset="0"/>
              </a:rPr>
              <a:t>Program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928F44-B161-4C5B-84D7-A51DA9F075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236" y="816972"/>
            <a:ext cx="1338564" cy="1337515"/>
          </a:xfrm>
          <a:prstGeom prst="rect">
            <a:avLst/>
          </a:prstGeom>
        </p:spPr>
      </p:pic>
      <p:cxnSp>
        <p:nvCxnSpPr>
          <p:cNvPr id="7" name="Straight Connector 56">
            <a:extLst>
              <a:ext uri="{FF2B5EF4-FFF2-40B4-BE49-F238E27FC236}">
                <a16:creationId xmlns:a16="http://schemas.microsoft.com/office/drawing/2014/main" id="{FB1604CC-CAB6-4599-8E3E-55205832A575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rot="10800000" flipV="1">
            <a:off x="2407293" y="1485727"/>
            <a:ext cx="368947" cy="2091312"/>
          </a:xfrm>
          <a:prstGeom prst="bentConnector3">
            <a:avLst>
              <a:gd name="adj1" fmla="val 50000"/>
            </a:avLst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9B9AA3A-EDB1-4EE1-AA93-7BF55B54977F}"/>
              </a:ext>
            </a:extLst>
          </p:cNvPr>
          <p:cNvSpPr/>
          <p:nvPr/>
        </p:nvSpPr>
        <p:spPr>
          <a:xfrm>
            <a:off x="3651348" y="2248989"/>
            <a:ext cx="2258416" cy="6403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166">
              <a:defRPr/>
            </a:pPr>
            <a:r>
              <a:rPr lang="en-US" sz="1200" b="1" kern="0" dirty="0">
                <a:solidFill>
                  <a:prstClr val="black"/>
                </a:solidFill>
                <a:latin typeface="Arial"/>
                <a:cs typeface="Arial" panose="020B0604020202020204" pitchFamily="34" charset="0"/>
              </a:rPr>
              <a:t>Influenza &amp; Emerging </a:t>
            </a:r>
            <a:br>
              <a:rPr lang="en-US" sz="1200" b="1" kern="0" dirty="0">
                <a:solidFill>
                  <a:prstClr val="black"/>
                </a:solidFill>
                <a:latin typeface="Arial"/>
                <a:cs typeface="Arial" panose="020B0604020202020204" pitchFamily="34" charset="0"/>
              </a:rPr>
            </a:br>
            <a:r>
              <a:rPr lang="en-US" sz="1200" b="1" kern="0" dirty="0">
                <a:solidFill>
                  <a:prstClr val="black"/>
                </a:solidFill>
                <a:latin typeface="Arial"/>
                <a:cs typeface="Arial" panose="020B0604020202020204" pitchFamily="34" charset="0"/>
              </a:rPr>
              <a:t>Infectious Diseases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C1212C-33D0-4729-B3C3-882FE82C6579}"/>
              </a:ext>
            </a:extLst>
          </p:cNvPr>
          <p:cNvSpPr/>
          <p:nvPr/>
        </p:nvSpPr>
        <p:spPr>
          <a:xfrm>
            <a:off x="6440319" y="2248989"/>
            <a:ext cx="2258416" cy="6403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166">
              <a:defRPr/>
            </a:pPr>
            <a:r>
              <a:rPr lang="en-US" sz="1200" b="1" kern="0" dirty="0">
                <a:solidFill>
                  <a:prstClr val="black"/>
                </a:solidFill>
                <a:latin typeface="Arial"/>
                <a:cs typeface="Arial" panose="020B0604020202020204" pitchFamily="34" charset="0"/>
              </a:rPr>
              <a:t>Chemical, biological, radiological and nuclear (CBRN) Program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4F2B25-84F7-47C7-8612-D781EA1C94A2}"/>
              </a:ext>
            </a:extLst>
          </p:cNvPr>
          <p:cNvSpPr/>
          <p:nvPr/>
        </p:nvSpPr>
        <p:spPr>
          <a:xfrm>
            <a:off x="3651348" y="2957365"/>
            <a:ext cx="2258416" cy="6403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166">
              <a:defRPr/>
            </a:pPr>
            <a:r>
              <a:rPr lang="en-US" sz="1200" b="1" kern="0" dirty="0">
                <a:solidFill>
                  <a:prstClr val="black"/>
                </a:solidFill>
                <a:latin typeface="Arial"/>
                <a:cs typeface="Arial" panose="020B0604020202020204" pitchFamily="34" charset="0"/>
              </a:rPr>
              <a:t>Detection, Diagnostics, &amp; </a:t>
            </a:r>
            <a:br>
              <a:rPr lang="en-US" sz="1200" b="1" kern="0" dirty="0">
                <a:solidFill>
                  <a:prstClr val="black"/>
                </a:solidFill>
                <a:latin typeface="Arial"/>
                <a:cs typeface="Arial" panose="020B0604020202020204" pitchFamily="34" charset="0"/>
              </a:rPr>
            </a:br>
            <a:r>
              <a:rPr lang="en-US" sz="1200" b="1" kern="0" dirty="0">
                <a:solidFill>
                  <a:prstClr val="black"/>
                </a:solidFill>
                <a:latin typeface="Arial"/>
                <a:cs typeface="Arial" panose="020B0604020202020204" pitchFamily="34" charset="0"/>
              </a:rPr>
              <a:t>Device Infrastructure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3DDA8B-2015-481B-8F85-C7D173889B9C}"/>
              </a:ext>
            </a:extLst>
          </p:cNvPr>
          <p:cNvSpPr/>
          <p:nvPr/>
        </p:nvSpPr>
        <p:spPr>
          <a:xfrm>
            <a:off x="4553387" y="3665741"/>
            <a:ext cx="3200400" cy="640309"/>
          </a:xfrm>
          <a:prstGeom prst="rect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365760" rtlCol="0" anchor="ctr"/>
          <a:lstStyle/>
          <a:p>
            <a:pPr algn="ctr" defTabSz="457166">
              <a:defRPr/>
            </a:pPr>
            <a:r>
              <a:rPr lang="en-US" sz="1200" b="1" kern="0" dirty="0">
                <a:solidFill>
                  <a:prstClr val="black"/>
                </a:solidFill>
                <a:latin typeface="Arial"/>
                <a:cs typeface="Arial" panose="020B0604020202020204" pitchFamily="34" charset="0"/>
              </a:rPr>
              <a:t>Division of Research, Innovation, </a:t>
            </a:r>
            <a:br>
              <a:rPr lang="en-US" sz="1200" b="1" kern="0" dirty="0">
                <a:solidFill>
                  <a:prstClr val="black"/>
                </a:solidFill>
                <a:latin typeface="Arial"/>
                <a:cs typeface="Arial" panose="020B0604020202020204" pitchFamily="34" charset="0"/>
              </a:rPr>
            </a:br>
            <a:r>
              <a:rPr lang="en-US" sz="1200" b="1" kern="0" dirty="0">
                <a:solidFill>
                  <a:prstClr val="black"/>
                </a:solidFill>
                <a:latin typeface="Arial"/>
                <a:cs typeface="Arial" panose="020B0604020202020204" pitchFamily="34" charset="0"/>
              </a:rPr>
              <a:t>and Ventures (DRIVe)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FBA7D9-0CF8-4CEE-AA20-5174ACAAC1F1}"/>
              </a:ext>
            </a:extLst>
          </p:cNvPr>
          <p:cNvSpPr/>
          <p:nvPr/>
        </p:nvSpPr>
        <p:spPr>
          <a:xfrm>
            <a:off x="6440319" y="2957365"/>
            <a:ext cx="2258416" cy="6403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166">
              <a:defRPr/>
            </a:pPr>
            <a:r>
              <a:rPr lang="en-US" sz="1200" b="1" kern="0" dirty="0">
                <a:solidFill>
                  <a:prstClr val="black"/>
                </a:solidFill>
                <a:latin typeface="Arial"/>
                <a:cs typeface="Arial" panose="020B0604020202020204" pitchFamily="34" charset="0"/>
              </a:rPr>
              <a:t>Pharmaceutical Countermeasure Infrastructure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F3DF8BC-FEE5-4C1C-B4ED-0651DC886BA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3" y="4022629"/>
            <a:ext cx="722483" cy="278641"/>
          </a:xfrm>
          <a:prstGeom prst="rect">
            <a:avLst/>
          </a:prstGeom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5523C53D-9D6A-4E06-A675-31438215B03E}"/>
              </a:ext>
            </a:extLst>
          </p:cNvPr>
          <p:cNvSpPr txBox="1">
            <a:spLocks/>
          </p:cNvSpPr>
          <p:nvPr/>
        </p:nvSpPr>
        <p:spPr>
          <a:xfrm>
            <a:off x="457200" y="1333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rgbClr val="273D7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BARDA Program Divisions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1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vesting Proces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25"/>
          <a:stretch/>
        </p:blipFill>
        <p:spPr bwMode="auto">
          <a:xfrm>
            <a:off x="4731432" y="1865459"/>
            <a:ext cx="4466018" cy="255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297261" y="550929"/>
            <a:ext cx="4434173" cy="3800679"/>
            <a:chOff x="297261" y="951916"/>
            <a:chExt cx="4434173" cy="339969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3807F61-426F-4A58-9574-100BE3C38DBD}"/>
                </a:ext>
              </a:extLst>
            </p:cNvPr>
            <p:cNvGrpSpPr/>
            <p:nvPr/>
          </p:nvGrpSpPr>
          <p:grpSpPr>
            <a:xfrm>
              <a:off x="297261" y="951916"/>
              <a:ext cx="4434173" cy="3399692"/>
              <a:chOff x="404510" y="1141899"/>
              <a:chExt cx="2688530" cy="311408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7CB9D5A-F8C3-40D6-AFB6-1C828CAC10B4}"/>
                  </a:ext>
                </a:extLst>
              </p:cNvPr>
              <p:cNvSpPr/>
              <p:nvPr/>
            </p:nvSpPr>
            <p:spPr>
              <a:xfrm>
                <a:off x="404512" y="1196885"/>
                <a:ext cx="2688528" cy="3059102"/>
              </a:xfrm>
              <a:prstGeom prst="rect">
                <a:avLst/>
              </a:prstGeom>
              <a:gradFill rotWithShape="1">
                <a:gsLst>
                  <a:gs pos="0">
                    <a:srgbClr val="C9C9C9">
                      <a:tint val="50000"/>
                      <a:satMod val="300000"/>
                    </a:srgbClr>
                  </a:gs>
                  <a:gs pos="35000">
                    <a:srgbClr val="C9C9C9">
                      <a:tint val="37000"/>
                      <a:satMod val="300000"/>
                    </a:srgbClr>
                  </a:gs>
                  <a:gs pos="100000">
                    <a:srgbClr val="C9C9C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28575" cap="flat" cmpd="sng" algn="ctr">
                <a:noFill/>
                <a:prstDash val="sysDot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ot="0" spcFirstLastPara="0" vertOverflow="overflow" horzOverflow="overflow" vert="horz" wrap="square" lIns="121920" tIns="27432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400">
                    <a:solidFill>
                      <a:srgbClr val="000000"/>
                    </a:solidFill>
                  </a:rPr>
                  <a:t>We tackle big </a:t>
                </a:r>
                <a:r>
                  <a:rPr lang="en-US" sz="1400" b="1">
                    <a:solidFill>
                      <a:srgbClr val="000000"/>
                    </a:solidFill>
                  </a:rPr>
                  <a:t>health security challenges and threats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endParaRPr lang="en-US" sz="700">
                  <a:solidFill>
                    <a:srgbClr val="000000"/>
                  </a:solidFill>
                </a:endParaRP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400">
                    <a:solidFill>
                      <a:srgbClr val="000000"/>
                    </a:solidFill>
                  </a:rPr>
                  <a:t>We seek </a:t>
                </a:r>
                <a:r>
                  <a:rPr lang="en-US" sz="1400" b="1">
                    <a:solidFill>
                      <a:srgbClr val="000000"/>
                    </a:solidFill>
                  </a:rPr>
                  <a:t>breakthrough devices and technologies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endParaRPr lang="en-US" sz="700" b="1">
                  <a:solidFill>
                    <a:srgbClr val="000000"/>
                  </a:solidFill>
                </a:endParaRP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400">
                    <a:solidFill>
                      <a:srgbClr val="000000"/>
                    </a:solidFill>
                  </a:rPr>
                  <a:t>We model the </a:t>
                </a:r>
                <a:r>
                  <a:rPr lang="en-US" sz="1400" b="1">
                    <a:solidFill>
                      <a:srgbClr val="000000"/>
                    </a:solidFill>
                  </a:rPr>
                  <a:t>best practices</a:t>
                </a:r>
                <a:r>
                  <a:rPr lang="en-US" sz="1400">
                    <a:solidFill>
                      <a:srgbClr val="000000"/>
                    </a:solidFill>
                  </a:rPr>
                  <a:t> of the entrepreneurial world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endParaRPr lang="en-US" sz="700">
                  <a:solidFill>
                    <a:srgbClr val="000000"/>
                  </a:solidFill>
                  <a:cs typeface="Arial"/>
                </a:endParaRP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400">
                    <a:solidFill>
                      <a:srgbClr val="000000"/>
                    </a:solidFill>
                  </a:rPr>
                  <a:t>We support </a:t>
                </a:r>
                <a:r>
                  <a:rPr lang="en-US" sz="1400" b="1">
                    <a:solidFill>
                      <a:srgbClr val="000000"/>
                    </a:solidFill>
                  </a:rPr>
                  <a:t>new technologies, streamline contracting processes</a:t>
                </a:r>
                <a:r>
                  <a:rPr lang="en-US" sz="1400">
                    <a:solidFill>
                      <a:srgbClr val="000000"/>
                    </a:solidFill>
                  </a:rPr>
                  <a:t>, and launch a network of accelerators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endParaRPr lang="en-US" sz="700">
                  <a:solidFill>
                    <a:srgbClr val="000000"/>
                  </a:solidFill>
                </a:endParaRP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400">
                    <a:solidFill>
                      <a:srgbClr val="000000"/>
                    </a:solidFill>
                  </a:rPr>
                  <a:t>Team of </a:t>
                </a:r>
                <a:r>
                  <a:rPr lang="en-US" sz="1400" b="1">
                    <a:solidFill>
                      <a:srgbClr val="000000"/>
                    </a:solidFill>
                  </a:rPr>
                  <a:t>scientists and venture entrepreneurs</a:t>
                </a:r>
                <a:endParaRPr lang="en-US" sz="1400">
                  <a:solidFill>
                    <a:srgbClr val="000000"/>
                  </a:solidFill>
                  <a:cs typeface="Arial"/>
                </a:endParaRPr>
              </a:p>
            </p:txBody>
          </p:sp>
          <p:pic>
            <p:nvPicPr>
              <p:cNvPr id="9" name="Picture 8" descr="A picture containing bird&#10;&#10;Description automatically generated">
                <a:extLst>
                  <a:ext uri="{FF2B5EF4-FFF2-40B4-BE49-F238E27FC236}">
                    <a16:creationId xmlns:a16="http://schemas.microsoft.com/office/drawing/2014/main" id="{E913FE08-314B-4347-B9A0-42AFA7113B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510" y="1141899"/>
                <a:ext cx="2688529" cy="412962"/>
              </a:xfrm>
              <a:prstGeom prst="rect">
                <a:avLst/>
              </a:prstGeom>
            </p:spPr>
          </p:pic>
        </p:grpSp>
        <p:sp>
          <p:nvSpPr>
            <p:cNvPr id="11" name="Rectangle 10"/>
            <p:cNvSpPr/>
            <p:nvPr/>
          </p:nvSpPr>
          <p:spPr>
            <a:xfrm>
              <a:off x="685397" y="992668"/>
              <a:ext cx="37454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DRIVe’s</a:t>
              </a:r>
              <a:r>
                <a:rPr 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Approach to Innovation 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478B3821-F262-43B7-9678-EDFA4B26E6E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8885" y="550929"/>
            <a:ext cx="3091109" cy="118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83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ponsive Frameowr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32" y="614289"/>
            <a:ext cx="8870936" cy="410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5">
            <a:extLst>
              <a:ext uri="{FF2B5EF4-FFF2-40B4-BE49-F238E27FC236}">
                <a16:creationId xmlns:a16="http://schemas.microsoft.com/office/drawing/2014/main" id="{944CA8C6-3A5E-4064-9256-AB2C2A5F0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480939"/>
          </a:xfrm>
        </p:spPr>
        <p:txBody>
          <a:bodyPr>
            <a:no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The Continuum of Response: Opportunities for Innovation</a:t>
            </a:r>
          </a:p>
        </p:txBody>
      </p:sp>
    </p:spTree>
    <p:extLst>
      <p:ext uri="{BB962C8B-B14F-4D97-AF65-F5344CB8AC3E}">
        <p14:creationId xmlns:p14="http://schemas.microsoft.com/office/powerpoint/2010/main" val="2545934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1576" y="49992"/>
            <a:ext cx="8672206" cy="4433108"/>
            <a:chOff x="367135" y="777667"/>
            <a:chExt cx="6967769" cy="356182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94C4821-2603-4991-A1F3-0843A16D2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7135" y="777667"/>
              <a:ext cx="6967769" cy="3561824"/>
            </a:xfrm>
            <a:prstGeom prst="rect">
              <a:avLst/>
            </a:prstGeom>
          </p:spPr>
        </p:pic>
        <p:pic>
          <p:nvPicPr>
            <p:cNvPr id="6" name="Picture 5" descr="A close up of a sign&#10;&#10;Description generated with very high confidence">
              <a:extLst>
                <a:ext uri="{FF2B5EF4-FFF2-40B4-BE49-F238E27FC236}">
                  <a16:creationId xmlns:a16="http://schemas.microsoft.com/office/drawing/2014/main" id="{72F1143C-D903-4258-BB43-8E212E750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6636" y="1569600"/>
              <a:ext cx="1874104" cy="187337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D8D0558-8CBD-44E5-B043-87C7E21CC330}"/>
              </a:ext>
            </a:extLst>
          </p:cNvPr>
          <p:cNvGrpSpPr/>
          <p:nvPr/>
        </p:nvGrpSpPr>
        <p:grpSpPr>
          <a:xfrm>
            <a:off x="4732971" y="184565"/>
            <a:ext cx="4302749" cy="4168193"/>
            <a:chOff x="4912467" y="389693"/>
            <a:chExt cx="4191000" cy="377836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BACD4D1-BDDC-4AB2-A4CD-7B617C21F64B}"/>
                </a:ext>
              </a:extLst>
            </p:cNvPr>
            <p:cNvSpPr/>
            <p:nvPr/>
          </p:nvSpPr>
          <p:spPr>
            <a:xfrm>
              <a:off x="5024711" y="666750"/>
              <a:ext cx="3966517" cy="3501308"/>
            </a:xfrm>
            <a:prstGeom prst="rect">
              <a:avLst/>
            </a:prstGeom>
            <a:gradFill rotWithShape="1">
              <a:gsLst>
                <a:gs pos="0">
                  <a:srgbClr val="C9C9C9">
                    <a:tint val="50000"/>
                    <a:satMod val="300000"/>
                  </a:srgbClr>
                </a:gs>
                <a:gs pos="35000">
                  <a:srgbClr val="C9C9C9">
                    <a:tint val="37000"/>
                    <a:satMod val="300000"/>
                  </a:srgbClr>
                </a:gs>
                <a:gs pos="100000">
                  <a:srgbClr val="C9C9C9">
                    <a:tint val="15000"/>
                    <a:satMod val="350000"/>
                  </a:srgbClr>
                </a:gs>
              </a:gsLst>
              <a:lin ang="16200000" scaled="1"/>
            </a:gradFill>
            <a:ln w="28575" cap="flat" cmpd="sng" algn="ctr">
              <a:noFill/>
              <a:prstDash val="sysDot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Overflow="overflow" horzOverflow="overflow" vert="horz" wrap="square" lIns="121920" tIns="27432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400" kern="0" dirty="0">
                  <a:solidFill>
                    <a:srgbClr val="000000"/>
                  </a:solidFill>
                </a:rPr>
                <a:t>Initiative to redefine how </a:t>
              </a:r>
              <a:r>
                <a:rPr lang="en-US" sz="1400" kern="0" dirty="0" smtClean="0">
                  <a:solidFill>
                    <a:srgbClr val="000000"/>
                  </a:solidFill>
                </a:rPr>
                <a:t>the U.S. government can partner </a:t>
              </a:r>
              <a:r>
                <a:rPr lang="en-US" sz="1400" kern="0" dirty="0">
                  <a:solidFill>
                    <a:srgbClr val="000000"/>
                  </a:solidFill>
                </a:rPr>
                <a:t>with private sector to advance health security </a:t>
              </a:r>
            </a:p>
            <a:p>
              <a:pPr marL="285750" indent="-28575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400" kern="0" dirty="0">
                  <a:solidFill>
                    <a:srgbClr val="000000"/>
                  </a:solidFill>
                </a:rPr>
                <a:t>21st Century Cures Act directed BARDA to enter into this partnership </a:t>
              </a:r>
            </a:p>
            <a:p>
              <a:pPr marL="285750" indent="-28575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400" kern="0" dirty="0">
                  <a:solidFill>
                    <a:srgbClr val="000000"/>
                  </a:solidFill>
                </a:rPr>
                <a:t>Seeking to partner with an existing non-profit entity (Managing Entity) that will utilize “venture capital practices and methods to address urgent health security needs” through equity investing</a:t>
              </a:r>
            </a:p>
            <a:p>
              <a:pPr marL="285750" indent="-28575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sz="1400" kern="0" dirty="0">
                  <a:solidFill>
                    <a:srgbClr val="000000"/>
                  </a:solidFill>
                </a:rPr>
                <a:t>Investing, developing, and harnessing technologies to improve preparedness posture against known and unknown threats</a:t>
              </a:r>
            </a:p>
          </p:txBody>
        </p:sp>
        <p:pic>
          <p:nvPicPr>
            <p:cNvPr id="10" name="Picture 9" descr="A picture containing bird&#10;&#10;Description automatically generated">
              <a:extLst>
                <a:ext uri="{FF2B5EF4-FFF2-40B4-BE49-F238E27FC236}">
                  <a16:creationId xmlns:a16="http://schemas.microsoft.com/office/drawing/2014/main" id="{A09BA226-6852-484C-AC07-B44B92EC5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08" y="592220"/>
              <a:ext cx="3966519" cy="452197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4912467" y="389693"/>
              <a:ext cx="4191000" cy="857250"/>
            </a:xfrm>
            <a:prstGeom prst="rect">
              <a:avLst/>
            </a:prstGeom>
          </p:spPr>
          <p:txBody>
            <a:bodyPr vert="horz" lIns="68580" tIns="34290" rIns="68580" bIns="34290" rtlCol="0" anchor="ctr">
              <a:normAutofit/>
            </a:bodyPr>
            <a:lstStyle>
              <a:lvl1pPr algn="ctr" defTabSz="914377" rtl="0" eaLnBrk="1" latinLnBrk="0" hangingPunct="1">
                <a:spcBef>
                  <a:spcPct val="0"/>
                </a:spcBef>
                <a:buNone/>
                <a:defRPr sz="2800" b="1" kern="1200" baseline="0">
                  <a:solidFill>
                    <a:srgbClr val="102B6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1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BARDA Ventures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976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67292" y="290732"/>
            <a:ext cx="8637558" cy="4058814"/>
            <a:chOff x="267292" y="365682"/>
            <a:chExt cx="8637558" cy="398386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7CB9D5A-F8C3-40D6-AFB6-1C828CAC10B4}"/>
                </a:ext>
              </a:extLst>
            </p:cNvPr>
            <p:cNvSpPr/>
            <p:nvPr/>
          </p:nvSpPr>
          <p:spPr>
            <a:xfrm>
              <a:off x="267292" y="415862"/>
              <a:ext cx="8637558" cy="3933684"/>
            </a:xfrm>
            <a:prstGeom prst="rect">
              <a:avLst/>
            </a:prstGeom>
            <a:gradFill rotWithShape="1">
              <a:gsLst>
                <a:gs pos="0">
                  <a:srgbClr val="C9C9C9">
                    <a:tint val="50000"/>
                    <a:satMod val="300000"/>
                  </a:srgbClr>
                </a:gs>
                <a:gs pos="35000">
                  <a:srgbClr val="C9C9C9">
                    <a:tint val="37000"/>
                    <a:satMod val="300000"/>
                  </a:srgbClr>
                </a:gs>
                <a:gs pos="100000">
                  <a:srgbClr val="C9C9C9">
                    <a:tint val="15000"/>
                    <a:satMod val="350000"/>
                  </a:srgbClr>
                </a:gs>
              </a:gsLst>
              <a:lin ang="16200000" scaled="1"/>
            </a:gradFill>
            <a:ln w="28575" cap="flat" cmpd="sng" algn="ctr">
              <a:noFill/>
              <a:prstDash val="sysDot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Overflow="overflow" horzOverflow="overflow" vert="horz" wrap="square" lIns="121920" tIns="27432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endParaRPr lang="en-US" sz="2000" kern="0">
                <a:solidFill>
                  <a:srgbClr val="428230"/>
                </a:solidFill>
              </a:endParaRPr>
            </a:p>
          </p:txBody>
        </p:sp>
        <p:pic>
          <p:nvPicPr>
            <p:cNvPr id="16" name="Picture 15" descr="A picture containing bird&#10;&#10;Description automatically generated">
              <a:extLst>
                <a:ext uri="{FF2B5EF4-FFF2-40B4-BE49-F238E27FC236}">
                  <a16:creationId xmlns:a16="http://schemas.microsoft.com/office/drawing/2014/main" id="{A09BA226-6852-484C-AC07-B44B92EC5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292" y="365682"/>
              <a:ext cx="4072282" cy="498852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836749" y="401296"/>
              <a:ext cx="30287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Why BARDA Ventures?</a:t>
              </a: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9830" y="1633610"/>
            <a:ext cx="2484438" cy="2073275"/>
          </a:xfrm>
        </p:spPr>
        <p:txBody>
          <a:bodyPr>
            <a:normAutofit lnSpcReduction="10000"/>
          </a:bodyPr>
          <a:lstStyle/>
          <a:p>
            <a:pPr marL="0" indent="0" algn="r">
              <a:buNone/>
            </a:pPr>
            <a:r>
              <a:rPr lang="en-US" sz="1800" b="1" dirty="0">
                <a:solidFill>
                  <a:srgbClr val="000000"/>
                </a:solidFill>
                <a:cs typeface="Arial"/>
              </a:rPr>
              <a:t>21</a:t>
            </a:r>
            <a:r>
              <a:rPr lang="en-US" sz="1800" b="1" baseline="30000" dirty="0">
                <a:solidFill>
                  <a:srgbClr val="000000"/>
                </a:solidFill>
                <a:cs typeface="Arial"/>
              </a:rPr>
              <a:t>st</a:t>
            </a:r>
            <a:r>
              <a:rPr lang="en-US" sz="1800" b="1" dirty="0">
                <a:solidFill>
                  <a:srgbClr val="000000"/>
                </a:solidFill>
                <a:cs typeface="Arial"/>
              </a:rPr>
              <a:t> century threats are complex and </a:t>
            </a:r>
            <a:r>
              <a:rPr lang="en-US" sz="1800" b="1" dirty="0" smtClean="0">
                <a:solidFill>
                  <a:srgbClr val="000000"/>
                </a:solidFill>
                <a:cs typeface="Arial"/>
              </a:rPr>
              <a:t>unpredictable </a:t>
            </a:r>
            <a:endParaRPr lang="en-US" sz="1800" b="1" dirty="0">
              <a:solidFill>
                <a:srgbClr val="000000"/>
              </a:solidFill>
              <a:cs typeface="Arial"/>
            </a:endParaRPr>
          </a:p>
          <a:p>
            <a:pPr marL="0" indent="0" algn="r">
              <a:buNone/>
            </a:pPr>
            <a:endParaRPr lang="en-US" sz="1800" b="1" dirty="0">
              <a:solidFill>
                <a:srgbClr val="000000"/>
              </a:solidFill>
              <a:cs typeface="Arial"/>
            </a:endParaRPr>
          </a:p>
          <a:p>
            <a:pPr marL="0" indent="0" algn="r">
              <a:buNone/>
            </a:pPr>
            <a:r>
              <a:rPr lang="en-US" sz="1800" b="1" dirty="0">
                <a:solidFill>
                  <a:srgbClr val="000000"/>
                </a:solidFill>
                <a:cs typeface="Arial"/>
              </a:rPr>
              <a:t>Require better tools to prepare and </a:t>
            </a:r>
            <a:r>
              <a:rPr lang="en-US" sz="1800" b="1" dirty="0" smtClean="0">
                <a:solidFill>
                  <a:srgbClr val="000000"/>
                </a:solidFill>
                <a:cs typeface="Arial"/>
              </a:rPr>
              <a:t>respond</a:t>
            </a:r>
            <a:endParaRPr lang="en-US" sz="1800" b="1" dirty="0">
              <a:solidFill>
                <a:srgbClr val="000000"/>
              </a:solidFill>
              <a:cs typeface="Arial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64388100"/>
              </p:ext>
            </p:extLst>
          </p:nvPr>
        </p:nvGraphicFramePr>
        <p:xfrm>
          <a:off x="2884268" y="1026551"/>
          <a:ext cx="5816600" cy="3195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89" b="96444" l="0" r="100000">
                        <a14:foregroundMark x1="49333" y1="56889" x2="49333" y2="568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37778" y="1344765"/>
            <a:ext cx="577691" cy="577691"/>
          </a:xfrm>
          <a:prstGeom prst="rect">
            <a:avLst/>
          </a:prstGeom>
        </p:spPr>
      </p:pic>
      <p:pic>
        <p:nvPicPr>
          <p:cNvPr id="1032" name="Picture 8" descr="Security | Free Icon"/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chemeClr val="accent2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189" y="2347351"/>
            <a:ext cx="543880" cy="54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p arrows, exchange, Money, Currency, Dollar Symbol, Dollar Coins ...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948" y="3243256"/>
            <a:ext cx="665481" cy="66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229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409545" y="84409"/>
            <a:ext cx="5452859" cy="4242288"/>
            <a:chOff x="80209" y="690813"/>
            <a:chExt cx="8740233" cy="378593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D8D0558-8CBD-44E5-B043-87C7E21CC330}"/>
                </a:ext>
              </a:extLst>
            </p:cNvPr>
            <p:cNvGrpSpPr/>
            <p:nvPr/>
          </p:nvGrpSpPr>
          <p:grpSpPr>
            <a:xfrm>
              <a:off x="80209" y="690813"/>
              <a:ext cx="8740233" cy="3785937"/>
              <a:chOff x="4912467" y="389693"/>
              <a:chExt cx="6556739" cy="377836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BACD4D1-BDDC-4AB2-A4CD-7B617C21F64B}"/>
                  </a:ext>
                </a:extLst>
              </p:cNvPr>
              <p:cNvSpPr/>
              <p:nvPr/>
            </p:nvSpPr>
            <p:spPr>
              <a:xfrm>
                <a:off x="5024710" y="666750"/>
                <a:ext cx="6444496" cy="3501308"/>
              </a:xfrm>
              <a:prstGeom prst="rect">
                <a:avLst/>
              </a:prstGeom>
              <a:gradFill rotWithShape="1">
                <a:gsLst>
                  <a:gs pos="0">
                    <a:srgbClr val="C9C9C9">
                      <a:tint val="50000"/>
                      <a:satMod val="300000"/>
                    </a:srgbClr>
                  </a:gs>
                  <a:gs pos="35000">
                    <a:srgbClr val="C9C9C9">
                      <a:tint val="37000"/>
                      <a:satMod val="300000"/>
                    </a:srgbClr>
                  </a:gs>
                  <a:gs pos="100000">
                    <a:srgbClr val="C9C9C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28575" cap="flat" cmpd="sng" algn="ctr">
                <a:noFill/>
                <a:prstDash val="sysDot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ot="0" spcFirstLastPara="0" vertOverflow="overflow" horzOverflow="overflow" vert="horz" wrap="square" lIns="121920" tIns="27432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85750" indent="-285750"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1400" kern="0" dirty="0">
                    <a:solidFill>
                      <a:srgbClr val="000000"/>
                    </a:solidFill>
                  </a:rPr>
                  <a:t>We are looking for a qualified entity to help us transform the American health security landscape through this unique partnership. </a:t>
                </a:r>
              </a:p>
              <a:p>
                <a:pPr marL="285750" indent="-285750"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1400" kern="0" dirty="0">
                    <a:solidFill>
                      <a:srgbClr val="000000"/>
                    </a:solidFill>
                  </a:rPr>
                  <a:t>That partner would be:</a:t>
                </a:r>
              </a:p>
              <a:p>
                <a:pPr marL="742950" lvl="1" indent="-285750">
                  <a:spcBef>
                    <a:spcPts val="300"/>
                  </a:spcBef>
                  <a:spcAft>
                    <a:spcPts val="300"/>
                  </a:spcAft>
                  <a:buFont typeface="Wingdings" panose="05000000000000000000" pitchFamily="2" charset="2"/>
                  <a:buChar char="ü"/>
                </a:pPr>
                <a:r>
                  <a:rPr lang="en-US" sz="1200" kern="0" dirty="0">
                    <a:solidFill>
                      <a:srgbClr val="000000"/>
                    </a:solidFill>
                  </a:rPr>
                  <a:t>An existing nonprofit entity </a:t>
                </a:r>
              </a:p>
              <a:p>
                <a:pPr marL="742950" lvl="1" indent="-285750">
                  <a:spcBef>
                    <a:spcPts val="300"/>
                  </a:spcBef>
                  <a:spcAft>
                    <a:spcPts val="300"/>
                  </a:spcAft>
                  <a:buFont typeface="Wingdings" panose="05000000000000000000" pitchFamily="2" charset="2"/>
                  <a:buChar char="ü"/>
                </a:pPr>
                <a:r>
                  <a:rPr lang="en-US" sz="1200" kern="0" dirty="0">
                    <a:solidFill>
                      <a:srgbClr val="000000"/>
                    </a:solidFill>
                  </a:rPr>
                  <a:t>Demonstrated track record of successful healthcare and life science related venture capital investments</a:t>
                </a:r>
              </a:p>
              <a:p>
                <a:pPr marL="742950" lvl="1" indent="-285750">
                  <a:spcBef>
                    <a:spcPts val="300"/>
                  </a:spcBef>
                  <a:spcAft>
                    <a:spcPts val="300"/>
                  </a:spcAft>
                  <a:buFont typeface="Wingdings" panose="05000000000000000000" pitchFamily="2" charset="2"/>
                  <a:buChar char="ü"/>
                </a:pPr>
                <a:r>
                  <a:rPr lang="en-US" sz="1200" kern="0" dirty="0">
                    <a:solidFill>
                      <a:srgbClr val="000000"/>
                    </a:solidFill>
                  </a:rPr>
                  <a:t>Can establish and manage a private-public partnership with BARDA </a:t>
                </a:r>
              </a:p>
              <a:p>
                <a:pPr marL="285750" indent="-285750"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1400" kern="0" dirty="0">
                    <a:solidFill>
                      <a:srgbClr val="000000"/>
                    </a:solidFill>
                  </a:rPr>
                  <a:t>Visit </a:t>
                </a:r>
                <a:r>
                  <a:rPr lang="en-US" sz="1400" b="1" dirty="0">
                    <a:hlinkClick r:id="rId3"/>
                  </a:rPr>
                  <a:t>drive.hhs.gov/ventures</a:t>
                </a:r>
                <a:r>
                  <a:rPr lang="en-US" sz="1400" b="1" kern="0" dirty="0">
                    <a:solidFill>
                      <a:srgbClr val="000000"/>
                    </a:solidFill>
                  </a:rPr>
                  <a:t> </a:t>
                </a:r>
                <a:r>
                  <a:rPr lang="en-US" sz="1400" kern="0" dirty="0">
                    <a:solidFill>
                      <a:srgbClr val="000000"/>
                    </a:solidFill>
                  </a:rPr>
                  <a:t>if you are interested in learning more and working with us to change the future of health security and prevent the next pandemic.</a:t>
                </a:r>
              </a:p>
              <a:p>
                <a:pPr marL="285750" indent="-285750"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1400" kern="0" dirty="0">
                    <a:solidFill>
                      <a:srgbClr val="000000"/>
                    </a:solidFill>
                  </a:rPr>
                  <a:t>Responses to the solicitation are due by </a:t>
                </a:r>
                <a:r>
                  <a:rPr lang="en-US" sz="1400" b="1" kern="0" dirty="0">
                    <a:solidFill>
                      <a:srgbClr val="000000"/>
                    </a:solidFill>
                  </a:rPr>
                  <a:t>XX:XX on MM/DD/YYYY</a:t>
                </a:r>
              </a:p>
            </p:txBody>
          </p:sp>
          <p:pic>
            <p:nvPicPr>
              <p:cNvPr id="7" name="Picture 6" descr="A picture containing bird&#10;&#10;Description automatically generated">
                <a:extLst>
                  <a:ext uri="{FF2B5EF4-FFF2-40B4-BE49-F238E27FC236}">
                    <a16:creationId xmlns:a16="http://schemas.microsoft.com/office/drawing/2014/main" id="{A09BA226-6852-484C-AC07-B44B92EC51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24709" y="592220"/>
                <a:ext cx="6444497" cy="452197"/>
              </a:xfrm>
              <a:prstGeom prst="rect">
                <a:avLst/>
              </a:prstGeom>
            </p:spPr>
          </p:pic>
          <p:sp>
            <p:nvSpPr>
              <p:cNvPr id="8" name="Title 1"/>
              <p:cNvSpPr txBox="1">
                <a:spLocks/>
              </p:cNvSpPr>
              <p:nvPr/>
            </p:nvSpPr>
            <p:spPr>
              <a:xfrm>
                <a:off x="4912467" y="389693"/>
                <a:ext cx="4191000" cy="857250"/>
              </a:xfrm>
              <a:prstGeom prst="rect">
                <a:avLst/>
              </a:prstGeom>
            </p:spPr>
            <p:txBody>
              <a:bodyPr vert="horz" lIns="68580" tIns="34290" rIns="68580" bIns="34290" rtlCol="0" anchor="ctr">
                <a:normAutofit/>
              </a:bodyPr>
              <a:lstStyle>
                <a:lvl1pPr algn="ctr" defTabSz="914377" rtl="0" eaLnBrk="1" latinLnBrk="0" hangingPunct="1">
                  <a:spcBef>
                    <a:spcPct val="0"/>
                  </a:spcBef>
                  <a:buNone/>
                  <a:defRPr sz="2800" b="1" kern="1200" baseline="0">
                    <a:solidFill>
                      <a:srgbClr val="102B6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1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2720219" y="912712"/>
              <a:ext cx="2291012" cy="3570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Open Solicitation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1BEBD8C2-4FFB-4635-B06F-588B8999F6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474842"/>
            <a:ext cx="3369751" cy="2779842"/>
          </a:xfrm>
          <a:prstGeom prst="rect">
            <a:avLst/>
          </a:prstGeom>
        </p:spPr>
      </p:pic>
      <p:pic>
        <p:nvPicPr>
          <p:cNvPr id="12" name="Picture 11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7927C5A3-8AB3-429D-9E97-60F9D3F1DE9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72" y="397339"/>
            <a:ext cx="2186010" cy="844368"/>
          </a:xfrm>
          <a:prstGeom prst="rect">
            <a:avLst/>
          </a:prstGeom>
          <a:effectLst>
            <a:glow rad="1778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73772254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ASPR1">
      <a:dk1>
        <a:srgbClr val="102B62"/>
      </a:dk1>
      <a:lt1>
        <a:sysClr val="window" lastClr="FFFFFF"/>
      </a:lt1>
      <a:dk2>
        <a:srgbClr val="1F497D"/>
      </a:dk2>
      <a:lt2>
        <a:srgbClr val="EEECE1"/>
      </a:lt2>
      <a:accent1>
        <a:srgbClr val="5482E1"/>
      </a:accent1>
      <a:accent2>
        <a:srgbClr val="C9C9C9"/>
      </a:accent2>
      <a:accent3>
        <a:srgbClr val="00BCB8"/>
      </a:accent3>
      <a:accent4>
        <a:srgbClr val="C15853"/>
      </a:accent4>
      <a:accent5>
        <a:srgbClr val="BACCF3"/>
      </a:accent5>
      <a:accent6>
        <a:srgbClr val="B7FFF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0DB090DF04874CBBEC828252895F5E" ma:contentTypeVersion="9" ma:contentTypeDescription="Create a new document." ma:contentTypeScope="" ma:versionID="2cae25c26c1b3363ef8833f2c1af4b83">
  <xsd:schema xmlns:xsd="http://www.w3.org/2001/XMLSchema" xmlns:xs="http://www.w3.org/2001/XMLSchema" xmlns:p="http://schemas.microsoft.com/office/2006/metadata/properties" xmlns:ns2="05f66351-9988-4cbe-96e6-e16da2e43a56" xmlns:ns3="4eac867d-9d37-4dee-a55d-0318210eb71c" targetNamespace="http://schemas.microsoft.com/office/2006/metadata/properties" ma:root="true" ma:fieldsID="a377162bf3f1596db94f41fa8b6cf982" ns2:_="" ns3:_="">
    <xsd:import namespace="05f66351-9988-4cbe-96e6-e16da2e43a56"/>
    <xsd:import namespace="4eac867d-9d37-4dee-a55d-0318210eb71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f66351-9988-4cbe-96e6-e16da2e43a5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ac867d-9d37-4dee-a55d-0318210eb7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0FBFF6-B324-4F32-BBB1-72F70CD8FA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F847EF-B67A-4F59-803E-7BA1D94D0768}">
  <ds:schemaRefs>
    <ds:schemaRef ds:uri="05f66351-9988-4cbe-96e6-e16da2e43a56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eac867d-9d37-4dee-a55d-0318210eb71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5707DE7-1AB8-4F85-B95F-6603A22D9E72}">
  <ds:schemaRefs>
    <ds:schemaRef ds:uri="05f66351-9988-4cbe-96e6-e16da2e43a56"/>
    <ds:schemaRef ds:uri="4eac867d-9d37-4dee-a55d-0318210eb71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520</Words>
  <Application>Microsoft Office PowerPoint</Application>
  <PresentationFormat>On-screen Show (16:9)</PresentationFormat>
  <Paragraphs>74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Myanmar Text</vt:lpstr>
      <vt:lpstr>Roboto</vt:lpstr>
      <vt:lpstr>Wingdings</vt:lpstr>
      <vt:lpstr>1_Office Theme</vt:lpstr>
      <vt:lpstr>Announcing BARDA Ventures</vt:lpstr>
      <vt:lpstr>ASPR Mission</vt:lpstr>
      <vt:lpstr>The BARDA Model</vt:lpstr>
      <vt:lpstr>PowerPoint Presentation</vt:lpstr>
      <vt:lpstr>PowerPoint Presentation</vt:lpstr>
      <vt:lpstr>The Continuum of Response: Opportunities for Innovation</vt:lpstr>
      <vt:lpstr>PowerPoint Presentation</vt:lpstr>
      <vt:lpstr>PowerPoint Presentation</vt:lpstr>
      <vt:lpstr>PowerPoint Presentation</vt:lpstr>
      <vt:lpstr>Questions?</vt:lpstr>
      <vt:lpstr>How to Contact BARDA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 MCIP Decisional Brief</dc:title>
  <dc:creator>Cade, Rowan [USA]</dc:creator>
  <cp:lastModifiedBy>Miles-Francois, Denise (OS/ASPR/BARDA)</cp:lastModifiedBy>
  <cp:revision>5</cp:revision>
  <cp:lastPrinted>2019-03-29T18:47:48Z</cp:lastPrinted>
  <dcterms:created xsi:type="dcterms:W3CDTF">2019-03-26T13:34:56Z</dcterms:created>
  <dcterms:modified xsi:type="dcterms:W3CDTF">2020-09-29T20:26:26Z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0x0101006F0DB090DF04874CBBEC828252895F5E</vt:lpwstr>
  </property>
</Properties>
</file>