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12" r:id="rId6"/>
    <p:sldId id="315" r:id="rId7"/>
    <p:sldId id="313" r:id="rId8"/>
    <p:sldId id="314" r:id="rId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45C"/>
    <a:srgbClr val="000000"/>
    <a:srgbClr val="437441"/>
    <a:srgbClr val="1E9CD6"/>
    <a:srgbClr val="114CC1"/>
    <a:srgbClr val="1D3C79"/>
    <a:srgbClr val="7098F0"/>
    <a:srgbClr val="5986E9"/>
    <a:srgbClr val="4B5E87"/>
    <a:srgbClr val="203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5481" autoAdjust="0"/>
  </p:normalViewPr>
  <p:slideViewPr>
    <p:cSldViewPr snapToGrid="0">
      <p:cViewPr varScale="1">
        <p:scale>
          <a:sx n="64" d="100"/>
          <a:sy n="64" d="100"/>
        </p:scale>
        <p:origin x="19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>
                <a:solidFill>
                  <a:srgbClr val="000000"/>
                </a:solidFill>
              </a:rPr>
              <a:t>DRIVe EZ-BAA Projects</a:t>
            </a:r>
            <a:r>
              <a:rPr lang="en-US" sz="2000" baseline="0" dirty="0" smtClean="0">
                <a:solidFill>
                  <a:srgbClr val="000000"/>
                </a:solidFill>
              </a:rPr>
              <a:t> (FY’ 20)</a:t>
            </a:r>
            <a:endParaRPr lang="en-US" sz="2000" dirty="0">
              <a:solidFill>
                <a:srgbClr val="000000"/>
              </a:solidFill>
            </a:endParaRPr>
          </a:p>
        </c:rich>
      </c:tx>
      <c:layout>
        <c:manualLayout>
          <c:xMode val="edge"/>
          <c:yMode val="edge"/>
          <c:x val="0.12180617209078988"/>
          <c:y val="8.298795259350015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884613972666705"/>
          <c:y val="0.16417176777572695"/>
          <c:w val="0.44230772054666584"/>
          <c:h val="0.63410482838327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Investment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E9-4CF8-AF74-C31652E2CC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E9-4CF8-AF74-C31652E2CCE3}"/>
              </c:ext>
            </c:extLst>
          </c:dPt>
          <c:dLbls>
            <c:dLbl>
              <c:idx val="0"/>
              <c:layout>
                <c:manualLayout>
                  <c:x val="-0.38189040838412869"/>
                  <c:y val="6.125278080835671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$</a:t>
                    </a:r>
                    <a:r>
                      <a:rPr lang="en-US" sz="1400" dirty="0" smtClean="0"/>
                      <a:t>22.9</a:t>
                    </a:r>
                    <a:r>
                      <a:rPr lang="en-US" sz="1400" baseline="0" dirty="0" smtClean="0"/>
                      <a:t> </a:t>
                    </a:r>
                    <a:r>
                      <a:rPr lang="en-US" sz="1400" dirty="0"/>
                      <a:t>Million</a:t>
                    </a:r>
                  </a:p>
                </c:rich>
              </c:tx>
              <c:numFmt formatCode="&quot;$&quot;#,##0" sourceLinked="0"/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E9-4CF8-AF74-C31652E2CCE3}"/>
                </c:ext>
              </c:extLst>
            </c:dLbl>
            <c:dLbl>
              <c:idx val="1"/>
              <c:layout>
                <c:manualLayout>
                  <c:x val="0.39121308191911613"/>
                  <c:y val="-3.95447131879392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 smtClean="0"/>
                      <a:t>$21.2</a:t>
                    </a:r>
                    <a:r>
                      <a:rPr lang="en-US" sz="1400" baseline="0" dirty="0" smtClean="0"/>
                      <a:t> </a:t>
                    </a:r>
                    <a:r>
                      <a:rPr lang="en-US" sz="1400" baseline="0" dirty="0"/>
                      <a:t>Million</a:t>
                    </a:r>
                    <a:endParaRPr lang="en-US" sz="1400" dirty="0"/>
                  </a:p>
                </c:rich>
              </c:tx>
              <c:numFmt formatCode="&quot;$&quot;#,##0" sourceLinked="0"/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E9-4CF8-AF74-C31652E2CCE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 Partner Cost-Share </c:v>
                </c:pt>
                <c:pt idx="1">
                  <c:v> BARDA / DRIVe Funding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21.2</c:v>
                </c:pt>
                <c:pt idx="1">
                  <c:v>22.9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E9-4CF8-AF74-C31652E2CCE3}"/>
            </c:ext>
          </c:extLst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 Partner Cost-Share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4F-48C0-8A78-74B27BDFE71F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7-8FD6-4BA8-B1D7-62B7C6EDB1A4}"/>
            </c:ext>
          </c:extLst>
        </c:ser>
        <c:ser>
          <c:idx val="2"/>
          <c:order val="2"/>
          <c:tx>
            <c:strRef>
              <c:f>Sheet1!$A$2</c:f>
              <c:strCache>
                <c:ptCount val="1"/>
                <c:pt idx="0">
                  <c:v> Partner Cost-Share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4F-48C0-8A78-74B27BDFE71F}"/>
              </c:ext>
            </c:extLst>
          </c:dP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8-8FD6-4BA8-B1D7-62B7C6EDB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56838976741596"/>
          <c:y val="0.80871775196478879"/>
          <c:w val="0.45514121858851897"/>
          <c:h val="0.13446876100284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say</a:t>
            </a:r>
            <a:r>
              <a:rPr lang="en-US" baseline="0" dirty="0"/>
              <a:t> “hopefully” this will make it easier. It WILL make it easier.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say</a:t>
            </a:r>
            <a:r>
              <a:rPr lang="en-US" baseline="0" dirty="0"/>
              <a:t> “hopefully” this will make it easier. It WILL make it easier.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9E5FF-B24F-44C3-A6F4-6D51ECCACD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147343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9EC62C-440F-48D7-8382-396D9ACD54D1}"/>
              </a:ext>
            </a:extLst>
          </p:cNvPr>
          <p:cNvGrpSpPr/>
          <p:nvPr userDrawn="1"/>
        </p:nvGrpSpPr>
        <p:grpSpPr>
          <a:xfrm>
            <a:off x="7726680" y="4608430"/>
            <a:ext cx="1246168" cy="475764"/>
            <a:chOff x="5766312" y="6298703"/>
            <a:chExt cx="1246168" cy="47576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B940C39-8E04-4EFF-BF2E-B621609EEF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ACBFA1-69C3-486D-A4EB-50F33C7AB5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6534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Title, Arial Bold, 32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5273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200" b="0" i="1" baseline="0">
                <a:solidFill>
                  <a:srgbClr val="C7720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9770-2834-4EE7-B690-F4FCC6042E3A}"/>
              </a:ext>
            </a:extLst>
          </p:cNvPr>
          <p:cNvSpPr/>
          <p:nvPr userDrawn="1"/>
        </p:nvSpPr>
        <p:spPr>
          <a:xfrm>
            <a:off x="-1" y="4480869"/>
            <a:ext cx="9143999" cy="60959"/>
          </a:xfrm>
          <a:prstGeom prst="rect">
            <a:avLst/>
          </a:prstGeom>
          <a:solidFill>
            <a:srgbClr val="C77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44C9A7-92DA-4CB5-B2F6-48D7417045CA}"/>
              </a:ext>
            </a:extLst>
          </p:cNvPr>
          <p:cNvSpPr/>
          <p:nvPr userDrawn="1"/>
        </p:nvSpPr>
        <p:spPr>
          <a:xfrm>
            <a:off x="-1" y="1444729"/>
            <a:ext cx="9143999" cy="60959"/>
          </a:xfrm>
          <a:prstGeom prst="rect">
            <a:avLst/>
          </a:prstGeom>
          <a:solidFill>
            <a:srgbClr val="C77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07ED4-22A9-4B12-B64F-C7B38740BA71}"/>
              </a:ext>
            </a:extLst>
          </p:cNvPr>
          <p:cNvSpPr txBox="1"/>
          <p:nvPr userDrawn="1"/>
        </p:nvSpPr>
        <p:spPr>
          <a:xfrm>
            <a:off x="3920219" y="4787607"/>
            <a:ext cx="1303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7720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E295D-8F86-454E-9940-E759373ACA64}"/>
              </a:ext>
            </a:extLst>
          </p:cNvPr>
          <p:cNvSpPr/>
          <p:nvPr userDrawn="1"/>
        </p:nvSpPr>
        <p:spPr>
          <a:xfrm>
            <a:off x="0" y="4592128"/>
            <a:ext cx="2952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23C8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OCTOBER 27,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7720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EVENT | WASHINGTON, D.C.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D46BE-517B-4F09-8EC9-311512FA7009}"/>
              </a:ext>
            </a:extLst>
          </p:cNvPr>
          <p:cNvSpPr txBox="1"/>
          <p:nvPr userDrawn="1"/>
        </p:nvSpPr>
        <p:spPr>
          <a:xfrm>
            <a:off x="3174713" y="4709187"/>
            <a:ext cx="2794569" cy="1761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03F80F-BC6A-47D5-8B9D-242292B2D83E}"/>
              </a:ext>
            </a:extLst>
          </p:cNvPr>
          <p:cNvSpPr/>
          <p:nvPr userDrawn="1"/>
        </p:nvSpPr>
        <p:spPr>
          <a:xfrm>
            <a:off x="-1" y="4480869"/>
            <a:ext cx="9143999" cy="60959"/>
          </a:xfrm>
          <a:prstGeom prst="rect">
            <a:avLst/>
          </a:prstGeom>
          <a:solidFill>
            <a:srgbClr val="D5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1DECB2-54C4-452E-94F6-C298AEAF0ABC}"/>
              </a:ext>
            </a:extLst>
          </p:cNvPr>
          <p:cNvSpPr txBox="1">
            <a:spLocks/>
          </p:cNvSpPr>
          <p:nvPr userDrawn="1"/>
        </p:nvSpPr>
        <p:spPr>
          <a:xfrm>
            <a:off x="8311524" y="4726245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87B0-FCD4-4866-A7DB-E793BE0C00E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033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033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F417C-9FBC-412C-948B-7151EC5DE951}"/>
              </a:ext>
            </a:extLst>
          </p:cNvPr>
          <p:cNvSpPr txBox="1"/>
          <p:nvPr userDrawn="1"/>
        </p:nvSpPr>
        <p:spPr>
          <a:xfrm>
            <a:off x="3133618" y="4754784"/>
            <a:ext cx="2654791" cy="95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E1E7-EF93-4F2B-B45E-5CF2E54FA693}"/>
              </a:ext>
            </a:extLst>
          </p:cNvPr>
          <p:cNvSpPr txBox="1"/>
          <p:nvPr userDrawn="1"/>
        </p:nvSpPr>
        <p:spPr>
          <a:xfrm>
            <a:off x="3363727" y="4850443"/>
            <a:ext cx="220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6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1171A1-C724-4F4C-B296-80EC2CDAADEC}"/>
              </a:ext>
            </a:extLst>
          </p:cNvPr>
          <p:cNvGrpSpPr/>
          <p:nvPr userDrawn="1"/>
        </p:nvGrpSpPr>
        <p:grpSpPr>
          <a:xfrm>
            <a:off x="128713" y="4608430"/>
            <a:ext cx="1743347" cy="475764"/>
            <a:chOff x="5766312" y="6298703"/>
            <a:chExt cx="1743347" cy="47576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F89412B-CF30-4823-89D4-5E8415795D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BEAF6B-BF90-48B8-8D17-C310A62C9B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064BA7E-C393-4085-80B4-E36154706C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74" y="6298836"/>
              <a:ext cx="475685" cy="47549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51E5C9-6F2C-4E74-A267-84B5ADEB2096}"/>
              </a:ext>
            </a:extLst>
          </p:cNvPr>
          <p:cNvSpPr/>
          <p:nvPr userDrawn="1"/>
        </p:nvSpPr>
        <p:spPr>
          <a:xfrm>
            <a:off x="3682538" y="0"/>
            <a:ext cx="1783080" cy="24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CAACD-5B28-4D91-8FF1-780FA4D7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6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F9674AF-2281-4FB3-A786-DE003AF5E850}"/>
              </a:ext>
            </a:extLst>
          </p:cNvPr>
          <p:cNvSpPr txBox="1">
            <a:spLocks/>
          </p:cNvSpPr>
          <p:nvPr userDrawn="1"/>
        </p:nvSpPr>
        <p:spPr>
          <a:xfrm>
            <a:off x="8311524" y="4726245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87B0-FCD4-4866-A7DB-E793BE0C00E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033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033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EA4B8-B06E-452E-9C97-CBA9BF8B5BAB}"/>
              </a:ext>
            </a:extLst>
          </p:cNvPr>
          <p:cNvSpPr/>
          <p:nvPr userDrawn="1"/>
        </p:nvSpPr>
        <p:spPr>
          <a:xfrm>
            <a:off x="-1" y="4480869"/>
            <a:ext cx="9143999" cy="60959"/>
          </a:xfrm>
          <a:prstGeom prst="rect">
            <a:avLst/>
          </a:prstGeom>
          <a:solidFill>
            <a:srgbClr val="D5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1FEA2-4E07-49BC-8976-37F244B3EDA7}"/>
              </a:ext>
            </a:extLst>
          </p:cNvPr>
          <p:cNvSpPr txBox="1"/>
          <p:nvPr userDrawn="1"/>
        </p:nvSpPr>
        <p:spPr>
          <a:xfrm>
            <a:off x="3133618" y="4754784"/>
            <a:ext cx="2654791" cy="95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DEF59-43F6-4300-BC12-B33084734AE8}"/>
              </a:ext>
            </a:extLst>
          </p:cNvPr>
          <p:cNvSpPr txBox="1"/>
          <p:nvPr userDrawn="1"/>
        </p:nvSpPr>
        <p:spPr>
          <a:xfrm>
            <a:off x="3363727" y="4850443"/>
            <a:ext cx="220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6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A3A09C-09BF-4839-8EB5-3E58ED233C8A}"/>
              </a:ext>
            </a:extLst>
          </p:cNvPr>
          <p:cNvGrpSpPr/>
          <p:nvPr userDrawn="1"/>
        </p:nvGrpSpPr>
        <p:grpSpPr>
          <a:xfrm>
            <a:off x="128713" y="4608430"/>
            <a:ext cx="1743347" cy="475764"/>
            <a:chOff x="5766312" y="6298703"/>
            <a:chExt cx="1743347" cy="4757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3ED73BA-9465-4977-B3DB-FC846FF3FE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FF1D2-D60C-4246-9D39-FA8A226522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BD76753-FDC7-4DA9-BCC9-009F5BFD8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74" y="6298836"/>
              <a:ext cx="475685" cy="475499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269D751-44A4-424D-8680-AB15FFB411F6}"/>
              </a:ext>
            </a:extLst>
          </p:cNvPr>
          <p:cNvSpPr/>
          <p:nvPr userDrawn="1"/>
        </p:nvSpPr>
        <p:spPr>
          <a:xfrm>
            <a:off x="3682538" y="0"/>
            <a:ext cx="1783080" cy="24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8231C180-F6B9-45DE-8C86-431CD74EA166}"/>
              </a:ext>
            </a:extLst>
          </p:cNvPr>
          <p:cNvSpPr txBox="1">
            <a:spLocks/>
          </p:cNvSpPr>
          <p:nvPr userDrawn="1"/>
        </p:nvSpPr>
        <p:spPr>
          <a:xfrm>
            <a:off x="8311524" y="4726245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87B0-FCD4-4866-A7DB-E793BE0C00E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033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033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61545-781D-4174-B5FF-68EAB2E6A283}"/>
              </a:ext>
            </a:extLst>
          </p:cNvPr>
          <p:cNvSpPr/>
          <p:nvPr userDrawn="1"/>
        </p:nvSpPr>
        <p:spPr>
          <a:xfrm>
            <a:off x="3682538" y="0"/>
            <a:ext cx="1783080" cy="24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D8E3E-C1AC-4E9B-88E8-030FC873B08B}"/>
              </a:ext>
            </a:extLst>
          </p:cNvPr>
          <p:cNvSpPr/>
          <p:nvPr userDrawn="1"/>
        </p:nvSpPr>
        <p:spPr>
          <a:xfrm>
            <a:off x="-1" y="4480869"/>
            <a:ext cx="9143999" cy="60959"/>
          </a:xfrm>
          <a:prstGeom prst="rect">
            <a:avLst/>
          </a:prstGeom>
          <a:solidFill>
            <a:srgbClr val="D5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9B30E-DE51-408B-B198-DBD632E4D3BA}"/>
              </a:ext>
            </a:extLst>
          </p:cNvPr>
          <p:cNvSpPr txBox="1"/>
          <p:nvPr userDrawn="1"/>
        </p:nvSpPr>
        <p:spPr>
          <a:xfrm>
            <a:off x="3133618" y="4754784"/>
            <a:ext cx="2654791" cy="95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316E2-EBC3-42B8-9D50-1127F8606827}"/>
              </a:ext>
            </a:extLst>
          </p:cNvPr>
          <p:cNvSpPr txBox="1"/>
          <p:nvPr userDrawn="1"/>
        </p:nvSpPr>
        <p:spPr>
          <a:xfrm>
            <a:off x="3363727" y="4850443"/>
            <a:ext cx="220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6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015D38-ACFC-4D37-AE68-52B0D80ACEF2}"/>
              </a:ext>
            </a:extLst>
          </p:cNvPr>
          <p:cNvGrpSpPr/>
          <p:nvPr userDrawn="1"/>
        </p:nvGrpSpPr>
        <p:grpSpPr>
          <a:xfrm>
            <a:off x="128713" y="4608430"/>
            <a:ext cx="1743347" cy="475764"/>
            <a:chOff x="5766312" y="6298703"/>
            <a:chExt cx="1743347" cy="47576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BE0947B-9560-4374-A13B-E0F248A781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F7B280-CDC4-46CA-9AC3-BAD04C747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A8FF27-393D-4413-8D05-8C1B5120DB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74" y="6298836"/>
              <a:ext cx="475685" cy="475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98945EA-EE33-4CC5-9FA4-8A38A6B4DCC9}"/>
              </a:ext>
            </a:extLst>
          </p:cNvPr>
          <p:cNvSpPr txBox="1">
            <a:spLocks/>
          </p:cNvSpPr>
          <p:nvPr userDrawn="1"/>
        </p:nvSpPr>
        <p:spPr>
          <a:xfrm>
            <a:off x="8311524" y="4726245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87B0-FCD4-4866-A7DB-E793BE0C00E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033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033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710C9-C420-47C0-9678-5FA874106C4F}"/>
              </a:ext>
            </a:extLst>
          </p:cNvPr>
          <p:cNvSpPr/>
          <p:nvPr userDrawn="1"/>
        </p:nvSpPr>
        <p:spPr>
          <a:xfrm>
            <a:off x="-1" y="4480869"/>
            <a:ext cx="9143999" cy="60959"/>
          </a:xfrm>
          <a:prstGeom prst="rect">
            <a:avLst/>
          </a:prstGeom>
          <a:solidFill>
            <a:srgbClr val="D56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C9458-CFCB-4176-87D2-9FC115EF1023}"/>
              </a:ext>
            </a:extLst>
          </p:cNvPr>
          <p:cNvSpPr txBox="1"/>
          <p:nvPr userDrawn="1"/>
        </p:nvSpPr>
        <p:spPr>
          <a:xfrm>
            <a:off x="3133618" y="4754784"/>
            <a:ext cx="2654791" cy="95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30000" noProof="0" dirty="0">
                <a:ln>
                  <a:noFill/>
                </a:ln>
                <a:solidFill>
                  <a:srgbClr val="2033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033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B66FB-4FC7-47C1-87FF-E82B66430669}"/>
              </a:ext>
            </a:extLst>
          </p:cNvPr>
          <p:cNvSpPr txBox="1"/>
          <p:nvPr userDrawn="1"/>
        </p:nvSpPr>
        <p:spPr>
          <a:xfrm>
            <a:off x="3363727" y="4850443"/>
            <a:ext cx="220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56C2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75F321-86EB-4B29-B83F-6C9D368E580A}"/>
              </a:ext>
            </a:extLst>
          </p:cNvPr>
          <p:cNvGrpSpPr/>
          <p:nvPr userDrawn="1"/>
        </p:nvGrpSpPr>
        <p:grpSpPr>
          <a:xfrm>
            <a:off x="128713" y="4608430"/>
            <a:ext cx="1743347" cy="475764"/>
            <a:chOff x="5766312" y="6298703"/>
            <a:chExt cx="1743347" cy="4757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F7CA41-CD9B-49D1-BE25-CBD7F25A7B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D76DAB9-2155-46F6-94A5-11E12C3F14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FB98D0-01C0-4B23-975E-2C8152178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74" y="6298836"/>
              <a:ext cx="475685" cy="47549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F8C10-5F12-41BF-B215-5D4DCBBE55A4}"/>
              </a:ext>
            </a:extLst>
          </p:cNvPr>
          <p:cNvSpPr/>
          <p:nvPr userDrawn="1"/>
        </p:nvSpPr>
        <p:spPr>
          <a:xfrm>
            <a:off x="3678382" y="0"/>
            <a:ext cx="1729047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4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BEC0C2-BD5F-442D-B607-CDFD01C182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4BD3644-4E0A-4731-AB6F-3088ECD3D6BC}"/>
              </a:ext>
            </a:extLst>
          </p:cNvPr>
          <p:cNvGrpSpPr/>
          <p:nvPr userDrawn="1"/>
        </p:nvGrpSpPr>
        <p:grpSpPr>
          <a:xfrm>
            <a:off x="1369665" y="4464605"/>
            <a:ext cx="1743347" cy="475764"/>
            <a:chOff x="5766312" y="6298703"/>
            <a:chExt cx="1743347" cy="4757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00A309-30CE-4CBD-A4C0-9F4BB315EC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1030" y="6365478"/>
              <a:ext cx="771450" cy="3422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335CF7-0319-46F2-A10A-EB68C8923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6312" y="6298703"/>
              <a:ext cx="475764" cy="4757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4512BA-AA8B-402C-9B68-0495255CF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3974" y="6298836"/>
              <a:ext cx="475685" cy="475499"/>
            </a:xfrm>
            <a:prstGeom prst="rect">
              <a:avLst/>
            </a:pr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4AD9A9-A430-4796-8D3B-E0572D3D4F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2450" y="290513"/>
            <a:ext cx="3649663" cy="3970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0295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C49E27-2B66-4B7D-AA7B-8B9B9B0F0994}"/>
              </a:ext>
            </a:extLst>
          </p:cNvPr>
          <p:cNvSpPr/>
          <p:nvPr userDrawn="1"/>
        </p:nvSpPr>
        <p:spPr>
          <a:xfrm>
            <a:off x="3678382" y="0"/>
            <a:ext cx="1729047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576DB-A212-40AC-91C0-D0C6F1D29979}"/>
              </a:ext>
            </a:extLst>
          </p:cNvPr>
          <p:cNvSpPr/>
          <p:nvPr userDrawn="1"/>
        </p:nvSpPr>
        <p:spPr>
          <a:xfrm>
            <a:off x="3678382" y="4931525"/>
            <a:ext cx="1729047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6DCE48-EF49-4A03-9320-C7A262F9101D}"/>
              </a:ext>
            </a:extLst>
          </p:cNvPr>
          <p:cNvSpPr/>
          <p:nvPr userDrawn="1"/>
        </p:nvSpPr>
        <p:spPr>
          <a:xfrm>
            <a:off x="3807230" y="29095"/>
            <a:ext cx="1475508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2F296-534B-4748-AF53-BFFD74C3AD09}"/>
              </a:ext>
            </a:extLst>
          </p:cNvPr>
          <p:cNvSpPr/>
          <p:nvPr userDrawn="1"/>
        </p:nvSpPr>
        <p:spPr>
          <a:xfrm>
            <a:off x="3807230" y="4931525"/>
            <a:ext cx="1475508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MSIPCMContentMarking" descr="{&quot;HashCode&quot;:604560168,&quot;Placement&quot;:&quot;Header&quot;,&quot;Top&quot;:0.0,&quot;Left&quot;:297.0014,&quot;SlideWidth&quot;:720,&quot;SlideHeight&quot;:405}">
            <a:extLst>
              <a:ext uri="{FF2B5EF4-FFF2-40B4-BE49-F238E27FC236}">
                <a16:creationId xmlns:a16="http://schemas.microsoft.com/office/drawing/2014/main" id="{F61373D5-4871-4790-A1DD-F7CCCB34D868}"/>
              </a:ext>
            </a:extLst>
          </p:cNvPr>
          <p:cNvSpPr txBox="1"/>
          <p:nvPr userDrawn="1"/>
        </p:nvSpPr>
        <p:spPr>
          <a:xfrm>
            <a:off x="3771918" y="0"/>
            <a:ext cx="160016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CLASSIFICATION - PUBLIC</a:t>
            </a:r>
          </a:p>
        </p:txBody>
      </p:sp>
      <p:sp>
        <p:nvSpPr>
          <p:cNvPr id="6" name="MSIPCMContentMarking" descr="{&quot;HashCode&quot;:628697737,&quot;Placement&quot;:&quot;Footer&quot;,&quot;Top&quot;:384.343,&quot;Left&quot;:297.0014,&quot;SlideWidth&quot;:720,&quot;SlideHeight&quot;:405}">
            <a:extLst>
              <a:ext uri="{FF2B5EF4-FFF2-40B4-BE49-F238E27FC236}">
                <a16:creationId xmlns:a16="http://schemas.microsoft.com/office/drawing/2014/main" id="{8FE61E7B-38C1-4C43-8E3B-99B4E4EFBC0E}"/>
              </a:ext>
            </a:extLst>
          </p:cNvPr>
          <p:cNvSpPr txBox="1"/>
          <p:nvPr userDrawn="1"/>
        </p:nvSpPr>
        <p:spPr>
          <a:xfrm>
            <a:off x="3771918" y="4881156"/>
            <a:ext cx="160016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CLASSIFICATION - PUBLIC</a:t>
            </a:r>
          </a:p>
        </p:txBody>
      </p:sp>
    </p:spTree>
    <p:extLst>
      <p:ext uri="{BB962C8B-B14F-4D97-AF65-F5344CB8AC3E}">
        <p14:creationId xmlns:p14="http://schemas.microsoft.com/office/powerpoint/2010/main" val="34445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0334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20334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20334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20334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85" y="1715690"/>
            <a:ext cx="8901629" cy="1102519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Division of Research, Innovation &amp; Ventures (DRIVe) </a:t>
            </a:r>
            <a:r>
              <a:rPr lang="en-US" altLang="en-US" sz="2400" dirty="0" smtClean="0"/>
              <a:t>Acquisitions </a:t>
            </a:r>
            <a:r>
              <a:rPr lang="en-US" altLang="en-US" sz="2400" dirty="0"/>
              <a:t>Team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5362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Matthew McCord</a:t>
            </a:r>
          </a:p>
          <a:p>
            <a:r>
              <a:rPr lang="en-US" sz="1600" dirty="0" smtClean="0"/>
              <a:t>Head of Partnering / Chief </a:t>
            </a:r>
            <a:r>
              <a:rPr lang="en-US" sz="1600" dirty="0"/>
              <a:t>Contracting Officer</a:t>
            </a:r>
          </a:p>
          <a:p>
            <a:r>
              <a:rPr lang="en-US" sz="1600" dirty="0"/>
              <a:t>DRIVe </a:t>
            </a:r>
            <a:r>
              <a:rPr lang="en-US" sz="1600" dirty="0" smtClean="0"/>
              <a:t>Acquisition </a:t>
            </a:r>
            <a:r>
              <a:rPr lang="en-US" sz="1600" dirty="0"/>
              <a:t>Team</a:t>
            </a:r>
          </a:p>
          <a:p>
            <a:r>
              <a:rPr lang="en-US" sz="1600" dirty="0" smtClean="0"/>
              <a:t>Division </a:t>
            </a:r>
            <a:r>
              <a:rPr lang="en-US" sz="1600" dirty="0"/>
              <a:t>of Contract Management &amp; Acquisitions (CMA)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01E883-5B60-4E34-AFA5-E7635BF4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6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DRIVe Acquisitions Team: </a:t>
            </a:r>
            <a:r>
              <a:rPr lang="en-US" dirty="0" smtClean="0"/>
              <a:t>EZ-BAA 2.0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8E71-3259-4DEB-8011-AD7F6F3AC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474" y="12668"/>
            <a:ext cx="734651" cy="82954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F95BF1B-1855-4A51-9808-129E3D1E7F2D}"/>
              </a:ext>
            </a:extLst>
          </p:cNvPr>
          <p:cNvGrpSpPr/>
          <p:nvPr/>
        </p:nvGrpSpPr>
        <p:grpSpPr>
          <a:xfrm>
            <a:off x="3531597" y="842213"/>
            <a:ext cx="5337340" cy="3477550"/>
            <a:chOff x="4260713" y="1070538"/>
            <a:chExt cx="4795001" cy="3154824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4006B7EB-627F-4AD1-A389-6EB5234AFA77}"/>
                </a:ext>
              </a:extLst>
            </p:cNvPr>
            <p:cNvSpPr/>
            <p:nvPr/>
          </p:nvSpPr>
          <p:spPr>
            <a:xfrm rot="5400000">
              <a:off x="6320264" y="262139"/>
              <a:ext cx="321946" cy="3818477"/>
            </a:xfrm>
            <a:prstGeom prst="leftBrace">
              <a:avLst>
                <a:gd name="adj1" fmla="val 28220"/>
                <a:gd name="adj2" fmla="val 50000"/>
              </a:avLst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073BEF-957C-4426-835B-823BFA57BBB7}"/>
                </a:ext>
              </a:extLst>
            </p:cNvPr>
            <p:cNvSpPr txBox="1"/>
            <p:nvPr/>
          </p:nvSpPr>
          <p:spPr>
            <a:xfrm>
              <a:off x="4260713" y="1070538"/>
              <a:ext cx="4795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rgbClr val="000000"/>
                  </a:solidFill>
                </a:rPr>
                <a:t>BARDA DRIVe </a:t>
              </a:r>
              <a:r>
                <a:rPr lang="en-US" sz="1400" b="1" kern="0" dirty="0" smtClean="0">
                  <a:solidFill>
                    <a:srgbClr val="000000"/>
                  </a:solidFill>
                </a:rPr>
                <a:t>EZ-BAA Abstract </a:t>
              </a:r>
              <a:r>
                <a:rPr lang="en-US" sz="1400" b="1" kern="0" dirty="0">
                  <a:solidFill>
                    <a:srgbClr val="000000"/>
                  </a:solidFill>
                </a:rPr>
                <a:t>Review </a:t>
              </a:r>
              <a:r>
                <a:rPr lang="en-US" sz="1400" b="1" kern="0" dirty="0" smtClean="0">
                  <a:solidFill>
                    <a:srgbClr val="000000"/>
                  </a:solidFill>
                </a:rPr>
                <a:t>Process</a:t>
              </a:r>
              <a:endParaRPr lang="en-US" sz="1400" b="1" dirty="0"/>
            </a:p>
          </p:txBody>
        </p:sp>
        <p:sp>
          <p:nvSpPr>
            <p:cNvPr id="46" name="Rectangle: Rounded Corners 51">
              <a:extLst>
                <a:ext uri="{FF2B5EF4-FFF2-40B4-BE49-F238E27FC236}">
                  <a16:creationId xmlns:a16="http://schemas.microsoft.com/office/drawing/2014/main" id="{060BB7D0-24B3-40ED-B843-D9C2E46EFF84}"/>
                </a:ext>
              </a:extLst>
            </p:cNvPr>
            <p:cNvSpPr/>
            <p:nvPr/>
          </p:nvSpPr>
          <p:spPr>
            <a:xfrm>
              <a:off x="4382655" y="1445342"/>
              <a:ext cx="1447800" cy="304800"/>
            </a:xfrm>
            <a:prstGeom prst="roundRect">
              <a:avLst>
                <a:gd name="adj" fmla="val 50000"/>
              </a:avLst>
            </a:prstGeom>
            <a:solidFill>
              <a:srgbClr val="43823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Market Research Call with DRIVe AOI PM</a:t>
              </a:r>
            </a:p>
          </p:txBody>
        </p:sp>
        <p:sp>
          <p:nvSpPr>
            <p:cNvPr id="47" name="Rectangle: Rounded Corners 54">
              <a:extLst>
                <a:ext uri="{FF2B5EF4-FFF2-40B4-BE49-F238E27FC236}">
                  <a16:creationId xmlns:a16="http://schemas.microsoft.com/office/drawing/2014/main" id="{89A7A36B-BF90-4E8E-8DBA-34A9250A071B}"/>
                </a:ext>
              </a:extLst>
            </p:cNvPr>
            <p:cNvSpPr/>
            <p:nvPr/>
          </p:nvSpPr>
          <p:spPr>
            <a:xfrm>
              <a:off x="4578712" y="2270625"/>
              <a:ext cx="1055687" cy="322581"/>
            </a:xfrm>
            <a:prstGeom prst="roundRect">
              <a:avLst>
                <a:gd name="adj" fmla="val 8854"/>
              </a:avLst>
            </a:prstGeom>
            <a:solidFill>
              <a:srgbClr val="544963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Abstract Submission</a:t>
              </a:r>
            </a:p>
          </p:txBody>
        </p:sp>
        <p:sp>
          <p:nvSpPr>
            <p:cNvPr id="48" name="Rectangle: Rounded Corners 55">
              <a:extLst>
                <a:ext uri="{FF2B5EF4-FFF2-40B4-BE49-F238E27FC236}">
                  <a16:creationId xmlns:a16="http://schemas.microsoft.com/office/drawing/2014/main" id="{124C8D02-8849-4F5A-8993-E9CB319D7093}"/>
                </a:ext>
              </a:extLst>
            </p:cNvPr>
            <p:cNvSpPr/>
            <p:nvPr/>
          </p:nvSpPr>
          <p:spPr>
            <a:xfrm>
              <a:off x="7334790" y="2270625"/>
              <a:ext cx="1055687" cy="322581"/>
            </a:xfrm>
            <a:prstGeom prst="roundRect">
              <a:avLst>
                <a:gd name="adj" fmla="val 8854"/>
              </a:avLst>
            </a:prstGeom>
            <a:solidFill>
              <a:srgbClr val="544963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Award</a:t>
              </a:r>
            </a:p>
          </p:txBody>
        </p:sp>
        <p:sp>
          <p:nvSpPr>
            <p:cNvPr id="49" name="Rectangle: Rounded Corners 56">
              <a:extLst>
                <a:ext uri="{FF2B5EF4-FFF2-40B4-BE49-F238E27FC236}">
                  <a16:creationId xmlns:a16="http://schemas.microsoft.com/office/drawing/2014/main" id="{706A3996-8393-4B78-B1EB-35B32734B50A}"/>
                </a:ext>
              </a:extLst>
            </p:cNvPr>
            <p:cNvSpPr/>
            <p:nvPr/>
          </p:nvSpPr>
          <p:spPr>
            <a:xfrm>
              <a:off x="5851579" y="3061613"/>
              <a:ext cx="1266030" cy="479425"/>
            </a:xfrm>
            <a:prstGeom prst="roundRect">
              <a:avLst>
                <a:gd name="adj" fmla="val 8854"/>
              </a:avLst>
            </a:prstGeom>
            <a:solidFill>
              <a:srgbClr val="544963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Submission of SOW</a:t>
              </a:r>
            </a:p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&amp; Technical Information</a:t>
              </a:r>
            </a:p>
          </p:txBody>
        </p:sp>
        <p:sp>
          <p:nvSpPr>
            <p:cNvPr id="50" name="Rectangle: Rounded Corners 57">
              <a:extLst>
                <a:ext uri="{FF2B5EF4-FFF2-40B4-BE49-F238E27FC236}">
                  <a16:creationId xmlns:a16="http://schemas.microsoft.com/office/drawing/2014/main" id="{6E720C12-8359-4453-9871-BFA88C3CB488}"/>
                </a:ext>
              </a:extLst>
            </p:cNvPr>
            <p:cNvSpPr/>
            <p:nvPr/>
          </p:nvSpPr>
          <p:spPr>
            <a:xfrm>
              <a:off x="4382655" y="3920562"/>
              <a:ext cx="1447800" cy="304800"/>
            </a:xfrm>
            <a:prstGeom prst="roundRect">
              <a:avLst>
                <a:gd name="adj" fmla="val 50000"/>
              </a:avLst>
            </a:prstGeom>
            <a:solidFill>
              <a:srgbClr val="43823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Respondent Notified</a:t>
              </a:r>
            </a:p>
          </p:txBody>
        </p:sp>
        <p:sp>
          <p:nvSpPr>
            <p:cNvPr id="51" name="Rectangle: Rounded Corners 58">
              <a:extLst>
                <a:ext uri="{FF2B5EF4-FFF2-40B4-BE49-F238E27FC236}">
                  <a16:creationId xmlns:a16="http://schemas.microsoft.com/office/drawing/2014/main" id="{5E2F707C-B408-4E7B-8E9C-F92E0C5E4A29}"/>
                </a:ext>
              </a:extLst>
            </p:cNvPr>
            <p:cNvSpPr/>
            <p:nvPr/>
          </p:nvSpPr>
          <p:spPr>
            <a:xfrm>
              <a:off x="7138733" y="3920562"/>
              <a:ext cx="1447800" cy="304800"/>
            </a:xfrm>
            <a:prstGeom prst="roundRect">
              <a:avLst>
                <a:gd name="adj" fmla="val 50000"/>
              </a:avLst>
            </a:prstGeom>
            <a:solidFill>
              <a:srgbClr val="438231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Respondent Notified</a:t>
              </a: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D2892D58-4097-4119-8F3A-A81EA34069E9}"/>
                </a:ext>
              </a:extLst>
            </p:cNvPr>
            <p:cNvSpPr/>
            <p:nvPr/>
          </p:nvSpPr>
          <p:spPr>
            <a:xfrm>
              <a:off x="4556373" y="2926724"/>
              <a:ext cx="1100365" cy="756919"/>
            </a:xfrm>
            <a:prstGeom prst="diamond">
              <a:avLst/>
            </a:prstGeom>
            <a:solidFill>
              <a:srgbClr val="C77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Initial Abstract Review</a:t>
              </a:r>
              <a:endParaRPr lang="en-US" dirty="0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B90E7DF0-26C7-4EC8-A6EC-0AABAFA6F025}"/>
                </a:ext>
              </a:extLst>
            </p:cNvPr>
            <p:cNvSpPr/>
            <p:nvPr/>
          </p:nvSpPr>
          <p:spPr>
            <a:xfrm>
              <a:off x="7312451" y="2922867"/>
              <a:ext cx="1100365" cy="756919"/>
            </a:xfrm>
            <a:prstGeom prst="diamond">
              <a:avLst/>
            </a:prstGeom>
            <a:solidFill>
              <a:srgbClr val="C77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Proposal Evaluation</a:t>
              </a:r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2FF28A-9EF9-47D8-9021-83B8E1625D50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5106555" y="1750142"/>
              <a:ext cx="1" cy="520483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2E4687-04AB-4CE8-8DB4-2A6386667A02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>
              <a:off x="5106556" y="2593206"/>
              <a:ext cx="0" cy="333518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490EF3-C874-46C4-842B-3BC4D85257AA}"/>
                </a:ext>
              </a:extLst>
            </p:cNvPr>
            <p:cNvCxnSpPr>
              <a:cxnSpLocks/>
              <a:stCxn id="52" idx="2"/>
              <a:endCxn id="50" idx="0"/>
            </p:cNvCxnSpPr>
            <p:nvPr/>
          </p:nvCxnSpPr>
          <p:spPr>
            <a:xfrm flipH="1">
              <a:off x="5106555" y="3683643"/>
              <a:ext cx="1" cy="236919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EEA55D-4F30-4841-AD6B-7BEE1CFEC624}"/>
                </a:ext>
              </a:extLst>
            </p:cNvPr>
            <p:cNvCxnSpPr>
              <a:cxnSpLocks/>
              <a:stCxn id="52" idx="3"/>
              <a:endCxn id="49" idx="1"/>
            </p:cNvCxnSpPr>
            <p:nvPr/>
          </p:nvCxnSpPr>
          <p:spPr>
            <a:xfrm flipV="1">
              <a:off x="5656738" y="3301326"/>
              <a:ext cx="194841" cy="3858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31A7C56-5038-4DCA-8257-163421C9743E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>
              <a:off x="7117609" y="3301326"/>
              <a:ext cx="194842" cy="1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125FA6-089B-442A-82B0-A819DCF87B83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V="1">
              <a:off x="7862634" y="2593206"/>
              <a:ext cx="0" cy="329661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C3DEA2-CA2F-43AF-A7C9-81216AF52425}"/>
                </a:ext>
              </a:extLst>
            </p:cNvPr>
            <p:cNvCxnSpPr>
              <a:cxnSpLocks/>
              <a:stCxn id="53" idx="2"/>
              <a:endCxn id="51" idx="0"/>
            </p:cNvCxnSpPr>
            <p:nvPr/>
          </p:nvCxnSpPr>
          <p:spPr>
            <a:xfrm flipH="1">
              <a:off x="7862633" y="3679786"/>
              <a:ext cx="1" cy="240776"/>
            </a:xfrm>
            <a:prstGeom prst="straightConnector1">
              <a:avLst/>
            </a:prstGeom>
            <a:ln>
              <a:solidFill>
                <a:srgbClr val="000000"/>
              </a:solidFill>
              <a:prstDash val="solid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70EA1D-B5D1-454D-98F0-668C93836410}"/>
                </a:ext>
              </a:extLst>
            </p:cNvPr>
            <p:cNvSpPr txBox="1"/>
            <p:nvPr/>
          </p:nvSpPr>
          <p:spPr>
            <a:xfrm>
              <a:off x="5178566" y="1794845"/>
              <a:ext cx="260534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kern="0" dirty="0">
                  <a:solidFill>
                    <a:srgbClr val="000000"/>
                  </a:solidFill>
                </a:rPr>
                <a:t>Abstract to Award = 30 to 120 Days</a:t>
              </a:r>
              <a:endParaRPr lang="en-US" sz="9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74FD7F-F631-4358-AA3C-AE45985AB763}"/>
                </a:ext>
              </a:extLst>
            </p:cNvPr>
            <p:cNvSpPr txBox="1"/>
            <p:nvPr/>
          </p:nvSpPr>
          <p:spPr>
            <a:xfrm>
              <a:off x="5144224" y="2941284"/>
              <a:ext cx="9224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kern="0" dirty="0">
                  <a:solidFill>
                    <a:srgbClr val="000000"/>
                  </a:solidFill>
                </a:rPr>
                <a:t>Interested</a:t>
              </a:r>
              <a:endParaRPr lang="en-US" sz="8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1AA6B2-C795-47CF-9004-0A1D2406FFB7}"/>
                </a:ext>
              </a:extLst>
            </p:cNvPr>
            <p:cNvSpPr txBox="1"/>
            <p:nvPr/>
          </p:nvSpPr>
          <p:spPr>
            <a:xfrm>
              <a:off x="5086387" y="3655804"/>
              <a:ext cx="11407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>
                  <a:solidFill>
                    <a:srgbClr val="000000"/>
                  </a:solidFill>
                </a:rPr>
                <a:t>Not Interested</a:t>
              </a:r>
              <a:endParaRPr lang="en-US" sz="8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165CFA-F9E3-4A5A-8F18-B7BC300448FE}"/>
                </a:ext>
              </a:extLst>
            </p:cNvPr>
            <p:cNvSpPr txBox="1"/>
            <p:nvPr/>
          </p:nvSpPr>
          <p:spPr>
            <a:xfrm>
              <a:off x="7862633" y="2715101"/>
              <a:ext cx="11407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>
                  <a:solidFill>
                    <a:srgbClr val="000000"/>
                  </a:solidFill>
                </a:rPr>
                <a:t>Acceptable</a:t>
              </a:r>
              <a:endParaRPr lang="en-US" sz="8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E72132-FBCE-4B03-8364-31E2FE458C55}"/>
                </a:ext>
              </a:extLst>
            </p:cNvPr>
            <p:cNvSpPr txBox="1"/>
            <p:nvPr/>
          </p:nvSpPr>
          <p:spPr>
            <a:xfrm>
              <a:off x="7862633" y="3633789"/>
              <a:ext cx="11407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>
                  <a:solidFill>
                    <a:srgbClr val="000000"/>
                  </a:solidFill>
                </a:rPr>
                <a:t>Not Accepted</a:t>
              </a:r>
              <a:endParaRPr lang="en-US" sz="8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ADFF11-06E3-4B28-9A60-950F0072F0F1}"/>
                </a:ext>
              </a:extLst>
            </p:cNvPr>
            <p:cNvSpPr txBox="1"/>
            <p:nvPr/>
          </p:nvSpPr>
          <p:spPr>
            <a:xfrm>
              <a:off x="6396478" y="2642147"/>
              <a:ext cx="137297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>
                  <a:solidFill>
                    <a:srgbClr val="000000"/>
                  </a:solidFill>
                </a:rPr>
                <a:t>Successful Negotiation</a:t>
              </a:r>
              <a:endParaRPr lang="en-US" sz="800" b="1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EBA859D-7136-4ABD-A784-77C8B323B77F}"/>
              </a:ext>
            </a:extLst>
          </p:cNvPr>
          <p:cNvSpPr/>
          <p:nvPr/>
        </p:nvSpPr>
        <p:spPr>
          <a:xfrm>
            <a:off x="180032" y="910370"/>
            <a:ext cx="3230094" cy="3409393"/>
          </a:xfrm>
          <a:prstGeom prst="rect">
            <a:avLst/>
          </a:prstGeom>
          <a:gradFill rotWithShape="1">
            <a:gsLst>
              <a:gs pos="0">
                <a:srgbClr val="C9C9C9">
                  <a:tint val="50000"/>
                  <a:satMod val="300000"/>
                </a:srgbClr>
              </a:gs>
              <a:gs pos="35000">
                <a:srgbClr val="C9C9C9">
                  <a:tint val="37000"/>
                  <a:satMod val="300000"/>
                </a:srgbClr>
              </a:gs>
              <a:gs pos="100000">
                <a:srgbClr val="C9C9C9">
                  <a:tint val="15000"/>
                  <a:satMod val="350000"/>
                </a:srgbClr>
              </a:gs>
            </a:gsLst>
            <a:lin ang="16200000" scaled="1"/>
          </a:gradFill>
          <a:ln w="28575" cap="flat" cmpd="sng" algn="ctr">
            <a:noFill/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121920" tIns="27432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kern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56" y="1489772"/>
            <a:ext cx="31758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</a:rPr>
              <a:t>Streamlined broad agency announcement (“BAA”)</a:t>
            </a:r>
            <a:endParaRPr lang="en-US" kern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</a:rPr>
              <a:t>Simplified application process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</a:rPr>
              <a:t>Projects under $750,000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0" dirty="0" smtClean="0">
              <a:solidFill>
                <a:srgbClr val="000000"/>
              </a:solidFill>
            </a:endParaRPr>
          </a:p>
        </p:txBody>
      </p:sp>
      <p:pic>
        <p:nvPicPr>
          <p:cNvPr id="70" name="Picture 69" descr="A picture containing bird&#10;&#10;Description automatically generated">
            <a:extLst>
              <a:ext uri="{FF2B5EF4-FFF2-40B4-BE49-F238E27FC236}">
                <a16:creationId xmlns:a16="http://schemas.microsoft.com/office/drawing/2014/main" id="{DCE2DF80-B50C-4B5F-AC18-2FF2D5F1C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9" y="1095518"/>
            <a:ext cx="3351568" cy="3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01E883-5B60-4E34-AFA5-E7635BF4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 Acquisitions Team: </a:t>
            </a:r>
            <a:br>
              <a:rPr lang="en-US" dirty="0"/>
            </a:br>
            <a:r>
              <a:rPr lang="en-US" dirty="0" smtClean="0"/>
              <a:t>The EZ-BAA &amp; </a:t>
            </a:r>
            <a:r>
              <a:rPr lang="en-US" dirty="0"/>
              <a:t>COVID-19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5EF81-A14C-45C9-8D6F-77AD50C2B758}"/>
              </a:ext>
            </a:extLst>
          </p:cNvPr>
          <p:cNvSpPr txBox="1"/>
          <p:nvPr/>
        </p:nvSpPr>
        <p:spPr>
          <a:xfrm>
            <a:off x="660018" y="3647499"/>
            <a:ext cx="224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EZ-BAA 2.0 Released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(BAA-20-100-SOL-0002)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754D8-F1F9-4854-AE68-3A0FFAD0D65B}"/>
              </a:ext>
            </a:extLst>
          </p:cNvPr>
          <p:cNvSpPr/>
          <p:nvPr/>
        </p:nvSpPr>
        <p:spPr>
          <a:xfrm rot="18900000">
            <a:off x="2076083" y="2507871"/>
            <a:ext cx="1229491" cy="208437"/>
          </a:xfrm>
          <a:prstGeom prst="rect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5C4FD-696F-4DB7-B0C3-EB2FEA545413}"/>
              </a:ext>
            </a:extLst>
          </p:cNvPr>
          <p:cNvSpPr/>
          <p:nvPr/>
        </p:nvSpPr>
        <p:spPr>
          <a:xfrm rot="18900000">
            <a:off x="3893309" y="2504559"/>
            <a:ext cx="1229491" cy="231046"/>
          </a:xfrm>
          <a:prstGeom prst="rect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49BC-4EAD-4D48-9FEF-012CDC4560AB}"/>
              </a:ext>
            </a:extLst>
          </p:cNvPr>
          <p:cNvSpPr/>
          <p:nvPr/>
        </p:nvSpPr>
        <p:spPr>
          <a:xfrm rot="18900000">
            <a:off x="5702540" y="2504559"/>
            <a:ext cx="1229491" cy="231046"/>
          </a:xfrm>
          <a:prstGeom prst="rect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246BC0-1270-488D-8D34-5F0F1815070D}"/>
              </a:ext>
            </a:extLst>
          </p:cNvPr>
          <p:cNvSpPr/>
          <p:nvPr/>
        </p:nvSpPr>
        <p:spPr>
          <a:xfrm>
            <a:off x="1096720" y="1781676"/>
            <a:ext cx="1529079" cy="1529079"/>
          </a:xfrm>
          <a:prstGeom prst="ellipse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D0B5DD-F18C-4911-A5BF-D6960FC6D418}"/>
              </a:ext>
            </a:extLst>
          </p:cNvPr>
          <p:cNvSpPr/>
          <p:nvPr/>
        </p:nvSpPr>
        <p:spPr>
          <a:xfrm>
            <a:off x="2909001" y="1781676"/>
            <a:ext cx="1529079" cy="1529079"/>
          </a:xfrm>
          <a:prstGeom prst="ellipse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E1C65D-7112-4B1A-8C01-9DDE208DAE69}"/>
              </a:ext>
            </a:extLst>
          </p:cNvPr>
          <p:cNvSpPr/>
          <p:nvPr/>
        </p:nvSpPr>
        <p:spPr>
          <a:xfrm>
            <a:off x="4721283" y="1781676"/>
            <a:ext cx="1529079" cy="1529079"/>
          </a:xfrm>
          <a:prstGeom prst="ellipse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3B93F3-2921-4728-A319-34C3908E81AD}"/>
              </a:ext>
            </a:extLst>
          </p:cNvPr>
          <p:cNvSpPr/>
          <p:nvPr/>
        </p:nvSpPr>
        <p:spPr>
          <a:xfrm>
            <a:off x="6533564" y="1781676"/>
            <a:ext cx="1529079" cy="1529079"/>
          </a:xfrm>
          <a:prstGeom prst="ellipse">
            <a:avLst/>
          </a:prstGeom>
          <a:gradFill>
            <a:gsLst>
              <a:gs pos="100000">
                <a:srgbClr val="172D11"/>
              </a:gs>
              <a:gs pos="0">
                <a:srgbClr val="428230"/>
              </a:gs>
            </a:gsLst>
            <a:lin ang="15000000" scaled="0"/>
          </a:gradFill>
          <a:ln>
            <a:noFill/>
          </a:ln>
          <a:effectLst>
            <a:outerShdw blurRad="381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6AC59-55BE-4900-A68F-C7E975311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52744" y="3354597"/>
            <a:ext cx="241592" cy="22548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F34D9B3-2398-4A7E-A729-1A3400AAE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40463" y="3354597"/>
            <a:ext cx="241592" cy="22548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F392AC1-65E9-47AF-AF57-DAB66C1F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65026" y="3354597"/>
            <a:ext cx="241592" cy="22548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B6B1556-6995-4EB0-B0ED-335F8A5C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77307" y="3354597"/>
            <a:ext cx="241592" cy="2254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ED746-17BC-4C67-9919-AE99B934A79C}"/>
              </a:ext>
            </a:extLst>
          </p:cNvPr>
          <p:cNvGrpSpPr/>
          <p:nvPr/>
        </p:nvGrpSpPr>
        <p:grpSpPr>
          <a:xfrm>
            <a:off x="3081385" y="1944912"/>
            <a:ext cx="1202608" cy="1202608"/>
            <a:chOff x="-1480169" y="2651428"/>
            <a:chExt cx="1142678" cy="114267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2AE10C-BA02-4D62-BB79-A0872777C718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en-US" sz="2000" b="1" dirty="0">
                  <a:solidFill>
                    <a:srgbClr val="000000"/>
                  </a:solidFill>
                </a:rPr>
                <a:t>500+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CE3DD0-5416-4FE0-9818-156F88779543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8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1B0635-A47F-4434-873E-4C19EF2B44BA}"/>
              </a:ext>
            </a:extLst>
          </p:cNvPr>
          <p:cNvGrpSpPr/>
          <p:nvPr/>
        </p:nvGrpSpPr>
        <p:grpSpPr>
          <a:xfrm>
            <a:off x="4890616" y="1944912"/>
            <a:ext cx="1202608" cy="1202609"/>
            <a:chOff x="-1480169" y="2651428"/>
            <a:chExt cx="1142678" cy="11426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AB609E-2CEC-49B1-9E7F-E1207559A3BC}"/>
                </a:ext>
              </a:extLst>
            </p:cNvPr>
            <p:cNvSpPr/>
            <p:nvPr/>
          </p:nvSpPr>
          <p:spPr>
            <a:xfrm>
              <a:off x="-1480169" y="2651429"/>
              <a:ext cx="1142678" cy="11426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en-US" sz="2000" b="1" dirty="0" smtClean="0">
                  <a:solidFill>
                    <a:srgbClr val="000000"/>
                  </a:solidFill>
                </a:rPr>
                <a:t>36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1DF48B1-E432-4F10-847C-6D8DACCE7A10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8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A0353D-03BF-4A3F-B9EE-35DC62883C1F}"/>
              </a:ext>
            </a:extLst>
          </p:cNvPr>
          <p:cNvGrpSpPr/>
          <p:nvPr/>
        </p:nvGrpSpPr>
        <p:grpSpPr>
          <a:xfrm>
            <a:off x="6693075" y="1937030"/>
            <a:ext cx="1202608" cy="1210491"/>
            <a:chOff x="-1480169" y="2643938"/>
            <a:chExt cx="1142678" cy="115016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8278B1-DE2F-467C-B5BE-69CECAA6AECF}"/>
                </a:ext>
              </a:extLst>
            </p:cNvPr>
            <p:cNvSpPr/>
            <p:nvPr/>
          </p:nvSpPr>
          <p:spPr>
            <a:xfrm>
              <a:off x="-1480169" y="2643938"/>
              <a:ext cx="1142678" cy="11426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9</a:t>
              </a:r>
              <a:endParaRPr lang="en-US" sz="20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69F4B1-21F1-4EC6-B2E8-85DD576E54BC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8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8632C-8479-4758-88E8-C0100E137BE3}"/>
              </a:ext>
            </a:extLst>
          </p:cNvPr>
          <p:cNvGrpSpPr/>
          <p:nvPr/>
        </p:nvGrpSpPr>
        <p:grpSpPr>
          <a:xfrm>
            <a:off x="1272153" y="1944912"/>
            <a:ext cx="1202608" cy="1202608"/>
            <a:chOff x="-1480169" y="2651428"/>
            <a:chExt cx="1142678" cy="114267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F2EA0A-B29C-4053-8760-2A315079F061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FEB 2020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71755A-A379-48A6-BC9E-5C1097E851E9}"/>
                </a:ext>
              </a:extLst>
            </p:cNvPr>
            <p:cNvSpPr/>
            <p:nvPr/>
          </p:nvSpPr>
          <p:spPr>
            <a:xfrm>
              <a:off x="-1480169" y="2651428"/>
              <a:ext cx="1142678" cy="114267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8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EAC423-3DB1-47B8-808F-8FB9C66C6448}"/>
              </a:ext>
            </a:extLst>
          </p:cNvPr>
          <p:cNvSpPr txBox="1"/>
          <p:nvPr/>
        </p:nvSpPr>
        <p:spPr>
          <a:xfrm>
            <a:off x="2898819" y="3647499"/>
            <a:ext cx="159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Submissions Received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6638F1-728D-4431-87C5-1E9BD4A8C647}"/>
              </a:ext>
            </a:extLst>
          </p:cNvPr>
          <p:cNvSpPr txBox="1"/>
          <p:nvPr/>
        </p:nvSpPr>
        <p:spPr>
          <a:xfrm>
            <a:off x="6250362" y="3637590"/>
            <a:ext cx="210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Fewest Number of Days from Abstract to Award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EAFF2B-2CB2-4B0F-A5AC-4BD677A5E125}"/>
              </a:ext>
            </a:extLst>
          </p:cNvPr>
          <p:cNvSpPr txBox="1"/>
          <p:nvPr/>
        </p:nvSpPr>
        <p:spPr>
          <a:xfrm>
            <a:off x="4702675" y="3655783"/>
            <a:ext cx="159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Contracts Executed 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8E71-3259-4DEB-8011-AD7F6F3AC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474" y="12668"/>
            <a:ext cx="734651" cy="82954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E8F03F9-6F05-434B-AD97-CFE1636A0694}"/>
              </a:ext>
            </a:extLst>
          </p:cNvPr>
          <p:cNvGrpSpPr/>
          <p:nvPr/>
        </p:nvGrpSpPr>
        <p:grpSpPr>
          <a:xfrm>
            <a:off x="3341915" y="1111282"/>
            <a:ext cx="2758736" cy="533042"/>
            <a:chOff x="2716514" y="1020024"/>
            <a:chExt cx="2758736" cy="5330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EA1AF4-FEFB-4E5D-BC30-34A35C4B3C95}"/>
                </a:ext>
              </a:extLst>
            </p:cNvPr>
            <p:cNvSpPr txBox="1"/>
            <p:nvPr/>
          </p:nvSpPr>
          <p:spPr>
            <a:xfrm>
              <a:off x="3880959" y="1091401"/>
              <a:ext cx="159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EZ-BAA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240F39-3296-4CFC-9AF7-0D6EB0DE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6514" y="1020024"/>
              <a:ext cx="1276848" cy="492443"/>
            </a:xfrm>
            <a:prstGeom prst="rect">
              <a:avLst/>
            </a:prstGeom>
          </p:spPr>
        </p:pic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5C9730-58C5-4C8A-893B-AE00021A2B01}"/>
              </a:ext>
            </a:extLst>
          </p:cNvPr>
          <p:cNvCxnSpPr/>
          <p:nvPr/>
        </p:nvCxnSpPr>
        <p:spPr>
          <a:xfrm flipH="1">
            <a:off x="1272153" y="1410105"/>
            <a:ext cx="18092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D71AF8-8C89-4C4A-BCD1-0A8AB3835FAB}"/>
              </a:ext>
            </a:extLst>
          </p:cNvPr>
          <p:cNvCxnSpPr/>
          <p:nvPr/>
        </p:nvCxnSpPr>
        <p:spPr>
          <a:xfrm flipH="1">
            <a:off x="6143201" y="1410105"/>
            <a:ext cx="18092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6CC1BF-D54C-4651-AA5F-D218F4E4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 Acquisitions Team: Aligning Interests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CF6B7-305F-4E7E-91D4-15BE0E420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5" y="51860"/>
            <a:ext cx="591774" cy="66821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0964BD-E28B-405A-8DC7-A0AFD7C21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18471"/>
              </p:ext>
            </p:extLst>
          </p:nvPr>
        </p:nvGraphicFramePr>
        <p:xfrm>
          <a:off x="4055948" y="770496"/>
          <a:ext cx="5448008" cy="380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6241AA-5314-44B7-AD3B-550E7723DAF3}"/>
              </a:ext>
            </a:extLst>
          </p:cNvPr>
          <p:cNvSpPr/>
          <p:nvPr/>
        </p:nvSpPr>
        <p:spPr>
          <a:xfrm>
            <a:off x="180028" y="1054653"/>
            <a:ext cx="4258619" cy="3349740"/>
          </a:xfrm>
          <a:prstGeom prst="rect">
            <a:avLst/>
          </a:prstGeom>
          <a:gradFill rotWithShape="1">
            <a:gsLst>
              <a:gs pos="0">
                <a:srgbClr val="C9C9C9">
                  <a:tint val="50000"/>
                  <a:satMod val="300000"/>
                </a:srgbClr>
              </a:gs>
              <a:gs pos="35000">
                <a:srgbClr val="C9C9C9">
                  <a:tint val="37000"/>
                  <a:satMod val="300000"/>
                </a:srgbClr>
              </a:gs>
              <a:gs pos="100000">
                <a:srgbClr val="C9C9C9">
                  <a:tint val="15000"/>
                  <a:satMod val="350000"/>
                </a:srgbClr>
              </a:gs>
            </a:gsLst>
            <a:lin ang="16200000" scaled="1"/>
          </a:gradFill>
          <a:ln w="28575" cap="flat" cmpd="sng" algn="ctr">
            <a:noFill/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121920" tIns="54864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rgbClr val="000000"/>
                </a:solidFill>
              </a:rPr>
              <a:t>Every </a:t>
            </a:r>
            <a:r>
              <a:rPr lang="en-US" sz="2000" b="1" dirty="0" err="1">
                <a:solidFill>
                  <a:srgbClr val="000000"/>
                </a:solidFill>
              </a:rPr>
              <a:t>DRIVe</a:t>
            </a:r>
            <a:r>
              <a:rPr lang="en-US" sz="2000" b="1" dirty="0">
                <a:solidFill>
                  <a:srgbClr val="000000"/>
                </a:solidFill>
              </a:rPr>
              <a:t> contract has included a cost-share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4FFCF5-5F78-4D9F-B20D-38715579F164}"/>
              </a:ext>
            </a:extLst>
          </p:cNvPr>
          <p:cNvGrpSpPr/>
          <p:nvPr/>
        </p:nvGrpSpPr>
        <p:grpSpPr>
          <a:xfrm>
            <a:off x="4438647" y="1065069"/>
            <a:ext cx="4539130" cy="3359946"/>
            <a:chOff x="3879056" y="1012029"/>
            <a:chExt cx="5071836" cy="335994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C014D7-5474-4DA4-B139-82C552CD50A2}"/>
                </a:ext>
              </a:extLst>
            </p:cNvPr>
            <p:cNvCxnSpPr>
              <a:cxnSpLocks/>
            </p:cNvCxnSpPr>
            <p:nvPr/>
          </p:nvCxnSpPr>
          <p:spPr>
            <a:xfrm>
              <a:off x="3879056" y="1012029"/>
              <a:ext cx="5071836" cy="0"/>
            </a:xfrm>
            <a:prstGeom prst="line">
              <a:avLst/>
            </a:prstGeom>
            <a:ln>
              <a:solidFill>
                <a:srgbClr val="5084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1FFF0B-A990-48A7-BF8B-3712EEE5C84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056" y="4371975"/>
              <a:ext cx="5071836" cy="0"/>
            </a:xfrm>
            <a:prstGeom prst="line">
              <a:avLst/>
            </a:prstGeom>
            <a:ln>
              <a:solidFill>
                <a:srgbClr val="5084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 descr="A picture containing bird&#10;&#10;Description automatically generated">
            <a:extLst>
              <a:ext uri="{FF2B5EF4-FFF2-40B4-BE49-F238E27FC236}">
                <a16:creationId xmlns:a16="http://schemas.microsoft.com/office/drawing/2014/main" id="{DCE2DF80-B50C-4B5F-AC18-2FF2D5F1CF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8" y="1018746"/>
            <a:ext cx="4258619" cy="425001"/>
          </a:xfrm>
          <a:prstGeom prst="rect">
            <a:avLst/>
          </a:prstGeom>
        </p:spPr>
      </p:pic>
      <p:pic>
        <p:nvPicPr>
          <p:cNvPr id="10" name="Picture 9" descr="A picture containing table, object&#10;&#10;Description automatically generated">
            <a:extLst>
              <a:ext uri="{FF2B5EF4-FFF2-40B4-BE49-F238E27FC236}">
                <a16:creationId xmlns:a16="http://schemas.microsoft.com/office/drawing/2014/main" id="{B0D083BB-2E7C-4355-AEE7-4652382784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9" y="2311236"/>
            <a:ext cx="3193595" cy="2129064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4186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7EBDD-6775-4CD3-9EC7-7C5A9023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 Acquisitions Team: BARDA Ventures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483A7-6B08-43C8-AB36-FD38CD2D0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5" y="51860"/>
            <a:ext cx="591774" cy="6682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57AEF4-A8AF-47EB-82DB-CFD55AEFDEDA}"/>
              </a:ext>
            </a:extLst>
          </p:cNvPr>
          <p:cNvGrpSpPr/>
          <p:nvPr/>
        </p:nvGrpSpPr>
        <p:grpSpPr>
          <a:xfrm>
            <a:off x="293789" y="1072090"/>
            <a:ext cx="8556423" cy="3204876"/>
            <a:chOff x="293788" y="1072091"/>
            <a:chExt cx="8556423" cy="320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E5033C-88BF-437F-BE39-66F360B273F0}"/>
                </a:ext>
              </a:extLst>
            </p:cNvPr>
            <p:cNvGrpSpPr/>
            <p:nvPr/>
          </p:nvGrpSpPr>
          <p:grpSpPr>
            <a:xfrm>
              <a:off x="293788" y="1072091"/>
              <a:ext cx="2797507" cy="3204876"/>
              <a:chOff x="404510" y="1141899"/>
              <a:chExt cx="4167490" cy="311408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D827D-1AE4-4A2E-B139-D3EC74E129BA}"/>
                  </a:ext>
                </a:extLst>
              </p:cNvPr>
              <p:cNvSpPr/>
              <p:nvPr/>
            </p:nvSpPr>
            <p:spPr>
              <a:xfrm>
                <a:off x="404511" y="1196885"/>
                <a:ext cx="4167489" cy="3059102"/>
              </a:xfrm>
              <a:prstGeom prst="rect">
                <a:avLst/>
              </a:prstGeom>
              <a:gradFill rotWithShape="1">
                <a:gsLst>
                  <a:gs pos="0">
                    <a:srgbClr val="C9C9C9">
                      <a:tint val="50000"/>
                      <a:satMod val="300000"/>
                    </a:srgbClr>
                  </a:gs>
                  <a:gs pos="35000">
                    <a:srgbClr val="C9C9C9">
                      <a:tint val="37000"/>
                      <a:satMod val="300000"/>
                    </a:srgbClr>
                  </a:gs>
                  <a:gs pos="100000">
                    <a:srgbClr val="C9C9C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28575" cap="flat" cmpd="sng" algn="ctr">
                <a:noFill/>
                <a:prstDash val="sysDot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Overflow="overflow" horzOverflow="overflow" vert="horz" wrap="square" lIns="182880" tIns="45720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‘21st Century Cures Act’ </a:t>
                </a: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authorized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BARDA to utilize “strategic venture capital practices and methods […]”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(see (P.L. 114-255</a:t>
                </a: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))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21" name="Picture 20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1E990398-77BC-48AE-86E4-F9ADFBB9C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510" y="1141899"/>
                <a:ext cx="4167489" cy="412962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851FBA-3B98-4734-9EB1-A105513A5C79}"/>
                </a:ext>
              </a:extLst>
            </p:cNvPr>
            <p:cNvGrpSpPr/>
            <p:nvPr/>
          </p:nvGrpSpPr>
          <p:grpSpPr>
            <a:xfrm>
              <a:off x="3173246" y="1072091"/>
              <a:ext cx="2797507" cy="3204876"/>
              <a:chOff x="404510" y="1141899"/>
              <a:chExt cx="4167490" cy="31140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24D2C4-DB04-477B-8089-66F0F233ED8F}"/>
                  </a:ext>
                </a:extLst>
              </p:cNvPr>
              <p:cNvSpPr/>
              <p:nvPr/>
            </p:nvSpPr>
            <p:spPr>
              <a:xfrm>
                <a:off x="404511" y="1196885"/>
                <a:ext cx="4167489" cy="3059102"/>
              </a:xfrm>
              <a:prstGeom prst="rect">
                <a:avLst/>
              </a:prstGeom>
              <a:gradFill rotWithShape="1">
                <a:gsLst>
                  <a:gs pos="0">
                    <a:srgbClr val="C9C9C9">
                      <a:tint val="50000"/>
                      <a:satMod val="300000"/>
                    </a:srgbClr>
                  </a:gs>
                  <a:gs pos="35000">
                    <a:srgbClr val="C9C9C9">
                      <a:tint val="37000"/>
                      <a:satMod val="300000"/>
                    </a:srgbClr>
                  </a:gs>
                  <a:gs pos="100000">
                    <a:srgbClr val="C9C9C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28575" cap="flat" cmpd="sng" algn="ctr">
                <a:noFill/>
                <a:prstDash val="sysDot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Overflow="overflow" horzOverflow="overflow" vert="horz" wrap="square" lIns="182880" tIns="45720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Extensive Market Research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&amp;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Requirement Development</a:t>
                </a:r>
              </a:p>
            </p:txBody>
          </p:sp>
          <p:pic>
            <p:nvPicPr>
              <p:cNvPr id="24" name="Picture 23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EA03AC4-407E-4AB4-8D15-022A5DAD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510" y="1141899"/>
                <a:ext cx="4167489" cy="41296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6391A0-20B8-4085-9673-81A090E50C40}"/>
                </a:ext>
              </a:extLst>
            </p:cNvPr>
            <p:cNvGrpSpPr/>
            <p:nvPr/>
          </p:nvGrpSpPr>
          <p:grpSpPr>
            <a:xfrm>
              <a:off x="6052704" y="1072091"/>
              <a:ext cx="2797507" cy="3204876"/>
              <a:chOff x="404510" y="1141899"/>
              <a:chExt cx="4167490" cy="311408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0294D5-15BE-4938-8B5E-10F22950988E}"/>
                  </a:ext>
                </a:extLst>
              </p:cNvPr>
              <p:cNvSpPr/>
              <p:nvPr/>
            </p:nvSpPr>
            <p:spPr>
              <a:xfrm>
                <a:off x="404511" y="1196885"/>
                <a:ext cx="4167489" cy="3059102"/>
              </a:xfrm>
              <a:prstGeom prst="rect">
                <a:avLst/>
              </a:prstGeom>
              <a:gradFill rotWithShape="1">
                <a:gsLst>
                  <a:gs pos="0">
                    <a:srgbClr val="C9C9C9">
                      <a:tint val="50000"/>
                      <a:satMod val="300000"/>
                    </a:srgbClr>
                  </a:gs>
                  <a:gs pos="35000">
                    <a:srgbClr val="C9C9C9">
                      <a:tint val="37000"/>
                      <a:satMod val="300000"/>
                    </a:srgbClr>
                  </a:gs>
                  <a:gs pos="100000">
                    <a:srgbClr val="C9C9C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28575" cap="flat" cmpd="sng" algn="ctr">
                <a:noFill/>
                <a:prstDash val="sysDot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Overflow="overflow" horzOverflow="overflow" vert="horz" wrap="square" lIns="182880" tIns="45720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700" b="1" dirty="0" smtClean="0">
                  <a:solidFill>
                    <a:srgbClr val="000000"/>
                  </a:solidFill>
                  <a:latin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700" b="1" dirty="0" smtClean="0">
                    <a:solidFill>
                      <a:srgbClr val="000000"/>
                    </a:solidFill>
                    <a:latin typeface="Arial"/>
                  </a:rPr>
                  <a:t>Next Steps: Fiscal Year 2021</a:t>
                </a:r>
                <a:endParaRPr lang="en-US" sz="17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27" name="Picture 2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12994A31-4DEA-486B-85FD-749FD7994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510" y="1141899"/>
                <a:ext cx="4167489" cy="41296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D091B-1EE5-4EC4-952E-338BF0A2F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2" t="39350" r="6173" b="5932"/>
          <a:stretch/>
        </p:blipFill>
        <p:spPr bwMode="auto">
          <a:xfrm>
            <a:off x="1171449" y="3008299"/>
            <a:ext cx="1052205" cy="115785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2593FD-3F9C-423D-8FB6-DE5ED92923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r="-1302"/>
          <a:stretch/>
        </p:blipFill>
        <p:spPr>
          <a:xfrm>
            <a:off x="3395179" y="3191195"/>
            <a:ext cx="2353641" cy="82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8" name="Picture 17" descr="Innovation PNG Transparent Images | PNG All">
            <a:extLst>
              <a:ext uri="{FF2B5EF4-FFF2-40B4-BE49-F238E27FC236}">
                <a16:creationId xmlns:a16="http://schemas.microsoft.com/office/drawing/2014/main" id="{4EF514BC-9D6E-4B22-8236-EA1ACCECD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55" y="2702822"/>
            <a:ext cx="2083805" cy="14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2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51B8ED49A07498A2A992F43753529" ma:contentTypeVersion="9" ma:contentTypeDescription="Create a new document." ma:contentTypeScope="" ma:versionID="88085d59fceaf13b09a76ad2b732ed04">
  <xsd:schema xmlns:xsd="http://www.w3.org/2001/XMLSchema" xmlns:xs="http://www.w3.org/2001/XMLSchema" xmlns:p="http://schemas.microsoft.com/office/2006/metadata/properties" xmlns:ns2="acacc7b5-7480-4843-9441-74b6bf7e295f" xmlns:ns3="79a56c88-04d7-4eef-8f0d-f99fe9a88e3b" targetNamespace="http://schemas.microsoft.com/office/2006/metadata/properties" ma:root="true" ma:fieldsID="bf02e66e4cf558313bb9ee1b027afcb3" ns2:_="" ns3:_="">
    <xsd:import namespace="acacc7b5-7480-4843-9441-74b6bf7e295f"/>
    <xsd:import namespace="79a56c88-04d7-4eef-8f0d-f99fe9a88e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cc7b5-7480-4843-9441-74b6bf7e2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6c88-04d7-4eef-8f0d-f99fe9a88e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0FBFF6-B324-4F32-BBB1-72F70CD8FA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65891D-A517-4262-8F30-6ACF86C58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cc7b5-7480-4843-9441-74b6bf7e295f"/>
    <ds:schemaRef ds:uri="79a56c88-04d7-4eef-8f0d-f99fe9a88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F847EF-B67A-4F59-803E-7BA1D94D076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9a56c88-04d7-4eef-8f0d-f99fe9a88e3b"/>
    <ds:schemaRef ds:uri="http://purl.org/dc/elements/1.1/"/>
    <ds:schemaRef ds:uri="http://schemas.microsoft.com/office/2006/metadata/properties"/>
    <ds:schemaRef ds:uri="acacc7b5-7480-4843-9441-74b6bf7e295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8228</TotalTime>
  <Words>245</Words>
  <Application>Microsoft Office PowerPoint</Application>
  <PresentationFormat>On-screen Show (16:9)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Division of Research, Innovation &amp; Ventures (DRIVe) Acquisitions Team</vt:lpstr>
      <vt:lpstr>DRIVe Acquisitions Team: EZ-BAA 2.0</vt:lpstr>
      <vt:lpstr>DRIVe Acquisitions Team:  The EZ-BAA &amp; COVID-19 Response</vt:lpstr>
      <vt:lpstr>DRIVe Acquisitions Team: Aligning Interests</vt:lpstr>
      <vt:lpstr>DRIVe Acquisitions Team: BARDA Ventures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 ASPR PowerPoint Slide Template</dc:title>
  <dc:subject>ASPR PowerPoint Template</dc:subject>
  <dc:creator>Mary Radebach</dc:creator>
  <cp:lastModifiedBy>Miles-Francois, Denise (OS/ASPR/BARDA)</cp:lastModifiedBy>
  <cp:revision>218</cp:revision>
  <cp:lastPrinted>2018-03-23T14:10:25Z</cp:lastPrinted>
  <dcterms:created xsi:type="dcterms:W3CDTF">2018-01-29T20:56:18Z</dcterms:created>
  <dcterms:modified xsi:type="dcterms:W3CDTF">2020-10-16T20:12:15Z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0x01010073A51B8ED49A07498A2A992F43753529</vt:lpwstr>
  </property>
  <property fmtid="{D5CDD505-2E9C-101B-9397-08002B2CF9AE}" pid="3" name="MSIP_Label_0fbebf56-50d5-4972-adb3-969c09594f76_Enabled">
    <vt:lpwstr>true</vt:lpwstr>
  </property>
  <property fmtid="{D5CDD505-2E9C-101B-9397-08002B2CF9AE}" pid="4" name="MSIP_Label_0fbebf56-50d5-4972-adb3-969c09594f76_SetDate">
    <vt:lpwstr>2020-08-20T17:36:58Z</vt:lpwstr>
  </property>
  <property fmtid="{D5CDD505-2E9C-101B-9397-08002B2CF9AE}" pid="5" name="MSIP_Label_0fbebf56-50d5-4972-adb3-969c09594f76_Method">
    <vt:lpwstr>Privileged</vt:lpwstr>
  </property>
  <property fmtid="{D5CDD505-2E9C-101B-9397-08002B2CF9AE}" pid="6" name="MSIP_Label_0fbebf56-50d5-4972-adb3-969c09594f76_Name">
    <vt:lpwstr>Public</vt:lpwstr>
  </property>
  <property fmtid="{D5CDD505-2E9C-101B-9397-08002B2CF9AE}" pid="7" name="MSIP_Label_0fbebf56-50d5-4972-adb3-969c09594f76_SiteId">
    <vt:lpwstr>437e427d-90c6-45ca-aec6-cea5129e56e4</vt:lpwstr>
  </property>
  <property fmtid="{D5CDD505-2E9C-101B-9397-08002B2CF9AE}" pid="8" name="MSIP_Label_0fbebf56-50d5-4972-adb3-969c09594f76_ActionId">
    <vt:lpwstr>4878c233-8161-4eb3-aca2-0b4c405b7231</vt:lpwstr>
  </property>
  <property fmtid="{D5CDD505-2E9C-101B-9397-08002B2CF9AE}" pid="9" name="MSIP_Label_0fbebf56-50d5-4972-adb3-969c09594f76_ContentBits">
    <vt:lpwstr>3</vt:lpwstr>
  </property>
</Properties>
</file>