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</p:sldMasterIdLst>
  <p:notesMasterIdLst>
    <p:notesMasterId r:id="rId15"/>
  </p:notesMasterIdLst>
  <p:sldIdLst>
    <p:sldId id="269" r:id="rId6"/>
    <p:sldId id="263" r:id="rId7"/>
    <p:sldId id="271" r:id="rId8"/>
    <p:sldId id="258" r:id="rId9"/>
    <p:sldId id="265" r:id="rId10"/>
    <p:sldId id="268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7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65C1-5E24-42A9-8E1D-15D0441CEF9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2111A-0403-45F5-A1EB-E2E230DA0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72B32-1A00-43DB-BBB8-B81738A487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111A-0403-45F5-A1EB-E2E230DA08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111A-0403-45F5-A1EB-E2E230DA08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111A-0403-45F5-A1EB-E2E230DA0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111A-0403-45F5-A1EB-E2E230DA08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111A-0403-45F5-A1EB-E2E230DA08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111A-0403-45F5-A1EB-E2E230DA08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 baseline="0">
                <a:solidFill>
                  <a:srgbClr val="102B62"/>
                </a:solidFill>
              </a:defRPr>
            </a:lvl1pPr>
          </a:lstStyle>
          <a:p>
            <a:r>
              <a:rPr lang="en-US" dirty="0"/>
              <a:t>Different title per slide, Arial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98603"/>
            <a:ext cx="10972800" cy="4368799"/>
          </a:xfrm>
        </p:spPr>
        <p:txBody>
          <a:bodyPr/>
          <a:lstStyle>
            <a:lvl1pPr marL="342891" indent="-342891">
              <a:buSzPct val="125000"/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32" indent="-285744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2971" indent="-228594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972800" y="6375402"/>
            <a:ext cx="711200" cy="259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E4B45-3C0D-4DB7-A4A8-89FEB5CAB5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18255-AF23-473B-9B24-7E7214F4CFCF}"/>
              </a:ext>
            </a:extLst>
          </p:cNvPr>
          <p:cNvSpPr txBox="1"/>
          <p:nvPr userDrawn="1"/>
        </p:nvSpPr>
        <p:spPr>
          <a:xfrm>
            <a:off x="2760508" y="6304002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33E168-9658-47C0-A9EA-34F687BDE87F}"/>
              </a:ext>
            </a:extLst>
          </p:cNvPr>
          <p:cNvSpPr/>
          <p:nvPr userDrawn="1"/>
        </p:nvSpPr>
        <p:spPr>
          <a:xfrm>
            <a:off x="4834361" y="6487274"/>
            <a:ext cx="2672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UNCLASSIFIED/FOR PUBLIC  USE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91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972800" y="6375401"/>
            <a:ext cx="711200" cy="2593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333" smtClean="0">
                <a:solidFill>
                  <a:schemeClr val="bg1"/>
                </a:solidFill>
              </a:rPr>
              <a:pPr/>
              <a:t>‹#›</a:t>
            </a:fld>
            <a:endParaRPr lang="en-US" sz="1333" dirty="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B09E34-BE25-497F-BA37-3FB300823C4B}"/>
              </a:ext>
            </a:extLst>
          </p:cNvPr>
          <p:cNvSpPr txBox="1"/>
          <p:nvPr userDrawn="1"/>
        </p:nvSpPr>
        <p:spPr>
          <a:xfrm>
            <a:off x="1625600" y="6445355"/>
            <a:ext cx="9038848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0" i="1" u="none" strike="noStrike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A38B0-76F3-4707-9C39-23D0D1C1FD69}"/>
              </a:ext>
            </a:extLst>
          </p:cNvPr>
          <p:cNvSpPr/>
          <p:nvPr userDrawn="1"/>
        </p:nvSpPr>
        <p:spPr>
          <a:xfrm>
            <a:off x="5226959" y="6089134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UNCLASSIFIED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77C3F-4315-4131-9AFF-161F585A0B1F}"/>
              </a:ext>
            </a:extLst>
          </p:cNvPr>
          <p:cNvSpPr/>
          <p:nvPr userDrawn="1"/>
        </p:nvSpPr>
        <p:spPr>
          <a:xfrm>
            <a:off x="4876800" y="76200"/>
            <a:ext cx="2235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7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21E75D-D643-4925-BFC2-319368EB0AC0}"/>
              </a:ext>
            </a:extLst>
          </p:cNvPr>
          <p:cNvSpPr/>
          <p:nvPr userDrawn="1"/>
        </p:nvSpPr>
        <p:spPr>
          <a:xfrm>
            <a:off x="5226959" y="6089134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UNCLASSIFIED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2B5E24-C4E4-4A1D-92E3-46B6D249EAD1}"/>
              </a:ext>
            </a:extLst>
          </p:cNvPr>
          <p:cNvSpPr/>
          <p:nvPr userDrawn="1"/>
        </p:nvSpPr>
        <p:spPr>
          <a:xfrm>
            <a:off x="4876800" y="76200"/>
            <a:ext cx="2235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79574-D3FA-4082-874E-7BBE74C0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2272F9-F35B-43AC-8738-428AFCC1DE7A}"/>
              </a:ext>
            </a:extLst>
          </p:cNvPr>
          <p:cNvSpPr/>
          <p:nvPr userDrawn="1"/>
        </p:nvSpPr>
        <p:spPr>
          <a:xfrm>
            <a:off x="4876800" y="6542947"/>
            <a:ext cx="2235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456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AF4E7F-03AA-49FC-98BF-1B647C41731B}"/>
              </a:ext>
            </a:extLst>
          </p:cNvPr>
          <p:cNvSpPr/>
          <p:nvPr userDrawn="1"/>
        </p:nvSpPr>
        <p:spPr>
          <a:xfrm>
            <a:off x="4876800" y="76200"/>
            <a:ext cx="2235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054BB-E3FD-4D20-9F78-B3B74726CEE2}"/>
              </a:ext>
            </a:extLst>
          </p:cNvPr>
          <p:cNvSpPr/>
          <p:nvPr userDrawn="1"/>
        </p:nvSpPr>
        <p:spPr>
          <a:xfrm>
            <a:off x="4876800" y="6578600"/>
            <a:ext cx="2235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767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B9BA11-3BDA-46E1-BEEC-2D58E50858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E206869-C91E-4B04-80A3-9C85B61BB6FE}"/>
              </a:ext>
            </a:extLst>
          </p:cNvPr>
          <p:cNvSpPr txBox="1">
            <a:spLocks/>
          </p:cNvSpPr>
          <p:nvPr userDrawn="1"/>
        </p:nvSpPr>
        <p:spPr>
          <a:xfrm>
            <a:off x="10972800" y="6375402"/>
            <a:ext cx="711200" cy="2593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333" smtClean="0">
                <a:solidFill>
                  <a:schemeClr val="bg1"/>
                </a:solidFill>
              </a:rPr>
              <a:pPr/>
              <a:t>‹#›</a:t>
            </a:fld>
            <a:endParaRPr lang="en-US" sz="1333" dirty="0">
              <a:solidFill>
                <a:schemeClr val="bg1"/>
              </a:solidFill>
            </a:endParaRPr>
          </a:p>
        </p:txBody>
      </p:sp>
      <p:pic>
        <p:nvPicPr>
          <p:cNvPr id="13" name="Picture 12" descr="Assistant Secretary for Preparedness and Response logo">
            <a:extLst>
              <a:ext uri="{FF2B5EF4-FFF2-40B4-BE49-F238E27FC236}">
                <a16:creationId xmlns:a16="http://schemas.microsoft.com/office/drawing/2014/main" id="{64B56544-F524-4690-8940-A775066837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6992BB-4A31-4C55-8B67-97A6413C0CEC}"/>
              </a:ext>
            </a:extLst>
          </p:cNvPr>
          <p:cNvSpPr txBox="1"/>
          <p:nvPr userDrawn="1"/>
        </p:nvSpPr>
        <p:spPr>
          <a:xfrm>
            <a:off x="1625600" y="6445355"/>
            <a:ext cx="9038848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0" i="1" u="none" strike="noStrike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505DF-919F-45A1-B310-2CEC7D165091}"/>
              </a:ext>
            </a:extLst>
          </p:cNvPr>
          <p:cNvSpPr/>
          <p:nvPr userDrawn="1"/>
        </p:nvSpPr>
        <p:spPr>
          <a:xfrm>
            <a:off x="3924977" y="6089134"/>
            <a:ext cx="4273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UNCLASSIFIED//FOR OFFICIAL USE ONLY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98D51-7526-4A26-97B6-FFDE69163DDE}"/>
              </a:ext>
            </a:extLst>
          </p:cNvPr>
          <p:cNvSpPr/>
          <p:nvPr userDrawn="1"/>
        </p:nvSpPr>
        <p:spPr>
          <a:xfrm>
            <a:off x="4876800" y="76200"/>
            <a:ext cx="2235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78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 dirty="0"/>
              <a:t>Different title per slide, Arial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72800" y="6375402"/>
            <a:ext cx="711200" cy="259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E4B45-3C0D-4DB7-A4A8-89FEB5CAB5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C18255-AF23-473B-9B24-7E7214F4CFCF}"/>
              </a:ext>
            </a:extLst>
          </p:cNvPr>
          <p:cNvSpPr txBox="1"/>
          <p:nvPr userDrawn="1"/>
        </p:nvSpPr>
        <p:spPr>
          <a:xfrm>
            <a:off x="2804754" y="627380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3E168-9658-47C0-A9EA-34F687BDE87F}"/>
              </a:ext>
            </a:extLst>
          </p:cNvPr>
          <p:cNvSpPr/>
          <p:nvPr userDrawn="1"/>
        </p:nvSpPr>
        <p:spPr>
          <a:xfrm>
            <a:off x="4834361" y="6487274"/>
            <a:ext cx="2672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UNCLASSIFIED/FOR PUBLIC  USE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98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 dirty="0"/>
              <a:t>Different title per slide, Arial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600"/>
            <a:ext cx="5384800" cy="4368800"/>
          </a:xfrm>
        </p:spPr>
        <p:txBody>
          <a:bodyPr/>
          <a:lstStyle>
            <a:lvl1pPr marL="342891" indent="-342891"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32" indent="-285744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2971" indent="-228594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98600"/>
            <a:ext cx="5384800" cy="4368800"/>
          </a:xfrm>
        </p:spPr>
        <p:txBody>
          <a:bodyPr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1pPr>
            <a:lvl2pPr marL="800080" indent="-342891" algn="l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20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18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972800" y="6375402"/>
            <a:ext cx="711200" cy="259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3" name="Picture 12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C18255-AF23-473B-9B24-7E7214F4CFCF}"/>
              </a:ext>
            </a:extLst>
          </p:cNvPr>
          <p:cNvSpPr txBox="1"/>
          <p:nvPr userDrawn="1"/>
        </p:nvSpPr>
        <p:spPr>
          <a:xfrm>
            <a:off x="2808032" y="6329402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33E168-9658-47C0-A9EA-34F687BDE87F}"/>
              </a:ext>
            </a:extLst>
          </p:cNvPr>
          <p:cNvSpPr/>
          <p:nvPr userDrawn="1"/>
        </p:nvSpPr>
        <p:spPr>
          <a:xfrm>
            <a:off x="5258080" y="6490553"/>
            <a:ext cx="1303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UNCLASSIFIED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5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365376"/>
            <a:ext cx="10363200" cy="1470025"/>
          </a:xfrm>
        </p:spPr>
        <p:txBody>
          <a:bodyPr>
            <a:normAutofit/>
          </a:bodyPr>
          <a:lstStyle>
            <a:lvl1pPr>
              <a:defRPr sz="4267" b="1">
                <a:solidFill>
                  <a:srgbClr val="102B62"/>
                </a:solidFill>
              </a:defRPr>
            </a:lvl1pPr>
          </a:lstStyle>
          <a:p>
            <a:r>
              <a:rPr lang="en-US" dirty="0"/>
              <a:t>Title, Arial Bold, 32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180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>
                <a:solidFill>
                  <a:srgbClr val="102B6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Month DD, YYYY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5601" y="397218"/>
            <a:ext cx="2624732" cy="1133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9" name="Picture 8" descr="Department of Health and Human Services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88900"/>
            <a:ext cx="1625600" cy="1625600"/>
          </a:xfrm>
          <a:prstGeom prst="rect">
            <a:avLst/>
          </a:prstGeom>
        </p:spPr>
      </p:pic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5601" y="584200"/>
            <a:ext cx="2624732" cy="6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972800" y="6375402"/>
            <a:ext cx="711200" cy="259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E4B45-3C0D-4DB7-A4A8-89FEB5CAB5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625600" y="6375402"/>
            <a:ext cx="9038848" cy="5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Lives. Protecting Americans.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3E168-9658-47C0-A9EA-34F687BDE87F}"/>
              </a:ext>
            </a:extLst>
          </p:cNvPr>
          <p:cNvSpPr/>
          <p:nvPr userDrawn="1"/>
        </p:nvSpPr>
        <p:spPr>
          <a:xfrm>
            <a:off x="4834361" y="6487274"/>
            <a:ext cx="2672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UNCLASSIFIED/FOR PUBLIC  USE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94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365376"/>
            <a:ext cx="10363200" cy="1470025"/>
          </a:xfrm>
        </p:spPr>
        <p:txBody>
          <a:bodyPr>
            <a:normAutofit/>
          </a:bodyPr>
          <a:lstStyle>
            <a:lvl1pPr>
              <a:defRPr sz="4267" b="1">
                <a:solidFill>
                  <a:srgbClr val="102B62"/>
                </a:solidFill>
              </a:defRPr>
            </a:lvl1pPr>
          </a:lstStyle>
          <a:p>
            <a:r>
              <a:rPr lang="en-US" dirty="0"/>
              <a:t>Title, Arial Bold, 32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29101"/>
            <a:ext cx="8534400" cy="1536700"/>
          </a:xfrm>
        </p:spPr>
        <p:txBody>
          <a:bodyPr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solidFill>
                  <a:srgbClr val="102B6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Month DD, YYYY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5601" y="397218"/>
            <a:ext cx="2624732" cy="1133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9" name="Picture 8" descr="Department of Health and Human Services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88900"/>
            <a:ext cx="1625600" cy="1625600"/>
          </a:xfrm>
          <a:prstGeom prst="rect">
            <a:avLst/>
          </a:prstGeom>
        </p:spPr>
      </p:pic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5601" y="584200"/>
            <a:ext cx="2624732" cy="65546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9262-7DCA-4718-863D-6BEE5080DF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5664200"/>
            <a:ext cx="8534400" cy="6096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Conference Name, Location (if applicable)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34335-F91D-4240-B8F8-477A96670E4A}"/>
              </a:ext>
            </a:extLst>
          </p:cNvPr>
          <p:cNvSpPr/>
          <p:nvPr userDrawn="1"/>
        </p:nvSpPr>
        <p:spPr>
          <a:xfrm>
            <a:off x="4876800" y="6602819"/>
            <a:ext cx="2235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96F16-CED0-49EE-9F7D-C89AD109D105}"/>
              </a:ext>
            </a:extLst>
          </p:cNvPr>
          <p:cNvSpPr txBox="1"/>
          <p:nvPr userDrawn="1"/>
        </p:nvSpPr>
        <p:spPr>
          <a:xfrm>
            <a:off x="5226959" y="6375400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93891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98601"/>
            <a:ext cx="10972800" cy="4368799"/>
          </a:xfrm>
        </p:spPr>
        <p:txBody>
          <a:bodyPr/>
          <a:lstStyle>
            <a:lvl1pPr marL="457189" indent="-457189">
              <a:buSzPct val="125000"/>
              <a:buFont typeface="Arial" panose="020B0604020202020204" pitchFamily="34" charset="0"/>
              <a:buChar char="•"/>
              <a:defRPr sz="2933">
                <a:solidFill>
                  <a:srgbClr val="102B62"/>
                </a:solidFill>
              </a:defRPr>
            </a:lvl1pPr>
            <a:lvl2pPr marL="990575" indent="-380990">
              <a:buFont typeface="Wingdings" panose="05000000000000000000" pitchFamily="2" charset="2"/>
              <a:buChar char="§"/>
              <a:defRPr sz="2667">
                <a:solidFill>
                  <a:srgbClr val="102B62"/>
                </a:solidFill>
              </a:defRPr>
            </a:lvl2pPr>
            <a:lvl3pPr marL="1523962" indent="-304792">
              <a:buFont typeface="Wingdings" panose="05000000000000000000" pitchFamily="2" charset="2"/>
              <a:buChar char="ü"/>
              <a:defRPr sz="2400">
                <a:solidFill>
                  <a:srgbClr val="102B6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972800" y="6375401"/>
            <a:ext cx="711200" cy="2593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333" smtClean="0">
                <a:solidFill>
                  <a:schemeClr val="bg1"/>
                </a:solidFill>
              </a:rPr>
              <a:pPr/>
              <a:t>‹#›</a:t>
            </a:fld>
            <a:endParaRPr lang="en-US" sz="1333" dirty="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18255-AF23-473B-9B24-7E7214F4CFCF}"/>
              </a:ext>
            </a:extLst>
          </p:cNvPr>
          <p:cNvSpPr txBox="1"/>
          <p:nvPr userDrawn="1"/>
        </p:nvSpPr>
        <p:spPr>
          <a:xfrm>
            <a:off x="1625600" y="6445355"/>
            <a:ext cx="9038848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0" i="1" u="none" strike="noStrike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33E168-9658-47C0-A9EA-34F687BDE87F}"/>
              </a:ext>
            </a:extLst>
          </p:cNvPr>
          <p:cNvSpPr/>
          <p:nvPr userDrawn="1"/>
        </p:nvSpPr>
        <p:spPr>
          <a:xfrm>
            <a:off x="5226959" y="6089134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UNCLASSIFIED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2AD503-DB85-493D-8668-388C59C29732}"/>
              </a:ext>
            </a:extLst>
          </p:cNvPr>
          <p:cNvSpPr/>
          <p:nvPr userDrawn="1"/>
        </p:nvSpPr>
        <p:spPr>
          <a:xfrm>
            <a:off x="4876800" y="76200"/>
            <a:ext cx="2235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733" b="1" baseline="0">
                <a:solidFill>
                  <a:srgbClr val="102B62"/>
                </a:solidFill>
              </a:defRPr>
            </a:lvl1pPr>
          </a:lstStyle>
          <a:p>
            <a:r>
              <a:rPr lang="en-US" dirty="0"/>
              <a:t>Different title per slide, Arial 28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1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600"/>
            <a:ext cx="5384800" cy="4368800"/>
          </a:xfrm>
        </p:spPr>
        <p:txBody>
          <a:bodyPr/>
          <a:lstStyle>
            <a:lvl1pPr marL="457189" indent="-457189">
              <a:buFont typeface="Arial" panose="020B0604020202020204" pitchFamily="34" charset="0"/>
              <a:buChar char="•"/>
              <a:defRPr sz="2933">
                <a:solidFill>
                  <a:srgbClr val="102B62"/>
                </a:solidFill>
              </a:defRPr>
            </a:lvl1pPr>
            <a:lvl2pPr marL="990575" indent="-380990">
              <a:buFont typeface="Wingdings" panose="05000000000000000000" pitchFamily="2" charset="2"/>
              <a:buChar char="§"/>
              <a:defRPr sz="2667">
                <a:solidFill>
                  <a:srgbClr val="102B62"/>
                </a:solidFill>
              </a:defRPr>
            </a:lvl2pPr>
            <a:lvl3pPr marL="1523962" indent="-304792">
              <a:buFont typeface="Wingdings" panose="05000000000000000000" pitchFamily="2" charset="2"/>
              <a:buChar char="ü"/>
              <a:defRPr sz="2400">
                <a:solidFill>
                  <a:srgbClr val="102B62"/>
                </a:solidFill>
              </a:defRPr>
            </a:lvl3pPr>
            <a:lvl4pPr>
              <a:defRPr sz="2400">
                <a:solidFill>
                  <a:srgbClr val="002060"/>
                </a:solidFill>
              </a:defRPr>
            </a:lvl4pPr>
            <a:lvl5pPr>
              <a:defRPr sz="2400">
                <a:solidFill>
                  <a:srgbClr val="00206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98600"/>
            <a:ext cx="5384800" cy="4368800"/>
          </a:xfr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933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1pPr>
            <a:lvl2pPr marL="1066773" indent="-457189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2667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24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3pPr>
            <a:lvl4pPr>
              <a:defRPr sz="2400">
                <a:solidFill>
                  <a:srgbClr val="002060"/>
                </a:solidFill>
              </a:defRPr>
            </a:lvl4pPr>
            <a:lvl5pPr>
              <a:defRPr sz="2400">
                <a:solidFill>
                  <a:srgbClr val="00206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972800" y="6375401"/>
            <a:ext cx="711200" cy="2593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333" smtClean="0">
                <a:solidFill>
                  <a:schemeClr val="bg1"/>
                </a:solidFill>
              </a:rPr>
              <a:pPr/>
              <a:t>‹#›</a:t>
            </a:fld>
            <a:endParaRPr lang="en-US" sz="1333" dirty="0">
              <a:solidFill>
                <a:schemeClr val="bg1"/>
              </a:solidFill>
            </a:endParaRPr>
          </a:p>
        </p:txBody>
      </p:sp>
      <p:pic>
        <p:nvPicPr>
          <p:cNvPr id="13" name="Picture 12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524643-77D2-47CD-9A7C-166B85105060}"/>
              </a:ext>
            </a:extLst>
          </p:cNvPr>
          <p:cNvSpPr txBox="1"/>
          <p:nvPr userDrawn="1"/>
        </p:nvSpPr>
        <p:spPr>
          <a:xfrm>
            <a:off x="1625600" y="6445355"/>
            <a:ext cx="9038848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0" i="1" u="none" strike="noStrike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98C00-0DC9-4A13-8D2B-538A734470F8}"/>
              </a:ext>
            </a:extLst>
          </p:cNvPr>
          <p:cNvSpPr/>
          <p:nvPr userDrawn="1"/>
        </p:nvSpPr>
        <p:spPr>
          <a:xfrm>
            <a:off x="5226959" y="6089134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UNCLASSIFIED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3D5BE-A610-4A23-9E86-09B45BACBE3E}"/>
              </a:ext>
            </a:extLst>
          </p:cNvPr>
          <p:cNvSpPr/>
          <p:nvPr userDrawn="1"/>
        </p:nvSpPr>
        <p:spPr>
          <a:xfrm>
            <a:off x="4876800" y="76200"/>
            <a:ext cx="2235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733" b="1">
                <a:solidFill>
                  <a:srgbClr val="102B62"/>
                </a:solidFill>
              </a:defRPr>
            </a:lvl1pPr>
          </a:lstStyle>
          <a:p>
            <a:r>
              <a:rPr lang="en-US" dirty="0"/>
              <a:t>Different title per slide, Arial 28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8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70600"/>
            <a:ext cx="12192000" cy="8128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72800" y="6375401"/>
            <a:ext cx="711200" cy="2593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333" smtClean="0">
                <a:solidFill>
                  <a:schemeClr val="bg1"/>
                </a:solidFill>
              </a:rPr>
              <a:pPr/>
              <a:t>‹#›</a:t>
            </a:fld>
            <a:endParaRPr lang="en-US" sz="1333" dirty="0">
              <a:solidFill>
                <a:schemeClr val="bg1"/>
              </a:solidFill>
            </a:endParaRPr>
          </a:p>
        </p:txBody>
      </p:sp>
      <p:pic>
        <p:nvPicPr>
          <p:cNvPr id="11" name="Picture 10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" y="6273800"/>
            <a:ext cx="1627376" cy="40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3F2B9F-A96D-4F4C-81A6-D009986AEA08}"/>
              </a:ext>
            </a:extLst>
          </p:cNvPr>
          <p:cNvSpPr txBox="1"/>
          <p:nvPr userDrawn="1"/>
        </p:nvSpPr>
        <p:spPr>
          <a:xfrm>
            <a:off x="1625600" y="6445355"/>
            <a:ext cx="9038848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0" i="1" u="none" strike="noStrike" kern="1200" baseline="30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92FFF8-F286-495D-B91F-CD5521A5EBB7}"/>
              </a:ext>
            </a:extLst>
          </p:cNvPr>
          <p:cNvSpPr/>
          <p:nvPr userDrawn="1"/>
        </p:nvSpPr>
        <p:spPr>
          <a:xfrm>
            <a:off x="5226959" y="6089134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UNCLASSIFIED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0F1BE1-8EFB-45C6-86B3-5B80DB11A825}"/>
              </a:ext>
            </a:extLst>
          </p:cNvPr>
          <p:cNvSpPr/>
          <p:nvPr userDrawn="1"/>
        </p:nvSpPr>
        <p:spPr>
          <a:xfrm>
            <a:off x="4876800" y="76200"/>
            <a:ext cx="2235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733" b="1">
                <a:solidFill>
                  <a:srgbClr val="102B62"/>
                </a:solidFill>
              </a:defRPr>
            </a:lvl1pPr>
          </a:lstStyle>
          <a:p>
            <a:r>
              <a:rPr lang="en-US" dirty="0"/>
              <a:t>Different title per slide, Arial 28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4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778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Different title per slide, Arial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169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2800" b="1" kern="1200" baseline="0">
          <a:solidFill>
            <a:srgbClr val="273D77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SzPct val="125000"/>
        <a:buFont typeface="Arial" panose="020B0604020202020204" pitchFamily="34" charset="0"/>
        <a:buChar char="•"/>
        <a:defRPr sz="2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8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778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Different title per slide, Arial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MSIPCMContentMarking" descr="{&quot;HashCode&quot;:604560168,&quot;Placement&quot;:&quot;Header&quot;,&quot;Top&quot;:0.0,&quot;Left&quot;:297.0014,&quot;SlideWidth&quot;:720,&quot;SlideHeight&quot;:405}">
            <a:extLst>
              <a:ext uri="{FF2B5EF4-FFF2-40B4-BE49-F238E27FC236}">
                <a16:creationId xmlns:a16="http://schemas.microsoft.com/office/drawing/2014/main" id="{8A2DC2A0-726C-4500-8E8E-0F3E64322D21}"/>
              </a:ext>
            </a:extLst>
          </p:cNvPr>
          <p:cNvSpPr txBox="1"/>
          <p:nvPr userDrawn="1"/>
        </p:nvSpPr>
        <p:spPr>
          <a:xfrm>
            <a:off x="5029224" y="72336"/>
            <a:ext cx="2133552" cy="2051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33">
                <a:solidFill>
                  <a:srgbClr val="FF0000"/>
                </a:solidFill>
                <a:latin typeface="Calibri" panose="020F0502020204030204" pitchFamily="34" charset="0"/>
              </a:rPr>
              <a:t>CLASSIFICATION - PUBLIC</a:t>
            </a:r>
          </a:p>
        </p:txBody>
      </p:sp>
      <p:sp>
        <p:nvSpPr>
          <p:cNvPr id="5" name="MSIPCMContentMarking" descr="{&quot;HashCode&quot;:628697737,&quot;Placement&quot;:&quot;Footer&quot;,&quot;Top&quot;:384.343,&quot;Left&quot;:297.0014,&quot;SlideWidth&quot;:720,&quot;SlideHeight&quot;:405}">
            <a:extLst>
              <a:ext uri="{FF2B5EF4-FFF2-40B4-BE49-F238E27FC236}">
                <a16:creationId xmlns:a16="http://schemas.microsoft.com/office/drawing/2014/main" id="{B374788E-EF3A-4A03-9633-CF90696C7EAE}"/>
              </a:ext>
            </a:extLst>
          </p:cNvPr>
          <p:cNvSpPr txBox="1"/>
          <p:nvPr userDrawn="1"/>
        </p:nvSpPr>
        <p:spPr>
          <a:xfrm>
            <a:off x="5029224" y="6580544"/>
            <a:ext cx="2133552" cy="2051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333">
                <a:solidFill>
                  <a:srgbClr val="FF0000"/>
                </a:solidFill>
                <a:latin typeface="Calibri" panose="020F0502020204030204" pitchFamily="34" charset="0"/>
              </a:rPr>
              <a:t>CLASSIFICATION - PUBLIC</a:t>
            </a:r>
          </a:p>
        </p:txBody>
      </p:sp>
    </p:spTree>
    <p:extLst>
      <p:ext uri="{BB962C8B-B14F-4D97-AF65-F5344CB8AC3E}">
        <p14:creationId xmlns:p14="http://schemas.microsoft.com/office/powerpoint/2010/main" val="201639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ctr" defTabSz="1219170" rtl="0" eaLnBrk="1" latinLnBrk="0" hangingPunct="1">
        <a:spcBef>
          <a:spcPct val="0"/>
        </a:spcBef>
        <a:buNone/>
        <a:defRPr sz="3733" b="1" kern="1200" baseline="0">
          <a:solidFill>
            <a:srgbClr val="273D77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SzPct val="125000"/>
        <a:buFont typeface="Arial" panose="020B0604020202020204" pitchFamily="34" charset="0"/>
        <a:buChar char="•"/>
        <a:defRPr sz="2933" kern="1200">
          <a:solidFill>
            <a:srgbClr val="002060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667" kern="1200">
          <a:solidFill>
            <a:srgbClr val="002060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jpe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onna.Boston@hhs.go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rive.hhs.gov/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medicalcountermeasures.gov/" TargetMode="External"/><Relationship Id="rId18" Type="http://schemas.openxmlformats.org/officeDocument/2006/relationships/image" Target="../media/image59.png"/><Relationship Id="rId3" Type="http://schemas.openxmlformats.org/officeDocument/2006/relationships/hyperlink" Target="http://www.usajobs.gov/" TargetMode="External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phe.gov/BAR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hhs.gov/accelerators.html" TargetMode="External"/><Relationship Id="rId11" Type="http://schemas.openxmlformats.org/officeDocument/2006/relationships/image" Target="../media/image54.jpe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10" Type="http://schemas.openxmlformats.org/officeDocument/2006/relationships/hyperlink" Target="https://beta.sam.gov/" TargetMode="External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2284" y="2240531"/>
            <a:ext cx="10874477" cy="4057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spcBef>
                <a:spcPct val="20000"/>
              </a:spcBef>
              <a:buSzPct val="125000"/>
              <a:buFont typeface="Arial" panose="020B0604020202020204" pitchFamily="34" charset="0"/>
              <a:buNone/>
              <a:defRPr sz="3200" b="1" kern="1200" baseline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2B6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 Overview </a:t>
            </a:r>
            <a:r>
              <a:rPr lang="en-US" sz="4400" noProof="0" dirty="0" smtClean="0">
                <a:latin typeface="Arial"/>
              </a:rPr>
              <a:t>for 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4400" noProof="0" dirty="0" smtClean="0">
                <a:latin typeface="Arial"/>
              </a:rPr>
              <a:t>M2D2 JLABS DC Accelerator Event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102B6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02B6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Sandeep Patel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400" dirty="0" smtClean="0">
                <a:latin typeface="Arial"/>
              </a:rPr>
              <a:t>Division of Research Innovation and Ventures (DRIVe)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2B62"/>
                </a:solidFill>
                <a:effectLst/>
                <a:uLnTx/>
                <a:uFillTx/>
                <a:latin typeface="Arial"/>
              </a:rPr>
              <a:t>07 October 2020</a:t>
            </a:r>
          </a:p>
        </p:txBody>
      </p:sp>
    </p:spTree>
    <p:extLst>
      <p:ext uri="{BB962C8B-B14F-4D97-AF65-F5344CB8AC3E}">
        <p14:creationId xmlns:p14="http://schemas.microsoft.com/office/powerpoint/2010/main" val="35277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ASPR Mission</a:t>
            </a:r>
          </a:p>
        </p:txBody>
      </p:sp>
      <p:pic>
        <p:nvPicPr>
          <p:cNvPr id="6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7B4B267F-203F-4D38-9064-52E9DF7F5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82" r="23906" b="2754"/>
          <a:stretch/>
        </p:blipFill>
        <p:spPr>
          <a:xfrm>
            <a:off x="10213944" y="95"/>
            <a:ext cx="1930400" cy="6060879"/>
          </a:xfrm>
          <a:prstGeom prst="rect">
            <a:avLst/>
          </a:prstGeom>
        </p:spPr>
      </p:pic>
      <p:pic>
        <p:nvPicPr>
          <p:cNvPr id="7" name="Picture 6" descr="A person standing next to a bag of luggage&#10;&#10;Description generated with high confidence">
            <a:extLst>
              <a:ext uri="{FF2B5EF4-FFF2-40B4-BE49-F238E27FC236}">
                <a16:creationId xmlns:a16="http://schemas.microsoft.com/office/drawing/2014/main" id="{32F0E4B5-3B5B-4F0D-A96C-D4DCD3FC7B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5" t="2754" r="26942"/>
          <a:stretch/>
        </p:blipFill>
        <p:spPr>
          <a:xfrm>
            <a:off x="2072885" y="95"/>
            <a:ext cx="1930400" cy="6060879"/>
          </a:xfrm>
          <a:prstGeom prst="rect">
            <a:avLst/>
          </a:prstGeom>
        </p:spPr>
      </p:pic>
      <p:pic>
        <p:nvPicPr>
          <p:cNvPr id="8" name="Picture 7" descr="A picture containing sky, outdoor, helicopter, transport&#10;&#10;Description generated with very high confidence">
            <a:extLst>
              <a:ext uri="{FF2B5EF4-FFF2-40B4-BE49-F238E27FC236}">
                <a16:creationId xmlns:a16="http://schemas.microsoft.com/office/drawing/2014/main" id="{9F53170D-38BF-4E25-A57C-D0E8C43405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-1" r="52120" b="1574"/>
          <a:stretch/>
        </p:blipFill>
        <p:spPr>
          <a:xfrm>
            <a:off x="64499" y="0"/>
            <a:ext cx="1921839" cy="6067747"/>
          </a:xfrm>
          <a:prstGeom prst="rect">
            <a:avLst/>
          </a:prstGeom>
        </p:spPr>
      </p:pic>
      <p:pic>
        <p:nvPicPr>
          <p:cNvPr id="9" name="Picture 8" descr="A picture containing indoor, person&#10;&#10;Description generated with very high confidence">
            <a:extLst>
              <a:ext uri="{FF2B5EF4-FFF2-40B4-BE49-F238E27FC236}">
                <a16:creationId xmlns:a16="http://schemas.microsoft.com/office/drawing/2014/main" id="{C81D6580-0327-4A25-A497-4C7CF746D1C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8" r="41504" b="801"/>
          <a:stretch/>
        </p:blipFill>
        <p:spPr>
          <a:xfrm>
            <a:off x="8197370" y="142"/>
            <a:ext cx="1914591" cy="60574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C8F581-F4A5-4797-9896-0FA9D2EF4BF7}"/>
              </a:ext>
            </a:extLst>
          </p:cNvPr>
          <p:cNvGrpSpPr/>
          <p:nvPr/>
        </p:nvGrpSpPr>
        <p:grpSpPr>
          <a:xfrm>
            <a:off x="3798786" y="1177632"/>
            <a:ext cx="4602708" cy="4602708"/>
            <a:chOff x="2089629" y="247185"/>
            <a:chExt cx="3452031" cy="34520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C718AD-33CE-4DC6-BF22-F7A50544A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629" y="247185"/>
              <a:ext cx="3452031" cy="3452031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7A3B57-08CE-460F-8101-3E6FF54D2551}"/>
                </a:ext>
              </a:extLst>
            </p:cNvPr>
            <p:cNvSpPr txBox="1"/>
            <p:nvPr/>
          </p:nvSpPr>
          <p:spPr>
            <a:xfrm>
              <a:off x="2664220" y="1021152"/>
              <a:ext cx="2362200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sz="2800" b="1" dirty="0">
                  <a:solidFill>
                    <a:srgbClr val="000000"/>
                  </a:solidFill>
                  <a:latin typeface="Arial"/>
                </a:rPr>
                <a:t>Save Lives </a:t>
              </a:r>
              <a:br>
                <a:rPr lang="en-US" sz="2800" b="1" dirty="0">
                  <a:solidFill>
                    <a:srgbClr val="000000"/>
                  </a:solidFill>
                  <a:latin typeface="Arial"/>
                </a:rPr>
              </a:br>
              <a:r>
                <a:rPr lang="en-US" sz="2800" b="1" dirty="0">
                  <a:solidFill>
                    <a:srgbClr val="000000"/>
                  </a:solidFill>
                  <a:latin typeface="Arial"/>
                </a:rPr>
                <a:t>and Protect Americans from 21st Century Health Security Threats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4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4F90625-9DBA-401D-B8A5-A7813E940AC9}"/>
              </a:ext>
            </a:extLst>
          </p:cNvPr>
          <p:cNvGrpSpPr/>
          <p:nvPr/>
        </p:nvGrpSpPr>
        <p:grpSpPr>
          <a:xfrm>
            <a:off x="296741" y="1071663"/>
            <a:ext cx="11759617" cy="4753380"/>
            <a:chOff x="222554" y="803747"/>
            <a:chExt cx="8819713" cy="35650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068FFF-9422-4C1E-83A3-D4BB298E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4886" y="1045740"/>
              <a:ext cx="3053215" cy="3052018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F7207D1-7631-415A-80B7-A35E40230ED5}"/>
                </a:ext>
              </a:extLst>
            </p:cNvPr>
            <p:cNvSpPr/>
            <p:nvPr/>
          </p:nvSpPr>
          <p:spPr>
            <a:xfrm>
              <a:off x="222554" y="803747"/>
              <a:ext cx="6449474" cy="3565035"/>
            </a:xfrm>
            <a:custGeom>
              <a:avLst/>
              <a:gdLst>
                <a:gd name="connsiteX0" fmla="*/ 5970746 w 5970746"/>
                <a:gd name="connsiteY0" fmla="*/ 1650206 h 3300412"/>
                <a:gd name="connsiteX1" fmla="*/ 5956459 w 5970746"/>
                <a:gd name="connsiteY1" fmla="*/ 1432465 h 3300412"/>
                <a:gd name="connsiteX2" fmla="*/ 5951030 w 5970746"/>
                <a:gd name="connsiteY2" fmla="*/ 1394365 h 3300412"/>
                <a:gd name="connsiteX3" fmla="*/ 5822537 w 5970746"/>
                <a:gd name="connsiteY3" fmla="*/ 965740 h 3300412"/>
                <a:gd name="connsiteX4" fmla="*/ 5804535 w 5970746"/>
                <a:gd name="connsiteY4" fmla="*/ 927640 h 3300412"/>
                <a:gd name="connsiteX5" fmla="*/ 5479733 w 5970746"/>
                <a:gd name="connsiteY5" fmla="*/ 475774 h 3300412"/>
                <a:gd name="connsiteX6" fmla="*/ 4320540 w 5970746"/>
                <a:gd name="connsiteY6" fmla="*/ 0 h 3300412"/>
                <a:gd name="connsiteX7" fmla="*/ 3142869 w 5970746"/>
                <a:gd name="connsiteY7" fmla="*/ 494443 h 3300412"/>
                <a:gd name="connsiteX8" fmla="*/ 114300 w 5970746"/>
                <a:gd name="connsiteY8" fmla="*/ 494443 h 3300412"/>
                <a:gd name="connsiteX9" fmla="*/ 0 w 5970746"/>
                <a:gd name="connsiteY9" fmla="*/ 608743 h 3300412"/>
                <a:gd name="connsiteX10" fmla="*/ 0 w 5970746"/>
                <a:gd name="connsiteY10" fmla="*/ 2691670 h 3300412"/>
                <a:gd name="connsiteX11" fmla="*/ 114300 w 5970746"/>
                <a:gd name="connsiteY11" fmla="*/ 2805970 h 3300412"/>
                <a:gd name="connsiteX12" fmla="*/ 3142869 w 5970746"/>
                <a:gd name="connsiteY12" fmla="*/ 2805970 h 3300412"/>
                <a:gd name="connsiteX13" fmla="*/ 4320540 w 5970746"/>
                <a:gd name="connsiteY13" fmla="*/ 3300413 h 3300412"/>
                <a:gd name="connsiteX14" fmla="*/ 5514118 w 5970746"/>
                <a:gd name="connsiteY14" fmla="*/ 2789778 h 3300412"/>
                <a:gd name="connsiteX15" fmla="*/ 5807869 w 5970746"/>
                <a:gd name="connsiteY15" fmla="*/ 2365915 h 3300412"/>
                <a:gd name="connsiteX16" fmla="*/ 5825585 w 5970746"/>
                <a:gd name="connsiteY16" fmla="*/ 2327815 h 3300412"/>
                <a:gd name="connsiteX17" fmla="*/ 5951982 w 5970746"/>
                <a:gd name="connsiteY17" fmla="*/ 1899190 h 3300412"/>
                <a:gd name="connsiteX18" fmla="*/ 5957316 w 5970746"/>
                <a:gd name="connsiteY18" fmla="*/ 1861090 h 3300412"/>
                <a:gd name="connsiteX19" fmla="*/ 5970746 w 5970746"/>
                <a:gd name="connsiteY19" fmla="*/ 1650206 h 3300412"/>
                <a:gd name="connsiteX20" fmla="*/ 5808821 w 5970746"/>
                <a:gd name="connsiteY20" fmla="*/ 1650587 h 3300412"/>
                <a:gd name="connsiteX21" fmla="*/ 5807964 w 5970746"/>
                <a:gd name="connsiteY21" fmla="*/ 1699070 h 3300412"/>
                <a:gd name="connsiteX22" fmla="*/ 5807583 w 5970746"/>
                <a:gd name="connsiteY22" fmla="*/ 1709261 h 3300412"/>
                <a:gd name="connsiteX23" fmla="*/ 5805202 w 5970746"/>
                <a:gd name="connsiteY23" fmla="*/ 1753648 h 3300412"/>
                <a:gd name="connsiteX24" fmla="*/ 5805012 w 5970746"/>
                <a:gd name="connsiteY24" fmla="*/ 1757363 h 3300412"/>
                <a:gd name="connsiteX25" fmla="*/ 5794058 w 5970746"/>
                <a:gd name="connsiteY25" fmla="*/ 1860518 h 3300412"/>
                <a:gd name="connsiteX26" fmla="*/ 5793962 w 5970746"/>
                <a:gd name="connsiteY26" fmla="*/ 1860995 h 3300412"/>
                <a:gd name="connsiteX27" fmla="*/ 5793868 w 5970746"/>
                <a:gd name="connsiteY27" fmla="*/ 1861471 h 3300412"/>
                <a:gd name="connsiteX28" fmla="*/ 5788343 w 5970746"/>
                <a:gd name="connsiteY28" fmla="*/ 1897475 h 3300412"/>
                <a:gd name="connsiteX29" fmla="*/ 5788152 w 5970746"/>
                <a:gd name="connsiteY29" fmla="*/ 1898999 h 3300412"/>
                <a:gd name="connsiteX30" fmla="*/ 5787961 w 5970746"/>
                <a:gd name="connsiteY30" fmla="*/ 1899857 h 3300412"/>
                <a:gd name="connsiteX31" fmla="*/ 4314540 w 5970746"/>
                <a:gd name="connsiteY31" fmla="*/ 3144774 h 3300412"/>
                <a:gd name="connsiteX32" fmla="*/ 2820257 w 5970746"/>
                <a:gd name="connsiteY32" fmla="*/ 1650492 h 3300412"/>
                <a:gd name="connsiteX33" fmla="*/ 4314540 w 5970746"/>
                <a:gd name="connsiteY33" fmla="*/ 156305 h 3300412"/>
                <a:gd name="connsiteX34" fmla="*/ 5667280 w 5970746"/>
                <a:gd name="connsiteY34" fmla="*/ 1015175 h 3300412"/>
                <a:gd name="connsiteX35" fmla="*/ 5668804 w 5970746"/>
                <a:gd name="connsiteY35" fmla="*/ 1018413 h 3300412"/>
                <a:gd name="connsiteX36" fmla="*/ 5690330 w 5970746"/>
                <a:gd name="connsiteY36" fmla="*/ 1066514 h 3300412"/>
                <a:gd name="connsiteX37" fmla="*/ 5691283 w 5970746"/>
                <a:gd name="connsiteY37" fmla="*/ 1068705 h 3300412"/>
                <a:gd name="connsiteX38" fmla="*/ 5708809 w 5970746"/>
                <a:gd name="connsiteY38" fmla="*/ 1112139 h 3300412"/>
                <a:gd name="connsiteX39" fmla="*/ 5715381 w 5970746"/>
                <a:gd name="connsiteY39" fmla="*/ 1129475 h 3300412"/>
                <a:gd name="connsiteX40" fmla="*/ 5727002 w 5970746"/>
                <a:gd name="connsiteY40" fmla="*/ 1161955 h 3300412"/>
                <a:gd name="connsiteX41" fmla="*/ 5736431 w 5970746"/>
                <a:gd name="connsiteY41" fmla="*/ 1190244 h 3300412"/>
                <a:gd name="connsiteX42" fmla="*/ 5743956 w 5970746"/>
                <a:gd name="connsiteY42" fmla="*/ 1214152 h 3300412"/>
                <a:gd name="connsiteX43" fmla="*/ 5751195 w 5970746"/>
                <a:gd name="connsiteY43" fmla="*/ 1238441 h 3300412"/>
                <a:gd name="connsiteX44" fmla="*/ 5758434 w 5970746"/>
                <a:gd name="connsiteY44" fmla="*/ 1264730 h 3300412"/>
                <a:gd name="connsiteX45" fmla="*/ 5767483 w 5970746"/>
                <a:gd name="connsiteY45" fmla="*/ 1300639 h 3300412"/>
                <a:gd name="connsiteX46" fmla="*/ 5772531 w 5970746"/>
                <a:gd name="connsiteY46" fmla="*/ 1322546 h 3300412"/>
                <a:gd name="connsiteX47" fmla="*/ 5777865 w 5970746"/>
                <a:gd name="connsiteY47" fmla="*/ 1347216 h 3300412"/>
                <a:gd name="connsiteX48" fmla="*/ 5785485 w 5970746"/>
                <a:gd name="connsiteY48" fmla="*/ 1387031 h 3300412"/>
                <a:gd name="connsiteX49" fmla="*/ 5786819 w 5970746"/>
                <a:gd name="connsiteY49" fmla="*/ 1394174 h 3300412"/>
                <a:gd name="connsiteX50" fmla="*/ 5790914 w 5970746"/>
                <a:gd name="connsiteY50" fmla="*/ 1420082 h 3300412"/>
                <a:gd name="connsiteX51" fmla="*/ 5791581 w 5970746"/>
                <a:gd name="connsiteY51" fmla="*/ 1423988 h 3300412"/>
                <a:gd name="connsiteX52" fmla="*/ 5792915 w 5970746"/>
                <a:gd name="connsiteY52" fmla="*/ 1432274 h 3300412"/>
                <a:gd name="connsiteX53" fmla="*/ 5794439 w 5970746"/>
                <a:gd name="connsiteY53" fmla="*/ 1444466 h 3300412"/>
                <a:gd name="connsiteX54" fmla="*/ 5798344 w 5970746"/>
                <a:gd name="connsiteY54" fmla="*/ 1475327 h 3300412"/>
                <a:gd name="connsiteX55" fmla="*/ 5800249 w 5970746"/>
                <a:gd name="connsiteY55" fmla="*/ 1492187 h 3300412"/>
                <a:gd name="connsiteX56" fmla="*/ 5804345 w 5970746"/>
                <a:gd name="connsiteY56" fmla="*/ 1537621 h 3300412"/>
                <a:gd name="connsiteX57" fmla="*/ 5805107 w 5970746"/>
                <a:gd name="connsiteY57" fmla="*/ 1549146 h 3300412"/>
                <a:gd name="connsiteX58" fmla="*/ 5807202 w 5970746"/>
                <a:gd name="connsiteY58" fmla="*/ 1587056 h 3300412"/>
                <a:gd name="connsiteX59" fmla="*/ 5807774 w 5970746"/>
                <a:gd name="connsiteY59" fmla="*/ 1601724 h 3300412"/>
                <a:gd name="connsiteX60" fmla="*/ 5808631 w 5970746"/>
                <a:gd name="connsiteY60" fmla="*/ 1649159 h 3300412"/>
                <a:gd name="connsiteX61" fmla="*/ 5808631 w 5970746"/>
                <a:gd name="connsiteY61" fmla="*/ 1650111 h 3300412"/>
                <a:gd name="connsiteX62" fmla="*/ 5808631 w 5970746"/>
                <a:gd name="connsiteY62" fmla="*/ 1650302 h 3300412"/>
                <a:gd name="connsiteX63" fmla="*/ 5808821 w 5970746"/>
                <a:gd name="connsiteY63" fmla="*/ 1650587 h 330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970746" h="3300412">
                  <a:moveTo>
                    <a:pt x="5970746" y="1650206"/>
                  </a:moveTo>
                  <a:cubicBezTo>
                    <a:pt x="5970746" y="1576388"/>
                    <a:pt x="5965794" y="1503712"/>
                    <a:pt x="5956459" y="1432465"/>
                  </a:cubicBezTo>
                  <a:cubicBezTo>
                    <a:pt x="5954744" y="1419701"/>
                    <a:pt x="5952935" y="1407033"/>
                    <a:pt x="5951030" y="1394365"/>
                  </a:cubicBezTo>
                  <a:cubicBezTo>
                    <a:pt x="5927598" y="1243775"/>
                    <a:pt x="5883783" y="1099947"/>
                    <a:pt x="5822537" y="965740"/>
                  </a:cubicBezTo>
                  <a:cubicBezTo>
                    <a:pt x="5816727" y="952976"/>
                    <a:pt x="5810726" y="940213"/>
                    <a:pt x="5804535" y="927640"/>
                  </a:cubicBezTo>
                  <a:cubicBezTo>
                    <a:pt x="5722239" y="758857"/>
                    <a:pt x="5611940" y="606266"/>
                    <a:pt x="5479733" y="475774"/>
                  </a:cubicBezTo>
                  <a:cubicBezTo>
                    <a:pt x="5181600" y="181642"/>
                    <a:pt x="4772311" y="0"/>
                    <a:pt x="4320540" y="0"/>
                  </a:cubicBezTo>
                  <a:cubicBezTo>
                    <a:pt x="3859245" y="0"/>
                    <a:pt x="3442335" y="189357"/>
                    <a:pt x="3142869" y="494443"/>
                  </a:cubicBezTo>
                  <a:lnTo>
                    <a:pt x="114300" y="494443"/>
                  </a:lnTo>
                  <a:cubicBezTo>
                    <a:pt x="51435" y="494443"/>
                    <a:pt x="0" y="545878"/>
                    <a:pt x="0" y="608743"/>
                  </a:cubicBezTo>
                  <a:lnTo>
                    <a:pt x="0" y="2691670"/>
                  </a:lnTo>
                  <a:cubicBezTo>
                    <a:pt x="0" y="2754535"/>
                    <a:pt x="51435" y="2805970"/>
                    <a:pt x="114300" y="2805970"/>
                  </a:cubicBezTo>
                  <a:lnTo>
                    <a:pt x="3142869" y="2805970"/>
                  </a:lnTo>
                  <a:cubicBezTo>
                    <a:pt x="3442335" y="3111056"/>
                    <a:pt x="3859245" y="3300413"/>
                    <a:pt x="4320540" y="3300413"/>
                  </a:cubicBezTo>
                  <a:cubicBezTo>
                    <a:pt x="4789932" y="3300413"/>
                    <a:pt x="5213604" y="3104388"/>
                    <a:pt x="5514118" y="2789778"/>
                  </a:cubicBezTo>
                  <a:cubicBezTo>
                    <a:pt x="5632895" y="2665381"/>
                    <a:pt x="5732431" y="2522506"/>
                    <a:pt x="5807869" y="2365915"/>
                  </a:cubicBezTo>
                  <a:cubicBezTo>
                    <a:pt x="5813965" y="2353342"/>
                    <a:pt x="5819871" y="2340578"/>
                    <a:pt x="5825585" y="2327815"/>
                  </a:cubicBezTo>
                  <a:cubicBezTo>
                    <a:pt x="5886164" y="2193512"/>
                    <a:pt x="5929217" y="2049685"/>
                    <a:pt x="5951982" y="1899190"/>
                  </a:cubicBezTo>
                  <a:cubicBezTo>
                    <a:pt x="5953887" y="1886522"/>
                    <a:pt x="5955697" y="1873853"/>
                    <a:pt x="5957316" y="1861090"/>
                  </a:cubicBezTo>
                  <a:cubicBezTo>
                    <a:pt x="5966174" y="1792034"/>
                    <a:pt x="5970746" y="1721644"/>
                    <a:pt x="5970746" y="1650206"/>
                  </a:cubicBezTo>
                  <a:close/>
                  <a:moveTo>
                    <a:pt x="5808821" y="1650587"/>
                  </a:moveTo>
                  <a:cubicBezTo>
                    <a:pt x="5808821" y="1666780"/>
                    <a:pt x="5808440" y="1682972"/>
                    <a:pt x="5807964" y="1699070"/>
                  </a:cubicBezTo>
                  <a:cubicBezTo>
                    <a:pt x="5807869" y="1702499"/>
                    <a:pt x="5807678" y="1705928"/>
                    <a:pt x="5807583" y="1709261"/>
                  </a:cubicBezTo>
                  <a:cubicBezTo>
                    <a:pt x="5807011" y="1724120"/>
                    <a:pt x="5806250" y="1738979"/>
                    <a:pt x="5805202" y="1753648"/>
                  </a:cubicBezTo>
                  <a:cubicBezTo>
                    <a:pt x="5805107" y="1754886"/>
                    <a:pt x="5805012" y="1756124"/>
                    <a:pt x="5805012" y="1757363"/>
                  </a:cubicBezTo>
                  <a:cubicBezTo>
                    <a:pt x="5802535" y="1792129"/>
                    <a:pt x="5798915" y="1826514"/>
                    <a:pt x="5794058" y="1860518"/>
                  </a:cubicBezTo>
                  <a:cubicBezTo>
                    <a:pt x="5794058" y="1860709"/>
                    <a:pt x="5794058" y="1860804"/>
                    <a:pt x="5793962" y="1860995"/>
                  </a:cubicBezTo>
                  <a:cubicBezTo>
                    <a:pt x="5793962" y="1861185"/>
                    <a:pt x="5793868" y="1861376"/>
                    <a:pt x="5793868" y="1861471"/>
                  </a:cubicBezTo>
                  <a:cubicBezTo>
                    <a:pt x="5792153" y="1873568"/>
                    <a:pt x="5790343" y="1885569"/>
                    <a:pt x="5788343" y="1897475"/>
                  </a:cubicBezTo>
                  <a:cubicBezTo>
                    <a:pt x="5788248" y="1897952"/>
                    <a:pt x="5788152" y="1898523"/>
                    <a:pt x="5788152" y="1898999"/>
                  </a:cubicBezTo>
                  <a:cubicBezTo>
                    <a:pt x="5788152" y="1899285"/>
                    <a:pt x="5788057" y="1899571"/>
                    <a:pt x="5787961" y="1899857"/>
                  </a:cubicBezTo>
                  <a:cubicBezTo>
                    <a:pt x="5669280" y="2606421"/>
                    <a:pt x="5054823" y="3144774"/>
                    <a:pt x="4314540" y="3144774"/>
                  </a:cubicBezTo>
                  <a:cubicBezTo>
                    <a:pt x="3489293" y="3144774"/>
                    <a:pt x="2820257" y="2475738"/>
                    <a:pt x="2820257" y="1650492"/>
                  </a:cubicBezTo>
                  <a:cubicBezTo>
                    <a:pt x="2820257" y="825246"/>
                    <a:pt x="3489198" y="156305"/>
                    <a:pt x="4314540" y="156305"/>
                  </a:cubicBezTo>
                  <a:cubicBezTo>
                    <a:pt x="4912614" y="156305"/>
                    <a:pt x="5428488" y="507683"/>
                    <a:pt x="5667280" y="1015175"/>
                  </a:cubicBezTo>
                  <a:cubicBezTo>
                    <a:pt x="5667756" y="1016222"/>
                    <a:pt x="5668233" y="1017270"/>
                    <a:pt x="5668804" y="1018413"/>
                  </a:cubicBezTo>
                  <a:cubicBezTo>
                    <a:pt x="5676233" y="1034320"/>
                    <a:pt x="5683473" y="1050322"/>
                    <a:pt x="5690330" y="1066514"/>
                  </a:cubicBezTo>
                  <a:cubicBezTo>
                    <a:pt x="5690616" y="1067276"/>
                    <a:pt x="5690997" y="1067943"/>
                    <a:pt x="5691283" y="1068705"/>
                  </a:cubicBezTo>
                  <a:cubicBezTo>
                    <a:pt x="5697379" y="1083088"/>
                    <a:pt x="5703189" y="1097566"/>
                    <a:pt x="5708809" y="1112139"/>
                  </a:cubicBezTo>
                  <a:cubicBezTo>
                    <a:pt x="5711000" y="1117949"/>
                    <a:pt x="5713286" y="1123664"/>
                    <a:pt x="5715381" y="1129475"/>
                  </a:cubicBezTo>
                  <a:cubicBezTo>
                    <a:pt x="5719382" y="1140238"/>
                    <a:pt x="5723287" y="1151096"/>
                    <a:pt x="5727002" y="1161955"/>
                  </a:cubicBezTo>
                  <a:cubicBezTo>
                    <a:pt x="5730240" y="1171385"/>
                    <a:pt x="5733383" y="1180814"/>
                    <a:pt x="5736431" y="1190244"/>
                  </a:cubicBezTo>
                  <a:cubicBezTo>
                    <a:pt x="5739003" y="1198245"/>
                    <a:pt x="5741575" y="1206151"/>
                    <a:pt x="5743956" y="1214152"/>
                  </a:cubicBezTo>
                  <a:cubicBezTo>
                    <a:pt x="5746433" y="1222248"/>
                    <a:pt x="5748814" y="1230344"/>
                    <a:pt x="5751195" y="1238441"/>
                  </a:cubicBezTo>
                  <a:cubicBezTo>
                    <a:pt x="5753672" y="1247204"/>
                    <a:pt x="5756053" y="1255967"/>
                    <a:pt x="5758434" y="1264730"/>
                  </a:cubicBezTo>
                  <a:cubicBezTo>
                    <a:pt x="5761578" y="1276636"/>
                    <a:pt x="5764626" y="1288637"/>
                    <a:pt x="5767483" y="1300639"/>
                  </a:cubicBezTo>
                  <a:cubicBezTo>
                    <a:pt x="5769198" y="1307878"/>
                    <a:pt x="5770912" y="1315212"/>
                    <a:pt x="5772531" y="1322546"/>
                  </a:cubicBezTo>
                  <a:cubicBezTo>
                    <a:pt x="5774341" y="1330738"/>
                    <a:pt x="5776246" y="1339025"/>
                    <a:pt x="5777865" y="1347216"/>
                  </a:cubicBezTo>
                  <a:cubicBezTo>
                    <a:pt x="5780628" y="1360456"/>
                    <a:pt x="5783104" y="1373696"/>
                    <a:pt x="5785485" y="1387031"/>
                  </a:cubicBezTo>
                  <a:cubicBezTo>
                    <a:pt x="5785866" y="1389412"/>
                    <a:pt x="5786438" y="1391793"/>
                    <a:pt x="5786819" y="1394174"/>
                  </a:cubicBezTo>
                  <a:cubicBezTo>
                    <a:pt x="5788343" y="1402747"/>
                    <a:pt x="5789581" y="1411414"/>
                    <a:pt x="5790914" y="1420082"/>
                  </a:cubicBezTo>
                  <a:cubicBezTo>
                    <a:pt x="5791105" y="1421416"/>
                    <a:pt x="5791296" y="1422654"/>
                    <a:pt x="5791581" y="1423988"/>
                  </a:cubicBezTo>
                  <a:cubicBezTo>
                    <a:pt x="5791962" y="1426750"/>
                    <a:pt x="5792534" y="1429512"/>
                    <a:pt x="5792915" y="1432274"/>
                  </a:cubicBezTo>
                  <a:cubicBezTo>
                    <a:pt x="5793486" y="1436275"/>
                    <a:pt x="5793868" y="1440371"/>
                    <a:pt x="5794439" y="1444466"/>
                  </a:cubicBezTo>
                  <a:cubicBezTo>
                    <a:pt x="5795867" y="1454753"/>
                    <a:pt x="5797201" y="1465040"/>
                    <a:pt x="5798344" y="1475327"/>
                  </a:cubicBezTo>
                  <a:cubicBezTo>
                    <a:pt x="5799011" y="1480947"/>
                    <a:pt x="5799678" y="1486567"/>
                    <a:pt x="5800249" y="1492187"/>
                  </a:cubicBezTo>
                  <a:cubicBezTo>
                    <a:pt x="5801868" y="1507236"/>
                    <a:pt x="5803202" y="1522381"/>
                    <a:pt x="5804345" y="1537621"/>
                  </a:cubicBezTo>
                  <a:cubicBezTo>
                    <a:pt x="5804630" y="1541431"/>
                    <a:pt x="5804821" y="1545336"/>
                    <a:pt x="5805107" y="1549146"/>
                  </a:cubicBezTo>
                  <a:cubicBezTo>
                    <a:pt x="5805964" y="1561719"/>
                    <a:pt x="5806631" y="1574387"/>
                    <a:pt x="5807202" y="1587056"/>
                  </a:cubicBezTo>
                  <a:cubicBezTo>
                    <a:pt x="5807393" y="1591913"/>
                    <a:pt x="5807583" y="1596866"/>
                    <a:pt x="5807774" y="1601724"/>
                  </a:cubicBezTo>
                  <a:cubicBezTo>
                    <a:pt x="5808250" y="1617440"/>
                    <a:pt x="5808631" y="1633252"/>
                    <a:pt x="5808631" y="1649159"/>
                  </a:cubicBezTo>
                  <a:cubicBezTo>
                    <a:pt x="5808631" y="1649444"/>
                    <a:pt x="5808631" y="1649825"/>
                    <a:pt x="5808631" y="1650111"/>
                  </a:cubicBezTo>
                  <a:cubicBezTo>
                    <a:pt x="5808631" y="1650206"/>
                    <a:pt x="5808631" y="1650206"/>
                    <a:pt x="5808631" y="1650302"/>
                  </a:cubicBezTo>
                  <a:cubicBezTo>
                    <a:pt x="5808821" y="1650492"/>
                    <a:pt x="5808821" y="1650492"/>
                    <a:pt x="5808821" y="1650587"/>
                  </a:cubicBezTo>
                  <a:close/>
                </a:path>
              </a:pathLst>
            </a:custGeom>
            <a:solidFill>
              <a:srgbClr val="213C85"/>
            </a:solidFill>
            <a:ln w="9525" cap="flat">
              <a:noFill/>
              <a:prstDash val="solid"/>
              <a:miter/>
            </a:ln>
          </p:spPr>
          <p:txBody>
            <a:bodyPr lIns="243840" rIns="4632960" rtlCol="0" anchor="ctr"/>
            <a:lstStyle/>
            <a:p>
              <a:pPr defTabSz="1219140">
                <a:defRPr/>
              </a:pPr>
              <a:r>
                <a:rPr lang="en-US" sz="2267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BARDA develops and makes </a:t>
              </a:r>
              <a:br>
                <a:rPr lang="en-US" sz="2267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</a:br>
              <a:r>
                <a:rPr lang="en-US" sz="2267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available medical </a:t>
              </a:r>
              <a:br>
                <a:rPr lang="en-US" sz="2267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</a:br>
              <a:r>
                <a:rPr lang="en-US" sz="2267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countermeasures </a:t>
              </a:r>
              <a:r>
                <a:rPr lang="en-US" sz="2267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(MCMs) </a:t>
              </a:r>
              <a:br>
                <a:rPr lang="en-US" sz="2267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</a:br>
              <a:r>
                <a:rPr lang="en-US" sz="2267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by forming unique public-private partnerships to drive innovation off the bench to the patient to save lives.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92567C-AC94-42B9-AA45-19A89B6F1080}"/>
                </a:ext>
              </a:extLst>
            </p:cNvPr>
            <p:cNvSpPr/>
            <p:nvPr/>
          </p:nvSpPr>
          <p:spPr>
            <a:xfrm>
              <a:off x="6163368" y="1319908"/>
              <a:ext cx="2878898" cy="490198"/>
            </a:xfrm>
            <a:custGeom>
              <a:avLst/>
              <a:gdLst>
                <a:gd name="connsiteX0" fmla="*/ 0 w 2878898"/>
                <a:gd name="connsiteY0" fmla="*/ 0 h 490198"/>
                <a:gd name="connsiteX1" fmla="*/ 2878898 w 2878898"/>
                <a:gd name="connsiteY1" fmla="*/ 0 h 490198"/>
                <a:gd name="connsiteX2" fmla="*/ 2878898 w 2878898"/>
                <a:gd name="connsiteY2" fmla="*/ 490198 h 490198"/>
                <a:gd name="connsiteX3" fmla="*/ 344649 w 2878898"/>
                <a:gd name="connsiteY3" fmla="*/ 490198 h 490198"/>
                <a:gd name="connsiteX4" fmla="*/ 305793 w 2878898"/>
                <a:gd name="connsiteY4" fmla="*/ 409538 h 490198"/>
                <a:gd name="connsiteX5" fmla="*/ 113811 w 2878898"/>
                <a:gd name="connsiteY5" fmla="*/ 125225 h 490198"/>
                <a:gd name="connsiteX6" fmla="*/ 0 w 2878898"/>
                <a:gd name="connsiteY6" fmla="*/ 0 h 4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8898" h="490198">
                  <a:moveTo>
                    <a:pt x="0" y="0"/>
                  </a:moveTo>
                  <a:lnTo>
                    <a:pt x="2878898" y="0"/>
                  </a:lnTo>
                  <a:lnTo>
                    <a:pt x="2878898" y="490198"/>
                  </a:lnTo>
                  <a:lnTo>
                    <a:pt x="344649" y="490198"/>
                  </a:lnTo>
                  <a:lnTo>
                    <a:pt x="305793" y="409538"/>
                  </a:lnTo>
                  <a:cubicBezTo>
                    <a:pt x="250888" y="308467"/>
                    <a:pt x="186496" y="213298"/>
                    <a:pt x="113811" y="125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8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21920" rIns="487680" rtlCol="0" anchor="ctr">
              <a:noAutofit/>
            </a:bodyPr>
            <a:lstStyle/>
            <a:p>
              <a:pPr algn="r" defTabSz="1219140">
                <a:defRPr/>
              </a:pPr>
              <a:r>
                <a:rPr lang="en-US" sz="17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Flexible, nimble authorities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C87E94-C45E-455B-A951-35EA0E908075}"/>
                </a:ext>
              </a:extLst>
            </p:cNvPr>
            <p:cNvSpPr/>
            <p:nvPr/>
          </p:nvSpPr>
          <p:spPr>
            <a:xfrm>
              <a:off x="6517860" y="1830537"/>
              <a:ext cx="2524407" cy="490198"/>
            </a:xfrm>
            <a:custGeom>
              <a:avLst/>
              <a:gdLst>
                <a:gd name="connsiteX0" fmla="*/ 0 w 2524407"/>
                <a:gd name="connsiteY0" fmla="*/ 0 h 490198"/>
                <a:gd name="connsiteX1" fmla="*/ 2524407 w 2524407"/>
                <a:gd name="connsiteY1" fmla="*/ 0 h 490198"/>
                <a:gd name="connsiteX2" fmla="*/ 2524407 w 2524407"/>
                <a:gd name="connsiteY2" fmla="*/ 490198 h 490198"/>
                <a:gd name="connsiteX3" fmla="*/ 145667 w 2524407"/>
                <a:gd name="connsiteY3" fmla="*/ 490198 h 490198"/>
                <a:gd name="connsiteX4" fmla="*/ 130303 w 2524407"/>
                <a:gd name="connsiteY4" fmla="*/ 389531 h 490198"/>
                <a:gd name="connsiteX5" fmla="*/ 26395 w 2524407"/>
                <a:gd name="connsiteY5" fmla="*/ 54793 h 490198"/>
                <a:gd name="connsiteX6" fmla="*/ 0 w 2524407"/>
                <a:gd name="connsiteY6" fmla="*/ 0 h 4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4407" h="490198">
                  <a:moveTo>
                    <a:pt x="0" y="0"/>
                  </a:moveTo>
                  <a:lnTo>
                    <a:pt x="2524407" y="0"/>
                  </a:lnTo>
                  <a:lnTo>
                    <a:pt x="2524407" y="490198"/>
                  </a:lnTo>
                  <a:lnTo>
                    <a:pt x="145667" y="490198"/>
                  </a:lnTo>
                  <a:lnTo>
                    <a:pt x="130303" y="389531"/>
                  </a:lnTo>
                  <a:cubicBezTo>
                    <a:pt x="106549" y="273444"/>
                    <a:pt x="71514" y="161466"/>
                    <a:pt x="26395" y="547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6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21920" rIns="1097280" rtlCol="0" anchor="ctr">
              <a:noAutofit/>
            </a:bodyPr>
            <a:lstStyle/>
            <a:p>
              <a:pPr algn="r">
                <a:defRPr/>
              </a:pPr>
              <a:r>
                <a:rPr lang="en-US" sz="17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Multi-year funding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1820EC9-6432-473E-8882-84E2D605E404}"/>
                </a:ext>
              </a:extLst>
            </p:cNvPr>
            <p:cNvSpPr/>
            <p:nvPr/>
          </p:nvSpPr>
          <p:spPr>
            <a:xfrm>
              <a:off x="6664568" y="2341166"/>
              <a:ext cx="2377699" cy="490198"/>
            </a:xfrm>
            <a:custGeom>
              <a:avLst/>
              <a:gdLst>
                <a:gd name="connsiteX0" fmla="*/ 2077 w 2377699"/>
                <a:gd name="connsiteY0" fmla="*/ 0 h 490198"/>
                <a:gd name="connsiteX1" fmla="*/ 2377699 w 2377699"/>
                <a:gd name="connsiteY1" fmla="*/ 0 h 490198"/>
                <a:gd name="connsiteX2" fmla="*/ 2377699 w 2377699"/>
                <a:gd name="connsiteY2" fmla="*/ 490198 h 490198"/>
                <a:gd name="connsiteX3" fmla="*/ 0 w 2377699"/>
                <a:gd name="connsiteY3" fmla="*/ 490198 h 490198"/>
                <a:gd name="connsiteX4" fmla="*/ 10618 w 2377699"/>
                <a:gd name="connsiteY4" fmla="*/ 420622 h 490198"/>
                <a:gd name="connsiteX5" fmla="*/ 19825 w 2377699"/>
                <a:gd name="connsiteY5" fmla="*/ 238293 h 490198"/>
                <a:gd name="connsiteX6" fmla="*/ 10618 w 2377699"/>
                <a:gd name="connsiteY6" fmla="*/ 55964 h 490198"/>
                <a:gd name="connsiteX7" fmla="*/ 2077 w 2377699"/>
                <a:gd name="connsiteY7" fmla="*/ 0 h 4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7699" h="490198">
                  <a:moveTo>
                    <a:pt x="2077" y="0"/>
                  </a:moveTo>
                  <a:lnTo>
                    <a:pt x="2377699" y="0"/>
                  </a:lnTo>
                  <a:lnTo>
                    <a:pt x="2377699" y="490198"/>
                  </a:lnTo>
                  <a:lnTo>
                    <a:pt x="0" y="490198"/>
                  </a:lnTo>
                  <a:lnTo>
                    <a:pt x="10618" y="420622"/>
                  </a:lnTo>
                  <a:cubicBezTo>
                    <a:pt x="16707" y="360674"/>
                    <a:pt x="19825" y="299848"/>
                    <a:pt x="19825" y="238293"/>
                  </a:cubicBezTo>
                  <a:cubicBezTo>
                    <a:pt x="19825" y="176739"/>
                    <a:pt x="16707" y="115912"/>
                    <a:pt x="10618" y="55964"/>
                  </a:cubicBezTo>
                  <a:lnTo>
                    <a:pt x="2077" y="0"/>
                  </a:lnTo>
                  <a:close/>
                </a:path>
              </a:pathLst>
            </a:custGeom>
            <a:solidFill>
              <a:srgbClr val="51B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21920" rIns="487680" rtlCol="0" anchor="ctr">
              <a:noAutofit/>
            </a:bodyPr>
            <a:lstStyle/>
            <a:p>
              <a:pPr algn="r">
                <a:defRPr/>
              </a:pPr>
              <a:r>
                <a:rPr lang="en-US" sz="17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Cutting edge expertise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E928EE-A790-4BBC-946F-081E18C603B6}"/>
                </a:ext>
              </a:extLst>
            </p:cNvPr>
            <p:cNvSpPr/>
            <p:nvPr/>
          </p:nvSpPr>
          <p:spPr>
            <a:xfrm>
              <a:off x="6511302" y="2851795"/>
              <a:ext cx="2530964" cy="490198"/>
            </a:xfrm>
            <a:custGeom>
              <a:avLst/>
              <a:gdLst>
                <a:gd name="connsiteX0" fmla="*/ 150146 w 2530964"/>
                <a:gd name="connsiteY0" fmla="*/ 0 h 490198"/>
                <a:gd name="connsiteX1" fmla="*/ 2530964 w 2530964"/>
                <a:gd name="connsiteY1" fmla="*/ 0 h 490198"/>
                <a:gd name="connsiteX2" fmla="*/ 2530964 w 2530964"/>
                <a:gd name="connsiteY2" fmla="*/ 490198 h 490198"/>
                <a:gd name="connsiteX3" fmla="*/ 0 w 2530964"/>
                <a:gd name="connsiteY3" fmla="*/ 490198 h 490198"/>
                <a:gd name="connsiteX4" fmla="*/ 32952 w 2530964"/>
                <a:gd name="connsiteY4" fmla="*/ 421793 h 490198"/>
                <a:gd name="connsiteX5" fmla="*/ 136860 w 2530964"/>
                <a:gd name="connsiteY5" fmla="*/ 87055 h 490198"/>
                <a:gd name="connsiteX6" fmla="*/ 150146 w 2530964"/>
                <a:gd name="connsiteY6" fmla="*/ 0 h 4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0964" h="490198">
                  <a:moveTo>
                    <a:pt x="150146" y="0"/>
                  </a:moveTo>
                  <a:lnTo>
                    <a:pt x="2530964" y="0"/>
                  </a:lnTo>
                  <a:lnTo>
                    <a:pt x="2530964" y="490198"/>
                  </a:lnTo>
                  <a:lnTo>
                    <a:pt x="0" y="490198"/>
                  </a:lnTo>
                  <a:lnTo>
                    <a:pt x="32952" y="421793"/>
                  </a:lnTo>
                  <a:cubicBezTo>
                    <a:pt x="78071" y="315120"/>
                    <a:pt x="113106" y="203142"/>
                    <a:pt x="136860" y="87055"/>
                  </a:cubicBezTo>
                  <a:lnTo>
                    <a:pt x="150146" y="0"/>
                  </a:lnTo>
                  <a:close/>
                </a:path>
              </a:pathLst>
            </a:custGeom>
            <a:solidFill>
              <a:srgbClr val="175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21920" rIns="609600" rtlCol="0" anchor="ctr">
              <a:noAutofit/>
            </a:bodyPr>
            <a:lstStyle/>
            <a:p>
              <a:pPr algn="r">
                <a:defRPr/>
              </a:pPr>
              <a:r>
                <a:rPr lang="en-US" sz="17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Facilitate partnerships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BCAF4E7-DCD6-456D-B856-DD1D130A5BED}"/>
                </a:ext>
              </a:extLst>
            </p:cNvPr>
            <p:cNvSpPr/>
            <p:nvPr/>
          </p:nvSpPr>
          <p:spPr>
            <a:xfrm>
              <a:off x="6148662" y="3362423"/>
              <a:ext cx="2893604" cy="490198"/>
            </a:xfrm>
            <a:custGeom>
              <a:avLst/>
              <a:gdLst>
                <a:gd name="connsiteX0" fmla="*/ 352798 w 2893604"/>
                <a:gd name="connsiteY0" fmla="*/ 0 h 490198"/>
                <a:gd name="connsiteX1" fmla="*/ 2893604 w 2893604"/>
                <a:gd name="connsiteY1" fmla="*/ 0 h 490198"/>
                <a:gd name="connsiteX2" fmla="*/ 2893604 w 2893604"/>
                <a:gd name="connsiteY2" fmla="*/ 490198 h 490198"/>
                <a:gd name="connsiteX3" fmla="*/ 0 w 2893604"/>
                <a:gd name="connsiteY3" fmla="*/ 490198 h 490198"/>
                <a:gd name="connsiteX4" fmla="*/ 13422 w 2893604"/>
                <a:gd name="connsiteY4" fmla="*/ 477999 h 490198"/>
                <a:gd name="connsiteX5" fmla="*/ 320499 w 2893604"/>
                <a:gd name="connsiteY5" fmla="*/ 67049 h 490198"/>
                <a:gd name="connsiteX6" fmla="*/ 352798 w 2893604"/>
                <a:gd name="connsiteY6" fmla="*/ 0 h 4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3604" h="490198">
                  <a:moveTo>
                    <a:pt x="352798" y="0"/>
                  </a:moveTo>
                  <a:lnTo>
                    <a:pt x="2893604" y="0"/>
                  </a:lnTo>
                  <a:lnTo>
                    <a:pt x="2893604" y="490198"/>
                  </a:lnTo>
                  <a:lnTo>
                    <a:pt x="0" y="490198"/>
                  </a:lnTo>
                  <a:lnTo>
                    <a:pt x="13422" y="477999"/>
                  </a:lnTo>
                  <a:cubicBezTo>
                    <a:pt x="134438" y="356983"/>
                    <a:pt x="238141" y="218655"/>
                    <a:pt x="320499" y="67049"/>
                  </a:cubicBezTo>
                  <a:lnTo>
                    <a:pt x="352798" y="0"/>
                  </a:lnTo>
                  <a:close/>
                </a:path>
              </a:pathLst>
            </a:custGeom>
            <a:solidFill>
              <a:srgbClr val="3DA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21920" rIns="1097280" rtlCol="0" anchor="ctr">
              <a:noAutofit/>
            </a:bodyPr>
            <a:lstStyle/>
            <a:p>
              <a:pPr algn="r">
                <a:defRPr/>
              </a:pPr>
              <a:r>
                <a:rPr lang="en-US" sz="17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Promote innovation</a:t>
              </a: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662963E1-21BC-42FA-9669-DFF07FC8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33" dirty="0"/>
              <a:t>The BARDA Model</a:t>
            </a:r>
          </a:p>
        </p:txBody>
      </p:sp>
    </p:spTree>
    <p:extLst>
      <p:ext uri="{BB962C8B-B14F-4D97-AF65-F5344CB8AC3E}">
        <p14:creationId xmlns:p14="http://schemas.microsoft.com/office/powerpoint/2010/main" val="11569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2817-24A8-455B-8A7C-C0C64440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12" y="112675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BARDA Program Divisions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461E95-EC88-46B4-B25E-AF14336CE707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1726773" y="3388843"/>
            <a:ext cx="1" cy="727660"/>
          </a:xfrm>
          <a:prstGeom prst="straightConnector1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667A40-8894-4B40-9F2E-2F4783310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3" y="1433107"/>
            <a:ext cx="1955736" cy="1955736"/>
          </a:xfrm>
          <a:prstGeom prst="rect">
            <a:avLst/>
          </a:prstGeom>
        </p:spPr>
      </p:pic>
      <p:pic>
        <p:nvPicPr>
          <p:cNvPr id="70" name="Picture 6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9F24613-F1CF-45FF-907C-D5BF01087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6" y="4116503"/>
            <a:ext cx="2965895" cy="130576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06B88F8-F752-49BF-8BDC-5AFD05D98978}"/>
              </a:ext>
            </a:extLst>
          </p:cNvPr>
          <p:cNvSpPr/>
          <p:nvPr/>
        </p:nvSpPr>
        <p:spPr>
          <a:xfrm>
            <a:off x="4349332" y="1499599"/>
            <a:ext cx="7598833" cy="4267199"/>
          </a:xfrm>
          <a:prstGeom prst="rect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609600" tIns="365760" bIns="121920" rtlCol="0" anchor="t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Medical Countermeasures (MCM) </a:t>
            </a:r>
            <a:br>
              <a:rPr kumimoji="0" lang="en-US" sz="26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26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Program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2928F44-B161-4C5B-84D7-A51DA9F075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48" y="1089294"/>
            <a:ext cx="1784752" cy="1783353"/>
          </a:xfrm>
          <a:prstGeom prst="rect">
            <a:avLst/>
          </a:prstGeom>
        </p:spPr>
      </p:pic>
      <p:cxnSp>
        <p:nvCxnSpPr>
          <p:cNvPr id="81" name="Straight Connector 56">
            <a:extLst>
              <a:ext uri="{FF2B5EF4-FFF2-40B4-BE49-F238E27FC236}">
                <a16:creationId xmlns:a16="http://schemas.microsoft.com/office/drawing/2014/main" id="{FB1604CC-CAB6-4599-8E3E-55205832A575}"/>
              </a:ext>
            </a:extLst>
          </p:cNvPr>
          <p:cNvCxnSpPr>
            <a:cxnSpLocks/>
            <a:stCxn id="74" idx="1"/>
            <a:endCxn id="70" idx="3"/>
          </p:cNvCxnSpPr>
          <p:nvPr/>
        </p:nvCxnSpPr>
        <p:spPr>
          <a:xfrm rot="10800000" flipV="1">
            <a:off x="3209722" y="1980969"/>
            <a:ext cx="491929" cy="278841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9B9AA3A-EDB1-4EE1-AA93-7BF55B54977F}"/>
              </a:ext>
            </a:extLst>
          </p:cNvPr>
          <p:cNvSpPr/>
          <p:nvPr/>
        </p:nvSpPr>
        <p:spPr>
          <a:xfrm>
            <a:off x="4868464" y="2998650"/>
            <a:ext cx="3011221" cy="8537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Influenza &amp; Emerging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Infectious Diseases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C1212C-33D0-4729-B3C3-882FE82C6579}"/>
              </a:ext>
            </a:extLst>
          </p:cNvPr>
          <p:cNvSpPr/>
          <p:nvPr/>
        </p:nvSpPr>
        <p:spPr>
          <a:xfrm>
            <a:off x="8587091" y="2998650"/>
            <a:ext cx="3011221" cy="8537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Chemical, biological, radiological and nuclear (CBRN) Program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4F2B25-84F7-47C7-8612-D781EA1C94A2}"/>
              </a:ext>
            </a:extLst>
          </p:cNvPr>
          <p:cNvSpPr/>
          <p:nvPr/>
        </p:nvSpPr>
        <p:spPr>
          <a:xfrm>
            <a:off x="4868464" y="3943152"/>
            <a:ext cx="3011221" cy="8537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Detection, Diagnostics, &amp;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Device Infrastructure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3DDA8B-2015-481B-8F85-C7D173889B9C}"/>
              </a:ext>
            </a:extLst>
          </p:cNvPr>
          <p:cNvSpPr/>
          <p:nvPr/>
        </p:nvSpPr>
        <p:spPr>
          <a:xfrm>
            <a:off x="6071183" y="4887653"/>
            <a:ext cx="4267200" cy="853745"/>
          </a:xfrm>
          <a:prstGeom prst="rect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487680"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Division of Research, Innovation,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and Ventures 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DRIVe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FBA7D9-0CF8-4CEE-AA20-5174ACAAC1F1}"/>
              </a:ext>
            </a:extLst>
          </p:cNvPr>
          <p:cNvSpPr/>
          <p:nvPr/>
        </p:nvSpPr>
        <p:spPr>
          <a:xfrm>
            <a:off x="8587092" y="3943152"/>
            <a:ext cx="3011221" cy="8537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Pharmaceutical Countermeasure Infrastructure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3DF8BC-FEE5-4C1C-B4ED-0651DC886B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2" y="5363504"/>
            <a:ext cx="963311" cy="3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5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0DC9-296E-4D8C-BAB6-7F32A9CD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41" y="57044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/>
              <a:t>DRIVe Program Areas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92FDA8-4DDC-4775-A8BC-9654A49A4A47}"/>
              </a:ext>
            </a:extLst>
          </p:cNvPr>
          <p:cNvGrpSpPr/>
          <p:nvPr/>
        </p:nvGrpSpPr>
        <p:grpSpPr>
          <a:xfrm>
            <a:off x="1109147" y="1689683"/>
            <a:ext cx="2001304" cy="1859571"/>
            <a:chOff x="1284955" y="1826203"/>
            <a:chExt cx="1500978" cy="139467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95A234-27DD-42C2-A8E4-789F8221F19F}"/>
                </a:ext>
              </a:extLst>
            </p:cNvPr>
            <p:cNvSpPr/>
            <p:nvPr/>
          </p:nvSpPr>
          <p:spPr>
            <a:xfrm>
              <a:off x="1284955" y="1826203"/>
              <a:ext cx="1500978" cy="1394678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4D53EB-500C-46F5-A332-2CAA194AFCA5}"/>
                </a:ext>
              </a:extLst>
            </p:cNvPr>
            <p:cNvSpPr/>
            <p:nvPr/>
          </p:nvSpPr>
          <p:spPr>
            <a:xfrm>
              <a:off x="1448483" y="1950063"/>
              <a:ext cx="1173922" cy="11469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0" bIns="0"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ENACT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1FEFF0-4A89-41B2-AF6D-D0F78A110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366" y="2054441"/>
              <a:ext cx="657712" cy="66551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AADE80F-1F72-4623-82F0-95051EE89F13}"/>
              </a:ext>
            </a:extLst>
          </p:cNvPr>
          <p:cNvSpPr/>
          <p:nvPr/>
        </p:nvSpPr>
        <p:spPr>
          <a:xfrm>
            <a:off x="292379" y="3835688"/>
            <a:ext cx="3634840" cy="1226759"/>
          </a:xfrm>
          <a:prstGeom prst="rect">
            <a:avLst/>
          </a:prstGeom>
          <a:solidFill>
            <a:schemeClr val="accent3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87627" y="1697727"/>
            <a:ext cx="2001304" cy="1859571"/>
            <a:chOff x="3753304" y="1820677"/>
            <a:chExt cx="1500978" cy="139467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9EAC086-1831-43C9-8E11-62C589078E2F}"/>
                </a:ext>
              </a:extLst>
            </p:cNvPr>
            <p:cNvSpPr/>
            <p:nvPr/>
          </p:nvSpPr>
          <p:spPr>
            <a:xfrm>
              <a:off x="3753304" y="1820677"/>
              <a:ext cx="1500978" cy="139467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76200"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506045-EA7C-4934-A606-AFCFBAF60738}"/>
                </a:ext>
              </a:extLst>
            </p:cNvPr>
            <p:cNvSpPr/>
            <p:nvPr/>
          </p:nvSpPr>
          <p:spPr>
            <a:xfrm>
              <a:off x="3916832" y="1944537"/>
              <a:ext cx="1173922" cy="1146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0" bIns="0"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SEPSIS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1B1AEE-F7B2-4568-BC1D-2A32C0C19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3741" y="2062124"/>
              <a:ext cx="706030" cy="70603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DE30F0A-131A-4E2D-9DA2-3AF79D1BD4A2}"/>
              </a:ext>
            </a:extLst>
          </p:cNvPr>
          <p:cNvSpPr/>
          <p:nvPr/>
        </p:nvSpPr>
        <p:spPr>
          <a:xfrm>
            <a:off x="4170859" y="3843729"/>
            <a:ext cx="3634840" cy="1226759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1DBF3C-A238-4CE8-8129-3A0A3EDF955B}"/>
              </a:ext>
            </a:extLst>
          </p:cNvPr>
          <p:cNvSpPr/>
          <p:nvPr/>
        </p:nvSpPr>
        <p:spPr>
          <a:xfrm>
            <a:off x="4261730" y="3921047"/>
            <a:ext cx="3453099" cy="1107996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Reducing the incidence, morbidity, mortality, and cost of sepsis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7F979-063A-4C1F-B78B-267928B15579}"/>
              </a:ext>
            </a:extLst>
          </p:cNvPr>
          <p:cNvSpPr/>
          <p:nvPr/>
        </p:nvSpPr>
        <p:spPr>
          <a:xfrm>
            <a:off x="9034677" y="1689683"/>
            <a:ext cx="2001304" cy="18595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13A9FC-2425-4196-BC56-088CC954E1B8}"/>
              </a:ext>
            </a:extLst>
          </p:cNvPr>
          <p:cNvSpPr/>
          <p:nvPr/>
        </p:nvSpPr>
        <p:spPr>
          <a:xfrm>
            <a:off x="9252712" y="1862875"/>
            <a:ext cx="1565229" cy="15292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7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7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7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 Interface Office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9E430A-26C8-40C8-8412-B7D27271308D}"/>
              </a:ext>
            </a:extLst>
          </p:cNvPr>
          <p:cNvSpPr/>
          <p:nvPr/>
        </p:nvSpPr>
        <p:spPr>
          <a:xfrm>
            <a:off x="8217909" y="3835684"/>
            <a:ext cx="3634840" cy="122675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E9420-E4B5-430F-B7A4-CE95337210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709" y="1933460"/>
            <a:ext cx="387234" cy="6141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1DBF3C-A238-4CE8-8129-3A0A3EDF955B}"/>
              </a:ext>
            </a:extLst>
          </p:cNvPr>
          <p:cNvSpPr/>
          <p:nvPr/>
        </p:nvSpPr>
        <p:spPr>
          <a:xfrm>
            <a:off x="373619" y="3921047"/>
            <a:ext cx="3453099" cy="1082595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Supporting pathogen-agnostic technologies that enable earlier infection diagnoses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1DBF3C-A238-4CE8-8129-3A0A3EDF955B}"/>
              </a:ext>
            </a:extLst>
          </p:cNvPr>
          <p:cNvSpPr/>
          <p:nvPr/>
        </p:nvSpPr>
        <p:spPr>
          <a:xfrm>
            <a:off x="8308778" y="3895065"/>
            <a:ext cx="3453099" cy="1107996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Bridging the intersection between the science and the business world</a:t>
            </a:r>
          </a:p>
        </p:txBody>
      </p:sp>
    </p:spTree>
    <p:extLst>
      <p:ext uri="{BB962C8B-B14F-4D97-AF65-F5344CB8AC3E}">
        <p14:creationId xmlns:p14="http://schemas.microsoft.com/office/powerpoint/2010/main" val="9859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DRIVe R&amp;D </a:t>
            </a:r>
            <a:r>
              <a:rPr lang="en-US" sz="4000">
                <a:solidFill>
                  <a:schemeClr val="tx2">
                    <a:lumMod val="75000"/>
                  </a:schemeClr>
                </a:solidFill>
              </a:rPr>
              <a:t>Funding V</a:t>
            </a:r>
            <a:r>
              <a:rPr lang="en-US" sz="4000"/>
              <a:t>ehicle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32" y="1320800"/>
            <a:ext cx="5684921" cy="4368799"/>
          </a:xfrm>
        </p:spPr>
        <p:txBody>
          <a:bodyPr>
            <a:noAutofit/>
          </a:bodyPr>
          <a:lstStyle/>
          <a:p>
            <a:r>
              <a:rPr lang="en-US" sz="2400"/>
              <a:t>Easy Broad Agency Announcement (EZ-BAA) is designed to be fast, easy-to-use, and flexible</a:t>
            </a:r>
          </a:p>
          <a:p>
            <a:r>
              <a:rPr lang="en-US" sz="2400"/>
              <a:t>Inspired by DARPA </a:t>
            </a:r>
          </a:p>
          <a:p>
            <a:r>
              <a:rPr lang="en-US" sz="2400"/>
              <a:t>$749,999 max &amp; 30-50% cost share requirement</a:t>
            </a:r>
          </a:p>
          <a:p>
            <a:r>
              <a:rPr lang="en-US" sz="2400"/>
              <a:t>Can go from posting solicitation to award within 30 days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2AF2A8-47F3-4106-94C6-B93B899FA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32" y="1320800"/>
            <a:ext cx="4233607" cy="391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9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A061-F6D9-4C4D-9568-7DDA39D3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9280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DRIVe Portfolio Companies</a:t>
            </a:r>
            <a:endParaRPr lang="en-US" sz="4000" dirty="0"/>
          </a:p>
        </p:txBody>
      </p:sp>
      <p:pic>
        <p:nvPicPr>
          <p:cNvPr id="21" name="Picture 2" descr="Image result for evidation logo">
            <a:extLst>
              <a:ext uri="{FF2B5EF4-FFF2-40B4-BE49-F238E27FC236}">
                <a16:creationId xmlns:a16="http://schemas.microsoft.com/office/drawing/2014/main" id="{10811D35-9CD6-44FC-AB36-8A30A2C8B0F0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6"/>
          <a:stretch/>
        </p:blipFill>
        <p:spPr bwMode="auto">
          <a:xfrm>
            <a:off x="5025973" y="4434094"/>
            <a:ext cx="1544981" cy="73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98point6 logo">
            <a:extLst>
              <a:ext uri="{FF2B5EF4-FFF2-40B4-BE49-F238E27FC236}">
                <a16:creationId xmlns:a16="http://schemas.microsoft.com/office/drawing/2014/main" id="{715A079D-7279-4CCE-A828-85710085904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33" y="5268397"/>
            <a:ext cx="1638235" cy="5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Empatica">
            <a:extLst>
              <a:ext uri="{FF2B5EF4-FFF2-40B4-BE49-F238E27FC236}">
                <a16:creationId xmlns:a16="http://schemas.microsoft.com/office/drawing/2014/main" id="{6B32CA04-755C-42E7-A213-A92C72BDA5E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47" y="3821585"/>
            <a:ext cx="2227715" cy="45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6DA39E50-CEBD-495F-82D3-12D0283A18E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6" y="4115442"/>
            <a:ext cx="1658516" cy="454454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A80DC66-A1C5-4AC9-BF08-D06392B34A7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44" y="4267012"/>
            <a:ext cx="1461148" cy="862082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961CD120-0F1A-42E2-91F9-C71E19EA218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701" y="4569896"/>
            <a:ext cx="1327108" cy="232579"/>
          </a:xfrm>
          <a:prstGeom prst="rect">
            <a:avLst/>
          </a:prstGeom>
        </p:spPr>
      </p:pic>
      <p:pic>
        <p:nvPicPr>
          <p:cNvPr id="2054" name="Picture 6" descr="Image result for UC San Diego logo">
            <a:extLst>
              <a:ext uri="{FF2B5EF4-FFF2-40B4-BE49-F238E27FC236}">
                <a16:creationId xmlns:a16="http://schemas.microsoft.com/office/drawing/2014/main" id="{35940376-CE9C-439B-A9AE-8239222AFB1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959" y="4651676"/>
            <a:ext cx="1191581" cy="2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onica logo">
            <a:extLst>
              <a:ext uri="{FF2B5EF4-FFF2-40B4-BE49-F238E27FC236}">
                <a16:creationId xmlns:a16="http://schemas.microsoft.com/office/drawing/2014/main" id="{6A018FE6-22DA-4ADC-86F7-44BF0986EBA3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8" b="49612"/>
          <a:stretch/>
        </p:blipFill>
        <p:spPr bwMode="auto">
          <a:xfrm>
            <a:off x="10747291" y="3904280"/>
            <a:ext cx="1266007" cy="3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Sound Life Sciences logo">
            <a:extLst>
              <a:ext uri="{FF2B5EF4-FFF2-40B4-BE49-F238E27FC236}">
                <a16:creationId xmlns:a16="http://schemas.microsoft.com/office/drawing/2014/main" id="{3D1DEF5D-67E3-4A34-B14E-94E199F5D20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4" y="3375843"/>
            <a:ext cx="2118242" cy="57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 preferRelativeResize="0"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809" y="5265929"/>
            <a:ext cx="1693164" cy="52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Image result for stanford medici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893" y="2847681"/>
            <a:ext cx="1858236" cy="92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e research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08" y="5277042"/>
            <a:ext cx="2099762" cy="56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FE6FA061-F6D9-4C4D-9568-7DDA39D37648}"/>
              </a:ext>
            </a:extLst>
          </p:cNvPr>
          <p:cNvSpPr txBox="1">
            <a:spLocks/>
          </p:cNvSpPr>
          <p:nvPr/>
        </p:nvSpPr>
        <p:spPr>
          <a:xfrm>
            <a:off x="327935" y="1368813"/>
            <a:ext cx="4914582" cy="1553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02B6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26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funded companies</a:t>
            </a:r>
          </a:p>
          <a:p>
            <a:pPr marL="571500" marR="0" lvl="0" indent="-57150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$29.5 million funded</a:t>
            </a:r>
          </a:p>
          <a:p>
            <a:pPr marL="571500" marR="0" lvl="0" indent="-57150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$19.5 million cost share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80342" y="1232280"/>
            <a:ext cx="2181225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65774" y="3132943"/>
            <a:ext cx="1952625" cy="561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44006" y="2297530"/>
            <a:ext cx="2162175" cy="752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09808" y="3664606"/>
            <a:ext cx="2831650" cy="650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94424" y="5029561"/>
            <a:ext cx="1307689" cy="10400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23136" y="4305185"/>
            <a:ext cx="2057400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2976" y="2583446"/>
            <a:ext cx="1306145" cy="9612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89380" y="2215802"/>
            <a:ext cx="2695166" cy="6478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508128" y="1654012"/>
            <a:ext cx="2171922" cy="7814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42620" y="1511037"/>
            <a:ext cx="2449380" cy="6151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85010" y="5224206"/>
            <a:ext cx="1799859" cy="8188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097047" y="452621"/>
            <a:ext cx="1885950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9" y="3024200"/>
            <a:ext cx="1545236" cy="1196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1" y="4802475"/>
            <a:ext cx="1172692" cy="10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5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782" y="2300905"/>
            <a:ext cx="8478982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45864" y="4487182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Donna Boston</a:t>
            </a:r>
            <a:endParaRPr lang="en-US" sz="2400" dirty="0"/>
          </a:p>
          <a:p>
            <a:pPr algn="ctr"/>
            <a:r>
              <a:rPr lang="en-US" sz="2400" dirty="0" smtClean="0"/>
              <a:t>Project Officer</a:t>
            </a:r>
            <a:endParaRPr lang="en-US" sz="2400" dirty="0"/>
          </a:p>
          <a:p>
            <a:pPr algn="ctr"/>
            <a:r>
              <a:rPr lang="en-US" sz="2400" dirty="0" smtClean="0">
                <a:hlinkClick r:id="rId3"/>
              </a:rPr>
              <a:t>Donna.Boston@hhs.gov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1D48D-C2E2-43B0-A191-F03E4E0312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177801"/>
            <a:ext cx="2457585" cy="2456623"/>
          </a:xfrm>
          <a:prstGeom prst="rect">
            <a:avLst/>
          </a:prstGeom>
        </p:spPr>
      </p:pic>
      <p:pic>
        <p:nvPicPr>
          <p:cNvPr id="8" name="Picture 7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CC35EB5F-DB34-4E7C-9469-E6E7E855BC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516930"/>
            <a:ext cx="3974924" cy="1535353"/>
          </a:xfrm>
          <a:prstGeom prst="rect">
            <a:avLst/>
          </a:prstGeom>
          <a:effectLst>
            <a:glow rad="177800">
              <a:schemeClr val="bg1"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4405064" y="3639802"/>
            <a:ext cx="3870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hlinkClick r:id="rId6"/>
              </a:rPr>
              <a:t>www.DRIVe.hhs.gov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1" y="4487181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Sandeep Patel, PhD</a:t>
            </a:r>
            <a:endParaRPr lang="en-US" sz="2400" dirty="0"/>
          </a:p>
          <a:p>
            <a:pPr algn="ctr"/>
            <a:r>
              <a:rPr lang="en-US" sz="2400" dirty="0" smtClean="0"/>
              <a:t>DRIVe Director</a:t>
            </a:r>
            <a:endParaRPr lang="en-US" sz="2400" dirty="0"/>
          </a:p>
          <a:p>
            <a:pPr algn="ctr"/>
            <a:r>
              <a:rPr lang="en-US" sz="2400" dirty="0" smtClean="0">
                <a:hlinkClick r:id="rId3"/>
              </a:rPr>
              <a:t>Sandeep.Patel@hhs.gov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137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0670-9863-4C18-8A96-28F4D027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BARDA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99E63C-3977-4F81-A0D0-DB3FDCC60390}"/>
              </a:ext>
            </a:extLst>
          </p:cNvPr>
          <p:cNvGrpSpPr/>
          <p:nvPr/>
        </p:nvGrpSpPr>
        <p:grpSpPr>
          <a:xfrm>
            <a:off x="762918" y="4857481"/>
            <a:ext cx="5912556" cy="806923"/>
            <a:chOff x="1894464" y="3834787"/>
            <a:chExt cx="4434417" cy="605192"/>
          </a:xfrm>
        </p:grpSpPr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7E5E95CF-A526-4F1D-82BE-6FE8B5A16ADB}"/>
                </a:ext>
              </a:extLst>
            </p:cNvPr>
            <p:cNvSpPr txBox="1">
              <a:spLocks/>
            </p:cNvSpPr>
            <p:nvPr/>
          </p:nvSpPr>
          <p:spPr>
            <a:xfrm>
              <a:off x="3886580" y="3834787"/>
              <a:ext cx="2442301" cy="605192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40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None/>
              </a:pPr>
              <a:r>
                <a:rPr lang="en-US" sz="1867" b="1" dirty="0">
                  <a:solidFill>
                    <a:srgbClr val="0070C0"/>
                  </a:solidFill>
                  <a:hlinkClick r:id="rId3"/>
                </a:rPr>
                <a:t>www.usajobs.gov</a:t>
              </a:r>
              <a:r>
                <a:rPr lang="en-US" sz="1867" b="1" dirty="0">
                  <a:solidFill>
                    <a:srgbClr val="0070C0"/>
                  </a:solidFill>
                </a:rPr>
                <a:t> </a:t>
              </a:r>
              <a:r>
                <a:rPr lang="en-US" sz="1867" dirty="0">
                  <a:solidFill>
                    <a:srgbClr val="102B62"/>
                  </a:solidFill>
                </a:rPr>
                <a:t/>
              </a:r>
              <a:br>
                <a:rPr lang="en-US" sz="1867" dirty="0">
                  <a:solidFill>
                    <a:srgbClr val="102B62"/>
                  </a:solidFill>
                </a:rPr>
              </a:br>
              <a:r>
                <a:rPr lang="en-US" sz="1867" i="1" dirty="0">
                  <a:solidFill>
                    <a:srgbClr val="C00000"/>
                  </a:solidFill>
                </a:rPr>
                <a:t>Join the team!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9ACAA69-EAB8-415B-AB83-12135855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464" y="3898151"/>
              <a:ext cx="1927143" cy="4784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D7001C-3726-4795-89E7-99FE5DFD596C}"/>
              </a:ext>
            </a:extLst>
          </p:cNvPr>
          <p:cNvGrpSpPr/>
          <p:nvPr/>
        </p:nvGrpSpPr>
        <p:grpSpPr>
          <a:xfrm>
            <a:off x="9164110" y="1533171"/>
            <a:ext cx="3595500" cy="2914584"/>
            <a:chOff x="6873082" y="1149878"/>
            <a:chExt cx="2696625" cy="21859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2CC8FC-B7A4-47EA-998B-8257680EC749}"/>
                </a:ext>
              </a:extLst>
            </p:cNvPr>
            <p:cNvGrpSpPr/>
            <p:nvPr/>
          </p:nvGrpSpPr>
          <p:grpSpPr>
            <a:xfrm>
              <a:off x="6873082" y="1149878"/>
              <a:ext cx="2696625" cy="2185938"/>
              <a:chOff x="3888652" y="1149878"/>
              <a:chExt cx="2294567" cy="186002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7DE146B-25C3-4C63-8796-74CA9B16C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8652" y="1149878"/>
                <a:ext cx="2294567" cy="1312189"/>
              </a:xfrm>
              <a:prstGeom prst="rect">
                <a:avLst/>
              </a:prstGeom>
            </p:spPr>
          </p:pic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15A18D4-F4FB-408A-867A-006E0F8942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4405" y="2374331"/>
                <a:ext cx="1707307" cy="635569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1914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67" b="1" dirty="0">
                    <a:solidFill>
                      <a:srgbClr val="0070C0"/>
                    </a:solidFill>
                    <a:hlinkClick r:id="rId6"/>
                  </a:rPr>
                  <a:t>drive.hhs.gov</a:t>
                </a:r>
                <a:r>
                  <a:rPr lang="en-US" sz="1333" dirty="0">
                    <a:solidFill>
                      <a:srgbClr val="102B62"/>
                    </a:solidFill>
                  </a:rPr>
                  <a:t/>
                </a:r>
                <a:br>
                  <a:rPr lang="en-US" sz="1333" dirty="0">
                    <a:solidFill>
                      <a:srgbClr val="102B62"/>
                    </a:solidFill>
                  </a:rPr>
                </a:br>
                <a:r>
                  <a:rPr lang="en-US" sz="1467" i="1" dirty="0">
                    <a:solidFill>
                      <a:srgbClr val="C00000"/>
                    </a:solidFill>
                  </a:rPr>
                  <a:t>Learn about </a:t>
                </a:r>
                <a:r>
                  <a:rPr lang="en-US" sz="1467" i="1" dirty="0" err="1">
                    <a:solidFill>
                      <a:srgbClr val="C00000"/>
                    </a:solidFill>
                  </a:rPr>
                  <a:t>DRIVe</a:t>
                </a:r>
                <a:r>
                  <a:rPr lang="en-US" sz="1467" i="1" dirty="0">
                    <a:solidFill>
                      <a:srgbClr val="C00000"/>
                    </a:solidFill>
                  </a:rPr>
                  <a:t>, including our Accelerator Network and EZ BAA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0E5D49-1695-46BF-B97C-B7A7A7907CED}"/>
                </a:ext>
              </a:extLst>
            </p:cNvPr>
            <p:cNvGrpSpPr/>
            <p:nvPr/>
          </p:nvGrpSpPr>
          <p:grpSpPr>
            <a:xfrm>
              <a:off x="7923389" y="1378303"/>
              <a:ext cx="614919" cy="247755"/>
              <a:chOff x="3346475" y="725876"/>
              <a:chExt cx="379754" cy="153006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8B34F64-C095-4F55-B1BA-3002583178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386"/>
              <a:stretch/>
            </p:blipFill>
            <p:spPr>
              <a:xfrm>
                <a:off x="3390469" y="850647"/>
                <a:ext cx="300688" cy="28235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4A164A0-A3E3-49EA-8C6D-714C24331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6475" y="725876"/>
                <a:ext cx="379754" cy="146460"/>
              </a:xfrm>
              <a:prstGeom prst="roundRect">
                <a:avLst>
                  <a:gd name="adj" fmla="val 8594"/>
                </a:avLst>
              </a:prstGeom>
              <a:noFill/>
              <a:ln>
                <a:noFill/>
              </a:ln>
              <a:effectLst/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2D480F1-50B6-446A-B16C-9D9C3BA2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00399" y="1615457"/>
              <a:ext cx="1063710" cy="659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3FA79F-D1AC-4132-8EBA-80CFD08C0C51}"/>
              </a:ext>
            </a:extLst>
          </p:cNvPr>
          <p:cNvGrpSpPr/>
          <p:nvPr/>
        </p:nvGrpSpPr>
        <p:grpSpPr>
          <a:xfrm>
            <a:off x="2977587" y="1533174"/>
            <a:ext cx="3595500" cy="3102012"/>
            <a:chOff x="2233190" y="1149880"/>
            <a:chExt cx="2696625" cy="232650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9AA19C-61BF-47AB-B672-80B1668D0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190" y="1149880"/>
              <a:ext cx="2696625" cy="1542112"/>
            </a:xfrm>
            <a:prstGeom prst="rect">
              <a:avLst/>
            </a:prstGeom>
          </p:spPr>
        </p:pic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05127EE-9DC4-4A67-ACDD-8D73A76F22E5}"/>
                </a:ext>
              </a:extLst>
            </p:cNvPr>
            <p:cNvSpPr txBox="1">
              <a:spLocks/>
            </p:cNvSpPr>
            <p:nvPr/>
          </p:nvSpPr>
          <p:spPr>
            <a:xfrm>
              <a:off x="2532222" y="2588883"/>
              <a:ext cx="2073349" cy="887506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4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67" b="1" dirty="0">
                  <a:solidFill>
                    <a:srgbClr val="102B62"/>
                  </a:solidFill>
                  <a:hlinkClick r:id="rId10"/>
                </a:rPr>
                <a:t>beta.sam.gov/</a:t>
              </a:r>
              <a:r>
                <a:rPr lang="en-US" sz="1467" b="1" dirty="0">
                  <a:solidFill>
                    <a:srgbClr val="102B62"/>
                  </a:solidFill>
                </a:rPr>
                <a:t/>
              </a:r>
              <a:br>
                <a:rPr lang="en-US" sz="1467" b="1" dirty="0">
                  <a:solidFill>
                    <a:srgbClr val="102B62"/>
                  </a:solidFill>
                </a:rPr>
              </a:br>
              <a:r>
                <a:rPr lang="en-US" sz="1467" i="1" dirty="0">
                  <a:solidFill>
                    <a:srgbClr val="C00000"/>
                  </a:solidFill>
                </a:rPr>
                <a:t>Official announcements and info for all government contract solicitations</a:t>
              </a:r>
            </a:p>
          </p:txBody>
        </p:sp>
        <p:pic>
          <p:nvPicPr>
            <p:cNvPr id="1026" name="Picture 2" descr="Image result for beta sam gov logo">
              <a:extLst>
                <a:ext uri="{FF2B5EF4-FFF2-40B4-BE49-F238E27FC236}">
                  <a16:creationId xmlns:a16="http://schemas.microsoft.com/office/drawing/2014/main" id="{454E81A2-82B5-485B-A1FF-9EFEB70B9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128" y="1474386"/>
              <a:ext cx="713535" cy="70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83C48-1087-4B95-8A54-52651EB7D33A}"/>
              </a:ext>
            </a:extLst>
          </p:cNvPr>
          <p:cNvGrpSpPr/>
          <p:nvPr/>
        </p:nvGrpSpPr>
        <p:grpSpPr>
          <a:xfrm>
            <a:off x="-426237" y="1533172"/>
            <a:ext cx="3906061" cy="3157363"/>
            <a:chOff x="-319678" y="1149879"/>
            <a:chExt cx="2929546" cy="23680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49E066-7428-4BA9-BE20-F317A221E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678" y="1149879"/>
              <a:ext cx="2929546" cy="1542113"/>
            </a:xfrm>
            <a:prstGeom prst="rect">
              <a:avLst/>
            </a:prstGeom>
          </p:spPr>
        </p:pic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10B8D280-37CE-4A63-B7E8-E72BBAE7D7D2}"/>
                </a:ext>
              </a:extLst>
            </p:cNvPr>
            <p:cNvSpPr txBox="1">
              <a:spLocks/>
            </p:cNvSpPr>
            <p:nvPr/>
          </p:nvSpPr>
          <p:spPr>
            <a:xfrm>
              <a:off x="-50180" y="2588882"/>
              <a:ext cx="2390551" cy="92901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4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67" b="1" dirty="0">
                  <a:solidFill>
                    <a:srgbClr val="102B62"/>
                  </a:solidFill>
                  <a:hlinkClick r:id="rId13"/>
                </a:rPr>
                <a:t>medicalcountermeasures.gov </a:t>
              </a:r>
              <a:r>
                <a:rPr lang="en-US" sz="1333" dirty="0">
                  <a:solidFill>
                    <a:srgbClr val="102B62"/>
                  </a:solidFill>
                </a:rPr>
                <a:t/>
              </a:r>
              <a:br>
                <a:rPr lang="en-US" sz="1333" dirty="0">
                  <a:solidFill>
                    <a:srgbClr val="102B62"/>
                  </a:solidFill>
                </a:rPr>
              </a:br>
              <a:r>
                <a:rPr lang="en-US" sz="1467" i="1" dirty="0">
                  <a:solidFill>
                    <a:srgbClr val="C00000"/>
                  </a:solidFill>
                </a:rPr>
                <a:t>Portal to BARDA: </a:t>
              </a:r>
              <a:r>
                <a:rPr lang="en-US" sz="1467" b="1" i="1" dirty="0">
                  <a:solidFill>
                    <a:srgbClr val="C00000"/>
                  </a:solidFill>
                </a:rPr>
                <a:t>Register to request a </a:t>
              </a:r>
              <a:r>
                <a:rPr lang="en-US" sz="1467" b="1" i="1" dirty="0" err="1">
                  <a:solidFill>
                    <a:srgbClr val="C00000"/>
                  </a:solidFill>
                </a:rPr>
                <a:t>TechWatch</a:t>
              </a:r>
              <a:r>
                <a:rPr lang="en-US" sz="1467" b="1" i="1" dirty="0">
                  <a:solidFill>
                    <a:srgbClr val="C00000"/>
                  </a:solidFill>
                </a:rPr>
                <a:t> meeting!</a:t>
              </a:r>
              <a:endParaRPr lang="en-US" sz="1333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A91B93B-CD46-4D18-8881-A41C781E2E35}"/>
                </a:ext>
              </a:extLst>
            </p:cNvPr>
            <p:cNvGrpSpPr/>
            <p:nvPr/>
          </p:nvGrpSpPr>
          <p:grpSpPr>
            <a:xfrm>
              <a:off x="378484" y="1426635"/>
              <a:ext cx="1494462" cy="736596"/>
              <a:chOff x="-1908101" y="899002"/>
              <a:chExt cx="1533222" cy="755700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D29E5FE-83B1-4472-931F-C5B574A855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10"/>
              <a:stretch/>
            </p:blipFill>
            <p:spPr>
              <a:xfrm>
                <a:off x="-1908101" y="1331409"/>
                <a:ext cx="1533222" cy="323293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C0C8DB9-232F-4FD1-AD53-17167DE859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007"/>
              <a:stretch/>
            </p:blipFill>
            <p:spPr>
              <a:xfrm>
                <a:off x="-1380802" y="899002"/>
                <a:ext cx="596652" cy="575384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EA8BB5-5BB2-455A-8E22-0C8349AF8BBF}"/>
              </a:ext>
            </a:extLst>
          </p:cNvPr>
          <p:cNvGrpSpPr/>
          <p:nvPr/>
        </p:nvGrpSpPr>
        <p:grpSpPr>
          <a:xfrm>
            <a:off x="6070847" y="1533171"/>
            <a:ext cx="3595500" cy="3244392"/>
            <a:chOff x="4553135" y="1149878"/>
            <a:chExt cx="2696625" cy="2433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F365E7-9B1B-4958-B2E0-A63ECEB4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135" y="1149878"/>
              <a:ext cx="2696625" cy="1542113"/>
            </a:xfrm>
            <a:prstGeom prst="rect">
              <a:avLst/>
            </a:prstGeom>
          </p:spPr>
        </p:pic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AFDB1EB2-17FA-4580-A144-6373A114437F}"/>
                </a:ext>
              </a:extLst>
            </p:cNvPr>
            <p:cNvSpPr txBox="1">
              <a:spLocks/>
            </p:cNvSpPr>
            <p:nvPr/>
          </p:nvSpPr>
          <p:spPr>
            <a:xfrm>
              <a:off x="4674547" y="2588881"/>
              <a:ext cx="2434852" cy="994291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4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67" b="1" dirty="0">
                  <a:solidFill>
                    <a:srgbClr val="0070C0"/>
                  </a:solidFill>
                  <a:hlinkClick r:id="rId16"/>
                </a:rPr>
                <a:t>phe.gov/BARDA</a:t>
              </a:r>
              <a:r>
                <a:rPr lang="en-US" sz="1333" dirty="0">
                  <a:solidFill>
                    <a:srgbClr val="102B62"/>
                  </a:solidFill>
                </a:rPr>
                <a:t/>
              </a:r>
              <a:br>
                <a:rPr lang="en-US" sz="1333" dirty="0">
                  <a:solidFill>
                    <a:srgbClr val="102B62"/>
                  </a:solidFill>
                </a:rPr>
              </a:br>
              <a:r>
                <a:rPr lang="en-US" sz="1467" i="1" dirty="0">
                  <a:solidFill>
                    <a:srgbClr val="C00000"/>
                  </a:solidFill>
                </a:rPr>
                <a:t>Program description, information, news, announcements</a:t>
              </a:r>
              <a:endParaRPr lang="en-US" sz="1600" i="1" dirty="0">
                <a:solidFill>
                  <a:srgbClr val="C00000"/>
                </a:soli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ADBE932-1F7D-4B74-880E-4166E33D9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51642" y="1533017"/>
              <a:ext cx="1238690" cy="5453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29" name="Picture 28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8B33E8F6-01FC-4089-86EE-1BFE82A6F8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52329"/>
            <a:ext cx="4941880" cy="1077077"/>
          </a:xfrm>
          <a:prstGeom prst="rect">
            <a:avLst/>
          </a:prstGeom>
          <a:ln w="19050" cap="sq">
            <a:solidFill>
              <a:srgbClr val="223C84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97249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SPR1">
      <a:dk1>
        <a:srgbClr val="102B62"/>
      </a:dk1>
      <a:lt1>
        <a:sysClr val="window" lastClr="FFFFFF"/>
      </a:lt1>
      <a:dk2>
        <a:srgbClr val="1F497D"/>
      </a:dk2>
      <a:lt2>
        <a:srgbClr val="EEECE1"/>
      </a:lt2>
      <a:accent1>
        <a:srgbClr val="5482E1"/>
      </a:accent1>
      <a:accent2>
        <a:srgbClr val="C9C9C9"/>
      </a:accent2>
      <a:accent3>
        <a:srgbClr val="00BCB8"/>
      </a:accent3>
      <a:accent4>
        <a:srgbClr val="C15853"/>
      </a:accent4>
      <a:accent5>
        <a:srgbClr val="BACCF3"/>
      </a:accent5>
      <a:accent6>
        <a:srgbClr val="B7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ASPR1">
      <a:dk1>
        <a:srgbClr val="102B62"/>
      </a:dk1>
      <a:lt1>
        <a:sysClr val="window" lastClr="FFFFFF"/>
      </a:lt1>
      <a:dk2>
        <a:srgbClr val="1F497D"/>
      </a:dk2>
      <a:lt2>
        <a:srgbClr val="EEECE1"/>
      </a:lt2>
      <a:accent1>
        <a:srgbClr val="5482E1"/>
      </a:accent1>
      <a:accent2>
        <a:srgbClr val="C9C9C9"/>
      </a:accent2>
      <a:accent3>
        <a:srgbClr val="00BCB8"/>
      </a:accent3>
      <a:accent4>
        <a:srgbClr val="C15853"/>
      </a:accent4>
      <a:accent5>
        <a:srgbClr val="BACCF3"/>
      </a:accent5>
      <a:accent6>
        <a:srgbClr val="B7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DB090DF04874CBBEC828252895F5E" ma:contentTypeVersion="9" ma:contentTypeDescription="Create a new document." ma:contentTypeScope="" ma:versionID="2cae25c26c1b3363ef8833f2c1af4b83">
  <xsd:schema xmlns:xsd="http://www.w3.org/2001/XMLSchema" xmlns:xs="http://www.w3.org/2001/XMLSchema" xmlns:p="http://schemas.microsoft.com/office/2006/metadata/properties" xmlns:ns2="05f66351-9988-4cbe-96e6-e16da2e43a56" xmlns:ns3="4eac867d-9d37-4dee-a55d-0318210eb71c" targetNamespace="http://schemas.microsoft.com/office/2006/metadata/properties" ma:root="true" ma:fieldsID="a377162bf3f1596db94f41fa8b6cf982" ns2:_="" ns3:_="">
    <xsd:import namespace="05f66351-9988-4cbe-96e6-e16da2e43a56"/>
    <xsd:import namespace="4eac867d-9d37-4dee-a55d-0318210eb71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66351-9988-4cbe-96e6-e16da2e43a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c867d-9d37-4dee-a55d-0318210eb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2C0BD8-0CFD-4F98-A8D5-7B99836AF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f66351-9988-4cbe-96e6-e16da2e43a56"/>
    <ds:schemaRef ds:uri="4eac867d-9d37-4dee-a55d-0318210eb7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28D250-9ACA-48C7-A8BD-A5B2A6FABE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EDCCE-ABB2-4ED2-A3F6-5457085BD0A1}">
  <ds:schemaRefs>
    <ds:schemaRef ds:uri="http://purl.org/dc/elements/1.1/"/>
    <ds:schemaRef ds:uri="http://schemas.microsoft.com/office/2006/metadata/properties"/>
    <ds:schemaRef ds:uri="05f66351-9988-4cbe-96e6-e16da2e43a5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eac867d-9d37-4dee-a55d-0318210eb71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311</Words>
  <Application>Microsoft Office PowerPoint</Application>
  <PresentationFormat>Widescreen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1_Office Theme</vt:lpstr>
      <vt:lpstr>2_Office Theme</vt:lpstr>
      <vt:lpstr>PowerPoint Presentation</vt:lpstr>
      <vt:lpstr>ASPR Mission</vt:lpstr>
      <vt:lpstr>The BARDA Model</vt:lpstr>
      <vt:lpstr>BARDA Program Divisions</vt:lpstr>
      <vt:lpstr>DRIVe Program Areas</vt:lpstr>
      <vt:lpstr>DRIVe R&amp;D Funding Vehicle</vt:lpstr>
      <vt:lpstr>DRIVe Portfolio Companies</vt:lpstr>
      <vt:lpstr>Questions?</vt:lpstr>
      <vt:lpstr>How to Contact BARDA</vt:lpstr>
    </vt:vector>
  </TitlesOfParts>
  <Company>HHS/ITIO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Boston, Donna (OS/ASPR/BARDA)</dc:creator>
  <cp:lastModifiedBy>Miles-Francois, Denise (OS/ASPR/BARDA)</cp:lastModifiedBy>
  <cp:revision>26</cp:revision>
  <dcterms:created xsi:type="dcterms:W3CDTF">2020-07-07T15:57:10Z</dcterms:created>
  <dcterms:modified xsi:type="dcterms:W3CDTF">2020-09-23T12:44:52Z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0x0101006F0DB090DF04874CBBEC828252895F5E</vt:lpwstr>
  </property>
</Properties>
</file>