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260" r:id="rId2"/>
    <p:sldId id="280" r:id="rId3"/>
    <p:sldId id="284" r:id="rId4"/>
    <p:sldId id="282" r:id="rId5"/>
    <p:sldId id="274" r:id="rId6"/>
    <p:sldId id="275" r:id="rId7"/>
    <p:sldId id="277" r:id="rId8"/>
    <p:sldId id="279" r:id="rId9"/>
    <p:sldId id="273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e, Elleen (OS/ASPR/OEA)" initials="KE(" lastIdx="1" clrIdx="0">
    <p:extLst>
      <p:ext uri="{19B8F6BF-5375-455C-9EA6-DF929625EA0E}">
        <p15:presenceInfo xmlns:p15="http://schemas.microsoft.com/office/powerpoint/2012/main" userId="S-1-5-21-1747495209-1248221918-2216747781-499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60" d="100"/>
          <a:sy n="60" d="100"/>
        </p:scale>
        <p:origin x="213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A06B9-9327-442B-94A3-659E67FF96D5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9C302-7E11-47A2-AE27-6752CEA88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99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9C302-7E11-47A2-AE27-6752CEA88E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88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Simply put, the mission of the Assistant Secretary for Preparedness and Response is to “Save Lives and Protect Americans from 21</a:t>
            </a:r>
            <a:r>
              <a:rPr lang="en-US" baseline="30000" dirty="0"/>
              <a:t>st</a:t>
            </a:r>
            <a:r>
              <a:rPr lang="en-US" dirty="0"/>
              <a:t> Century</a:t>
            </a:r>
            <a:r>
              <a:rPr lang="en-US" baseline="0" dirty="0"/>
              <a:t> Health Security Threats”.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C72B32-1A00-43DB-BBB8-B81738A487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29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9C302-7E11-47A2-AE27-6752CEA88E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79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9C302-7E11-47A2-AE27-6752CEA88E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81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9C302-7E11-47A2-AE27-6752CEA88E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40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D010F-A086-424A-8BF6-DD0976AEB5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55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72B32-1A00-43DB-BBB8-B81738A487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96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9C302-7E11-47A2-AE27-6752CEA88E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22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9C302-7E11-47A2-AE27-6752CEA88E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4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365376"/>
            <a:ext cx="10363200" cy="1470025"/>
          </a:xfrm>
        </p:spPr>
        <p:txBody>
          <a:bodyPr>
            <a:normAutofit/>
          </a:bodyPr>
          <a:lstStyle>
            <a:lvl1pPr>
              <a:defRPr sz="4267" b="1">
                <a:solidFill>
                  <a:srgbClr val="102B62"/>
                </a:solidFill>
              </a:defRPr>
            </a:lvl1pPr>
          </a:lstStyle>
          <a:p>
            <a:r>
              <a:rPr lang="en-US"/>
              <a:t>Title, Arial Bold, 32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229101"/>
            <a:ext cx="8534400" cy="1536700"/>
          </a:xfrm>
        </p:spPr>
        <p:txBody>
          <a:bodyPr>
            <a:norm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baseline="0">
                <a:solidFill>
                  <a:srgbClr val="102B6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Presenter Name</a:t>
            </a:r>
            <a:br>
              <a:rPr lang="en-US"/>
            </a:br>
            <a:r>
              <a:rPr lang="en-US"/>
              <a:t>Month DD, YYYY</a:t>
            </a:r>
            <a:br>
              <a:rPr lang="en-US"/>
            </a:b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5601" y="397218"/>
            <a:ext cx="2624732" cy="11331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1803400"/>
          </a:xfrm>
          <a:prstGeom prst="rect">
            <a:avLst/>
          </a:prstGeom>
        </p:spPr>
      </p:pic>
      <p:pic>
        <p:nvPicPr>
          <p:cNvPr id="9" name="Picture 8" descr="Department of Health and Human Services logo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88900"/>
            <a:ext cx="1625600" cy="1625600"/>
          </a:xfrm>
          <a:prstGeom prst="rect">
            <a:avLst/>
          </a:prstGeom>
        </p:spPr>
      </p:pic>
      <p:pic>
        <p:nvPicPr>
          <p:cNvPr id="10" name="Picture 9" descr="Assistant Secretary for Preparedness and Response logo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45601" y="584200"/>
            <a:ext cx="2624732" cy="65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796F16-CED0-49EE-9F7D-C89AD109D105}"/>
              </a:ext>
            </a:extLst>
          </p:cNvPr>
          <p:cNvSpPr txBox="1"/>
          <p:nvPr userDrawn="1"/>
        </p:nvSpPr>
        <p:spPr>
          <a:xfrm>
            <a:off x="5226959" y="6375400"/>
            <a:ext cx="1673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UNCLASSIFIED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E9262-7DCA-4718-863D-6BEE5080DF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5664200"/>
            <a:ext cx="8534400" cy="6096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Conference Name, Location (if applicable)</a:t>
            </a:r>
          </a:p>
        </p:txBody>
      </p:sp>
    </p:spTree>
    <p:extLst>
      <p:ext uri="{BB962C8B-B14F-4D97-AF65-F5344CB8AC3E}">
        <p14:creationId xmlns:p14="http://schemas.microsoft.com/office/powerpoint/2010/main" val="92760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733" b="1" baseline="0">
                <a:solidFill>
                  <a:srgbClr val="102B62"/>
                </a:solidFill>
              </a:defRPr>
            </a:lvl1pPr>
          </a:lstStyle>
          <a:p>
            <a:r>
              <a:rPr lang="en-US"/>
              <a:t>Different title per slide, Arial 28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498601"/>
            <a:ext cx="10972800" cy="4368799"/>
          </a:xfrm>
        </p:spPr>
        <p:txBody>
          <a:bodyPr/>
          <a:lstStyle>
            <a:lvl1pPr marL="457189" indent="-457189">
              <a:buSzPct val="125000"/>
              <a:buFont typeface="Arial" panose="020B0604020202020204" pitchFamily="34" charset="0"/>
              <a:buChar char="•"/>
              <a:defRPr sz="2933">
                <a:solidFill>
                  <a:srgbClr val="102B62"/>
                </a:solidFill>
              </a:defRPr>
            </a:lvl1pPr>
            <a:lvl2pPr marL="990575" indent="-380990">
              <a:buFont typeface="Wingdings" panose="05000000000000000000" pitchFamily="2" charset="2"/>
              <a:buChar char="§"/>
              <a:defRPr sz="2667">
                <a:solidFill>
                  <a:srgbClr val="102B62"/>
                </a:solidFill>
              </a:defRPr>
            </a:lvl2pPr>
            <a:lvl3pPr marL="1523962" indent="-304792">
              <a:buFont typeface="Wingdings" panose="05000000000000000000" pitchFamily="2" charset="2"/>
              <a:buChar char="ü"/>
              <a:defRPr sz="2400">
                <a:solidFill>
                  <a:srgbClr val="102B62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endParaRPr lang="en-US"/>
          </a:p>
          <a:p>
            <a:pPr lvl="2"/>
            <a:endParaRPr lang="en-US"/>
          </a:p>
          <a:p>
            <a:pPr lvl="2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070600"/>
            <a:ext cx="12192000" cy="812800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972800" y="6375401"/>
            <a:ext cx="711200" cy="2593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5E4B45-3C0D-4DB7-A4A8-89FEB5CAB5B2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" name="Picture 9" descr="Assistant Secretary for Preparedness and Response logo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400" y="6273800"/>
            <a:ext cx="1627376" cy="406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C18255-AF23-473B-9B24-7E7214F4CFCF}"/>
              </a:ext>
            </a:extLst>
          </p:cNvPr>
          <p:cNvSpPr txBox="1"/>
          <p:nvPr userDrawn="1"/>
        </p:nvSpPr>
        <p:spPr>
          <a:xfrm>
            <a:off x="1625600" y="6445355"/>
            <a:ext cx="9038848" cy="680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1" u="none" strike="noStrike" kern="1200" cap="none" spc="0" normalizeH="0" baseline="30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Saving Lives. Protecting Americans.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33E168-9658-47C0-A9EA-34F687BDE87F}"/>
              </a:ext>
            </a:extLst>
          </p:cNvPr>
          <p:cNvSpPr/>
          <p:nvPr userDrawn="1"/>
        </p:nvSpPr>
        <p:spPr>
          <a:xfrm>
            <a:off x="5226959" y="6089134"/>
            <a:ext cx="16738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113682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070600"/>
            <a:ext cx="12192000" cy="81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733" b="1">
                <a:solidFill>
                  <a:srgbClr val="102B62"/>
                </a:solidFill>
              </a:defRPr>
            </a:lvl1pPr>
          </a:lstStyle>
          <a:p>
            <a:r>
              <a:rPr lang="en-US"/>
              <a:t>Different title per slide, Arial 28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98600"/>
            <a:ext cx="5384800" cy="4368800"/>
          </a:xfrm>
        </p:spPr>
        <p:txBody>
          <a:bodyPr/>
          <a:lstStyle>
            <a:lvl1pPr marL="457189" indent="-457189">
              <a:buFont typeface="Arial" panose="020B0604020202020204" pitchFamily="34" charset="0"/>
              <a:buChar char="•"/>
              <a:defRPr sz="2933">
                <a:solidFill>
                  <a:srgbClr val="102B62"/>
                </a:solidFill>
              </a:defRPr>
            </a:lvl1pPr>
            <a:lvl2pPr marL="990575" indent="-380990">
              <a:buFont typeface="Wingdings" panose="05000000000000000000" pitchFamily="2" charset="2"/>
              <a:buChar char="§"/>
              <a:defRPr sz="2667">
                <a:solidFill>
                  <a:srgbClr val="102B62"/>
                </a:solidFill>
              </a:defRPr>
            </a:lvl2pPr>
            <a:lvl3pPr marL="1523962" indent="-304792">
              <a:buFont typeface="Wingdings" panose="05000000000000000000" pitchFamily="2" charset="2"/>
              <a:buChar char="ü"/>
              <a:defRPr sz="2400">
                <a:solidFill>
                  <a:srgbClr val="102B62"/>
                </a:solidFill>
              </a:defRPr>
            </a:lvl3pPr>
            <a:lvl4pPr>
              <a:defRPr sz="2400">
                <a:solidFill>
                  <a:srgbClr val="002060"/>
                </a:solidFill>
              </a:defRPr>
            </a:lvl4pPr>
            <a:lvl5pPr>
              <a:defRPr sz="2400">
                <a:solidFill>
                  <a:srgbClr val="00206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98600"/>
            <a:ext cx="5384800" cy="4368800"/>
          </a:xfrm>
        </p:spPr>
        <p:txBody>
          <a:bodyPr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933" kern="1200" dirty="0" smtClean="0">
                <a:solidFill>
                  <a:srgbClr val="102B62"/>
                </a:solidFill>
                <a:latin typeface="+mn-lt"/>
                <a:ea typeface="+mn-ea"/>
                <a:cs typeface="+mn-cs"/>
              </a:defRPr>
            </a:lvl1pPr>
            <a:lvl2pPr marL="1066773" indent="-457189" algn="l" defTabSz="121917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en-US" sz="2667" kern="1200" dirty="0" smtClean="0">
                <a:solidFill>
                  <a:srgbClr val="102B62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lang="en-US" sz="2400" kern="1200" dirty="0" smtClean="0">
                <a:solidFill>
                  <a:srgbClr val="102B62"/>
                </a:solidFill>
                <a:latin typeface="+mn-lt"/>
                <a:ea typeface="+mn-ea"/>
                <a:cs typeface="+mn-cs"/>
              </a:defRPr>
            </a:lvl3pPr>
            <a:lvl4pPr>
              <a:defRPr sz="2400">
                <a:solidFill>
                  <a:srgbClr val="002060"/>
                </a:solidFill>
              </a:defRPr>
            </a:lvl4pPr>
            <a:lvl5pPr>
              <a:defRPr sz="2400">
                <a:solidFill>
                  <a:srgbClr val="00206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972800" y="6375401"/>
            <a:ext cx="711200" cy="2593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5E4B45-3C0D-4DB7-A4A8-89FEB5CAB5B2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3" name="Picture 12" descr="Assistant Secretary for Preparedness and Response logo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400" y="6273800"/>
            <a:ext cx="1627376" cy="406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524643-77D2-47CD-9A7C-166B85105060}"/>
              </a:ext>
            </a:extLst>
          </p:cNvPr>
          <p:cNvSpPr txBox="1"/>
          <p:nvPr userDrawn="1"/>
        </p:nvSpPr>
        <p:spPr>
          <a:xfrm>
            <a:off x="1625600" y="6445355"/>
            <a:ext cx="9038848" cy="680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1" u="none" strike="noStrike" kern="1200" cap="none" spc="0" normalizeH="0" baseline="30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Saving Lives. Protecting Americans.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298C00-0DC9-4A13-8D2B-538A734470F8}"/>
              </a:ext>
            </a:extLst>
          </p:cNvPr>
          <p:cNvSpPr/>
          <p:nvPr userDrawn="1"/>
        </p:nvSpPr>
        <p:spPr>
          <a:xfrm>
            <a:off x="5226959" y="6089134"/>
            <a:ext cx="16738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327230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070600"/>
            <a:ext cx="12192000" cy="81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733" b="1">
                <a:solidFill>
                  <a:srgbClr val="102B62"/>
                </a:solidFill>
              </a:defRPr>
            </a:lvl1pPr>
          </a:lstStyle>
          <a:p>
            <a:r>
              <a:rPr lang="en-US"/>
              <a:t>Different title per slide, Arial 28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972800" y="6375401"/>
            <a:ext cx="711200" cy="2593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5E4B45-3C0D-4DB7-A4A8-89FEB5CAB5B2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" name="Picture 10" descr="Assistant Secretary for Preparedness and Response logo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400" y="6273800"/>
            <a:ext cx="1627376" cy="406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3F2B9F-A96D-4F4C-81A6-D009986AEA08}"/>
              </a:ext>
            </a:extLst>
          </p:cNvPr>
          <p:cNvSpPr txBox="1"/>
          <p:nvPr userDrawn="1"/>
        </p:nvSpPr>
        <p:spPr>
          <a:xfrm>
            <a:off x="1625600" y="6445355"/>
            <a:ext cx="9038848" cy="680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1" u="none" strike="noStrike" kern="1200" cap="none" spc="0" normalizeH="0" baseline="30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Saving Lives. Protecting Americans.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92FFF8-F286-495D-B91F-CD5521A5EBB7}"/>
              </a:ext>
            </a:extLst>
          </p:cNvPr>
          <p:cNvSpPr/>
          <p:nvPr userDrawn="1"/>
        </p:nvSpPr>
        <p:spPr>
          <a:xfrm>
            <a:off x="5226959" y="6089134"/>
            <a:ext cx="16738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213706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070600"/>
            <a:ext cx="12192000" cy="812800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972800" y="6375401"/>
            <a:ext cx="711200" cy="2593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5E4B45-3C0D-4DB7-A4A8-89FEB5CAB5B2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" name="Picture 9" descr="Assistant Secretary for Preparedness and Response logo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400" y="6273800"/>
            <a:ext cx="1627376" cy="406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B09E34-BE25-497F-BA37-3FB300823C4B}"/>
              </a:ext>
            </a:extLst>
          </p:cNvPr>
          <p:cNvSpPr txBox="1"/>
          <p:nvPr userDrawn="1"/>
        </p:nvSpPr>
        <p:spPr>
          <a:xfrm>
            <a:off x="1625600" y="6445355"/>
            <a:ext cx="9038848" cy="680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1" u="none" strike="noStrike" kern="1200" cap="none" spc="0" normalizeH="0" baseline="30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Saving Lives. Protecting Americans.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CA38B0-76F3-4707-9C39-23D0D1C1FD69}"/>
              </a:ext>
            </a:extLst>
          </p:cNvPr>
          <p:cNvSpPr/>
          <p:nvPr userDrawn="1"/>
        </p:nvSpPr>
        <p:spPr>
          <a:xfrm>
            <a:off x="5226959" y="6089134"/>
            <a:ext cx="16738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177424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79574-D3FA-4082-874E-7BBE74C0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21E75D-D643-4925-BFC2-319368EB0AC0}"/>
              </a:ext>
            </a:extLst>
          </p:cNvPr>
          <p:cNvSpPr/>
          <p:nvPr userDrawn="1"/>
        </p:nvSpPr>
        <p:spPr>
          <a:xfrm>
            <a:off x="5226959" y="6089134"/>
            <a:ext cx="16738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1081954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30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5B9BA11-3BDA-46E1-BEEC-2D58E50858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070600"/>
            <a:ext cx="12192000" cy="812800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E206869-C91E-4B04-80A3-9C85B61BB6FE}"/>
              </a:ext>
            </a:extLst>
          </p:cNvPr>
          <p:cNvSpPr txBox="1">
            <a:spLocks/>
          </p:cNvSpPr>
          <p:nvPr userDrawn="1"/>
        </p:nvSpPr>
        <p:spPr>
          <a:xfrm>
            <a:off x="10972800" y="6375402"/>
            <a:ext cx="711200" cy="2593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5E4B45-3C0D-4DB7-A4A8-89FEB5CAB5B2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3" name="Picture 12" descr="Assistant Secretary for Preparedness and Response logo">
            <a:extLst>
              <a:ext uri="{FF2B5EF4-FFF2-40B4-BE49-F238E27FC236}">
                <a16:creationId xmlns:a16="http://schemas.microsoft.com/office/drawing/2014/main" id="{64B56544-F524-4690-8940-A775066837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400" y="6273800"/>
            <a:ext cx="1627376" cy="40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6992BB-4A31-4C55-8B67-97A6413C0CEC}"/>
              </a:ext>
            </a:extLst>
          </p:cNvPr>
          <p:cNvSpPr txBox="1"/>
          <p:nvPr userDrawn="1"/>
        </p:nvSpPr>
        <p:spPr>
          <a:xfrm>
            <a:off x="1625600" y="6445355"/>
            <a:ext cx="9038848" cy="680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1" u="none" strike="noStrike" kern="1200" cap="none" spc="0" normalizeH="0" baseline="30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Saving Lives. Protecting Americans.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63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778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Different title per slide, Arial 28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1362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xStyles>
    <p:titleStyle>
      <a:lvl1pPr algn="ctr" defTabSz="1219170" rtl="0" eaLnBrk="1" latinLnBrk="0" hangingPunct="1">
        <a:spcBef>
          <a:spcPct val="0"/>
        </a:spcBef>
        <a:buNone/>
        <a:defRPr sz="3733" b="1" kern="1200" baseline="0">
          <a:solidFill>
            <a:srgbClr val="273D77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SzPct val="125000"/>
        <a:buFont typeface="Arial" panose="020B0604020202020204" pitchFamily="34" charset="0"/>
        <a:buChar char="•"/>
        <a:defRPr sz="2933" kern="1200">
          <a:solidFill>
            <a:srgbClr val="002060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667" kern="1200">
          <a:solidFill>
            <a:srgbClr val="002060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400" kern="1200">
          <a:solidFill>
            <a:srgbClr val="002060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hyperlink" Target="http://www.medicalcountermeasures.gov/" TargetMode="External"/><Relationship Id="rId18" Type="http://schemas.openxmlformats.org/officeDocument/2006/relationships/image" Target="../media/image31.jpeg"/><Relationship Id="rId3" Type="http://schemas.openxmlformats.org/officeDocument/2006/relationships/hyperlink" Target="http://www.usajobs.gov/" TargetMode="External"/><Relationship Id="rId7" Type="http://schemas.openxmlformats.org/officeDocument/2006/relationships/image" Target="../media/image23.png"/><Relationship Id="rId12" Type="http://schemas.openxmlformats.org/officeDocument/2006/relationships/image" Target="../media/image27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6" Type="http://schemas.openxmlformats.org/officeDocument/2006/relationships/hyperlink" Target="http://www.phe.gov/BARDA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rive.hhs.gov/accelerators.html" TargetMode="External"/><Relationship Id="rId11" Type="http://schemas.openxmlformats.org/officeDocument/2006/relationships/image" Target="../media/image26.jpeg"/><Relationship Id="rId5" Type="http://schemas.openxmlformats.org/officeDocument/2006/relationships/image" Target="../media/image22.png"/><Relationship Id="rId15" Type="http://schemas.openxmlformats.org/officeDocument/2006/relationships/image" Target="../media/image29.png"/><Relationship Id="rId10" Type="http://schemas.openxmlformats.org/officeDocument/2006/relationships/hyperlink" Target="https://beta.sam.gov/" TargetMode="External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Session:  </a:t>
            </a:r>
            <a:br>
              <a:rPr lang="en-US" dirty="0" smtClean="0"/>
            </a:br>
            <a:r>
              <a:rPr lang="en-US" dirty="0" smtClean="0"/>
              <a:t>Connecting </a:t>
            </a:r>
            <a:r>
              <a:rPr lang="en-US" dirty="0"/>
              <a:t>New Innovation to Improve Sepsis Care: </a:t>
            </a:r>
            <a:r>
              <a:rPr lang="en-US"/>
              <a:t>The </a:t>
            </a:r>
            <a:r>
              <a:rPr lang="en-US" smtClean="0"/>
              <a:t>Development </a:t>
            </a:r>
            <a:r>
              <a:rPr lang="en-US" dirty="0" smtClean="0"/>
              <a:t>Story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Kimberly Sciarretta, PhD (moderator)</a:t>
            </a:r>
          </a:p>
          <a:p>
            <a:r>
              <a:rPr lang="en-US" dirty="0" smtClean="0"/>
              <a:t>HHS/ASPR/BARDA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Sepsis Summit, September 9, 2020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 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02B6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8931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0670-9863-4C18-8A96-28F4D027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Contact BARDA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B99E63C-3977-4F81-A0D0-DB3FDCC60390}"/>
              </a:ext>
            </a:extLst>
          </p:cNvPr>
          <p:cNvGrpSpPr/>
          <p:nvPr/>
        </p:nvGrpSpPr>
        <p:grpSpPr>
          <a:xfrm>
            <a:off x="1534863" y="5030857"/>
            <a:ext cx="5912556" cy="806923"/>
            <a:chOff x="1894464" y="3834787"/>
            <a:chExt cx="4434417" cy="605192"/>
          </a:xfrm>
        </p:grpSpPr>
        <p:sp>
          <p:nvSpPr>
            <p:cNvPr id="27" name="Content Placeholder 2">
              <a:extLst>
                <a:ext uri="{FF2B5EF4-FFF2-40B4-BE49-F238E27FC236}">
                  <a16:creationId xmlns:a16="http://schemas.microsoft.com/office/drawing/2014/main" id="{7E5E95CF-A526-4F1D-82BE-6FE8B5A16ADB}"/>
                </a:ext>
              </a:extLst>
            </p:cNvPr>
            <p:cNvSpPr txBox="1">
              <a:spLocks/>
            </p:cNvSpPr>
            <p:nvPr/>
          </p:nvSpPr>
          <p:spPr>
            <a:xfrm>
              <a:off x="3886580" y="3834787"/>
              <a:ext cx="2442301" cy="605192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867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hlinkClick r:id="rId3"/>
                </a:rPr>
                <a:t>www.usajobs.gov</a:t>
              </a:r>
              <a:r>
                <a:rPr kumimoji="0" lang="en-US" sz="1867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sz="1867" b="0" i="0" u="none" strike="noStrike" kern="1200" cap="none" spc="0" normalizeH="0" baseline="0" noProof="0" dirty="0">
                  <a:ln>
                    <a:noFill/>
                  </a:ln>
                  <a:solidFill>
                    <a:srgbClr val="102B62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/>
              </a:r>
              <a:br>
                <a:rPr kumimoji="0" lang="en-US" sz="1867" b="0" i="0" u="none" strike="noStrike" kern="1200" cap="none" spc="0" normalizeH="0" baseline="0" noProof="0" dirty="0">
                  <a:ln>
                    <a:noFill/>
                  </a:ln>
                  <a:solidFill>
                    <a:srgbClr val="102B62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</a:br>
              <a:r>
                <a:rPr kumimoji="0" lang="en-US" sz="1867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Join the team!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9ACAA69-EAB8-415B-AB83-121358554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4464" y="3898151"/>
              <a:ext cx="1927143" cy="4784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D7001C-3726-4795-89E7-99FE5DFD596C}"/>
              </a:ext>
            </a:extLst>
          </p:cNvPr>
          <p:cNvGrpSpPr/>
          <p:nvPr/>
        </p:nvGrpSpPr>
        <p:grpSpPr>
          <a:xfrm>
            <a:off x="9164110" y="1533171"/>
            <a:ext cx="3595500" cy="2914584"/>
            <a:chOff x="6873082" y="1149878"/>
            <a:chExt cx="2696625" cy="218593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52CC8FC-B7A4-47EA-998B-8257680EC749}"/>
                </a:ext>
              </a:extLst>
            </p:cNvPr>
            <p:cNvGrpSpPr/>
            <p:nvPr/>
          </p:nvGrpSpPr>
          <p:grpSpPr>
            <a:xfrm>
              <a:off x="6873082" y="1149878"/>
              <a:ext cx="2696625" cy="2185938"/>
              <a:chOff x="3888652" y="1149878"/>
              <a:chExt cx="2294567" cy="1860022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A7DE146B-25C3-4C63-8796-74CA9B16CC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88652" y="1149878"/>
                <a:ext cx="2294567" cy="1312189"/>
              </a:xfrm>
              <a:prstGeom prst="rect">
                <a:avLst/>
              </a:prstGeom>
            </p:spPr>
          </p:pic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415A18D4-F4FB-408A-867A-006E0F8942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44405" y="2374331"/>
                <a:ext cx="1707307" cy="635569"/>
              </a:xfrm>
              <a:prstGeom prst="rect">
                <a:avLst/>
              </a:prstGeom>
            </p:spPr>
            <p:txBody>
              <a:bodyPr vert="horz" lIns="121920" tIns="60960" rIns="121920" bIns="6096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2191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867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hlinkClick r:id="rId6"/>
                  </a:rPr>
                  <a:t>drive.hhs.gov</a:t>
                </a:r>
                <a:r>
                  <a:rPr kumimoji="0" lang="en-US" sz="1333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2B6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/>
                </a:r>
                <a:br>
                  <a:rPr kumimoji="0" lang="en-US" sz="1333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2B6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kumimoji="0" lang="en-US" sz="1467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Learn about </a:t>
                </a:r>
                <a:r>
                  <a:rPr kumimoji="0" lang="en-US" sz="1467" b="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DRIVe</a:t>
                </a:r>
                <a:r>
                  <a:rPr kumimoji="0" lang="en-US" sz="1467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, including our Accelerator Network and EZ BAA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90E5D49-1695-46BF-B97C-B7A7A7907CED}"/>
                </a:ext>
              </a:extLst>
            </p:cNvPr>
            <p:cNvGrpSpPr/>
            <p:nvPr/>
          </p:nvGrpSpPr>
          <p:grpSpPr>
            <a:xfrm>
              <a:off x="7923389" y="1378303"/>
              <a:ext cx="614919" cy="247755"/>
              <a:chOff x="3346475" y="725876"/>
              <a:chExt cx="379754" cy="153006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28B34F64-C095-4F55-B1BA-3002583178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6386"/>
              <a:stretch/>
            </p:blipFill>
            <p:spPr>
              <a:xfrm>
                <a:off x="3390469" y="850647"/>
                <a:ext cx="300688" cy="28235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74A164A0-A3E3-49EA-8C6D-714C243318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46475" y="725876"/>
                <a:ext cx="379754" cy="146460"/>
              </a:xfrm>
              <a:prstGeom prst="roundRect">
                <a:avLst>
                  <a:gd name="adj" fmla="val 8594"/>
                </a:avLst>
              </a:prstGeom>
              <a:noFill/>
              <a:ln>
                <a:noFill/>
              </a:ln>
              <a:effectLst/>
            </p:spPr>
          </p:pic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2D480F1-50B6-446A-B16C-9D9C3BA26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700399" y="1615457"/>
              <a:ext cx="1063710" cy="6592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3FA79F-D1AC-4132-8EBA-80CFD08C0C51}"/>
              </a:ext>
            </a:extLst>
          </p:cNvPr>
          <p:cNvGrpSpPr/>
          <p:nvPr/>
        </p:nvGrpSpPr>
        <p:grpSpPr>
          <a:xfrm>
            <a:off x="2977587" y="1533174"/>
            <a:ext cx="3595500" cy="3102012"/>
            <a:chOff x="2233190" y="1149880"/>
            <a:chExt cx="2696625" cy="232650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89AA19C-61BF-47AB-B672-80B1668D0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3190" y="1149880"/>
              <a:ext cx="2696625" cy="1542112"/>
            </a:xfrm>
            <a:prstGeom prst="rect">
              <a:avLst/>
            </a:prstGeom>
          </p:spPr>
        </p:pic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F05127EE-9DC4-4A67-ACDD-8D73A76F22E5}"/>
                </a:ext>
              </a:extLst>
            </p:cNvPr>
            <p:cNvSpPr txBox="1">
              <a:spLocks/>
            </p:cNvSpPr>
            <p:nvPr/>
          </p:nvSpPr>
          <p:spPr>
            <a:xfrm>
              <a:off x="2532222" y="2588883"/>
              <a:ext cx="2073349" cy="887506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867" b="1" i="0" u="none" strike="noStrike" kern="1200" cap="none" spc="0" normalizeH="0" baseline="0" noProof="0" dirty="0">
                  <a:ln>
                    <a:noFill/>
                  </a:ln>
                  <a:solidFill>
                    <a:srgbClr val="102B62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hlinkClick r:id="rId10"/>
                </a:rPr>
                <a:t>beta.sam.gov/</a:t>
              </a:r>
              <a:r>
                <a:rPr kumimoji="0" lang="en-US" sz="1467" b="1" i="0" u="none" strike="noStrike" kern="1200" cap="none" spc="0" normalizeH="0" baseline="0" noProof="0" dirty="0">
                  <a:ln>
                    <a:noFill/>
                  </a:ln>
                  <a:solidFill>
                    <a:srgbClr val="102B62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/>
              </a:r>
              <a:br>
                <a:rPr kumimoji="0" lang="en-US" sz="1467" b="1" i="0" u="none" strike="noStrike" kern="1200" cap="none" spc="0" normalizeH="0" baseline="0" noProof="0" dirty="0">
                  <a:ln>
                    <a:noFill/>
                  </a:ln>
                  <a:solidFill>
                    <a:srgbClr val="102B62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</a:br>
              <a:r>
                <a:rPr kumimoji="0" lang="en-US" sz="1467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Official announcements and info for all government contract solicitations</a:t>
              </a:r>
            </a:p>
          </p:txBody>
        </p:sp>
        <p:pic>
          <p:nvPicPr>
            <p:cNvPr id="1026" name="Picture 2" descr="Image result for beta sam gov logo">
              <a:extLst>
                <a:ext uri="{FF2B5EF4-FFF2-40B4-BE49-F238E27FC236}">
                  <a16:creationId xmlns:a16="http://schemas.microsoft.com/office/drawing/2014/main" id="{454E81A2-82B5-485B-A1FF-9EFEB70B9D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2128" y="1474386"/>
              <a:ext cx="713535" cy="708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3E83C48-1087-4B95-8A54-52651EB7D33A}"/>
              </a:ext>
            </a:extLst>
          </p:cNvPr>
          <p:cNvGrpSpPr/>
          <p:nvPr/>
        </p:nvGrpSpPr>
        <p:grpSpPr>
          <a:xfrm>
            <a:off x="-426237" y="1533172"/>
            <a:ext cx="3906061" cy="3157363"/>
            <a:chOff x="-319678" y="1149879"/>
            <a:chExt cx="2929546" cy="236802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D49E066-7428-4BA9-BE20-F317A221E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678" y="1149879"/>
              <a:ext cx="2929546" cy="1542113"/>
            </a:xfrm>
            <a:prstGeom prst="rect">
              <a:avLst/>
            </a:prstGeom>
          </p:spPr>
        </p:pic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10B8D280-37CE-4A63-B7E8-E72BBAE7D7D2}"/>
                </a:ext>
              </a:extLst>
            </p:cNvPr>
            <p:cNvSpPr txBox="1">
              <a:spLocks/>
            </p:cNvSpPr>
            <p:nvPr/>
          </p:nvSpPr>
          <p:spPr>
            <a:xfrm>
              <a:off x="-50180" y="2588882"/>
              <a:ext cx="2390551" cy="929019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867" b="1" i="0" u="none" strike="noStrike" kern="1200" cap="none" spc="0" normalizeH="0" baseline="0" noProof="0" dirty="0">
                  <a:ln>
                    <a:noFill/>
                  </a:ln>
                  <a:solidFill>
                    <a:srgbClr val="102B62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hlinkClick r:id="rId13"/>
                </a:rPr>
                <a:t>medicalcountermeasures.gov </a:t>
              </a:r>
              <a:r>
                <a:rPr kumimoji="0" lang="en-US" sz="1333" b="0" i="0" u="none" strike="noStrike" kern="1200" cap="none" spc="0" normalizeH="0" baseline="0" noProof="0" dirty="0">
                  <a:ln>
                    <a:noFill/>
                  </a:ln>
                  <a:solidFill>
                    <a:srgbClr val="102B62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/>
              </a:r>
              <a:br>
                <a:rPr kumimoji="0" lang="en-US" sz="1333" b="0" i="0" u="none" strike="noStrike" kern="1200" cap="none" spc="0" normalizeH="0" baseline="0" noProof="0" dirty="0">
                  <a:ln>
                    <a:noFill/>
                  </a:ln>
                  <a:solidFill>
                    <a:srgbClr val="102B62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</a:br>
              <a:r>
                <a:rPr kumimoji="0" lang="en-US" sz="1467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Portal to BARDA: </a:t>
              </a:r>
              <a:r>
                <a:rPr kumimoji="0" lang="en-US" sz="1467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Register to request a </a:t>
              </a:r>
              <a:r>
                <a:rPr kumimoji="0" lang="en-US" sz="1467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TechWatch</a:t>
              </a:r>
              <a:r>
                <a:rPr kumimoji="0" lang="en-US" sz="1467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meeting!</a:t>
              </a:r>
              <a:endParaRPr kumimoji="0" lang="en-US" sz="1333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A91B93B-CD46-4D18-8881-A41C781E2E35}"/>
                </a:ext>
              </a:extLst>
            </p:cNvPr>
            <p:cNvGrpSpPr/>
            <p:nvPr/>
          </p:nvGrpSpPr>
          <p:grpSpPr>
            <a:xfrm>
              <a:off x="378484" y="1426635"/>
              <a:ext cx="1494462" cy="736596"/>
              <a:chOff x="-1908101" y="899002"/>
              <a:chExt cx="1533222" cy="755700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0D29E5FE-83B1-4472-931F-C5B574A855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710"/>
              <a:stretch/>
            </p:blipFill>
            <p:spPr>
              <a:xfrm>
                <a:off x="-1908101" y="1331409"/>
                <a:ext cx="1533222" cy="323293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7C0C8DB9-232F-4FD1-AD53-17167DE859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2007"/>
              <a:stretch/>
            </p:blipFill>
            <p:spPr>
              <a:xfrm>
                <a:off x="-1380802" y="899002"/>
                <a:ext cx="596652" cy="575384"/>
              </a:xfrm>
              <a:prstGeom prst="rect">
                <a:avLst/>
              </a:prstGeom>
            </p:spPr>
          </p:pic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6EA8BB5-5BB2-455A-8E22-0C8349AF8BBF}"/>
              </a:ext>
            </a:extLst>
          </p:cNvPr>
          <p:cNvGrpSpPr/>
          <p:nvPr/>
        </p:nvGrpSpPr>
        <p:grpSpPr>
          <a:xfrm>
            <a:off x="6070847" y="1533171"/>
            <a:ext cx="3595500" cy="3244392"/>
            <a:chOff x="4553135" y="1149878"/>
            <a:chExt cx="2696625" cy="243329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6F365E7-9B1B-4958-B2E0-A63ECEB45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3135" y="1149878"/>
              <a:ext cx="2696625" cy="1542113"/>
            </a:xfrm>
            <a:prstGeom prst="rect">
              <a:avLst/>
            </a:prstGeom>
          </p:spPr>
        </p:pic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AFDB1EB2-17FA-4580-A144-6373A114437F}"/>
                </a:ext>
              </a:extLst>
            </p:cNvPr>
            <p:cNvSpPr txBox="1">
              <a:spLocks/>
            </p:cNvSpPr>
            <p:nvPr/>
          </p:nvSpPr>
          <p:spPr>
            <a:xfrm>
              <a:off x="4674547" y="2588881"/>
              <a:ext cx="2434852" cy="994291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867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hlinkClick r:id="rId16"/>
                </a:rPr>
                <a:t>phe.gov/BARDA</a:t>
              </a:r>
              <a:r>
                <a:rPr kumimoji="0" lang="en-US" sz="1333" b="0" i="0" u="none" strike="noStrike" kern="1200" cap="none" spc="0" normalizeH="0" baseline="0" noProof="0" dirty="0">
                  <a:ln>
                    <a:noFill/>
                  </a:ln>
                  <a:solidFill>
                    <a:srgbClr val="102B62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/>
              </a:r>
              <a:br>
                <a:rPr kumimoji="0" lang="en-US" sz="1333" b="0" i="0" u="none" strike="noStrike" kern="1200" cap="none" spc="0" normalizeH="0" baseline="0" noProof="0" dirty="0">
                  <a:ln>
                    <a:noFill/>
                  </a:ln>
                  <a:solidFill>
                    <a:srgbClr val="102B62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</a:br>
              <a:r>
                <a:rPr kumimoji="0" lang="en-US" sz="1467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Program description, information, news, announcements</a:t>
              </a:r>
              <a:endPara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ADBE932-1F7D-4B74-880E-4166E33D9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51642" y="1533017"/>
              <a:ext cx="1238690" cy="54534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pic>
        <p:nvPicPr>
          <p:cNvPr id="28" name="Picture 2" descr="fd7de6f3-39c7-41e8-9022-3651e8af536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597" y="4777563"/>
            <a:ext cx="2869615" cy="1144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799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ASPR Mission</a:t>
            </a:r>
          </a:p>
        </p:txBody>
      </p:sp>
      <p:pic>
        <p:nvPicPr>
          <p:cNvPr id="6" name="Picture 5" descr="A group of people standing in a room&#10;&#10;Description generated with very high confidence">
            <a:extLst>
              <a:ext uri="{FF2B5EF4-FFF2-40B4-BE49-F238E27FC236}">
                <a16:creationId xmlns:a16="http://schemas.microsoft.com/office/drawing/2014/main" id="{7B4B267F-203F-4D38-9064-52E9DF7F5A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82" r="23906" b="2754"/>
          <a:stretch/>
        </p:blipFill>
        <p:spPr>
          <a:xfrm>
            <a:off x="10213944" y="95"/>
            <a:ext cx="1930400" cy="6060879"/>
          </a:xfrm>
          <a:prstGeom prst="rect">
            <a:avLst/>
          </a:prstGeom>
        </p:spPr>
      </p:pic>
      <p:pic>
        <p:nvPicPr>
          <p:cNvPr id="7" name="Picture 6" descr="A person standing next to a bag of luggage&#10;&#10;Description generated with high confidence">
            <a:extLst>
              <a:ext uri="{FF2B5EF4-FFF2-40B4-BE49-F238E27FC236}">
                <a16:creationId xmlns:a16="http://schemas.microsoft.com/office/drawing/2014/main" id="{32F0E4B5-3B5B-4F0D-A96C-D4DCD3FC7B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45" t="2754" r="26942"/>
          <a:stretch/>
        </p:blipFill>
        <p:spPr>
          <a:xfrm>
            <a:off x="2072885" y="95"/>
            <a:ext cx="1930400" cy="6060879"/>
          </a:xfrm>
          <a:prstGeom prst="rect">
            <a:avLst/>
          </a:prstGeom>
        </p:spPr>
      </p:pic>
      <p:pic>
        <p:nvPicPr>
          <p:cNvPr id="8" name="Picture 7" descr="A picture containing sky, outdoor, helicopter, transport&#10;&#10;Description generated with very high confidence">
            <a:extLst>
              <a:ext uri="{FF2B5EF4-FFF2-40B4-BE49-F238E27FC236}">
                <a16:creationId xmlns:a16="http://schemas.microsoft.com/office/drawing/2014/main" id="{9F53170D-38BF-4E25-A57C-D0E8C43405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0" t="-1" r="52120" b="1574"/>
          <a:stretch/>
        </p:blipFill>
        <p:spPr>
          <a:xfrm>
            <a:off x="64499" y="0"/>
            <a:ext cx="1921839" cy="6067747"/>
          </a:xfrm>
          <a:prstGeom prst="rect">
            <a:avLst/>
          </a:prstGeom>
        </p:spPr>
      </p:pic>
      <p:pic>
        <p:nvPicPr>
          <p:cNvPr id="9" name="Picture 8" descr="A picture containing indoor, person&#10;&#10;Description generated with very high confidence">
            <a:extLst>
              <a:ext uri="{FF2B5EF4-FFF2-40B4-BE49-F238E27FC236}">
                <a16:creationId xmlns:a16="http://schemas.microsoft.com/office/drawing/2014/main" id="{C81D6580-0327-4A25-A497-4C7CF746D1C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48" r="41504" b="801"/>
          <a:stretch/>
        </p:blipFill>
        <p:spPr>
          <a:xfrm>
            <a:off x="8197370" y="142"/>
            <a:ext cx="1914591" cy="605744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2C8F581-F4A5-4797-9896-0FA9D2EF4BF7}"/>
              </a:ext>
            </a:extLst>
          </p:cNvPr>
          <p:cNvGrpSpPr/>
          <p:nvPr/>
        </p:nvGrpSpPr>
        <p:grpSpPr>
          <a:xfrm>
            <a:off x="3794646" y="1127645"/>
            <a:ext cx="4602708" cy="4602708"/>
            <a:chOff x="2845984" y="974322"/>
            <a:chExt cx="3452031" cy="345203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1C718AD-33CE-4DC6-BF22-F7A50544A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984" y="974322"/>
              <a:ext cx="3452031" cy="3452031"/>
            </a:xfrm>
            <a:prstGeom prst="rect">
              <a:avLst/>
            </a:prstGeom>
            <a:effectLst/>
            <a:scene3d>
              <a:camera prst="orthographicFront"/>
              <a:lightRig rig="threePt" dir="t"/>
            </a:scene3d>
            <a:sp3d>
              <a:bevelT/>
            </a:sp3d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7A3B57-08CE-460F-8101-3E6FF54D2551}"/>
                </a:ext>
              </a:extLst>
            </p:cNvPr>
            <p:cNvSpPr txBox="1"/>
            <p:nvPr/>
          </p:nvSpPr>
          <p:spPr>
            <a:xfrm>
              <a:off x="3429000" y="1719650"/>
              <a:ext cx="2362200" cy="2008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defRPr/>
              </a:pPr>
              <a:r>
                <a:rPr lang="en-US" sz="2800" b="1" dirty="0">
                  <a:solidFill>
                    <a:srgbClr val="000000"/>
                  </a:solidFill>
                  <a:latin typeface="Arial"/>
                </a:rPr>
                <a:t>Save Lives </a:t>
              </a:r>
              <a:br>
                <a:rPr lang="en-US" sz="2800" b="1" dirty="0">
                  <a:solidFill>
                    <a:srgbClr val="000000"/>
                  </a:solidFill>
                  <a:latin typeface="Arial"/>
                </a:rPr>
              </a:br>
              <a:r>
                <a:rPr lang="en-US" sz="2800" b="1" dirty="0">
                  <a:solidFill>
                    <a:srgbClr val="000000"/>
                  </a:solidFill>
                  <a:latin typeface="Arial"/>
                </a:rPr>
                <a:t>and Protect Americans from 21st Century Health Security Threats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432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8808101-74AC-405E-98F3-B0A8524754F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99604" y="290447"/>
            <a:ext cx="53213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BARDA Model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0CDABC-0F11-4F80-8266-4F520ACD16EF}"/>
              </a:ext>
            </a:extLst>
          </p:cNvPr>
          <p:cNvGrpSpPr/>
          <p:nvPr/>
        </p:nvGrpSpPr>
        <p:grpSpPr>
          <a:xfrm>
            <a:off x="5907140" y="-194734"/>
            <a:ext cx="6033435" cy="6033435"/>
            <a:chOff x="-170246" y="292100"/>
            <a:chExt cx="4996246" cy="4996246"/>
          </a:xfrm>
        </p:grpSpPr>
        <p:pic>
          <p:nvPicPr>
            <p:cNvPr id="6" name="Content Placeholder 4">
              <a:extLst>
                <a:ext uri="{FF2B5EF4-FFF2-40B4-BE49-F238E27FC236}">
                  <a16:creationId xmlns:a16="http://schemas.microsoft.com/office/drawing/2014/main" id="{0E551985-A62A-4F13-8F61-A7CB53EC9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0246" y="292100"/>
              <a:ext cx="4996246" cy="499624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C0FD4E-7369-4636-B9A0-8BF620B8E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258" y="1976081"/>
              <a:ext cx="1795239" cy="1794535"/>
            </a:xfrm>
            <a:prstGeom prst="rect">
              <a:avLst/>
            </a:prstGeom>
          </p:spPr>
        </p:pic>
        <p:sp>
          <p:nvSpPr>
            <p:cNvPr id="8" name="Text Placeholder 4">
              <a:extLst>
                <a:ext uri="{FF2B5EF4-FFF2-40B4-BE49-F238E27FC236}">
                  <a16:creationId xmlns:a16="http://schemas.microsoft.com/office/drawing/2014/main" id="{B620BF2A-DD45-463C-94DC-645388851195}"/>
                </a:ext>
              </a:extLst>
            </p:cNvPr>
            <p:cNvSpPr txBox="1">
              <a:spLocks/>
            </p:cNvSpPr>
            <p:nvPr/>
          </p:nvSpPr>
          <p:spPr>
            <a:xfrm>
              <a:off x="1808112" y="1167130"/>
              <a:ext cx="1104078" cy="763270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SzPct val="125000"/>
                <a:buFont typeface="Arial" panose="020B0604020202020204" pitchFamily="34" charset="0"/>
                <a:buChar char="•"/>
                <a:defRPr lang="en-US" sz="2200" kern="1200" dirty="0" smtClean="0">
                  <a:solidFill>
                    <a:srgbClr val="102B62"/>
                  </a:solidFill>
                  <a:latin typeface="+mn-lt"/>
                  <a:ea typeface="+mn-ea"/>
                  <a:cs typeface="+mn-cs"/>
                </a:defRPr>
              </a:lvl1pPr>
              <a:lvl2pPr marL="800100" indent="-342900" algn="l" defTabSz="914400" rtl="0" eaLnBrk="1" latinLnBrk="0" hangingPunct="1">
                <a:spcBef>
                  <a:spcPct val="20000"/>
                </a:spcBef>
                <a:buFont typeface="Wingdings" panose="05000000000000000000" pitchFamily="2" charset="2"/>
                <a:buChar char="§"/>
                <a:defRPr lang="en-US" sz="2000" kern="1200" dirty="0" smtClean="0">
                  <a:solidFill>
                    <a:srgbClr val="102B62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Wingdings" panose="05000000000000000000" pitchFamily="2" charset="2"/>
                <a:buChar char="ü"/>
                <a:defRPr lang="en-US" sz="1800" kern="1200" dirty="0" smtClean="0">
                  <a:solidFill>
                    <a:srgbClr val="102B62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8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8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219170">
                <a:spcBef>
                  <a:spcPts val="0"/>
                </a:spcBef>
                <a:buNone/>
                <a:defRPr/>
              </a:pPr>
              <a:r>
                <a:rPr lang="en-US" sz="1733" b="1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>Flexible,</a:t>
              </a:r>
              <a:br>
                <a:rPr lang="en-US" sz="1733" b="1" dirty="0">
                  <a:solidFill>
                    <a:srgbClr val="000000"/>
                  </a:solidFill>
                  <a:latin typeface="Arial Narrow" panose="020B0606020202030204" pitchFamily="34" charset="0"/>
                </a:rPr>
              </a:br>
              <a:r>
                <a:rPr lang="en-US" sz="1733" b="1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>nimble</a:t>
              </a:r>
              <a:br>
                <a:rPr lang="en-US" sz="1733" b="1" dirty="0">
                  <a:solidFill>
                    <a:srgbClr val="000000"/>
                  </a:solidFill>
                  <a:latin typeface="Arial Narrow" panose="020B0606020202030204" pitchFamily="34" charset="0"/>
                </a:rPr>
              </a:br>
              <a:r>
                <a:rPr lang="en-US" sz="1733" b="1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>authorities</a:t>
              </a:r>
            </a:p>
          </p:txBody>
        </p:sp>
        <p:sp>
          <p:nvSpPr>
            <p:cNvPr id="9" name="Text Placeholder 4">
              <a:extLst>
                <a:ext uri="{FF2B5EF4-FFF2-40B4-BE49-F238E27FC236}">
                  <a16:creationId xmlns:a16="http://schemas.microsoft.com/office/drawing/2014/main" id="{707B110A-78BE-454A-9E5E-1D42EB0A258F}"/>
                </a:ext>
              </a:extLst>
            </p:cNvPr>
            <p:cNvSpPr txBox="1">
              <a:spLocks/>
            </p:cNvSpPr>
            <p:nvPr/>
          </p:nvSpPr>
          <p:spPr>
            <a:xfrm>
              <a:off x="3065412" y="2227580"/>
              <a:ext cx="1104078" cy="763270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SzPct val="125000"/>
                <a:buFont typeface="Arial" panose="020B0604020202020204" pitchFamily="34" charset="0"/>
                <a:buChar char="•"/>
                <a:defRPr lang="en-US" sz="2200" kern="1200" dirty="0" smtClean="0">
                  <a:solidFill>
                    <a:srgbClr val="102B62"/>
                  </a:solidFill>
                  <a:latin typeface="+mn-lt"/>
                  <a:ea typeface="+mn-ea"/>
                  <a:cs typeface="+mn-cs"/>
                </a:defRPr>
              </a:lvl1pPr>
              <a:lvl2pPr marL="800100" indent="-342900" algn="l" defTabSz="914400" rtl="0" eaLnBrk="1" latinLnBrk="0" hangingPunct="1">
                <a:spcBef>
                  <a:spcPct val="20000"/>
                </a:spcBef>
                <a:buFont typeface="Wingdings" panose="05000000000000000000" pitchFamily="2" charset="2"/>
                <a:buChar char="§"/>
                <a:defRPr lang="en-US" sz="2000" kern="1200" dirty="0" smtClean="0">
                  <a:solidFill>
                    <a:srgbClr val="102B62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Wingdings" panose="05000000000000000000" pitchFamily="2" charset="2"/>
                <a:buChar char="ü"/>
                <a:defRPr lang="en-US" sz="1800" kern="1200" dirty="0" smtClean="0">
                  <a:solidFill>
                    <a:srgbClr val="102B62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8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8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219170">
                <a:spcBef>
                  <a:spcPts val="0"/>
                </a:spcBef>
                <a:buNone/>
                <a:defRPr/>
              </a:pPr>
              <a:r>
                <a:rPr lang="en-US" sz="1733" b="1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>Multi-year</a:t>
              </a:r>
              <a:br>
                <a:rPr lang="en-US" sz="1733" b="1" dirty="0">
                  <a:solidFill>
                    <a:srgbClr val="000000"/>
                  </a:solidFill>
                  <a:latin typeface="Arial Narrow" panose="020B0606020202030204" pitchFamily="34" charset="0"/>
                </a:rPr>
              </a:br>
              <a:r>
                <a:rPr lang="en-US" sz="1733" b="1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>funding</a:t>
              </a:r>
            </a:p>
          </p:txBody>
        </p:sp>
        <p:sp>
          <p:nvSpPr>
            <p:cNvPr id="10" name="Text Placeholder 4">
              <a:extLst>
                <a:ext uri="{FF2B5EF4-FFF2-40B4-BE49-F238E27FC236}">
                  <a16:creationId xmlns:a16="http://schemas.microsoft.com/office/drawing/2014/main" id="{FD181FF1-DF81-4C8E-AD32-A0205BA21450}"/>
                </a:ext>
              </a:extLst>
            </p:cNvPr>
            <p:cNvSpPr txBox="1">
              <a:spLocks/>
            </p:cNvSpPr>
            <p:nvPr/>
          </p:nvSpPr>
          <p:spPr>
            <a:xfrm>
              <a:off x="2532012" y="3776980"/>
              <a:ext cx="1163688" cy="528320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SzPct val="125000"/>
                <a:buFont typeface="Arial" panose="020B0604020202020204" pitchFamily="34" charset="0"/>
                <a:buChar char="•"/>
                <a:defRPr lang="en-US" sz="2200" kern="1200" dirty="0" smtClean="0">
                  <a:solidFill>
                    <a:srgbClr val="102B62"/>
                  </a:solidFill>
                  <a:latin typeface="+mn-lt"/>
                  <a:ea typeface="+mn-ea"/>
                  <a:cs typeface="+mn-cs"/>
                </a:defRPr>
              </a:lvl1pPr>
              <a:lvl2pPr marL="800100" indent="-342900" algn="l" defTabSz="914400" rtl="0" eaLnBrk="1" latinLnBrk="0" hangingPunct="1">
                <a:spcBef>
                  <a:spcPct val="20000"/>
                </a:spcBef>
                <a:buFont typeface="Wingdings" panose="05000000000000000000" pitchFamily="2" charset="2"/>
                <a:buChar char="§"/>
                <a:defRPr lang="en-US" sz="2000" kern="1200" dirty="0" smtClean="0">
                  <a:solidFill>
                    <a:srgbClr val="102B62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Wingdings" panose="05000000000000000000" pitchFamily="2" charset="2"/>
                <a:buChar char="ü"/>
                <a:defRPr lang="en-US" sz="1800" kern="1200" dirty="0" smtClean="0">
                  <a:solidFill>
                    <a:srgbClr val="102B62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8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8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219170">
                <a:spcBef>
                  <a:spcPts val="0"/>
                </a:spcBef>
                <a:buNone/>
                <a:defRPr/>
              </a:pPr>
              <a:r>
                <a:rPr lang="en-US" sz="1733" b="1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>Cutting edge</a:t>
              </a:r>
              <a:br>
                <a:rPr lang="en-US" sz="1733" b="1" dirty="0">
                  <a:solidFill>
                    <a:srgbClr val="000000"/>
                  </a:solidFill>
                  <a:latin typeface="Arial Narrow" panose="020B0606020202030204" pitchFamily="34" charset="0"/>
                </a:rPr>
              </a:br>
              <a:r>
                <a:rPr lang="en-US" sz="1733" b="1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>expertise</a:t>
              </a:r>
            </a:p>
          </p:txBody>
        </p:sp>
        <p:sp>
          <p:nvSpPr>
            <p:cNvPr id="11" name="Text Placeholder 4">
              <a:extLst>
                <a:ext uri="{FF2B5EF4-FFF2-40B4-BE49-F238E27FC236}">
                  <a16:creationId xmlns:a16="http://schemas.microsoft.com/office/drawing/2014/main" id="{43C635CF-D142-49AA-BBA8-FEFF5A8C21CB}"/>
                </a:ext>
              </a:extLst>
            </p:cNvPr>
            <p:cNvSpPr txBox="1">
              <a:spLocks/>
            </p:cNvSpPr>
            <p:nvPr/>
          </p:nvSpPr>
          <p:spPr>
            <a:xfrm>
              <a:off x="950862" y="3732530"/>
              <a:ext cx="1163688" cy="528320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SzPct val="125000"/>
                <a:buFont typeface="Arial" panose="020B0604020202020204" pitchFamily="34" charset="0"/>
                <a:buChar char="•"/>
                <a:defRPr lang="en-US" sz="2200" kern="1200" dirty="0" smtClean="0">
                  <a:solidFill>
                    <a:srgbClr val="102B62"/>
                  </a:solidFill>
                  <a:latin typeface="+mn-lt"/>
                  <a:ea typeface="+mn-ea"/>
                  <a:cs typeface="+mn-cs"/>
                </a:defRPr>
              </a:lvl1pPr>
              <a:lvl2pPr marL="800100" indent="-342900" algn="l" defTabSz="914400" rtl="0" eaLnBrk="1" latinLnBrk="0" hangingPunct="1">
                <a:spcBef>
                  <a:spcPct val="20000"/>
                </a:spcBef>
                <a:buFont typeface="Wingdings" panose="05000000000000000000" pitchFamily="2" charset="2"/>
                <a:buChar char="§"/>
                <a:defRPr lang="en-US" sz="2000" kern="1200" dirty="0" smtClean="0">
                  <a:solidFill>
                    <a:srgbClr val="102B62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Wingdings" panose="05000000000000000000" pitchFamily="2" charset="2"/>
                <a:buChar char="ü"/>
                <a:defRPr lang="en-US" sz="1800" kern="1200" dirty="0" smtClean="0">
                  <a:solidFill>
                    <a:srgbClr val="102B62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8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8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219170">
                <a:spcBef>
                  <a:spcPts val="0"/>
                </a:spcBef>
                <a:buNone/>
                <a:defRPr/>
              </a:pPr>
              <a:r>
                <a:rPr lang="en-US" sz="1733" b="1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>Facilitate</a:t>
              </a:r>
              <a:br>
                <a:rPr lang="en-US" sz="1733" b="1" dirty="0">
                  <a:solidFill>
                    <a:srgbClr val="000000"/>
                  </a:solidFill>
                  <a:latin typeface="Arial Narrow" panose="020B0606020202030204" pitchFamily="34" charset="0"/>
                </a:rPr>
              </a:br>
              <a:r>
                <a:rPr lang="en-US" sz="1733" b="1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>partnerships</a:t>
              </a:r>
            </a:p>
          </p:txBody>
        </p:sp>
        <p:sp>
          <p:nvSpPr>
            <p:cNvPr id="12" name="Text Placeholder 4">
              <a:extLst>
                <a:ext uri="{FF2B5EF4-FFF2-40B4-BE49-F238E27FC236}">
                  <a16:creationId xmlns:a16="http://schemas.microsoft.com/office/drawing/2014/main" id="{39EC7015-AC96-4E9F-97E5-5CF7E95160AE}"/>
                </a:ext>
              </a:extLst>
            </p:cNvPr>
            <p:cNvSpPr txBox="1">
              <a:spLocks/>
            </p:cNvSpPr>
            <p:nvPr/>
          </p:nvSpPr>
          <p:spPr>
            <a:xfrm>
              <a:off x="468262" y="2233930"/>
              <a:ext cx="1163688" cy="528320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SzPct val="125000"/>
                <a:buFont typeface="Arial" panose="020B0604020202020204" pitchFamily="34" charset="0"/>
                <a:buChar char="•"/>
                <a:defRPr lang="en-US" sz="2200" kern="1200" dirty="0" smtClean="0">
                  <a:solidFill>
                    <a:srgbClr val="102B62"/>
                  </a:solidFill>
                  <a:latin typeface="+mn-lt"/>
                  <a:ea typeface="+mn-ea"/>
                  <a:cs typeface="+mn-cs"/>
                </a:defRPr>
              </a:lvl1pPr>
              <a:lvl2pPr marL="800100" indent="-342900" algn="l" defTabSz="914400" rtl="0" eaLnBrk="1" latinLnBrk="0" hangingPunct="1">
                <a:spcBef>
                  <a:spcPct val="20000"/>
                </a:spcBef>
                <a:buFont typeface="Wingdings" panose="05000000000000000000" pitchFamily="2" charset="2"/>
                <a:buChar char="§"/>
                <a:defRPr lang="en-US" sz="2000" kern="1200" dirty="0" smtClean="0">
                  <a:solidFill>
                    <a:srgbClr val="102B62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Wingdings" panose="05000000000000000000" pitchFamily="2" charset="2"/>
                <a:buChar char="ü"/>
                <a:defRPr lang="en-US" sz="1800" kern="1200" dirty="0" smtClean="0">
                  <a:solidFill>
                    <a:srgbClr val="102B62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8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800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219170">
                <a:spcBef>
                  <a:spcPts val="0"/>
                </a:spcBef>
                <a:buNone/>
                <a:defRPr/>
              </a:pPr>
              <a:r>
                <a:rPr lang="en-US" sz="1733" b="1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>Promote</a:t>
              </a:r>
              <a:br>
                <a:rPr lang="en-US" sz="1733" b="1" dirty="0">
                  <a:solidFill>
                    <a:srgbClr val="000000"/>
                  </a:solidFill>
                  <a:latin typeface="Arial Narrow" panose="020B0606020202030204" pitchFamily="34" charset="0"/>
                </a:rPr>
              </a:br>
              <a:r>
                <a:rPr lang="en-US" sz="1733" b="1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>innovation</a:t>
              </a:r>
            </a:p>
          </p:txBody>
        </p:sp>
      </p:grp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7453EFBA-8F82-4CDD-8E19-25A6A9D3FD5A}"/>
              </a:ext>
            </a:extLst>
          </p:cNvPr>
          <p:cNvSpPr txBox="1">
            <a:spLocks/>
          </p:cNvSpPr>
          <p:nvPr/>
        </p:nvSpPr>
        <p:spPr>
          <a:xfrm>
            <a:off x="299604" y="1519162"/>
            <a:ext cx="5018957" cy="4368799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125000"/>
              <a:buFont typeface="Arial" panose="020B0604020202020204" pitchFamily="34" charset="0"/>
              <a:buChar char="•"/>
              <a:defRPr sz="2200" kern="1200">
                <a:solidFill>
                  <a:srgbClr val="102B6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rgbClr val="102B6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1800" kern="1200">
                <a:solidFill>
                  <a:srgbClr val="102B6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9170">
              <a:spcBef>
                <a:spcPts val="0"/>
              </a:spcBef>
              <a:buSzTx/>
              <a:buNone/>
              <a:defRPr/>
            </a:pPr>
            <a:r>
              <a:rPr lang="en-US" sz="3200" dirty="0">
                <a:solidFill>
                  <a:srgbClr val="000000"/>
                </a:solidFill>
                <a:latin typeface="Arial"/>
              </a:rPr>
              <a:t>BARDA develops and makes available medical countermeasures </a:t>
            </a:r>
            <a:r>
              <a:rPr lang="en-US" sz="3200" b="1" dirty="0">
                <a:solidFill>
                  <a:srgbClr val="000000"/>
                </a:solidFill>
                <a:latin typeface="Arial"/>
              </a:rPr>
              <a:t>(MCMs) </a:t>
            </a:r>
            <a:r>
              <a:rPr lang="en-US" sz="3200" dirty="0">
                <a:solidFill>
                  <a:srgbClr val="000000"/>
                </a:solidFill>
                <a:latin typeface="Arial"/>
              </a:rPr>
              <a:t>by forming unique public-private partnerships to drive innovation off the bench to the patient to save lives. </a:t>
            </a:r>
          </a:p>
        </p:txBody>
      </p:sp>
    </p:spTree>
    <p:extLst>
      <p:ext uri="{BB962C8B-B14F-4D97-AF65-F5344CB8AC3E}">
        <p14:creationId xmlns:p14="http://schemas.microsoft.com/office/powerpoint/2010/main" val="273325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2817-24A8-455B-8A7C-C0C64440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512" y="112675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BARDA Program Divisions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7461E95-EC88-46B4-B25E-AF14336CE707}"/>
              </a:ext>
            </a:extLst>
          </p:cNvPr>
          <p:cNvCxnSpPr>
            <a:cxnSpLocks/>
            <a:stCxn id="68" idx="2"/>
            <a:endCxn id="70" idx="0"/>
          </p:cNvCxnSpPr>
          <p:nvPr/>
        </p:nvCxnSpPr>
        <p:spPr>
          <a:xfrm>
            <a:off x="1726773" y="3388843"/>
            <a:ext cx="1" cy="727660"/>
          </a:xfrm>
          <a:prstGeom prst="straightConnector1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Picture 6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B667A40-8894-4B40-9F2E-2F4783310D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03" y="1433107"/>
            <a:ext cx="1955736" cy="1955736"/>
          </a:xfrm>
          <a:prstGeom prst="rect">
            <a:avLst/>
          </a:prstGeom>
        </p:spPr>
      </p:pic>
      <p:pic>
        <p:nvPicPr>
          <p:cNvPr id="70" name="Picture 69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9F24613-F1CF-45FF-907C-D5BF01087B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6" y="4116503"/>
            <a:ext cx="2965895" cy="1305764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706B88F8-F752-49BF-8BDC-5AFD05D98978}"/>
              </a:ext>
            </a:extLst>
          </p:cNvPr>
          <p:cNvSpPr/>
          <p:nvPr/>
        </p:nvSpPr>
        <p:spPr>
          <a:xfrm>
            <a:off x="4349332" y="1499599"/>
            <a:ext cx="7598833" cy="4267199"/>
          </a:xfrm>
          <a:prstGeom prst="rect">
            <a:avLst/>
          </a:prstGeom>
          <a:ln/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609600" tIns="365760" bIns="121920" rtlCol="0" anchor="t"/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67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Medical Countermeasures (MCM) </a:t>
            </a:r>
            <a:br>
              <a:rPr kumimoji="0" lang="en-US" sz="2667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</a:br>
            <a:r>
              <a:rPr kumimoji="0" lang="en-US" sz="2667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Program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32928F44-B161-4C5B-84D7-A51DA9F075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648" y="1089294"/>
            <a:ext cx="1784752" cy="1783353"/>
          </a:xfrm>
          <a:prstGeom prst="rect">
            <a:avLst/>
          </a:prstGeom>
        </p:spPr>
      </p:pic>
      <p:cxnSp>
        <p:nvCxnSpPr>
          <p:cNvPr id="81" name="Straight Connector 56">
            <a:extLst>
              <a:ext uri="{FF2B5EF4-FFF2-40B4-BE49-F238E27FC236}">
                <a16:creationId xmlns:a16="http://schemas.microsoft.com/office/drawing/2014/main" id="{FB1604CC-CAB6-4599-8E3E-55205832A575}"/>
              </a:ext>
            </a:extLst>
          </p:cNvPr>
          <p:cNvCxnSpPr>
            <a:cxnSpLocks/>
            <a:stCxn id="74" idx="1"/>
            <a:endCxn id="70" idx="3"/>
          </p:cNvCxnSpPr>
          <p:nvPr/>
        </p:nvCxnSpPr>
        <p:spPr>
          <a:xfrm rot="10800000" flipV="1">
            <a:off x="3209722" y="1980969"/>
            <a:ext cx="491929" cy="2788416"/>
          </a:xfrm>
          <a:prstGeom prst="bentConnector3">
            <a:avLst>
              <a:gd name="adj1" fmla="val 50000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9B9AA3A-EDB1-4EE1-AA93-7BF55B54977F}"/>
              </a:ext>
            </a:extLst>
          </p:cNvPr>
          <p:cNvSpPr/>
          <p:nvPr/>
        </p:nvSpPr>
        <p:spPr>
          <a:xfrm>
            <a:off x="4868464" y="2998650"/>
            <a:ext cx="3011221" cy="85374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Influenza &amp; Emerging 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Infectious Diseases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4C1212C-33D0-4729-B3C3-882FE82C6579}"/>
              </a:ext>
            </a:extLst>
          </p:cNvPr>
          <p:cNvSpPr/>
          <p:nvPr/>
        </p:nvSpPr>
        <p:spPr>
          <a:xfrm>
            <a:off x="8587091" y="2998650"/>
            <a:ext cx="3011221" cy="85374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Chemical, biological, radiological and nuclear (CBRN) Program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64F2B25-84F7-47C7-8612-D781EA1C94A2}"/>
              </a:ext>
            </a:extLst>
          </p:cNvPr>
          <p:cNvSpPr/>
          <p:nvPr/>
        </p:nvSpPr>
        <p:spPr>
          <a:xfrm>
            <a:off x="4868464" y="3943152"/>
            <a:ext cx="3011221" cy="85374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Detection, Diagnostics, &amp; 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Device Infrastructure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63DDA8B-2015-481B-8F85-C7D173889B9C}"/>
              </a:ext>
            </a:extLst>
          </p:cNvPr>
          <p:cNvSpPr/>
          <p:nvPr/>
        </p:nvSpPr>
        <p:spPr>
          <a:xfrm>
            <a:off x="6071183" y="4887653"/>
            <a:ext cx="4267200" cy="853745"/>
          </a:xfrm>
          <a:prstGeom prst="rect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487680" rtlCol="0" anchor="ctr"/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Division of Research, Innovation, 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and Ventures (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DRIVe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EFBA7D9-0CF8-4CEE-AA20-5174ACAAC1F1}"/>
              </a:ext>
            </a:extLst>
          </p:cNvPr>
          <p:cNvSpPr/>
          <p:nvPr/>
        </p:nvSpPr>
        <p:spPr>
          <a:xfrm>
            <a:off x="8587092" y="3943152"/>
            <a:ext cx="3011221" cy="85374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Pharmaceutical Countermeasure Infrastructure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3DF8BC-FEE5-4C1C-B4ED-0651DC886B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2" y="5363504"/>
            <a:ext cx="963311" cy="37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1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views expressed are solely those of the authors and do not </a:t>
            </a:r>
            <a:r>
              <a:rPr lang="en-US" dirty="0" smtClean="0"/>
              <a:t>necessarily represent </a:t>
            </a:r>
            <a:r>
              <a:rPr lang="en-US" dirty="0"/>
              <a:t>those of the U.S. Department of Health and Human Services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Panel members were selected solely by The Sepsis Alliance and do not represent any relationship with BARDA, as moderator of this session.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96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111164CD-4530-4853-928A-B959A3780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001" y="177800"/>
            <a:ext cx="1900447" cy="142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E64045A-CFFB-493A-A39F-D3BCE5FCC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233" y="320841"/>
            <a:ext cx="8621580" cy="1143000"/>
          </a:xfrm>
        </p:spPr>
        <p:txBody>
          <a:bodyPr>
            <a:normAutofit/>
          </a:bodyPr>
          <a:lstStyle/>
          <a:p>
            <a:r>
              <a:rPr lang="en-US" dirty="0"/>
              <a:t>Challenges in Current Practices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5DEB3A0-9814-4AE2-A5CA-C450111F89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898" y="4189707"/>
            <a:ext cx="557833" cy="681036"/>
          </a:xfrm>
          <a:prstGeom prst="rect">
            <a:avLst/>
          </a:prstGeom>
        </p:spPr>
      </p:pic>
      <p:sp>
        <p:nvSpPr>
          <p:cNvPr id="22" name="Freeform 5">
            <a:extLst>
              <a:ext uri="{FF2B5EF4-FFF2-40B4-BE49-F238E27FC236}">
                <a16:creationId xmlns:a16="http://schemas.microsoft.com/office/drawing/2014/main" id="{CA674AC0-F4C5-4117-BD2A-92BF2F6EA67B}"/>
              </a:ext>
            </a:extLst>
          </p:cNvPr>
          <p:cNvSpPr>
            <a:spLocks/>
          </p:cNvSpPr>
          <p:nvPr/>
        </p:nvSpPr>
        <p:spPr bwMode="auto">
          <a:xfrm>
            <a:off x="304802" y="2940409"/>
            <a:ext cx="2883013" cy="964055"/>
          </a:xfrm>
          <a:custGeom>
            <a:avLst/>
            <a:gdLst>
              <a:gd name="T0" fmla="*/ 0 w 945"/>
              <a:gd name="T1" fmla="*/ 0 h 316"/>
              <a:gd name="T2" fmla="*/ 882 w 945"/>
              <a:gd name="T3" fmla="*/ 0 h 316"/>
              <a:gd name="T4" fmla="*/ 945 w 945"/>
              <a:gd name="T5" fmla="*/ 158 h 316"/>
              <a:gd name="T6" fmla="*/ 882 w 945"/>
              <a:gd name="T7" fmla="*/ 316 h 316"/>
              <a:gd name="T8" fmla="*/ 0 w 945"/>
              <a:gd name="T9" fmla="*/ 316 h 316"/>
              <a:gd name="T10" fmla="*/ 79 w 945"/>
              <a:gd name="T11" fmla="*/ 158 h 316"/>
              <a:gd name="T12" fmla="*/ 0 w 945"/>
              <a:gd name="T13" fmla="*/ 0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5" h="316">
                <a:moveTo>
                  <a:pt x="0" y="0"/>
                </a:moveTo>
                <a:lnTo>
                  <a:pt x="882" y="0"/>
                </a:lnTo>
                <a:lnTo>
                  <a:pt x="945" y="158"/>
                </a:lnTo>
                <a:lnTo>
                  <a:pt x="882" y="316"/>
                </a:lnTo>
                <a:lnTo>
                  <a:pt x="0" y="316"/>
                </a:lnTo>
                <a:lnTo>
                  <a:pt x="79" y="158"/>
                </a:lnTo>
                <a:lnTo>
                  <a:pt x="0" y="0"/>
                </a:lnTo>
                <a:close/>
              </a:path>
            </a:pathLst>
          </a:custGeom>
          <a:solidFill>
            <a:srgbClr val="00868B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667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Infection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86DFC3E1-DE40-401B-A9C0-493192D9A3CA}"/>
              </a:ext>
            </a:extLst>
          </p:cNvPr>
          <p:cNvSpPr>
            <a:spLocks/>
          </p:cNvSpPr>
          <p:nvPr/>
        </p:nvSpPr>
        <p:spPr bwMode="auto">
          <a:xfrm>
            <a:off x="3172560" y="2940409"/>
            <a:ext cx="2886064" cy="964055"/>
          </a:xfrm>
          <a:custGeom>
            <a:avLst/>
            <a:gdLst>
              <a:gd name="T0" fmla="*/ 0 w 946"/>
              <a:gd name="T1" fmla="*/ 0 h 316"/>
              <a:gd name="T2" fmla="*/ 882 w 946"/>
              <a:gd name="T3" fmla="*/ 0 h 316"/>
              <a:gd name="T4" fmla="*/ 946 w 946"/>
              <a:gd name="T5" fmla="*/ 158 h 316"/>
              <a:gd name="T6" fmla="*/ 882 w 946"/>
              <a:gd name="T7" fmla="*/ 316 h 316"/>
              <a:gd name="T8" fmla="*/ 0 w 946"/>
              <a:gd name="T9" fmla="*/ 316 h 316"/>
              <a:gd name="T10" fmla="*/ 77 w 946"/>
              <a:gd name="T11" fmla="*/ 158 h 316"/>
              <a:gd name="T12" fmla="*/ 0 w 946"/>
              <a:gd name="T13" fmla="*/ 0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6" h="316">
                <a:moveTo>
                  <a:pt x="0" y="0"/>
                </a:moveTo>
                <a:lnTo>
                  <a:pt x="882" y="0"/>
                </a:lnTo>
                <a:lnTo>
                  <a:pt x="946" y="158"/>
                </a:lnTo>
                <a:lnTo>
                  <a:pt x="882" y="316"/>
                </a:lnTo>
                <a:lnTo>
                  <a:pt x="0" y="316"/>
                </a:lnTo>
                <a:lnTo>
                  <a:pt x="77" y="158"/>
                </a:lnTo>
                <a:lnTo>
                  <a:pt x="0" y="0"/>
                </a:lnTo>
                <a:close/>
              </a:path>
            </a:pathLst>
          </a:custGeom>
          <a:solidFill>
            <a:srgbClr val="F57E2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2667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Diagnosis</a:t>
            </a: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2D00E620-1BD7-4E0F-A029-2AB4184FC573}"/>
              </a:ext>
            </a:extLst>
          </p:cNvPr>
          <p:cNvSpPr>
            <a:spLocks/>
          </p:cNvSpPr>
          <p:nvPr/>
        </p:nvSpPr>
        <p:spPr bwMode="auto">
          <a:xfrm>
            <a:off x="6040319" y="2940409"/>
            <a:ext cx="2886064" cy="964055"/>
          </a:xfrm>
          <a:custGeom>
            <a:avLst/>
            <a:gdLst>
              <a:gd name="T0" fmla="*/ 0 w 946"/>
              <a:gd name="T1" fmla="*/ 0 h 316"/>
              <a:gd name="T2" fmla="*/ 881 w 946"/>
              <a:gd name="T3" fmla="*/ 0 h 316"/>
              <a:gd name="T4" fmla="*/ 946 w 946"/>
              <a:gd name="T5" fmla="*/ 158 h 316"/>
              <a:gd name="T6" fmla="*/ 881 w 946"/>
              <a:gd name="T7" fmla="*/ 316 h 316"/>
              <a:gd name="T8" fmla="*/ 0 w 946"/>
              <a:gd name="T9" fmla="*/ 316 h 316"/>
              <a:gd name="T10" fmla="*/ 77 w 946"/>
              <a:gd name="T11" fmla="*/ 158 h 316"/>
              <a:gd name="T12" fmla="*/ 0 w 946"/>
              <a:gd name="T13" fmla="*/ 0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6" h="316">
                <a:moveTo>
                  <a:pt x="0" y="0"/>
                </a:moveTo>
                <a:lnTo>
                  <a:pt x="881" y="0"/>
                </a:lnTo>
                <a:lnTo>
                  <a:pt x="946" y="158"/>
                </a:lnTo>
                <a:lnTo>
                  <a:pt x="881" y="316"/>
                </a:lnTo>
                <a:lnTo>
                  <a:pt x="0" y="316"/>
                </a:lnTo>
                <a:lnTo>
                  <a:pt x="77" y="158"/>
                </a:lnTo>
                <a:lnTo>
                  <a:pt x="0" y="0"/>
                </a:lnTo>
                <a:close/>
              </a:path>
            </a:pathLst>
          </a:custGeom>
          <a:solidFill>
            <a:srgbClr val="6ACCE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2667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Intensive Care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E19CDC9-E36B-4176-BB21-E9015ACED5B7}"/>
              </a:ext>
            </a:extLst>
          </p:cNvPr>
          <p:cNvSpPr/>
          <p:nvPr/>
        </p:nvSpPr>
        <p:spPr>
          <a:xfrm>
            <a:off x="371205" y="2260255"/>
            <a:ext cx="2563569" cy="646986"/>
          </a:xfrm>
          <a:prstGeom prst="round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Sepsis not considered by physician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D0F996F-EF66-4E0A-910C-DF3D0DFBAF3E}"/>
              </a:ext>
            </a:extLst>
          </p:cNvPr>
          <p:cNvSpPr/>
          <p:nvPr/>
        </p:nvSpPr>
        <p:spPr>
          <a:xfrm>
            <a:off x="371205" y="1692115"/>
            <a:ext cx="2402577" cy="646986"/>
          </a:xfrm>
          <a:prstGeom prst="round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Lack of patient education/awareness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DA7B1C3-4F15-4A75-8ACF-5C5C35604FEB}"/>
              </a:ext>
            </a:extLst>
          </p:cNvPr>
          <p:cNvSpPr/>
          <p:nvPr/>
        </p:nvSpPr>
        <p:spPr>
          <a:xfrm>
            <a:off x="371204" y="3895771"/>
            <a:ext cx="2883013" cy="919401"/>
          </a:xfrm>
          <a:prstGeom prst="round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Delayed pathogen detection &amp; treatment (incorrect antibiotic, AMR, etc</a:t>
            </a:r>
            <a:r>
              <a:rPr lang="en-US" sz="1600" dirty="0" smtClean="0">
                <a:solidFill>
                  <a:srgbClr val="000000"/>
                </a:solidFill>
              </a:rPr>
              <a:t>.)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6031FE7-ECCD-4A3E-872C-7D319BACB472}"/>
              </a:ext>
            </a:extLst>
          </p:cNvPr>
          <p:cNvCxnSpPr>
            <a:cxnSpLocks/>
          </p:cNvCxnSpPr>
          <p:nvPr/>
        </p:nvCxnSpPr>
        <p:spPr>
          <a:xfrm>
            <a:off x="398319" y="4045617"/>
            <a:ext cx="0" cy="666279"/>
          </a:xfrm>
          <a:prstGeom prst="line">
            <a:avLst/>
          </a:prstGeom>
          <a:ln w="19050">
            <a:solidFill>
              <a:srgbClr val="0086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13F6674-6273-473B-83DC-86CF6E275F24}"/>
              </a:ext>
            </a:extLst>
          </p:cNvPr>
          <p:cNvCxnSpPr>
            <a:cxnSpLocks/>
          </p:cNvCxnSpPr>
          <p:nvPr/>
        </p:nvCxnSpPr>
        <p:spPr>
          <a:xfrm>
            <a:off x="398319" y="2427496"/>
            <a:ext cx="0" cy="422771"/>
          </a:xfrm>
          <a:prstGeom prst="line">
            <a:avLst/>
          </a:prstGeom>
          <a:ln w="19050">
            <a:solidFill>
              <a:srgbClr val="0086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9FDCE4-9509-48B8-9742-5DABECA396D7}"/>
              </a:ext>
            </a:extLst>
          </p:cNvPr>
          <p:cNvCxnSpPr>
            <a:cxnSpLocks/>
          </p:cNvCxnSpPr>
          <p:nvPr/>
        </p:nvCxnSpPr>
        <p:spPr>
          <a:xfrm>
            <a:off x="398319" y="1806032"/>
            <a:ext cx="0" cy="422771"/>
          </a:xfrm>
          <a:prstGeom prst="line">
            <a:avLst/>
          </a:prstGeom>
          <a:ln w="19050">
            <a:solidFill>
              <a:srgbClr val="0086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F04C032-3DCC-422A-8EB6-E579038B6A1A}"/>
              </a:ext>
            </a:extLst>
          </p:cNvPr>
          <p:cNvSpPr/>
          <p:nvPr/>
        </p:nvSpPr>
        <p:spPr>
          <a:xfrm>
            <a:off x="3266080" y="2374549"/>
            <a:ext cx="2563569" cy="374571"/>
          </a:xfrm>
          <a:prstGeom prst="round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Misdiagnosis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4A42D8C-C026-49F5-8D14-76E0FE646674}"/>
              </a:ext>
            </a:extLst>
          </p:cNvPr>
          <p:cNvSpPr/>
          <p:nvPr/>
        </p:nvSpPr>
        <p:spPr>
          <a:xfrm>
            <a:off x="3266080" y="1692115"/>
            <a:ext cx="2402577" cy="646986"/>
          </a:xfrm>
          <a:prstGeom prst="round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Lack of accurate biomarkers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008FD20-3DA7-4593-862E-02B977BAF9E0}"/>
              </a:ext>
            </a:extLst>
          </p:cNvPr>
          <p:cNvCxnSpPr>
            <a:cxnSpLocks/>
          </p:cNvCxnSpPr>
          <p:nvPr/>
        </p:nvCxnSpPr>
        <p:spPr>
          <a:xfrm>
            <a:off x="3293193" y="2427496"/>
            <a:ext cx="0" cy="422771"/>
          </a:xfrm>
          <a:prstGeom prst="line">
            <a:avLst/>
          </a:prstGeom>
          <a:ln w="19050">
            <a:solidFill>
              <a:srgbClr val="F57E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E69FBDC-EDF2-427A-BFAC-89391B4A1584}"/>
              </a:ext>
            </a:extLst>
          </p:cNvPr>
          <p:cNvCxnSpPr>
            <a:cxnSpLocks/>
          </p:cNvCxnSpPr>
          <p:nvPr/>
        </p:nvCxnSpPr>
        <p:spPr>
          <a:xfrm>
            <a:off x="3293193" y="1806032"/>
            <a:ext cx="0" cy="422771"/>
          </a:xfrm>
          <a:prstGeom prst="line">
            <a:avLst/>
          </a:prstGeom>
          <a:ln w="19050">
            <a:solidFill>
              <a:srgbClr val="F57E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D723B2E-758F-4EF7-A633-E3D40884AC7D}"/>
              </a:ext>
            </a:extLst>
          </p:cNvPr>
          <p:cNvSpPr/>
          <p:nvPr/>
        </p:nvSpPr>
        <p:spPr>
          <a:xfrm>
            <a:off x="3266079" y="4022525"/>
            <a:ext cx="2883013" cy="646986"/>
          </a:xfrm>
          <a:prstGeom prst="round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Delayed access to healthcare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5BC8C43-FA8F-4BB3-A036-3B643A8DE3A2}"/>
              </a:ext>
            </a:extLst>
          </p:cNvPr>
          <p:cNvCxnSpPr>
            <a:cxnSpLocks/>
          </p:cNvCxnSpPr>
          <p:nvPr/>
        </p:nvCxnSpPr>
        <p:spPr>
          <a:xfrm>
            <a:off x="3250823" y="4045617"/>
            <a:ext cx="0" cy="666279"/>
          </a:xfrm>
          <a:prstGeom prst="line">
            <a:avLst/>
          </a:prstGeom>
          <a:ln w="19050">
            <a:solidFill>
              <a:srgbClr val="F57E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840A206-5129-46A1-BAEA-B3543394F583}"/>
              </a:ext>
            </a:extLst>
          </p:cNvPr>
          <p:cNvSpPr/>
          <p:nvPr/>
        </p:nvSpPr>
        <p:spPr>
          <a:xfrm>
            <a:off x="6161570" y="2260255"/>
            <a:ext cx="2563569" cy="646986"/>
          </a:xfrm>
          <a:prstGeom prst="round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Lack of understanding of immune dysregulation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375492A-41AA-4833-A24A-2A644F825CE6}"/>
              </a:ext>
            </a:extLst>
          </p:cNvPr>
          <p:cNvSpPr/>
          <p:nvPr/>
        </p:nvSpPr>
        <p:spPr>
          <a:xfrm>
            <a:off x="6161570" y="1692115"/>
            <a:ext cx="2402577" cy="646986"/>
          </a:xfrm>
          <a:prstGeom prst="round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Standard of care practices inadequate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D97B71F-0F0D-4F72-ACEE-D06B1D2E028A}"/>
              </a:ext>
            </a:extLst>
          </p:cNvPr>
          <p:cNvCxnSpPr>
            <a:cxnSpLocks/>
          </p:cNvCxnSpPr>
          <p:nvPr/>
        </p:nvCxnSpPr>
        <p:spPr>
          <a:xfrm>
            <a:off x="6188684" y="2427496"/>
            <a:ext cx="0" cy="422771"/>
          </a:xfrm>
          <a:prstGeom prst="line">
            <a:avLst/>
          </a:prstGeom>
          <a:ln w="19050">
            <a:solidFill>
              <a:srgbClr val="F57E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5EC030-B418-4631-BCCB-2677431E11F8}"/>
              </a:ext>
            </a:extLst>
          </p:cNvPr>
          <p:cNvCxnSpPr>
            <a:cxnSpLocks/>
          </p:cNvCxnSpPr>
          <p:nvPr/>
        </p:nvCxnSpPr>
        <p:spPr>
          <a:xfrm>
            <a:off x="6188684" y="1806032"/>
            <a:ext cx="0" cy="422771"/>
          </a:xfrm>
          <a:prstGeom prst="line">
            <a:avLst/>
          </a:prstGeom>
          <a:ln w="19050">
            <a:solidFill>
              <a:srgbClr val="F57E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3FFAD3CC-7C79-4D8A-9A61-31F6D3242212}"/>
              </a:ext>
            </a:extLst>
          </p:cNvPr>
          <p:cNvSpPr/>
          <p:nvPr/>
        </p:nvSpPr>
        <p:spPr>
          <a:xfrm>
            <a:off x="6152912" y="4031465"/>
            <a:ext cx="2883013" cy="374571"/>
          </a:xfrm>
          <a:prstGeom prst="round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Patient comorbidities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D5BBEE1-8F39-4CE5-99B0-2D3CD6AF08E5}"/>
              </a:ext>
            </a:extLst>
          </p:cNvPr>
          <p:cNvCxnSpPr>
            <a:cxnSpLocks/>
          </p:cNvCxnSpPr>
          <p:nvPr/>
        </p:nvCxnSpPr>
        <p:spPr>
          <a:xfrm>
            <a:off x="6180027" y="4045616"/>
            <a:ext cx="0" cy="399384"/>
          </a:xfrm>
          <a:prstGeom prst="line">
            <a:avLst/>
          </a:prstGeom>
          <a:ln w="19050">
            <a:solidFill>
              <a:srgbClr val="0086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51078F0-224A-4A76-AE43-EA7DEC6607C8}"/>
              </a:ext>
            </a:extLst>
          </p:cNvPr>
          <p:cNvSpPr/>
          <p:nvPr/>
        </p:nvSpPr>
        <p:spPr>
          <a:xfrm>
            <a:off x="6152912" y="4489723"/>
            <a:ext cx="2883013" cy="919401"/>
          </a:xfrm>
          <a:prstGeom prst="round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Patient population heterogeneity (age, background, pathogen)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C073112-3F9F-4E5E-A5B1-693453A49D74}"/>
              </a:ext>
            </a:extLst>
          </p:cNvPr>
          <p:cNvCxnSpPr>
            <a:cxnSpLocks/>
          </p:cNvCxnSpPr>
          <p:nvPr/>
        </p:nvCxnSpPr>
        <p:spPr>
          <a:xfrm>
            <a:off x="6180027" y="4503875"/>
            <a:ext cx="0" cy="828091"/>
          </a:xfrm>
          <a:prstGeom prst="line">
            <a:avLst/>
          </a:prstGeom>
          <a:ln w="19050">
            <a:solidFill>
              <a:srgbClr val="0086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D940D49-8049-400F-AAFF-42678C8A7A0B}"/>
              </a:ext>
            </a:extLst>
          </p:cNvPr>
          <p:cNvSpPr/>
          <p:nvPr/>
        </p:nvSpPr>
        <p:spPr>
          <a:xfrm>
            <a:off x="9132430" y="2954442"/>
            <a:ext cx="2754769" cy="828454"/>
          </a:xfrm>
          <a:prstGeom prst="roundRect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133" b="1" dirty="0">
                <a:solidFill>
                  <a:srgbClr val="000000"/>
                </a:solidFill>
              </a:rPr>
              <a:t>Inability to restore homeostasis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797B8C5F-53A4-4AF3-8FE7-52A40AEFBCAB}"/>
              </a:ext>
            </a:extLst>
          </p:cNvPr>
          <p:cNvSpPr/>
          <p:nvPr/>
        </p:nvSpPr>
        <p:spPr>
          <a:xfrm>
            <a:off x="8862491" y="4719032"/>
            <a:ext cx="3294645" cy="1191603"/>
          </a:xfrm>
          <a:prstGeom prst="round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133" b="1" i="1" dirty="0">
                <a:solidFill>
                  <a:schemeClr val="accent4">
                    <a:lumMod val="75000"/>
                  </a:schemeClr>
                </a:solidFill>
              </a:rPr>
              <a:t>Death from sepsis may occur rapidly despite medical care</a:t>
            </a:r>
          </a:p>
        </p:txBody>
      </p:sp>
    </p:spTree>
    <p:extLst>
      <p:ext uri="{BB962C8B-B14F-4D97-AF65-F5344CB8AC3E}">
        <p14:creationId xmlns:p14="http://schemas.microsoft.com/office/powerpoint/2010/main" val="221363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DEC3D8B-B015-4374-BA4C-E36507E1DF05}"/>
              </a:ext>
            </a:extLst>
          </p:cNvPr>
          <p:cNvSpPr/>
          <p:nvPr/>
        </p:nvSpPr>
        <p:spPr>
          <a:xfrm>
            <a:off x="1884356" y="2885996"/>
            <a:ext cx="319315" cy="319315"/>
          </a:xfrm>
          <a:prstGeom prst="ellipse">
            <a:avLst/>
          </a:prstGeom>
          <a:gradFill>
            <a:gsLst>
              <a:gs pos="0">
                <a:srgbClr val="C00000"/>
              </a:gs>
              <a:gs pos="80000">
                <a:srgbClr val="FF1515"/>
              </a:gs>
              <a:gs pos="100000">
                <a:srgbClr val="FF6969"/>
              </a:gs>
            </a:gsLst>
          </a:gradFill>
          <a:effectLst>
            <a:glow rad="762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2F5DF6-7127-4B4B-8DC8-6005F41668FA}"/>
              </a:ext>
            </a:extLst>
          </p:cNvPr>
          <p:cNvSpPr/>
          <p:nvPr/>
        </p:nvSpPr>
        <p:spPr>
          <a:xfrm>
            <a:off x="297275" y="2903491"/>
            <a:ext cx="319315" cy="319315"/>
          </a:xfrm>
          <a:prstGeom prst="ellipse">
            <a:avLst/>
          </a:prstGeom>
          <a:gradFill>
            <a:gsLst>
              <a:gs pos="0">
                <a:srgbClr val="C00000"/>
              </a:gs>
              <a:gs pos="80000">
                <a:srgbClr val="FF1515"/>
              </a:gs>
              <a:gs pos="100000">
                <a:srgbClr val="FF6969"/>
              </a:gs>
            </a:gsLst>
          </a:gradFill>
          <a:effectLst>
            <a:glow rad="762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07624B-CA34-4AA9-A0AD-DB3EB0D19A7B}"/>
              </a:ext>
            </a:extLst>
          </p:cNvPr>
          <p:cNvSpPr/>
          <p:nvPr/>
        </p:nvSpPr>
        <p:spPr>
          <a:xfrm>
            <a:off x="10085513" y="4156229"/>
            <a:ext cx="319315" cy="319315"/>
          </a:xfrm>
          <a:prstGeom prst="ellipse">
            <a:avLst/>
          </a:prstGeom>
          <a:solidFill>
            <a:schemeClr val="bg2">
              <a:lumMod val="10000"/>
            </a:schemeClr>
          </a:solidFill>
          <a:effectLst>
            <a:glow rad="762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0EEFBE-723A-47BE-9494-F63532192468}"/>
              </a:ext>
            </a:extLst>
          </p:cNvPr>
          <p:cNvSpPr/>
          <p:nvPr/>
        </p:nvSpPr>
        <p:spPr>
          <a:xfrm>
            <a:off x="11278377" y="3232185"/>
            <a:ext cx="319315" cy="319315"/>
          </a:xfrm>
          <a:prstGeom prst="ellipse">
            <a:avLst/>
          </a:prstGeom>
          <a:gradFill>
            <a:gsLst>
              <a:gs pos="0">
                <a:srgbClr val="C00000"/>
              </a:gs>
              <a:gs pos="80000">
                <a:srgbClr val="FF1515"/>
              </a:gs>
              <a:gs pos="100000">
                <a:srgbClr val="FF6969"/>
              </a:gs>
            </a:gsLst>
          </a:gradFill>
          <a:effectLst>
            <a:glow rad="762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F739F1-86DA-4A8A-AEFF-A0F303B1B54F}"/>
              </a:ext>
            </a:extLst>
          </p:cNvPr>
          <p:cNvSpPr txBox="1"/>
          <p:nvPr/>
        </p:nvSpPr>
        <p:spPr>
          <a:xfrm>
            <a:off x="5161795" y="3222706"/>
            <a:ext cx="1726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</a:rPr>
              <a:t>ORGAN DYSFUNCTION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70306E-8F4A-4605-A15E-CACD222E111E}"/>
              </a:ext>
            </a:extLst>
          </p:cNvPr>
          <p:cNvSpPr txBox="1"/>
          <p:nvPr/>
        </p:nvSpPr>
        <p:spPr>
          <a:xfrm>
            <a:off x="7361233" y="3222705"/>
            <a:ext cx="1078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</a:rPr>
              <a:t>SHOCK</a:t>
            </a:r>
          </a:p>
          <a:p>
            <a:pPr algn="ctr"/>
            <a:r>
              <a:rPr lang="en-US" sz="1600" b="1" dirty="0">
                <a:solidFill>
                  <a:srgbClr val="000000"/>
                </a:solidFill>
              </a:rPr>
              <a:t>ONSET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DDC0B5-D217-4826-957E-1A552165D9CC}"/>
              </a:ext>
            </a:extLst>
          </p:cNvPr>
          <p:cNvSpPr txBox="1"/>
          <p:nvPr/>
        </p:nvSpPr>
        <p:spPr>
          <a:xfrm>
            <a:off x="3047968" y="3222705"/>
            <a:ext cx="18688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</a:rPr>
              <a:t>T=0</a:t>
            </a:r>
          </a:p>
          <a:p>
            <a:pPr lvl="0" algn="ctr"/>
            <a:r>
              <a:rPr lang="en-US" sz="1600" dirty="0">
                <a:solidFill>
                  <a:srgbClr val="000000"/>
                </a:solidFill>
              </a:rPr>
              <a:t>Sepsis Phenotype</a:t>
            </a:r>
          </a:p>
          <a:p>
            <a:pPr lvl="0" algn="ctr"/>
            <a:r>
              <a:rPr lang="en-US" sz="1600" dirty="0">
                <a:solidFill>
                  <a:srgbClr val="000000"/>
                </a:solidFill>
              </a:rPr>
              <a:t>Detectable</a:t>
            </a:r>
          </a:p>
          <a:p>
            <a:pPr lvl="0" algn="ctr"/>
            <a:r>
              <a:rPr lang="en-US" sz="1600" dirty="0">
                <a:solidFill>
                  <a:srgbClr val="000000"/>
                </a:solidFill>
              </a:rPr>
              <a:t>Physical Signs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05E3EEA-0AD1-4E91-81C9-B67227B10B79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2203671" y="3045653"/>
            <a:ext cx="7181856" cy="0"/>
          </a:xfrm>
          <a:prstGeom prst="line">
            <a:avLst/>
          </a:prstGeom>
          <a:ln w="44450">
            <a:solidFill>
              <a:schemeClr val="tx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36ED587-8E6F-47F4-9449-22EA15375099}"/>
              </a:ext>
            </a:extLst>
          </p:cNvPr>
          <p:cNvSpPr txBox="1"/>
          <p:nvPr/>
        </p:nvSpPr>
        <p:spPr>
          <a:xfrm>
            <a:off x="1382410" y="2025453"/>
            <a:ext cx="1351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</a:rPr>
              <a:t>HOSPITAL ACQUIRED</a:t>
            </a:r>
          </a:p>
          <a:p>
            <a:pPr lvl="0" algn="ctr"/>
            <a:r>
              <a:rPr lang="en-US" sz="1600" dirty="0">
                <a:solidFill>
                  <a:srgbClr val="000000"/>
                </a:solidFill>
              </a:rPr>
              <a:t>(&lt;20%)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DC3D73D-34D1-47E3-A1DE-0AA0B620843B}"/>
              </a:ext>
            </a:extLst>
          </p:cNvPr>
          <p:cNvSpPr txBox="1"/>
          <p:nvPr/>
        </p:nvSpPr>
        <p:spPr>
          <a:xfrm>
            <a:off x="1376949" y="3476001"/>
            <a:ext cx="1445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</a:rPr>
              <a:t>INFECTION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84EBBC-701E-41D1-8027-5B47B9E1903B}"/>
              </a:ext>
            </a:extLst>
          </p:cNvPr>
          <p:cNvSpPr txBox="1"/>
          <p:nvPr/>
        </p:nvSpPr>
        <p:spPr>
          <a:xfrm>
            <a:off x="1290112" y="4549430"/>
            <a:ext cx="1503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</a:rPr>
              <a:t>COMMUNITY ACQUIRED</a:t>
            </a:r>
          </a:p>
          <a:p>
            <a:pPr lvl="0" algn="ctr"/>
            <a:r>
              <a:rPr lang="en-US" sz="1600" dirty="0">
                <a:solidFill>
                  <a:srgbClr val="000000"/>
                </a:solidFill>
              </a:rPr>
              <a:t>(&gt;80%)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ECC7BD5-8C4C-490D-AE33-B0DDEEE10371}"/>
              </a:ext>
            </a:extLst>
          </p:cNvPr>
          <p:cNvSpPr txBox="1"/>
          <p:nvPr/>
        </p:nvSpPr>
        <p:spPr>
          <a:xfrm>
            <a:off x="-62430" y="2422769"/>
            <a:ext cx="1576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</a:rPr>
              <a:t>PREVENTION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41403E0-95FF-49B0-89C6-859BC0FFEC57}"/>
              </a:ext>
            </a:extLst>
          </p:cNvPr>
          <p:cNvCxnSpPr>
            <a:cxnSpLocks/>
          </p:cNvCxnSpPr>
          <p:nvPr/>
        </p:nvCxnSpPr>
        <p:spPr>
          <a:xfrm flipH="1" flipV="1">
            <a:off x="738256" y="3071492"/>
            <a:ext cx="974139" cy="2721"/>
          </a:xfrm>
          <a:prstGeom prst="line">
            <a:avLst/>
          </a:prstGeom>
          <a:ln w="44450">
            <a:solidFill>
              <a:schemeClr val="tx1">
                <a:lumMod val="50000"/>
              </a:schemeClr>
            </a:solidFill>
            <a:prstDash val="sysDot"/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45A2126-E1E3-4F83-B886-45B8F1C546CE}"/>
              </a:ext>
            </a:extLst>
          </p:cNvPr>
          <p:cNvCxnSpPr>
            <a:cxnSpLocks/>
          </p:cNvCxnSpPr>
          <p:nvPr/>
        </p:nvCxnSpPr>
        <p:spPr>
          <a:xfrm flipH="1">
            <a:off x="2041792" y="3205312"/>
            <a:ext cx="4443" cy="270689"/>
          </a:xfrm>
          <a:prstGeom prst="line">
            <a:avLst/>
          </a:prstGeom>
          <a:ln w="44450">
            <a:solidFill>
              <a:schemeClr val="tx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E94B579-A0C2-4602-B08D-CCA0F763B525}"/>
              </a:ext>
            </a:extLst>
          </p:cNvPr>
          <p:cNvCxnSpPr>
            <a:cxnSpLocks/>
          </p:cNvCxnSpPr>
          <p:nvPr/>
        </p:nvCxnSpPr>
        <p:spPr>
          <a:xfrm flipH="1" flipV="1">
            <a:off x="2044014" y="3814553"/>
            <a:ext cx="1" cy="275080"/>
          </a:xfrm>
          <a:prstGeom prst="line">
            <a:avLst/>
          </a:prstGeom>
          <a:ln w="44450">
            <a:solidFill>
              <a:schemeClr val="tx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5B156FB-75F0-41D8-BCBC-059470475877}"/>
              </a:ext>
            </a:extLst>
          </p:cNvPr>
          <p:cNvCxnSpPr>
            <a:cxnSpLocks/>
          </p:cNvCxnSpPr>
          <p:nvPr/>
        </p:nvCxnSpPr>
        <p:spPr>
          <a:xfrm flipH="1">
            <a:off x="2169114" y="3045653"/>
            <a:ext cx="1334127" cy="1244883"/>
          </a:xfrm>
          <a:prstGeom prst="line">
            <a:avLst/>
          </a:prstGeom>
          <a:ln w="44450" cap="rnd">
            <a:solidFill>
              <a:schemeClr val="tx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1CCD389-17A3-4225-A7BD-1DDDD33659CD}"/>
              </a:ext>
            </a:extLst>
          </p:cNvPr>
          <p:cNvSpPr/>
          <p:nvPr/>
        </p:nvSpPr>
        <p:spPr>
          <a:xfrm>
            <a:off x="1884356" y="4089633"/>
            <a:ext cx="319315" cy="319315"/>
          </a:xfrm>
          <a:prstGeom prst="ellipse">
            <a:avLst/>
          </a:prstGeom>
          <a:gradFill>
            <a:gsLst>
              <a:gs pos="0">
                <a:srgbClr val="C00000"/>
              </a:gs>
              <a:gs pos="80000">
                <a:srgbClr val="FF1515"/>
              </a:gs>
              <a:gs pos="100000">
                <a:srgbClr val="FF6969"/>
              </a:gs>
            </a:gsLst>
          </a:gradFill>
          <a:effectLst>
            <a:glow rad="762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27A1DD7-5A7A-4892-9855-30F0CD82BAEF}"/>
              </a:ext>
            </a:extLst>
          </p:cNvPr>
          <p:cNvCxnSpPr>
            <a:cxnSpLocks/>
          </p:cNvCxnSpPr>
          <p:nvPr/>
        </p:nvCxnSpPr>
        <p:spPr>
          <a:xfrm flipH="1">
            <a:off x="9373413" y="1899669"/>
            <a:ext cx="1904967" cy="1145984"/>
          </a:xfrm>
          <a:prstGeom prst="line">
            <a:avLst/>
          </a:prstGeom>
          <a:ln w="44450" cap="rnd">
            <a:solidFill>
              <a:schemeClr val="tx1">
                <a:lumMod val="50000"/>
              </a:schemeClr>
            </a:solidFill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1C30398-F214-4C92-82B8-36418656557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9373413" y="3045654"/>
            <a:ext cx="758865" cy="1090743"/>
          </a:xfrm>
          <a:prstGeom prst="line">
            <a:avLst/>
          </a:prstGeom>
          <a:ln w="44450" cap="rnd">
            <a:solidFill>
              <a:schemeClr val="tx1">
                <a:lumMod val="50000"/>
              </a:schemeClr>
            </a:solidFill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A462D6C-E5E2-40AE-80EB-F0B791815288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10694926" y="2294838"/>
            <a:ext cx="630215" cy="984111"/>
          </a:xfrm>
          <a:prstGeom prst="line">
            <a:avLst/>
          </a:prstGeom>
          <a:ln w="44450" cap="rnd">
            <a:solidFill>
              <a:schemeClr val="tx1">
                <a:lumMod val="50000"/>
              </a:schemeClr>
            </a:solidFill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4F574BC-876D-4EAF-9DD1-FCA7153E4EAF}"/>
              </a:ext>
            </a:extLst>
          </p:cNvPr>
          <p:cNvCxnSpPr>
            <a:cxnSpLocks/>
            <a:stCxn id="9" idx="7"/>
            <a:endCxn id="11" idx="3"/>
          </p:cNvCxnSpPr>
          <p:nvPr/>
        </p:nvCxnSpPr>
        <p:spPr>
          <a:xfrm flipV="1">
            <a:off x="10358065" y="3504740"/>
            <a:ext cx="967075" cy="631657"/>
          </a:xfrm>
          <a:prstGeom prst="line">
            <a:avLst/>
          </a:prstGeom>
          <a:ln w="44450" cap="rnd">
            <a:solidFill>
              <a:schemeClr val="tx1">
                <a:lumMod val="50000"/>
              </a:schemeClr>
            </a:solidFill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C93C70F-ACF1-4AE4-9105-8293CB8B103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1438035" y="2059327"/>
            <a:ext cx="0" cy="1172860"/>
          </a:xfrm>
          <a:prstGeom prst="line">
            <a:avLst/>
          </a:prstGeom>
          <a:ln w="44450" cap="rnd">
            <a:solidFill>
              <a:schemeClr val="tx1">
                <a:lumMod val="50000"/>
              </a:schemeClr>
            </a:solidFill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BB51F86F-E40C-4767-8041-A3C3E9402A66}"/>
              </a:ext>
            </a:extLst>
          </p:cNvPr>
          <p:cNvSpPr txBox="1"/>
          <p:nvPr/>
        </p:nvSpPr>
        <p:spPr>
          <a:xfrm>
            <a:off x="10831125" y="1142977"/>
            <a:ext cx="1307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</a:rPr>
              <a:t>SURVIVAL</a:t>
            </a:r>
            <a:r>
              <a:rPr lang="en-US" sz="1600" dirty="0" err="1">
                <a:solidFill>
                  <a:srgbClr val="000000"/>
                </a:solidFill>
              </a:rPr>
              <a:t>Resilience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823D5C5-0A31-4D97-A619-5F2EADB1C3BC}"/>
              </a:ext>
            </a:extLst>
          </p:cNvPr>
          <p:cNvSpPr txBox="1"/>
          <p:nvPr/>
        </p:nvSpPr>
        <p:spPr>
          <a:xfrm rot="19727396">
            <a:off x="9329456" y="2289020"/>
            <a:ext cx="1282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</a:rPr>
              <a:t>RELEASE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F21BCB0-74D3-489B-AFD5-F829166FDBA5}"/>
              </a:ext>
            </a:extLst>
          </p:cNvPr>
          <p:cNvSpPr txBox="1"/>
          <p:nvPr/>
        </p:nvSpPr>
        <p:spPr>
          <a:xfrm>
            <a:off x="9555885" y="4592038"/>
            <a:ext cx="1603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</a:rPr>
              <a:t>MORTALITY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DE04E91-E9C7-4818-8BB5-831F7CD7732F}"/>
              </a:ext>
            </a:extLst>
          </p:cNvPr>
          <p:cNvSpPr txBox="1"/>
          <p:nvPr/>
        </p:nvSpPr>
        <p:spPr>
          <a:xfrm>
            <a:off x="10772132" y="3571457"/>
            <a:ext cx="1512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</a:rPr>
              <a:t>RE-ADMISSION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2FBD4A0-C6A5-4540-9E8F-0CAEB2FD77D0}"/>
              </a:ext>
            </a:extLst>
          </p:cNvPr>
          <p:cNvSpPr/>
          <p:nvPr/>
        </p:nvSpPr>
        <p:spPr>
          <a:xfrm rot="3418544">
            <a:off x="10669746" y="2363868"/>
            <a:ext cx="91403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Post-sepsis</a:t>
            </a:r>
          </a:p>
          <a:p>
            <a:pPr algn="ctr"/>
            <a:r>
              <a:rPr lang="en-US" sz="1100" dirty="0">
                <a:solidFill>
                  <a:srgbClr val="000000"/>
                </a:solidFill>
              </a:rPr>
              <a:t>Syndrome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BE64150-7FDA-4845-9673-2AAC7047A324}"/>
              </a:ext>
            </a:extLst>
          </p:cNvPr>
          <p:cNvSpPr/>
          <p:nvPr/>
        </p:nvSpPr>
        <p:spPr>
          <a:xfrm>
            <a:off x="3989655" y="2958995"/>
            <a:ext cx="5417927" cy="18221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</a:schemeClr>
              </a:gs>
              <a:gs pos="100000">
                <a:schemeClr val="tx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1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49CAC4-6AC3-4C18-A069-5AA3AB789F2F}"/>
              </a:ext>
            </a:extLst>
          </p:cNvPr>
          <p:cNvSpPr/>
          <p:nvPr/>
        </p:nvSpPr>
        <p:spPr>
          <a:xfrm>
            <a:off x="3829997" y="2885996"/>
            <a:ext cx="319315" cy="319315"/>
          </a:xfrm>
          <a:prstGeom prst="ellipse">
            <a:avLst/>
          </a:prstGeom>
          <a:gradFill>
            <a:gsLst>
              <a:gs pos="0">
                <a:srgbClr val="C00000"/>
              </a:gs>
              <a:gs pos="80000">
                <a:srgbClr val="FF1515"/>
              </a:gs>
              <a:gs pos="100000">
                <a:srgbClr val="FF6969"/>
              </a:gs>
            </a:gsLst>
          </a:gradFill>
          <a:effectLst>
            <a:glow rad="762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418D21-8149-4B20-AE0E-692436C2DCFC}"/>
              </a:ext>
            </a:extLst>
          </p:cNvPr>
          <p:cNvSpPr/>
          <p:nvPr/>
        </p:nvSpPr>
        <p:spPr>
          <a:xfrm>
            <a:off x="5865265" y="2885996"/>
            <a:ext cx="319315" cy="319315"/>
          </a:xfrm>
          <a:prstGeom prst="ellipse">
            <a:avLst/>
          </a:prstGeom>
          <a:gradFill>
            <a:gsLst>
              <a:gs pos="0">
                <a:srgbClr val="C00000"/>
              </a:gs>
              <a:gs pos="80000">
                <a:srgbClr val="FF1515"/>
              </a:gs>
              <a:gs pos="100000">
                <a:srgbClr val="FF6969"/>
              </a:gs>
            </a:gsLst>
          </a:gradFill>
          <a:effectLst>
            <a:glow rad="762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FEF20A2-DA47-43A9-9805-0BC4EA4026FF}"/>
              </a:ext>
            </a:extLst>
          </p:cNvPr>
          <p:cNvSpPr/>
          <p:nvPr/>
        </p:nvSpPr>
        <p:spPr>
          <a:xfrm>
            <a:off x="7740876" y="2885996"/>
            <a:ext cx="319315" cy="319315"/>
          </a:xfrm>
          <a:prstGeom prst="ellipse">
            <a:avLst/>
          </a:prstGeom>
          <a:gradFill>
            <a:gsLst>
              <a:gs pos="0">
                <a:srgbClr val="C00000"/>
              </a:gs>
              <a:gs pos="80000">
                <a:srgbClr val="FF1515"/>
              </a:gs>
              <a:gs pos="100000">
                <a:srgbClr val="FF6969"/>
              </a:gs>
            </a:gsLst>
          </a:gradFill>
          <a:effectLst>
            <a:glow rad="762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13A12F-38A3-4744-906F-FC8A63F2B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261" y="-8721"/>
            <a:ext cx="109728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Sepsis Patient Continuum</a:t>
            </a:r>
          </a:p>
        </p:txBody>
      </p:sp>
      <p:sp>
        <p:nvSpPr>
          <p:cNvPr id="4" name="Rectangle 3"/>
          <p:cNvSpPr/>
          <p:nvPr/>
        </p:nvSpPr>
        <p:spPr>
          <a:xfrm>
            <a:off x="3703388" y="737824"/>
            <a:ext cx="8074977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3" i="1" dirty="0"/>
              <a:t>Each Red Node is an Opportunity to Intervene</a:t>
            </a:r>
            <a:endParaRPr lang="en-US" sz="2133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B2605E1-9A5A-4233-B5E5-28ECFBA5F5AF}"/>
              </a:ext>
            </a:extLst>
          </p:cNvPr>
          <p:cNvSpPr/>
          <p:nvPr/>
        </p:nvSpPr>
        <p:spPr>
          <a:xfrm>
            <a:off x="11300553" y="1744624"/>
            <a:ext cx="319315" cy="319315"/>
          </a:xfrm>
          <a:prstGeom prst="ellipse">
            <a:avLst/>
          </a:prstGeom>
          <a:solidFill>
            <a:srgbClr val="92D050"/>
          </a:solidFill>
          <a:effectLst>
            <a:glow rad="762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88114A2-F489-4694-91A3-9F0F75DF2E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08" y="268077"/>
            <a:ext cx="1422400" cy="106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4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Development- Considerations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58648" y="1928958"/>
            <a:ext cx="1888247" cy="1298448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HealthCare Provider/User Needs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559889" y="1928958"/>
            <a:ext cx="1888247" cy="1298448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Perspective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076563" y="1928958"/>
            <a:ext cx="1888247" cy="1298448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Clinical Settings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8593237" y="1928958"/>
            <a:ext cx="1888247" cy="1298448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Clinical Evidence to Support Utility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2946895" y="3552949"/>
            <a:ext cx="1888247" cy="1298448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Improving /Changing Patient Care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563247" y="3552949"/>
            <a:ext cx="1888247" cy="1298448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Regulatory Path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8023059" y="3552949"/>
            <a:ext cx="1888247" cy="1298448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Adoption/Implementation Incentives for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5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Moderator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04" y="1233425"/>
            <a:ext cx="10972800" cy="43687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What is your vision towards changing care for sepsis patients?</a:t>
            </a:r>
          </a:p>
          <a:p>
            <a:r>
              <a:rPr lang="en-US" dirty="0" smtClean="0"/>
              <a:t>How are you taking an innovative approach?</a:t>
            </a:r>
          </a:p>
          <a:p>
            <a:r>
              <a:rPr lang="en-US" dirty="0" smtClean="0"/>
              <a:t>How have you addressed the user needs (Patient or HealthCare provider) in product development?</a:t>
            </a:r>
          </a:p>
          <a:p>
            <a:pPr lvl="1"/>
            <a:r>
              <a:rPr lang="en-US" dirty="0" smtClean="0"/>
              <a:t>Who is the advocate for your technology?</a:t>
            </a:r>
          </a:p>
          <a:p>
            <a:r>
              <a:rPr lang="en-US" dirty="0" smtClean="0"/>
              <a:t>How has clinical engagement (clinical studies, HCP feedback) changed your development path?</a:t>
            </a:r>
          </a:p>
          <a:p>
            <a:r>
              <a:rPr lang="en-US" dirty="0" smtClean="0"/>
              <a:t>What do your foresee as the biggest challenge in integrating your technology into clinical practice?</a:t>
            </a:r>
          </a:p>
          <a:p>
            <a:r>
              <a:rPr lang="en-US" dirty="0" smtClean="0"/>
              <a:t>What hurdles have you successfully been able to tackle?</a:t>
            </a:r>
          </a:p>
          <a:p>
            <a:pPr lvl="1"/>
            <a:r>
              <a:rPr lang="en-US" dirty="0" smtClean="0"/>
              <a:t>What are some of the future unknowns in product development?</a:t>
            </a:r>
          </a:p>
          <a:p>
            <a:r>
              <a:rPr lang="en-US" dirty="0" smtClean="0"/>
              <a:t>What advice do you have for sepsis product developers?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459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ASPR1">
      <a:dk1>
        <a:srgbClr val="102B62"/>
      </a:dk1>
      <a:lt1>
        <a:sysClr val="window" lastClr="FFFFFF"/>
      </a:lt1>
      <a:dk2>
        <a:srgbClr val="1F497D"/>
      </a:dk2>
      <a:lt2>
        <a:srgbClr val="EEECE1"/>
      </a:lt2>
      <a:accent1>
        <a:srgbClr val="5482E1"/>
      </a:accent1>
      <a:accent2>
        <a:srgbClr val="C9C9C9"/>
      </a:accent2>
      <a:accent3>
        <a:srgbClr val="00BCB8"/>
      </a:accent3>
      <a:accent4>
        <a:srgbClr val="C15853"/>
      </a:accent4>
      <a:accent5>
        <a:srgbClr val="BACCF3"/>
      </a:accent5>
      <a:accent6>
        <a:srgbClr val="B7FF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540</Words>
  <Application>Microsoft Office PowerPoint</Application>
  <PresentationFormat>Widescreen</PresentationFormat>
  <Paragraphs>96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Narrow</vt:lpstr>
      <vt:lpstr>Calibri</vt:lpstr>
      <vt:lpstr>Times New Roman</vt:lpstr>
      <vt:lpstr>Wingdings</vt:lpstr>
      <vt:lpstr>1_Office Theme</vt:lpstr>
      <vt:lpstr>Session:   Connecting New Innovation to Improve Sepsis Care: The Development Story  </vt:lpstr>
      <vt:lpstr>ASPR Mission</vt:lpstr>
      <vt:lpstr>The BARDA Model</vt:lpstr>
      <vt:lpstr>BARDA Program Divisions</vt:lpstr>
      <vt:lpstr>DISCLOSURES</vt:lpstr>
      <vt:lpstr>Challenges in Current Practices</vt:lpstr>
      <vt:lpstr>Sepsis Patient Continuum</vt:lpstr>
      <vt:lpstr>Product Development- Considerations</vt:lpstr>
      <vt:lpstr>Moderator Questions</vt:lpstr>
      <vt:lpstr>How to Contact BARDA</vt:lpstr>
    </vt:vector>
  </TitlesOfParts>
  <Company>HHS/ITIO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Wax, Marie (OS/ASPR/BARDA) (CTR)</dc:creator>
  <cp:lastModifiedBy>Miles-Francois, Denise (OS/ASPR/BARDA)</cp:lastModifiedBy>
  <cp:revision>16</cp:revision>
  <dcterms:created xsi:type="dcterms:W3CDTF">2020-09-01T12:40:38Z</dcterms:created>
  <dcterms:modified xsi:type="dcterms:W3CDTF">2020-09-09T15:28:04Z</dcterms:modified>
</cp:coreProperties>
</file>