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 Giriş – Biyomedikal Mühendisliğinde Endoskopi ve Kolonoskopi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 ve kolonoskopi, gastrointestinal sistem başta olmak üzere iç organların ve vücut boşluklarının görüntülenmesinde kullanılan minimal invaziv tanı ve tedavi yöntemleridir. Bu tekniklerin başarısı, insan vücudu içinde yüksek hassasiyet, güvenlik ve etkinlikle çalışabilen sofistike cihazlara dayanır. Biyomedikal mühendisliği; bu cihazların konsept aşamasından klinik uygulamaya kadar olan tüm süreçlerinde – tasarım, malzeme seçimi, üretim, test, validasyon ve iyileştirme – merkezi bir rol oynar.</a:t>
            </a:r>
          </a:p>
          <a:p>
            <a:pPr>
              <a:spcAft>
                <a:spcPts val="400"/>
              </a:spcAft>
              <a:defRPr sz="1400">
                <a:solidFill>
                  <a:srgbClr val="DCDCDC"/>
                </a:solidFill>
              </a:defRPr>
            </a:pPr>
            <a:r>
              <a:t>Endoskopi genel bir terim olup, kullanıldığı bölgeye göre (örneğin, gastroskopi, bronkoskopi) isimlendirilirken; kolonoskopi, özellikle kalın bağırsağın (kolon) detaylı incelenmesi için tasarlanmış özel bir endoskopik prosedürdür. Her iki yöntemde kullanılan cihazlar; minyatür yüksek çözünürlüklü kameralar (genellikle CMOS veya CCD sensörler), esnek fiber optik veya LED tabanlı aydınlatma sistemleri, aletlerin (biyopsi forsepsi, polipektomi snare'i vb.) geçişine izin veren çalışma kanalları, insüflasyon (hava/CO2) ve irigasyon (su) için kanallar ve karmaşık veri/güç iletim modülleri gibi birçok ileri teknoloji bileşeni entegre eder. Bu sunum, bu teknolojilerin biyomedikal mühendisliği perspektifinden nasıl hayata geçirildiğini ve modern sağlık sistemine katkılarını ele alacaktır.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10: Kapanış – Mühendisliğin Sağlıkta Yeri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Biyomedikal mühendisliği, temel bilimsel keşifler ile klinik uygulama arasındaki köprüyü kurarak, insan sağlığını iyileştirmeye adanmış bir disiplindir. Endoskopik sistemler, bu misyonun somut bir örneğidir; mühendislik prensiplerinin nasıl daha doğru tanılar, daha az invaziv tedaviler ve sonuçta daha iyi hasta sonuçları sağladığını gösterir.</a:t>
            </a:r>
          </a:p>
          <a:p>
            <a:pPr>
              <a:spcAft>
                <a:spcPts val="400"/>
              </a:spcAft>
              <a:defRPr sz="1400">
                <a:solidFill>
                  <a:srgbClr val="DCDCDC"/>
                </a:solidFill>
              </a:defRPr>
            </a:pPr>
            <a:r>
              <a:t>Bu alandaki ilerlemeler, sadece teknolojik yenilikler değil, aynı zamanda hasta bakım standartlarını yükselten ve sağlık hizmetlerini daha erişilebilir kılan önemli adımlardır.</a:t>
            </a:r>
          </a:p>
          <a:p>
            <a:pPr>
              <a:spcAft>
                <a:spcPts val="400"/>
              </a:spcAft>
              <a:defRPr sz="1400">
                <a:solidFill>
                  <a:srgbClr val="DCDCDC"/>
                </a:solidFill>
              </a:defRPr>
            </a:pPr>
            <a:r>
              <a:t>Teşekkür ederim.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Kaynaklar ve Referanslar</a:t>
            </a:r>
          </a:p>
        </p:txBody>
      </p:sp>
      <p:sp>
        <p:nvSpPr>
          <p:cNvPr id="3" name="TextBox 2"/>
          <p:cNvSpPr txBox="1"/>
          <p:nvPr/>
        </p:nvSpPr>
        <p:spPr>
          <a:xfrm>
            <a:off x="457200" y="914400"/>
            <a:ext cx="8229600" cy="5029200"/>
          </a:xfrm>
          <a:prstGeom prst="rect">
            <a:avLst/>
          </a:prstGeom>
          <a:noFill/>
        </p:spPr>
        <p:txBody>
          <a:bodyPr wrap="square" anchor="t">
            <a:spAutoFit/>
          </a:bodyPr>
          <a:lstStyle/>
          <a:p/>
          <a:p>
            <a:pPr>
              <a:spcAft>
                <a:spcPts val="600"/>
              </a:spcAft>
              <a:defRPr sz="1600" b="1">
                <a:solidFill>
                  <a:srgbClr val="FFFFFF"/>
                </a:solidFill>
              </a:defRPr>
            </a:pPr>
            <a:r>
              <a:t>Haberler:</a:t>
            </a:r>
          </a:p>
          <a:p>
            <a:pPr>
              <a:spcAft>
                <a:spcPts val="600"/>
              </a:spcAft>
              <a:defRPr sz="1200" b="0">
                <a:solidFill>
                  <a:srgbClr val="DCDCDC"/>
                </a:solidFill>
              </a:defRPr>
            </a:pPr>
            <a:r>
              <a:t>  • New Feature Release (2023-10-01)</a:t>
            </a:r>
          </a:p>
          <a:p>
            <a:pPr>
              <a:spcAft>
                <a:spcPts val="600"/>
              </a:spcAft>
              <a:defRPr sz="1100" b="0">
                <a:solidFill>
                  <a:srgbClr val="DCDCDC"/>
                </a:solidFill>
              </a:defRPr>
            </a:pPr>
            <a:r>
              <a:t>    We are excited to announce the release of our new feature that enhances user experience.</a:t>
            </a:r>
          </a:p>
          <a:p>
            <a:pPr>
              <a:spcAft>
                <a:spcPts val="600"/>
              </a:spcAft>
              <a:defRPr sz="1100" b="0">
                <a:solidFill>
                  <a:srgbClr val="96B4FF"/>
                </a:solidFill>
              </a:defRPr>
            </a:pPr>
            <a:r>
              <a:t>    Link: https://example.com/new-feature-release</a:t>
            </a:r>
          </a:p>
          <a:p>
            <a:pPr>
              <a:spcAft>
                <a:spcPts val="600"/>
              </a:spcAft>
              <a:defRPr sz="1200" b="0">
                <a:solidFill>
                  <a:srgbClr val="DCDCDC"/>
                </a:solidFill>
              </a:defRPr>
            </a:pPr>
            <a:r>
              <a:t>  • Boğaziçi Üniversitesi Ağrısız ve Hızlı Kolonoskopi İçin Robot Geliştiriyor (2016-10-24)</a:t>
            </a:r>
          </a:p>
          <a:p>
            <a:pPr>
              <a:spcAft>
                <a:spcPts val="600"/>
              </a:spcAft>
              <a:defRPr sz="1100" b="0">
                <a:solidFill>
                  <a:srgbClr val="DCDCDC"/>
                </a:solidFill>
              </a:defRPr>
            </a:pPr>
            <a:r>
              <a:t>    Boğaziçi Üniversitesi, kolonoskopi süresini kısaltmayı ve hasta rahatsızlığını azaltmayı amaçlayan robotik bir kolonoskopi cihazı geliştiriyor.</a:t>
            </a:r>
          </a:p>
          <a:p>
            <a:pPr>
              <a:spcAft>
                <a:spcPts val="600"/>
              </a:spcAft>
              <a:defRPr sz="1100" b="0">
                <a:solidFill>
                  <a:srgbClr val="96B4FF"/>
                </a:solidFill>
              </a:defRPr>
            </a:pPr>
            <a:r>
              <a:t>    Link: https://haberler.bogazici.edu.tr/tr/haber/bogazici-universitesi-agrisiz-ve-hizli-kolonoskopi-icin-robot-gelistiriyor</a:t>
            </a:r>
          </a:p>
          <a:p>
            <a:pPr>
              <a:spcAft>
                <a:spcPts val="600"/>
              </a:spcAft>
              <a:defRPr sz="1600" b="1">
                <a:solidFill>
                  <a:srgbClr val="FFFFFF"/>
                </a:solidFill>
              </a:defRPr>
            </a:pPr>
            <a:r>
              <a:t>Görsel Referansları:</a:t>
            </a:r>
          </a:p>
          <a:p>
            <a:pPr>
              <a:spcAft>
                <a:spcPts val="600"/>
              </a:spcAft>
              <a:defRPr sz="1100" b="0">
                <a:solidFill>
                  <a:srgbClr val="DCDCDC"/>
                </a:solidFill>
              </a:defRPr>
            </a:pPr>
            <a:r>
              <a:t>  • This is the first image. - Kaynak: https://example.com/image1.jpg</a:t>
            </a:r>
          </a:p>
          <a:p>
            <a:pPr>
              <a:spcAft>
                <a:spcPts val="600"/>
              </a:spcAft>
              <a:defRPr sz="1100" b="0">
                <a:solidFill>
                  <a:srgbClr val="DCDCDC"/>
                </a:solidFill>
              </a:defRPr>
            </a:pPr>
            <a:r>
              <a:t>  • This is the second image. - Kaynak: https://example.com/image2.jpg</a:t>
            </a:r>
          </a:p>
          <a:p>
            <a:pPr>
              <a:spcAft>
                <a:spcPts val="600"/>
              </a:spcAft>
              <a:defRPr sz="1600" b="1">
                <a:solidFill>
                  <a:srgbClr val="FFFFFF"/>
                </a:solidFill>
              </a:defRPr>
            </a:pPr>
            <a:r>
              <a:t>Faydalı Kaynaklar:</a:t>
            </a:r>
          </a:p>
          <a:p>
            <a:pPr>
              <a:spcAft>
                <a:spcPts val="600"/>
              </a:spcAft>
              <a:defRPr sz="1100" b="0">
                <a:solidFill>
                  <a:srgbClr val="96B4FF"/>
                </a:solidFill>
              </a:defRPr>
            </a:pPr>
            <a:r>
              <a:t>  • Endoskopi Sistemleri Sunumu: https://www.slideshare.net/slideshow/endoscopes-biomedical-engineering/123337151</a:t>
            </a:r>
          </a:p>
          <a:p>
            <a:pPr>
              <a:spcAft>
                <a:spcPts val="600"/>
              </a:spcAft>
              <a:defRPr sz="1600" b="1">
                <a:solidFill>
                  <a:srgbClr val="FFFFFF"/>
                </a:solidFill>
              </a:defRPr>
            </a:pPr>
            <a:r>
              <a:t>Katkıda Bulunanlar/Kaynaklar:</a:t>
            </a:r>
          </a:p>
          <a:p>
            <a:pPr>
              <a:spcAft>
                <a:spcPts val="600"/>
              </a:spcAft>
              <a:defRPr sz="1200" b="0">
                <a:solidFill>
                  <a:srgbClr val="DCDCDC"/>
                </a:solidFill>
              </a:defRPr>
            </a:pPr>
            <a:r>
              <a:t>  • John Doe - Project Manager</a:t>
            </a:r>
          </a:p>
          <a:p>
            <a:pPr>
              <a:spcAft>
                <a:spcPts val="600"/>
              </a:spcAft>
              <a:defRPr sz="1200" b="0">
                <a:solidFill>
                  <a:srgbClr val="DCDCDC"/>
                </a:solidFill>
              </a:defRPr>
            </a:pPr>
            <a:r>
              <a:t>  • İrem Çorak - Yüksek Lisans Tezi - LED Entegre Edilmiş Endoskopi Sistemi İçin LED Sürücü Tasarımı</a:t>
            </a:r>
          </a:p>
          <a:p>
            <a:pPr>
              <a:spcAft>
                <a:spcPts val="600"/>
              </a:spcAft>
              <a:defRPr sz="1100" b="0">
                <a:solidFill>
                  <a:srgbClr val="DCDCDC"/>
                </a:solidFill>
              </a:defRPr>
            </a:pPr>
            <a:r>
              <a:t>    Kaynak: Pamukkale Üniversitesi Fen Bilimleri Enstitüsü Biyomedikal Mühendisliği Anabilim Dalı (Haziran 2022)</a:t>
            </a:r>
          </a:p>
          <a:p>
            <a:pPr>
              <a:spcAft>
                <a:spcPts val="600"/>
              </a:spcAft>
              <a:defRPr sz="1100" b="0">
                <a:solidFill>
                  <a:srgbClr val="96B4FF"/>
                </a:solidFill>
              </a:defRPr>
            </a:pPr>
            <a:r>
              <a:t>    Link: https://gcris.pau.edu.tr/bitstream/11499/50937/1/%C4%B0rem%20%C3%87orak.pdf</a:t>
            </a:r>
          </a:p>
          <a:p>
            <a:pPr>
              <a:spcAft>
                <a:spcPts val="600"/>
              </a:spcAft>
              <a:defRPr sz="1100" b="0">
                <a:solidFill>
                  <a:srgbClr val="DCDCDC"/>
                </a:solidFill>
              </a:defRPr>
            </a:pPr>
            <a:r>
              <a:t>    Açıklama: Endoskopi sistemleri için rezonanslı SEPIC dönüştürücü tabanlı, yüksek verimli (%84.5) ve yüksek güç yoğunluklu (8 MHz) LED sürücü tasarımı üzerine bir çalışma.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2: Endoskopik Cihazların Biyomedikal Tasarımı</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Modern bir endoskopik cihazın tasarımı, multidisipliner bir mühendislik yaklaşımı gerektirir. Temel bileşenler şunlardır:</a:t>
            </a:r>
          </a:p>
          <a:p>
            <a:pPr>
              <a:spcAft>
                <a:spcPts val="400"/>
              </a:spcAft>
              <a:defRPr sz="1400">
                <a:solidFill>
                  <a:srgbClr val="DCDCDC"/>
                </a:solidFill>
              </a:defRPr>
            </a:pPr>
            <a:r>
              <a:t>  • **Görüntüleme Sistemi:** Yüksek çözünürlüklü (HD/4K) minyatür CMOS veya CCD sensörler ve lens sistemleri.</a:t>
            </a:r>
          </a:p>
          <a:p>
            <a:pPr>
              <a:spcAft>
                <a:spcPts val="400"/>
              </a:spcAft>
              <a:defRPr sz="1400">
                <a:solidFill>
                  <a:srgbClr val="DCDCDC"/>
                </a:solidFill>
              </a:defRPr>
            </a:pPr>
            <a:r>
              <a:t>  • **Aydınlatma Sistemi:** Cihazın ucuna entegre edilmiş veya fiber optik kablolarla taşınan parlak, soğuk ışık kaynakları (Xenon veya LED).</a:t>
            </a:r>
          </a:p>
          <a:p>
            <a:pPr>
              <a:spcAft>
                <a:spcPts val="400"/>
              </a:spcAft>
              <a:defRPr sz="1400">
                <a:solidFill>
                  <a:srgbClr val="DCDCDC"/>
                </a:solidFill>
              </a:defRPr>
            </a:pPr>
            <a:r>
              <a:t>  • **Esnek Gövde:** Biyouyumlu polimerlerden (örneğin, poliüretan, silikon) yapılmış, farklı sertlik bölgelerine sahip, vücut kıvrımlarına uyum sağlayabilen esnek tüp.</a:t>
            </a:r>
          </a:p>
          <a:p>
            <a:pPr>
              <a:spcAft>
                <a:spcPts val="400"/>
              </a:spcAft>
              <a:defRPr sz="1400">
                <a:solidFill>
                  <a:srgbClr val="DCDCDC"/>
                </a:solidFill>
              </a:defRPr>
            </a:pPr>
            <a:r>
              <a:t>  • **Çalışma Kanalları:** Biyopsi forsepsleri, polipektomi snare'leri gibi aletlerin geçişi, sıvı aspirasyonu veya insüflasyon için tasarlanmış iç kanallar.</a:t>
            </a:r>
          </a:p>
          <a:p>
            <a:pPr>
              <a:spcAft>
                <a:spcPts val="400"/>
              </a:spcAft>
              <a:defRPr sz="1400">
                <a:solidFill>
                  <a:srgbClr val="DCDCDC"/>
                </a:solidFill>
              </a:defRPr>
            </a:pPr>
            <a:r>
              <a:t>  • **Kontrol Mekanizması:** Cihazın distal ucunun hassas şekilde yönlendirilmesini sağlayan mekanik (tellerle) veya bazen elektromekanik sistemler.</a:t>
            </a:r>
          </a:p>
          <a:p>
            <a:pPr>
              <a:spcAft>
                <a:spcPts val="400"/>
              </a:spcAft>
              <a:defRPr sz="1400">
                <a:solidFill>
                  <a:srgbClr val="DCDCDC"/>
                </a:solidFill>
              </a:defRPr>
            </a:pPr>
            <a:r>
              <a:t>Özellikle LED aydınlatma sistemlerinin verimliliği, renk doğruluğu (CRI) ve güç yoğunluğu, biyomedikal mühendislerinin odaklandığı önemli alanlardandır. Pamukkale Üniversitesi'nde yapılan bir yüksek lisans tezinde, endoskopi sistemleri için yüksek verimli bir LED sürücü tasarımı geliştirilmiştir ([Kaynak: İrem Çorak, 2022](https://gcris.pau.edu.tr/bitstream/11499/50937/1/%C4%B0rem%20%C3%87orak.pdf)).</a:t>
            </a:r>
          </a:p>
          <a:p>
            <a:pPr>
              <a:spcAft>
                <a:spcPts val="400"/>
              </a:spcAft>
              <a:defRPr sz="1400">
                <a:solidFill>
                  <a:srgbClr val="DCDCDC"/>
                </a:solidFill>
              </a:defRPr>
            </a:pPr>
            <a:r>
              <a:t>Bu sistemlerin her bir parçasının tasarımı; insan anatomisi, malzeme bilimi, optik, elektronik ve yazılım mühendisliği prensipleriyle birleştirilerek, cihazın hem etkili hem de güvenli olması sağlanır. Ergonomi, sterilizasyona dayanıklılık ve kullanım kolaylığı da tasarımın ayrılmaz parçalarıdır.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3: Kolonoskopi – Klinik Uygulama ve Mühendislik Gereksinimleri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Kolonoskopi cihazları, endoskopik sistemlerin en karmaşık örneklerinden biridir. Tipik olarak 130–185 cm uzunluğunda olan bu cihazlar, kalın bağırsağın tamamını (çekuma kadar) incelemek üzere tasarlanmıştır. Distal uç, genellikle dört yöne (yukarı/aşağı, sağ/sol) 180 dereceye kadar bükülebilen, yüksek manevra kabiliyetine sahip bir yapıdadır.</a:t>
            </a:r>
          </a:p>
          <a:p>
            <a:pPr>
              <a:spcAft>
                <a:spcPts val="400"/>
              </a:spcAft>
              <a:defRPr sz="1400">
                <a:solidFill>
                  <a:srgbClr val="DCDCDC"/>
                </a:solidFill>
              </a:defRPr>
            </a:pPr>
            <a:r>
              <a:t>Cihazın temel mühendislik gereksinimleri şunlardır:</a:t>
            </a:r>
          </a:p>
          <a:p>
            <a:pPr>
              <a:spcAft>
                <a:spcPts val="400"/>
              </a:spcAft>
              <a:defRPr sz="1400">
                <a:solidFill>
                  <a:srgbClr val="DCDCDC"/>
                </a:solidFill>
              </a:defRPr>
            </a:pPr>
            <a:r>
              <a:t>  • **İleri İtme ve Yönlendirme:** Bağırsak duvarına zarar vermeden, kıvrımlı anatomide ilerleyebilme yeteneği (itilebilirlik ve tork stabilitesi).</a:t>
            </a:r>
          </a:p>
          <a:p>
            <a:pPr>
              <a:spcAft>
                <a:spcPts val="400"/>
              </a:spcAft>
              <a:defRPr sz="1400">
                <a:solidFill>
                  <a:srgbClr val="DCDCDC"/>
                </a:solidFill>
              </a:defRPr>
            </a:pPr>
            <a:r>
              <a:t>  • **Görüntü Kalitesi:** Yüksek çözünürlük, geniş görüş açısı ve yeterli aydınlatma ile net görüntü sağlama.</a:t>
            </a:r>
          </a:p>
          <a:p>
            <a:pPr>
              <a:spcAft>
                <a:spcPts val="400"/>
              </a:spcAft>
              <a:defRPr sz="1400">
                <a:solidFill>
                  <a:srgbClr val="DCDCDC"/>
                </a:solidFill>
              </a:defRPr>
            </a:pPr>
            <a:r>
              <a:t>  • **Kanal Fonksiyonları:** Hava/CO2 insüflasyonu ile bağırsağı genişletme, su jeti ile lensi temizleme ve biyopsi/tedavi aletlerini etkin kullanma.</a:t>
            </a:r>
          </a:p>
          <a:p>
            <a:pPr>
              <a:spcAft>
                <a:spcPts val="400"/>
              </a:spcAft>
              <a:defRPr sz="1400">
                <a:solidFill>
                  <a:srgbClr val="DCDCDC"/>
                </a:solidFill>
              </a:defRPr>
            </a:pPr>
            <a:r>
              <a:t>  • **Ergonomi ve Kontrol:** Hekimin cihazı rahatça kontrol edebilmesi ve prosedürü yorulmadan tamamlayabilmesi.</a:t>
            </a:r>
          </a:p>
          <a:p>
            <a:pPr>
              <a:spcAft>
                <a:spcPts val="400"/>
              </a:spcAft>
              <a:defRPr sz="1400">
                <a:solidFill>
                  <a:srgbClr val="DCDCDC"/>
                </a:solidFill>
              </a:defRPr>
            </a:pPr>
            <a:r>
              <a:t>Biyomedikal mühendisler, bu gereksinimleri karşılamak için malzeme seçimi (örneğin, değişken sertlikte şaft tasarımı), mekanik tasarım (örneğin, tel tabanlı artikülasyon mekanizmaları) ve optoelektronik entegrasyon konularında optimizasyon yaparlar.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4: Sterilizasyon, Güvenlik ve Biyouyumluluk</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cihazlar, steril olmayan vücut boşluklarına girse de, çapraz kontaminasyonu önlemek için her kullanımdan sonra titizlikle temizlenmeli ve yüksek düzeyde dezenfekte edilmeli veya sterilize edilmelidir. Bu nedenle biyouyumluluk ve sterilizasyon süreçlerine dayanıklılık kritik öneme sahiptir.</a:t>
            </a:r>
          </a:p>
          <a:p>
            <a:pPr>
              <a:spcAft>
                <a:spcPts val="400"/>
              </a:spcAft>
              <a:defRPr sz="1400">
                <a:solidFill>
                  <a:srgbClr val="DCDCDC"/>
                </a:solidFill>
              </a:defRPr>
            </a:pPr>
            <a:r>
              <a:t>  • **Biyouyumluluk:** Cihazın hasta dokularıyla temas eden tüm bileşenleri, ISO 10993 standartlarına uygun olarak test edilmiş, toksik veya alerjik reaksiyona neden olmayan tıbbi sınıf malzemelerden yapılmalıdır.</a:t>
            </a:r>
          </a:p>
          <a:p>
            <a:pPr>
              <a:spcAft>
                <a:spcPts val="400"/>
              </a:spcAft>
              <a:defRPr sz="1400">
                <a:solidFill>
                  <a:srgbClr val="DCDCDC"/>
                </a:solidFill>
              </a:defRPr>
            </a:pPr>
            <a:r>
              <a:t>  • **Sterilizasyon/Dezenfeksiyon:** Cihazlar, tekrarlanan temizlik ve yüksek düzey dezenfeksiyon (genellikle kimyasal solüsyonlarla, örn. Glutaraldehit, OPA) veya sterilizasyon (örn. Etilen Oksit (EtO), Hidrojen Peroksit Gaz Plazma, veya bazı durumlarda buhar otoklavı - ISO 17664 gibi standartlara uygun) işlemlerine malzeme bütünlüğünü ve fonksiyonelliğini kaybetmeden dayanabilmelidir.</a:t>
            </a:r>
          </a:p>
          <a:p>
            <a:pPr>
              <a:spcAft>
                <a:spcPts val="400"/>
              </a:spcAft>
              <a:defRPr sz="1400">
                <a:solidFill>
                  <a:srgbClr val="DCDCDC"/>
                </a:solidFill>
              </a:defRPr>
            </a:pPr>
            <a:r>
              <a:t>  • **Elektriksel Güvenlik:** Cihaz içindeki elektronik bileşenler, hasta ve kullanıcı için herhangi bir elektriksel risk oluşturmayacak şekilde (IEC 60601 standartlarına uygun) yalıtılmalı ve tasarlanmalıdır.</a:t>
            </a:r>
          </a:p>
          <a:p>
            <a:pPr>
              <a:spcAft>
                <a:spcPts val="400"/>
              </a:spcAft>
              <a:defRPr sz="1400">
                <a:solidFill>
                  <a:srgbClr val="DCDCDC"/>
                </a:solidFill>
              </a:defRPr>
            </a:pPr>
            <a:r>
              <a:t>Biyomedikal mühendisleri, malzeme seçiminden tasarıma kadar bu gereklilikleri göz önünde bulundurarak, cihazların hem etkili hem de son derece güvenli olmasını sağlar.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5: Yapay Zeka ve Yeni Nesil Endoskopik Sistemler</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görüntüleme, yapay zeka (AI) entegrasyonu ile devrim niteliğinde bir dönüşüm yaşamaktadır. AI algoritmaları, gerçek zamanlı olarak endoskopik video akışını analiz ederek hekimlere önemli destek sağlamaktadır:</a:t>
            </a:r>
          </a:p>
          <a:p>
            <a:pPr>
              <a:spcAft>
                <a:spcPts val="400"/>
              </a:spcAft>
              <a:defRPr sz="1400">
                <a:solidFill>
                  <a:srgbClr val="DCDCDC"/>
                </a:solidFill>
              </a:defRPr>
            </a:pPr>
            <a:r>
              <a:t>  • **Bilgisayar Destekli Tespit (CADe):** Özellikle kolon kanserinin öncüsü olan poliplerin gözden kaçırılma oranını azaltmak için geliştirilmiştir. AI, şüpheli lezyonları tespit edip görsel olarak işaretleyebilir.</a:t>
            </a:r>
          </a:p>
          <a:p>
            <a:pPr>
              <a:spcAft>
                <a:spcPts val="400"/>
              </a:spcAft>
              <a:defRPr sz="1400">
                <a:solidFill>
                  <a:srgbClr val="DCDCDC"/>
                </a:solidFill>
              </a:defRPr>
            </a:pPr>
            <a:r>
              <a:t>  • **Bilgisayar Destekli Tanı (CADx):** Tespit edilen lezyonların (örneğin, poliplerin) iyi huylu mu kötü huylu mu olduğunu tahmin etmeye yardımcı olarak, gereksiz biyopsileri azaltabilir.</a:t>
            </a:r>
          </a:p>
          <a:p>
            <a:pPr>
              <a:spcAft>
                <a:spcPts val="400"/>
              </a:spcAft>
              <a:defRPr sz="1400">
                <a:solidFill>
                  <a:srgbClr val="DCDCDC"/>
                </a:solidFill>
              </a:defRPr>
            </a:pPr>
            <a:r>
              <a:t>  • **Görüntü İyileştirme:** Sanal kromoendoskopi (NBI, FICE, i-scan gibi teknolojilere benzer şekilde) veya kontrast artırımı yaparak lezyonların daha belirgin hale gelmesini sağlar.</a:t>
            </a:r>
          </a:p>
          <a:p>
            <a:pPr>
              <a:spcAft>
                <a:spcPts val="400"/>
              </a:spcAft>
              <a:defRPr sz="1400">
                <a:solidFill>
                  <a:srgbClr val="DCDCDC"/>
                </a:solidFill>
              </a:defRPr>
            </a:pPr>
            <a:r>
              <a:t>  • **Kalite Kontrol:** Kolonoskopi sırasında kör noktaların kalıp kalmadığını veya çekuma ulaşılıp ulaşılmadığını takip ederek prosedür kalitesini artırabilir.</a:t>
            </a:r>
          </a:p>
          <a:p>
            <a:pPr>
              <a:spcAft>
                <a:spcPts val="400"/>
              </a:spcAft>
              <a:defRPr sz="1400">
                <a:solidFill>
                  <a:srgbClr val="DCDCDC"/>
                </a:solidFill>
              </a:defRPr>
            </a:pPr>
            <a:r>
              <a:t>Bu teknolojilerin geliştirilmesi; büyük veri setleri üzerinde eğitilmiş derin öğrenme modelleri (özellikle Evrişimli Sinir Ağları - CNN), sinyal işleme teknikleri ve kullanıcı dostu arayüz tasarımlarını içerir. Biyomedikal mühendisliği, bu algoritmaların klinik iş akışına sorunsuz entegrasyonunu sağlar.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6: Test ve Kalite Süreçleri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cihazlar, tıbbi cihaz yönetmelikleri (örneğin, FDA, CE işareti için MDR) uyarınca sıkı test ve kalite kontrol süreçlerinden geçer. Biyomedikal mühendisler, tasarım ve üretim aşamalarında şu gibi testleri planlar ve denetler:</a:t>
            </a:r>
          </a:p>
          <a:p>
            <a:pPr>
              <a:spcAft>
                <a:spcPts val="400"/>
              </a:spcAft>
              <a:defRPr sz="1400">
                <a:solidFill>
                  <a:srgbClr val="DCDCDC"/>
                </a:solidFill>
              </a:defRPr>
            </a:pPr>
            <a:r>
              <a:t>  • **Fonksiyonel Testler:** Görüntü kalitesi (çözünürlük, renk doğruluğu), artikülasyon mekanizmasının hassasiyeti, kanalların bütünlüğü ve akış hızları.</a:t>
            </a:r>
          </a:p>
          <a:p>
            <a:pPr>
              <a:spcAft>
                <a:spcPts val="400"/>
              </a:spcAft>
              <a:defRPr sz="1400">
                <a:solidFill>
                  <a:srgbClr val="DCDCDC"/>
                </a:solidFill>
              </a:defRPr>
            </a:pPr>
            <a:r>
              <a:t>  • **Mekanik Testler:** Malzeme yorgunluğu, bükülme dayanıklılığı, çekme mukavemeti, bağlantı noktalarının sağlamlığı.</a:t>
            </a:r>
          </a:p>
          <a:p>
            <a:pPr>
              <a:spcAft>
                <a:spcPts val="400"/>
              </a:spcAft>
              <a:defRPr sz="1400">
                <a:solidFill>
                  <a:srgbClr val="DCDCDC"/>
                </a:solidFill>
              </a:defRPr>
            </a:pPr>
            <a:r>
              <a:t>  • **Biyouyumluluk ve Toksisite Testleri:** ISO 10993 serisi standartlara göre.</a:t>
            </a:r>
          </a:p>
          <a:p>
            <a:pPr>
              <a:spcAft>
                <a:spcPts val="400"/>
              </a:spcAft>
              <a:defRPr sz="1400">
                <a:solidFill>
                  <a:srgbClr val="DCDCDC"/>
                </a:solidFill>
              </a:defRPr>
            </a:pPr>
            <a:r>
              <a:t>  • **Sterilizasyon Validasyonu:** Seçilen sterilizasyon yönteminin etkinliğinin ve cihaz üzerindeki etkisinin doğrulanması.</a:t>
            </a:r>
          </a:p>
          <a:p>
            <a:pPr>
              <a:spcAft>
                <a:spcPts val="400"/>
              </a:spcAft>
              <a:defRPr sz="1400">
                <a:solidFill>
                  <a:srgbClr val="DCDCDC"/>
                </a:solidFill>
              </a:defRPr>
            </a:pPr>
            <a:r>
              <a:t>  • **Elektriksel Güvenlik Testleri:** IEC 60601 standartlarına göre kaçak akım, yalıtım direnci vb. testler.</a:t>
            </a:r>
          </a:p>
          <a:p>
            <a:pPr>
              <a:spcAft>
                <a:spcPts val="400"/>
              </a:spcAft>
              <a:defRPr sz="1400">
                <a:solidFill>
                  <a:srgbClr val="DCDCDC"/>
                </a:solidFill>
              </a:defRPr>
            </a:pPr>
            <a:r>
              <a:t>  • **Yazılım Validasyonu:** Cihaz yazılımının güvenilirliği ve güvenliği (IEC 62304).</a:t>
            </a:r>
          </a:p>
          <a:p>
            <a:pPr>
              <a:spcAft>
                <a:spcPts val="400"/>
              </a:spcAft>
              <a:defRPr sz="1400">
                <a:solidFill>
                  <a:srgbClr val="DCDCDC"/>
                </a:solidFill>
              </a:defRPr>
            </a:pPr>
            <a:r>
              <a:t>Bu kapsamlı testler, cihazın klinik ortamda güvenli, etkili ve güvenilir bir şekilde çalışmasını garanti altına alır.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7: Kullanıcı Geri Bildirimi ile İteratif Geliştirme</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cihazların tasarımı statik bir süreç değildir. Klinik kullanımdan elde edilen geri bildirimler, sürekli iyileştirme için kritik öneme sahiptir. Biyomedikal mühendisler, hekimler, hemşireler ve teknisyenlerle yakın işbirliği içinde çalışarak:</a:t>
            </a:r>
          </a:p>
          <a:p>
            <a:pPr>
              <a:spcAft>
                <a:spcPts val="400"/>
              </a:spcAft>
              <a:defRPr sz="1400">
                <a:solidFill>
                  <a:srgbClr val="DCDCDC"/>
                </a:solidFill>
              </a:defRPr>
            </a:pPr>
            <a:r>
              <a:t>  • **Ergonomik sorunları** (örneğin, kontrol ünitesinin tutuşu, düğme yerleşimi)</a:t>
            </a:r>
          </a:p>
          <a:p>
            <a:pPr>
              <a:spcAft>
                <a:spcPts val="400"/>
              </a:spcAft>
              <a:defRPr sz="1400">
                <a:solidFill>
                  <a:srgbClr val="DCDCDC"/>
                </a:solidFill>
              </a:defRPr>
            </a:pPr>
            <a:r>
              <a:t>  • **Kullanılabilirlik zorluklarını** (örneğin, aletlerin kanallardan geçişi, yönlendirme hassasiyeti)</a:t>
            </a:r>
          </a:p>
          <a:p>
            <a:pPr>
              <a:spcAft>
                <a:spcPts val="400"/>
              </a:spcAft>
              <a:defRPr sz="1400">
                <a:solidFill>
                  <a:srgbClr val="DCDCDC"/>
                </a:solidFill>
              </a:defRPr>
            </a:pPr>
            <a:r>
              <a:t>  • **Performans eksikliklerini** (örneğin, görüntü kalitesi, aydınlatma yetersizliği)</a:t>
            </a:r>
          </a:p>
          <a:p>
            <a:pPr>
              <a:spcAft>
                <a:spcPts val="400"/>
              </a:spcAft>
              <a:defRPr sz="1400">
                <a:solidFill>
                  <a:srgbClr val="DCDCDC"/>
                </a:solidFill>
              </a:defRPr>
            </a:pPr>
            <a:r>
              <a:t>  • **Dayanıklılık ve bakım sorunlarını** tespit eder.</a:t>
            </a:r>
          </a:p>
          <a:p>
            <a:pPr>
              <a:spcAft>
                <a:spcPts val="400"/>
              </a:spcAft>
              <a:defRPr sz="1400">
                <a:solidFill>
                  <a:srgbClr val="DCDCDC"/>
                </a:solidFill>
              </a:defRPr>
            </a:pPr>
            <a:r>
              <a:t>Bu geri bildirimler, ürün geliştirme döngüsüne dahil edilerek mevcut cihazların güncellenmesi veya yeni nesil cihazların tasarlanması için kullanılır. Bu iteratif yaklaşım, teknolojinin klinik ihtiyaçlara daha iyi yanıt vermesini sağlar.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8: Taşınabilir ve Kablosuz Sistemler: Kapsül Endoskopi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Geleneksel endoskopinin ulaşamadığı veya hasta için uygun olmadığı durumlar için yenilikçi çözümler geliştirilmiştir. Bunların en bilineni **Kapsül Endoskopi**'dir:</a:t>
            </a:r>
          </a:p>
          <a:p>
            <a:pPr>
              <a:spcAft>
                <a:spcPts val="400"/>
              </a:spcAft>
              <a:defRPr sz="1400">
                <a:solidFill>
                  <a:srgbClr val="DCDCDC"/>
                </a:solidFill>
              </a:defRPr>
            </a:pPr>
            <a:r>
              <a:t>  • **Çalışma Prensibi:** Hasta tarafından yutulan, içinde minyatür kamera, ışık kaynağı (LED), pil ve kablosuz verici bulunan vitamin hapı boyutunda bir kapsüldür.</a:t>
            </a:r>
          </a:p>
          <a:p>
            <a:pPr>
              <a:spcAft>
                <a:spcPts val="400"/>
              </a:spcAft>
              <a:defRPr sz="1400">
                <a:solidFill>
                  <a:srgbClr val="DCDCDC"/>
                </a:solidFill>
              </a:defRPr>
            </a:pPr>
            <a:r>
              <a:t>  • **Uygulama Alanı:** Özellikle ince bağırsağın (geleneksel endoskoplarla erişimi zor olan bölge) görüntülenmesinde yaygın olarak kullanılır.</a:t>
            </a:r>
          </a:p>
          <a:p>
            <a:pPr>
              <a:spcAft>
                <a:spcPts val="400"/>
              </a:spcAft>
              <a:defRPr sz="1400">
                <a:solidFill>
                  <a:srgbClr val="DCDCDC"/>
                </a:solidFill>
              </a:defRPr>
            </a:pPr>
            <a:r>
              <a:t>  • **Teknologi:** Kapsül, sindirim sistemi boyunca ilerlerken saniyede birkaç kare fotoğraf çeker ve bu görüntüleri hastanın üzerinde taşıdığı bir kayıt cihazına kablosuz olarak gönderir.</a:t>
            </a:r>
          </a:p>
          <a:p>
            <a:pPr>
              <a:spcAft>
                <a:spcPts val="400"/>
              </a:spcAft>
              <a:defRPr sz="1400">
                <a:solidFill>
                  <a:srgbClr val="DCDCDC"/>
                </a:solidFill>
              </a:defRPr>
            </a:pPr>
            <a:r>
              <a:t>  • **Mühendislik Zorlukları:** Minyatürleşme, düşük güç tüketimi, kablosuz veri iletimi, biyouyumluluk ve kapsülün vücuttan güvenli atılımı gibi konularda önemli mühendislik çözümleri gerektirir.</a:t>
            </a:r>
          </a:p>
          <a:p>
            <a:pPr>
              <a:spcAft>
                <a:spcPts val="400"/>
              </a:spcAft>
              <a:defRPr sz="1400">
                <a:solidFill>
                  <a:srgbClr val="DCDCDC"/>
                </a:solidFill>
              </a:defRPr>
            </a:pPr>
            <a:r>
              <a:t>Biyomedikal mühendisler, bu tür minimal invaziv ve hasta dostu teknolojileri geliştirerek tanısal yetenekleri genişletmekte ve sağlık hizmetlerine erişimi kolaylaştırmaktadır. Taşınabilir ultrason ve diğer mobil sağlık (mHealth) entegrasyonları da bu alandaki diğer gelişmelerdir.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9: Gelecekte Bizi Neler Bekliyor?</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teknolojilerin geleceği heyecan verici yeniliklerle doludur:</a:t>
            </a:r>
          </a:p>
          <a:p>
            <a:pPr>
              <a:spcAft>
                <a:spcPts val="400"/>
              </a:spcAft>
              <a:defRPr sz="1400">
                <a:solidFill>
                  <a:srgbClr val="DCDCDC"/>
                </a:solidFill>
              </a:defRPr>
            </a:pPr>
            <a:r>
              <a:t>  • **Robotik Endoskopi:** Daha hassas yönlendirme, stabilizasyon ve hatta robotik kollarla cerrahi müdahale imkanı sunan sistemler (örneğin, manyetik yönlendirmeli kapsüller, esnek robotik platformlar). Boğaziçi Üniversitesi'nin ağrısız ve hızlı kolonoskopi için robot geliştirme projesi bu alana bir örnektir ([Kaynak](https://haberler.bogazici.edu.tr/tr/haber/bogazici-universitesi-agrisiz-ve-hizli-kolonoskopi-icin-robot-gelistiriyor)).</a:t>
            </a:r>
          </a:p>
          <a:p>
            <a:pPr>
              <a:spcAft>
                <a:spcPts val="400"/>
              </a:spcAft>
              <a:defRPr sz="1400">
                <a:solidFill>
                  <a:srgbClr val="DCDCDC"/>
                </a:solidFill>
              </a:defRPr>
            </a:pPr>
            <a:r>
              <a:t>  • **Gelişmiş Görüntüleme:** Hiperspektral görüntüleme, optik koherens tomografi (OCT) entegrasyonu gibi tekniklerle doku hakkında daha detaylı moleküler ve yapısal bilgi elde etme.</a:t>
            </a:r>
          </a:p>
          <a:p>
            <a:pPr>
              <a:spcAft>
                <a:spcPts val="400"/>
              </a:spcAft>
              <a:defRPr sz="1400">
                <a:solidFill>
                  <a:srgbClr val="DCDCDC"/>
                </a:solidFill>
              </a:defRPr>
            </a:pPr>
            <a:r>
              <a:t>  • **AI ile Derin Entegrasyon:** Tanısal doğruluğu artırmanın ötesinde, prosedür planlama, risk tahmini ve kişiselleştirilmiş tedavi önerileri sunma.</a:t>
            </a:r>
          </a:p>
          <a:p>
            <a:pPr>
              <a:spcAft>
                <a:spcPts val="400"/>
              </a:spcAft>
              <a:defRPr sz="1400">
                <a:solidFill>
                  <a:srgbClr val="DCDCDC"/>
                </a:solidFill>
              </a:defRPr>
            </a:pPr>
            <a:r>
              <a:t>  • **Teranostik Yaklaşımlar:** Görüntüleme ile eş zamanlı olarak hedefe yönelik ilaç salınımı veya tedavi uygulama (örneğin, fotodinamik terapi).</a:t>
            </a:r>
          </a:p>
          <a:p>
            <a:pPr>
              <a:spcAft>
                <a:spcPts val="400"/>
              </a:spcAft>
              <a:defRPr sz="1400">
                <a:solidFill>
                  <a:srgbClr val="DCDCDC"/>
                </a:solidFill>
              </a:defRPr>
            </a:pPr>
            <a:r>
              <a:t>  • **Tek Kullanımlık Endoskoplar:** Özellikle enfeksiyon kontrolü riskini azaltmak için geliştirilen maliyet etkin tek kullanımlık cihazların yaygınlaşması.</a:t>
            </a:r>
          </a:p>
          <a:p>
            <a:pPr>
              <a:spcAft>
                <a:spcPts val="400"/>
              </a:spcAft>
              <a:defRPr sz="1400">
                <a:solidFill>
                  <a:srgbClr val="DCDCDC"/>
                </a:solidFill>
              </a:defRPr>
            </a:pPr>
            <a:r>
              <a:t>Biyomedikal mühendisliği, bu vizyonları gerçeğe dönüştürmek için malzeme bilimi, robotik, yapay zeka, optik ve klinik tıp alanlarını bir araya getiren itici güç olmaya devam edecektir.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