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 Endoskopi ve Kolonoskopi Nedir? (Kısa Tanım)</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Endoskopi ve kolonoskopi, vücut içini minimal invaziv yöntemlerle görüntülemek için kullanılan temel tekniklerdir. Endoskopi genel bir terimken, kolonoskopi özellikle kalın bağırsağın incelenmesine odaklanır. Bu yöntemler, cerrahi kesi olmadan tanı ve bazen tedavi imkanı sunar. Başarıları, gelişmiş cihaz teknolojisine dayanır.</a:t>
            </a:r>
          </a:p>
          <a:p>
            <a:pPr>
              <a:spcAft>
                <a:spcPts val="400"/>
              </a:spcAft>
              <a:defRPr sz="1400">
                <a:solidFill>
                  <a:srgbClr val="DCDCDC"/>
                </a:solidFill>
              </a:defRPr>
            </a:pPr>
            <a:r>
              <a:t>**Keywords:** Endoscopy, Colonoscopy, Minimally Invasive, Diagnosis, Gastrointestinal System.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10: Yapay Zeka Entegrasyonunun Mühendislik Yönleri</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AI'yı endoskopiye entegre etmek önemli mühendislik görevleri içerir:</a:t>
            </a:r>
          </a:p>
          <a:p>
            <a:pPr>
              <a:spcAft>
                <a:spcPts val="400"/>
              </a:spcAft>
              <a:defRPr sz="1400">
                <a:solidFill>
                  <a:srgbClr val="DCDCDC"/>
                </a:solidFill>
              </a:defRPr>
            </a:pPr>
            <a:r>
              <a:t>  • **Veri Yönetimi:** Büyük, yüksek kaliteli ve doğru etiketlenmiş veri setlerinin toplanması, saklanması ve yönetimi. Veri gizliliği ve güvenliği kritiktir.</a:t>
            </a:r>
          </a:p>
          <a:p>
            <a:pPr>
              <a:spcAft>
                <a:spcPts val="400"/>
              </a:spcAft>
              <a:defRPr sz="1400">
                <a:solidFill>
                  <a:srgbClr val="DCDCDC"/>
                </a:solidFill>
              </a:defRPr>
            </a:pPr>
            <a:r>
              <a:t>  • **Algoritma Geliştirme ve Optimizasyon:** Farklı CNN mimarilerinin (örn. YOLO, ResNet, U-Net) denenmesi, modelin doğruluğu ve hızı (gerçek zamanlı işlem için &lt;30-50ms gecikme) arasında denge kurulması.</a:t>
            </a:r>
          </a:p>
          <a:p>
            <a:pPr>
              <a:spcAft>
                <a:spcPts val="400"/>
              </a:spcAft>
              <a:defRPr sz="1400">
                <a:solidFill>
                  <a:srgbClr val="DCDCDC"/>
                </a:solidFill>
              </a:defRPr>
            </a:pPr>
            <a:r>
              <a:t>  • **Donanım Entegrasyonu:** AI algoritmalarını mevcut endoskopi işlemcilerinde veya harici ünitelerde (GPU hızlandırmalı) verimli bir şekilde çalıştırmak. Gecikmesiz video akışı işleme.</a:t>
            </a:r>
          </a:p>
          <a:p>
            <a:pPr>
              <a:spcAft>
                <a:spcPts val="400"/>
              </a:spcAft>
              <a:defRPr sz="1400">
                <a:solidFill>
                  <a:srgbClr val="DCDCDC"/>
                </a:solidFill>
              </a:defRPr>
            </a:pPr>
            <a:r>
              <a:t>  • **Kullanıcı Arayüzü (UI/UX):** AI çıktılarının (işaretlemeler, tahminler) hekimin iş akışını bozmadan, anlaşılır ve faydalı bir şekilde sunulması. Alarm yorgunluğunu önleme.</a:t>
            </a:r>
          </a:p>
          <a:p>
            <a:pPr>
              <a:spcAft>
                <a:spcPts val="400"/>
              </a:spcAft>
              <a:defRPr sz="1400">
                <a:solidFill>
                  <a:srgbClr val="DCDCDC"/>
                </a:solidFill>
              </a:defRPr>
            </a:pPr>
            <a:r>
              <a:t>  • **Validasyon ve Düzenleyici Onay:** AI sistemlerinin klinik etkinliğinin ve güvenliğinin titizlikle test edilmesi ve FDA/CE gibi onay süreçlerinden geçirilmesi.</a:t>
            </a:r>
          </a:p>
          <a:p>
            <a:pPr>
              <a:spcAft>
                <a:spcPts val="400"/>
              </a:spcAft>
              <a:defRPr sz="1400">
                <a:solidFill>
                  <a:srgbClr val="DCDCDC"/>
                </a:solidFill>
              </a:defRPr>
            </a:pPr>
            <a:r>
              <a:t>**Keywords:** AI Engineering, Data Management, Algorithm Optimization, CNN Architectures, Real-Time Processing, Hardware Integration, GPU, UI/UX Design, Validation, Regulatory Approval.</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11: Test Süreçleri: Fonksiyonel ve Mekanik Doğrulama</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Endoskoplar, klinik kullanıma sunulmadan önce kapsamlı testlerden geçer. Biyomedikal mühendisler bu süreçleri yönetir:</a:t>
            </a:r>
          </a:p>
          <a:p>
            <a:pPr>
              <a:spcAft>
                <a:spcPts val="400"/>
              </a:spcAft>
              <a:defRPr sz="1400">
                <a:solidFill>
                  <a:srgbClr val="DCDCDC"/>
                </a:solidFill>
              </a:defRPr>
            </a:pPr>
            <a:r>
              <a:t>  • **Fonksiyonel Testler:**</a:t>
            </a:r>
          </a:p>
          <a:p>
            <a:pPr>
              <a:spcAft>
                <a:spcPts val="400"/>
              </a:spcAft>
              <a:defRPr sz="1400">
                <a:solidFill>
                  <a:srgbClr val="DCDCDC"/>
                </a:solidFill>
              </a:defRPr>
            </a:pPr>
            <a:r>
              <a:t>  • Görüntü Kalitesi: Çözünürlük (MTF), renk doğruluğu (CRI), alan derinliği, distorsiyon testleri.</a:t>
            </a:r>
          </a:p>
          <a:p>
            <a:pPr>
              <a:spcAft>
                <a:spcPts val="400"/>
              </a:spcAft>
              <a:defRPr sz="1400">
                <a:solidFill>
                  <a:srgbClr val="DCDCDC"/>
                </a:solidFill>
              </a:defRPr>
            </a:pPr>
            <a:r>
              <a:t>  • Aydınlatma: Parlaklık, homojenlik ölçümleri.</a:t>
            </a:r>
          </a:p>
          <a:p>
            <a:pPr>
              <a:spcAft>
                <a:spcPts val="400"/>
              </a:spcAft>
              <a:defRPr sz="1400">
                <a:solidFill>
                  <a:srgbClr val="DCDCDC"/>
                </a:solidFill>
              </a:defRPr>
            </a:pPr>
            <a:r>
              <a:t>  • Artikülasyon: Yönlendirme açılarının ve hassasiyetinin doğrulanması.</a:t>
            </a:r>
          </a:p>
          <a:p>
            <a:pPr>
              <a:spcAft>
                <a:spcPts val="400"/>
              </a:spcAft>
              <a:defRPr sz="1400">
                <a:solidFill>
                  <a:srgbClr val="DCDCDC"/>
                </a:solidFill>
              </a:defRPr>
            </a:pPr>
            <a:r>
              <a:t>  • Kanal Bütünlüğü: Sızdırmazlık, akış hızı testleri, alet geçiş kolaylığı.</a:t>
            </a:r>
          </a:p>
          <a:p>
            <a:pPr>
              <a:spcAft>
                <a:spcPts val="400"/>
              </a:spcAft>
              <a:defRPr sz="1400">
                <a:solidFill>
                  <a:srgbClr val="DCDCDC"/>
                </a:solidFill>
              </a:defRPr>
            </a:pPr>
            <a:r>
              <a:t>  • **Mekanik Testler:**</a:t>
            </a:r>
          </a:p>
          <a:p>
            <a:pPr>
              <a:spcAft>
                <a:spcPts val="400"/>
              </a:spcAft>
              <a:defRPr sz="1400">
                <a:solidFill>
                  <a:srgbClr val="DCDCDC"/>
                </a:solidFill>
              </a:defRPr>
            </a:pPr>
            <a:r>
              <a:t>  • Dayanıklılık: Bükülme yarıçapı testleri, tekrarlanan artikülasyon ile yorulma testleri.</a:t>
            </a:r>
          </a:p>
          <a:p>
            <a:pPr>
              <a:spcAft>
                <a:spcPts val="400"/>
              </a:spcAft>
              <a:defRPr sz="1400">
                <a:solidFill>
                  <a:srgbClr val="DCDCDC"/>
                </a:solidFill>
              </a:defRPr>
            </a:pPr>
            <a:r>
              <a:t>  • Mukavemet: Çekme mukavemeti, yapışma/bağlantı noktası sağlamlığı.</a:t>
            </a:r>
          </a:p>
          <a:p>
            <a:pPr>
              <a:spcAft>
                <a:spcPts val="400"/>
              </a:spcAft>
              <a:defRPr sz="1400">
                <a:solidFill>
                  <a:srgbClr val="DCDCDC"/>
                </a:solidFill>
              </a:defRPr>
            </a:pPr>
            <a:r>
              <a:t>  • Malzeme Özellikleri: Sertlik, esneklik ölçümleri.</a:t>
            </a:r>
          </a:p>
          <a:p>
            <a:pPr>
              <a:spcAft>
                <a:spcPts val="400"/>
              </a:spcAft>
              <a:defRPr sz="1400">
                <a:solidFill>
                  <a:srgbClr val="DCDCDC"/>
                </a:solidFill>
              </a:defRPr>
            </a:pPr>
            <a:r>
              <a:t>**Keywords:** Functional Testing, Mechanical Testing, Image Quality (MTF, CRI), Articulation Testing, Channel Integrity, Durability Testing, Fatigue Testing, Tensile Strength.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12: Test Süreçleri: Güvenlik, Sterilizasyon ve Yazılım Validasyonu</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Güvenlik ve güvenilirlik odaklı testler:</a:t>
            </a:r>
          </a:p>
          <a:p>
            <a:pPr>
              <a:spcAft>
                <a:spcPts val="400"/>
              </a:spcAft>
              <a:defRPr sz="1400">
                <a:solidFill>
                  <a:srgbClr val="DCDCDC"/>
                </a:solidFill>
              </a:defRPr>
            </a:pPr>
            <a:r>
              <a:t>  • **Biyouyumluluk Testleri:** ISO 10993 standartlarına göre malzeme ve nihai ürün üzerinde yapılır.</a:t>
            </a:r>
          </a:p>
          <a:p>
            <a:pPr>
              <a:spcAft>
                <a:spcPts val="400"/>
              </a:spcAft>
              <a:defRPr sz="1400">
                <a:solidFill>
                  <a:srgbClr val="DCDCDC"/>
                </a:solidFill>
              </a:defRPr>
            </a:pPr>
            <a:r>
              <a:t>  • **Sterilizasyon/Dezenfeksiyon Validasyonu:** Seçilen yöntemin (örn. EtO, HLD) etkinliğinin (mikrobiyal öldürme) ve cihaz üzerindeki tekrarlanan etkilerinin (malzeme bozulması, fonksiyon kaybı) doğrulanması (ISO 17665, ISO 15883).</a:t>
            </a:r>
          </a:p>
          <a:p>
            <a:pPr>
              <a:spcAft>
                <a:spcPts val="400"/>
              </a:spcAft>
              <a:defRPr sz="1400">
                <a:solidFill>
                  <a:srgbClr val="DCDCDC"/>
                </a:solidFill>
              </a:defRPr>
            </a:pPr>
            <a:r>
              <a:t>  • **Elektriksel Güvenlik Testleri:** IEC 60601 standartlarına göre kaçak akım, yalıtım direnci, dielektrik dayanım testleri.</a:t>
            </a:r>
          </a:p>
          <a:p>
            <a:pPr>
              <a:spcAft>
                <a:spcPts val="400"/>
              </a:spcAft>
              <a:defRPr sz="1400">
                <a:solidFill>
                  <a:srgbClr val="DCDCDC"/>
                </a:solidFill>
              </a:defRPr>
            </a:pPr>
            <a:r>
              <a:t>  • **Yazılım Validasyonu (IEC 62304):** Cihazın gömülü yazılımının veya AI algoritmalarının güvenilirliği, güvenliği ve performansının doğrulanması. Risk analizi ve test dokümantasyonu kritiktir.</a:t>
            </a:r>
          </a:p>
          <a:p>
            <a:pPr>
              <a:spcAft>
                <a:spcPts val="400"/>
              </a:spcAft>
              <a:defRPr sz="1400">
                <a:solidFill>
                  <a:srgbClr val="DCDCDC"/>
                </a:solidFill>
              </a:defRPr>
            </a:pPr>
            <a:r>
              <a:t>**Keywords:** Safety Testing, Biocompatibility (ISO 10993), Sterilization Validation (ISO 17665), Disinfection Validation (ISO 15883), Electrical Safety (IEC 60601), Software Validation (IEC 62304), Risk Analysis.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13: Kullanıcı Geri Bildirimi ile İteratif Mühendislik</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 iyi mühendislik çözümleri, klinik ihtiyaçlar ve kullanıcı deneyimi ile şekillenir. Biyomedikal mühendisler, hekimler ve hemşirelerle yakın çalışarak geri bildirim toplar:</a:t>
            </a:r>
          </a:p>
          <a:p>
            <a:pPr>
              <a:spcAft>
                <a:spcPts val="400"/>
              </a:spcAft>
              <a:defRPr sz="1400">
                <a:solidFill>
                  <a:srgbClr val="DCDCDC"/>
                </a:solidFill>
              </a:defRPr>
            </a:pPr>
            <a:r>
              <a:t>  • **Ergonomi:** Kontrol ünitesi tutuşu, düğme yerleşimi, ağırlık dengesi.</a:t>
            </a:r>
          </a:p>
          <a:p>
            <a:pPr>
              <a:spcAft>
                <a:spcPts val="400"/>
              </a:spcAft>
              <a:defRPr sz="1400">
                <a:solidFill>
                  <a:srgbClr val="DCDCDC"/>
                </a:solidFill>
              </a:defRPr>
            </a:pPr>
            <a:r>
              <a:t>  • **Kullanılabilirlik:** Alet geçişi, yönlendirme kolaylığı, görüntü kalitesi algısı.</a:t>
            </a:r>
          </a:p>
          <a:p>
            <a:pPr>
              <a:spcAft>
                <a:spcPts val="400"/>
              </a:spcAft>
              <a:defRPr sz="1400">
                <a:solidFill>
                  <a:srgbClr val="DCDCDC"/>
                </a:solidFill>
              </a:defRPr>
            </a:pPr>
            <a:r>
              <a:t>  • **Performans:** Klinik senaryolarda karşılaşılan zorluklar, beklenmedik durumlar.</a:t>
            </a:r>
          </a:p>
          <a:p>
            <a:pPr>
              <a:spcAft>
                <a:spcPts val="400"/>
              </a:spcAft>
              <a:defRPr sz="1400">
                <a:solidFill>
                  <a:srgbClr val="DCDCDC"/>
                </a:solidFill>
              </a:defRPr>
            </a:pPr>
            <a:r>
              <a:t>  • **Dayanıklılık/Bakım:** Arıza modları, temizlik/sterilizasyon zorlukları.</a:t>
            </a:r>
          </a:p>
          <a:p>
            <a:pPr>
              <a:spcAft>
                <a:spcPts val="400"/>
              </a:spcAft>
              <a:defRPr sz="1400">
                <a:solidFill>
                  <a:srgbClr val="DCDCDC"/>
                </a:solidFill>
              </a:defRPr>
            </a:pPr>
            <a:r>
              <a:t>Bu geri bildirimler, tasarım güncellemeleri ve yeni nesil cihazlar için temel oluşturur. Mühendislik, sürekli bir iyileştirme döngüsüdür.</a:t>
            </a:r>
          </a:p>
          <a:p>
            <a:pPr>
              <a:spcAft>
                <a:spcPts val="400"/>
              </a:spcAft>
              <a:defRPr sz="1400">
                <a:solidFill>
                  <a:srgbClr val="DCDCDC"/>
                </a:solidFill>
              </a:defRPr>
            </a:pPr>
            <a:r>
              <a:t>**Keywords:** User Feedback, Iterative Design, Clinical Collaboration, Ergonomics, Usability, Performance Improvement, Durability, Maintenance, Engineering Cycle.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14: İnovasyon: Kapsül Endoskopi – Bir Mühendislik Harikası</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Kapsül endoskopi, minimal invaziv görüntülemenin sınırlarını zorlayan bir teknolojidir:</a:t>
            </a:r>
          </a:p>
          <a:p>
            <a:pPr>
              <a:spcAft>
                <a:spcPts val="400"/>
              </a:spcAft>
              <a:defRPr sz="1400">
                <a:solidFill>
                  <a:srgbClr val="DCDCDC"/>
                </a:solidFill>
              </a:defRPr>
            </a:pPr>
            <a:r>
              <a:t>  • **Konsept:** Yutulabilir, vitamin hapı boyutunda, kendi kendine yeten kablosuz kamera.</a:t>
            </a:r>
          </a:p>
          <a:p>
            <a:pPr>
              <a:spcAft>
                <a:spcPts val="400"/>
              </a:spcAft>
              <a:defRPr sz="1400">
                <a:solidFill>
                  <a:srgbClr val="DCDCDC"/>
                </a:solidFill>
              </a:defRPr>
            </a:pPr>
            <a:r>
              <a:t>  • **Uygulama:** Özellikle ince bağırsağın görüntülenmesi.</a:t>
            </a:r>
          </a:p>
          <a:p>
            <a:pPr>
              <a:spcAft>
                <a:spcPts val="400"/>
              </a:spcAft>
              <a:defRPr sz="1400">
                <a:solidFill>
                  <a:srgbClr val="DCDCDC"/>
                </a:solidFill>
              </a:defRPr>
            </a:pPr>
            <a:r>
              <a:t>  • **Mühendislik Başarıları:**</a:t>
            </a:r>
          </a:p>
          <a:p>
            <a:pPr>
              <a:spcAft>
                <a:spcPts val="400"/>
              </a:spcAft>
              <a:defRPr sz="1400">
                <a:solidFill>
                  <a:srgbClr val="DCDCDC"/>
                </a:solidFill>
              </a:defRPr>
            </a:pPr>
            <a:r>
              <a:t>  • **Minyatürleşme:** Kamera, LED'ler, pil, ASIC (Uygulamaya Özel Entegre Devre) ve RF vericinin küçük bir kapsüle sığdırılması.</a:t>
            </a:r>
          </a:p>
          <a:p>
            <a:pPr>
              <a:spcAft>
                <a:spcPts val="400"/>
              </a:spcAft>
              <a:defRPr sz="1400">
                <a:solidFill>
                  <a:srgbClr val="DCDCDC"/>
                </a:solidFill>
              </a:defRPr>
            </a:pPr>
            <a:r>
              <a:t>  • **Düşük Güç Tüketimi:** Pil ömrünün tüm sindirim sistemi geçişi (~8-12 saat) boyunca yetmesi.</a:t>
            </a:r>
          </a:p>
          <a:p>
            <a:pPr>
              <a:spcAft>
                <a:spcPts val="400"/>
              </a:spcAft>
              <a:defRPr sz="1400">
                <a:solidFill>
                  <a:srgbClr val="DCDCDC"/>
                </a:solidFill>
              </a:defRPr>
            </a:pPr>
            <a:r>
              <a:t>  • **Kablosuz İletişim:** Vücut içinden güvenilir RF veri aktarımı (örn. MICS bandı).</a:t>
            </a:r>
          </a:p>
          <a:p>
            <a:pPr>
              <a:spcAft>
                <a:spcPts val="400"/>
              </a:spcAft>
              <a:defRPr sz="1400">
                <a:solidFill>
                  <a:srgbClr val="DCDCDC"/>
                </a:solidFill>
              </a:defRPr>
            </a:pPr>
            <a:r>
              <a:t>  • **Biyouyumluluk ve Güvenlik:** Kapsülün güvenli malzemelerden yapılması ve sorunsuz atılımı.</a:t>
            </a:r>
          </a:p>
          <a:p>
            <a:pPr>
              <a:spcAft>
                <a:spcPts val="400"/>
              </a:spcAft>
              <a:defRPr sz="1400">
                <a:solidFill>
                  <a:srgbClr val="DCDCDC"/>
                </a:solidFill>
              </a:defRPr>
            </a:pPr>
            <a:r>
              <a:t>  • **Gelecek:** Manyetik yönlendirme, biyopsi yeteneği, AI entegrasyonu gibi gelişmeler hedefleniyor.</a:t>
            </a:r>
          </a:p>
          <a:p>
            <a:pPr>
              <a:spcAft>
                <a:spcPts val="400"/>
              </a:spcAft>
              <a:defRPr sz="1400">
                <a:solidFill>
                  <a:srgbClr val="DCDCDC"/>
                </a:solidFill>
              </a:defRPr>
            </a:pPr>
            <a:r>
              <a:t>**Keywords:** Capsule Endoscopy, Miniaturization, Low Power Design, Wireless Communication (RF), ASIC, Biocompatibility, Small Bowel Imaging, Engineering Innovation.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15: Gelecek Vizyonu: Robotik ve Gelişmiş Yönlendirme</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Endoskopinin geleceği daha fazla otomasyon ve hassasiyet vaat ediyor:</a:t>
            </a:r>
          </a:p>
          <a:p>
            <a:pPr>
              <a:spcAft>
                <a:spcPts val="400"/>
              </a:spcAft>
              <a:defRPr sz="1400">
                <a:solidFill>
                  <a:srgbClr val="DCDCDC"/>
                </a:solidFill>
              </a:defRPr>
            </a:pPr>
            <a:r>
              <a:t>  • **Robotik Endoskopi Platformları:** Esnek robotik kollar veya yılan benzeri robotlar ile daha hassas navigasyon, stabilizasyon ve potansiyel olarak cerrahi müdahaleler. Master-slave kontrol sistemleri.</a:t>
            </a:r>
          </a:p>
          <a:p>
            <a:pPr>
              <a:spcAft>
                <a:spcPts val="400"/>
              </a:spcAft>
              <a:defRPr sz="1400">
                <a:solidFill>
                  <a:srgbClr val="DCDCDC"/>
                </a:solidFill>
              </a:defRPr>
            </a:pPr>
            <a:r>
              <a:t>  • **Manyetik Yönlendirme:** Özellikle kapsül endoskoplar için, dışarıdan uygulanan manyetik alanlarla kapsülün aktif olarak yönlendirilmesi ve belirli bölgelerde durdurulması.</a:t>
            </a:r>
          </a:p>
          <a:p>
            <a:pPr>
              <a:spcAft>
                <a:spcPts val="400"/>
              </a:spcAft>
              <a:defRPr sz="1400">
                <a:solidFill>
                  <a:srgbClr val="DCDCDC"/>
                </a:solidFill>
              </a:defRPr>
            </a:pPr>
            <a:r>
              <a:t>  • **Kendi Kendine İlerleyen Sistemler:** İnç kurdu (inchworm) veya diğer biyo-esinlenmiş mekanizmalarla aktif olarak ilerleyebilen endoskoplar.</a:t>
            </a:r>
          </a:p>
          <a:p>
            <a:pPr>
              <a:spcAft>
                <a:spcPts val="400"/>
              </a:spcAft>
              <a:defRPr sz="1400">
                <a:solidFill>
                  <a:srgbClr val="DCDCDC"/>
                </a:solidFill>
              </a:defRPr>
            </a:pPr>
            <a:r>
              <a:t>  • **Mühendislik Odakları:** Robot kinematiği, kontrol teorisi, sensör entegrasyonu, minyatür aktüatörler, manyetik alan modellemesi. Boğaziçi Üniversitesi'nin projesi ([Kaynak](https://haberler.bogazici.edu.tr/tr/haber/bogazici-universitesi-agrisiz-ve-hizli-kolonoskopi-icin-robot-gelistiriyor)) bu alandaki yerel çalışmalara örnektir.</a:t>
            </a:r>
          </a:p>
          <a:p>
            <a:pPr>
              <a:spcAft>
                <a:spcPts val="400"/>
              </a:spcAft>
              <a:defRPr sz="1400">
                <a:solidFill>
                  <a:srgbClr val="DCDCDC"/>
                </a:solidFill>
              </a:defRPr>
            </a:pPr>
            <a:r>
              <a:t>**Keywords:** Robotic Endoscopy, Flexible Robotics, Magnetic Steering, Self-Propelled Endoscopes, Automation, Control Systems, Actuators, Robotics Engineering.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16: Gelecek Vizyonu: Gelişmiş Görüntüleme ve Derin AI Entegrasyonu</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Görüntüleme yetenekleri ve AI'nın rolü daha da artacak:</a:t>
            </a:r>
          </a:p>
          <a:p>
            <a:pPr>
              <a:spcAft>
                <a:spcPts val="400"/>
              </a:spcAft>
              <a:defRPr sz="1400">
                <a:solidFill>
                  <a:srgbClr val="DCDCDC"/>
                </a:solidFill>
              </a:defRPr>
            </a:pPr>
            <a:r>
              <a:t>  • **Gelişmiş Görüntüleme Teknikleri:**</a:t>
            </a:r>
          </a:p>
          <a:p>
            <a:pPr>
              <a:spcAft>
                <a:spcPts val="400"/>
              </a:spcAft>
              <a:defRPr sz="1400">
                <a:solidFill>
                  <a:srgbClr val="DCDCDC"/>
                </a:solidFill>
              </a:defRPr>
            </a:pPr>
            <a:r>
              <a:t>  • **Optik Koherens Tomografi (OCT):** Doku katmanlarının mikron düzeyinde kesitsel görüntülenmesi ("optik biyopsi").</a:t>
            </a:r>
          </a:p>
          <a:p>
            <a:pPr>
              <a:spcAft>
                <a:spcPts val="400"/>
              </a:spcAft>
              <a:defRPr sz="1400">
                <a:solidFill>
                  <a:srgbClr val="DCDCDC"/>
                </a:solidFill>
              </a:defRPr>
            </a:pPr>
            <a:r>
              <a:t>  • **Hiperspektral/Multispektral Görüntüleme:** Dokunun kimyasal ve moleküler bilgisine erişim, daha hassas doku karakterizasyonu.</a:t>
            </a:r>
          </a:p>
          <a:p>
            <a:pPr>
              <a:spcAft>
                <a:spcPts val="400"/>
              </a:spcAft>
              <a:defRPr sz="1400">
                <a:solidFill>
                  <a:srgbClr val="DCDCDC"/>
                </a:solidFill>
              </a:defRPr>
            </a:pPr>
            <a:r>
              <a:t>  • **Konfokal Lazer Endomikroskopi (CLE):** Hücresel düzeyde gerçek zamanlı görüntüleme.</a:t>
            </a:r>
          </a:p>
          <a:p>
            <a:pPr>
              <a:spcAft>
                <a:spcPts val="400"/>
              </a:spcAft>
              <a:defRPr sz="1400">
                <a:solidFill>
                  <a:srgbClr val="DCDCDC"/>
                </a:solidFill>
              </a:defRPr>
            </a:pPr>
            <a:r>
              <a:t>  • **Derin AI Entegrasyonu:**</a:t>
            </a:r>
          </a:p>
          <a:p>
            <a:pPr>
              <a:spcAft>
                <a:spcPts val="400"/>
              </a:spcAft>
              <a:defRPr sz="1400">
                <a:solidFill>
                  <a:srgbClr val="DCDCDC"/>
                </a:solidFill>
              </a:defRPr>
            </a:pPr>
            <a:r>
              <a:t>  • **Tanısal Doğruluk Ötesi:** Risk skorlaması, tedaviye yanıt tahmini, prosedür planlama yardımı.</a:t>
            </a:r>
          </a:p>
          <a:p>
            <a:pPr>
              <a:spcAft>
                <a:spcPts val="400"/>
              </a:spcAft>
              <a:defRPr sz="1400">
                <a:solidFill>
                  <a:srgbClr val="DCDCDC"/>
                </a:solidFill>
              </a:defRPr>
            </a:pPr>
            <a:r>
              <a:t>  • **Otonom Fonksiyonlar:** Belirli görevlerde (örn. şüpheli alan taraması) AI'nın daha aktif rol alması.</a:t>
            </a:r>
          </a:p>
          <a:p>
            <a:pPr>
              <a:spcAft>
                <a:spcPts val="400"/>
              </a:spcAft>
              <a:defRPr sz="1400">
                <a:solidFill>
                  <a:srgbClr val="DCDCDC"/>
                </a:solidFill>
              </a:defRPr>
            </a:pPr>
            <a:r>
              <a:t>  • **Kişiselleştirilmiş Tıp:** Hastanın verilerine göre optimize edilmiş inceleme veya tedavi önerileri.</a:t>
            </a:r>
          </a:p>
          <a:p>
            <a:pPr>
              <a:spcAft>
                <a:spcPts val="400"/>
              </a:spcAft>
              <a:defRPr sz="1400">
                <a:solidFill>
                  <a:srgbClr val="DCDCDC"/>
                </a:solidFill>
              </a:defRPr>
            </a:pPr>
            <a:r>
              <a:t>  • **Mühendislik Alanları:** Optik mühendisliği, sinyal/görüntü işleme, AI/makine öğrenmesi, büyük veri analizi.</a:t>
            </a:r>
          </a:p>
          <a:p>
            <a:pPr>
              <a:spcAft>
                <a:spcPts val="400"/>
              </a:spcAft>
              <a:defRPr sz="1400">
                <a:solidFill>
                  <a:srgbClr val="DCDCDC"/>
                </a:solidFill>
              </a:defRPr>
            </a:pPr>
            <a:r>
              <a:t>**Keywords:** Advanced Imaging, OCT, Hyperspectral Imaging, Confocal Endomicroscopy, Deeper AI Integration, Risk Stratification, Personalized Medicine, Optical Engineering, Signal Processing.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17: Gelecek Vizyonu: Teranostik ve Tek Kullanımlık Cihazlar</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Tedavi ve tanı birleşiyor, enfeksiyon kontrolü öncelik kazanıyor:</a:t>
            </a:r>
          </a:p>
          <a:p>
            <a:pPr>
              <a:spcAft>
                <a:spcPts val="400"/>
              </a:spcAft>
              <a:defRPr sz="1400">
                <a:solidFill>
                  <a:srgbClr val="DCDCDC"/>
                </a:solidFill>
              </a:defRPr>
            </a:pPr>
            <a:r>
              <a:t>  • **Teranostik (Theranostics):** Görüntüleme ile tedaviyi birleştiren yaklaşımlar. Örneğin, lezyonu görüntülerken aynı anda hedefe yönelik ilaç salınımı yapmak veya fotodinamik/termal terapi uygulamak. Mühendislik; ilaç taşıma sistemleri, enerji iletimi ve kontrol mekanizmalarını içerir.</a:t>
            </a:r>
          </a:p>
          <a:p>
            <a:pPr>
              <a:spcAft>
                <a:spcPts val="400"/>
              </a:spcAft>
              <a:defRPr sz="1400">
                <a:solidFill>
                  <a:srgbClr val="DCDCDC"/>
                </a:solidFill>
              </a:defRPr>
            </a:pPr>
            <a:r>
              <a:t>  • **Tek Kullanımlık Endoskoplar:** Özellikle bronkoskopi ve üreteroskopi gibi alanlarda, çapraz kontaminasyon riskini tamamen ortadan kaldırmak ve yeniden işleme maliyetini/zorluğunu azaltmak için geliştirilen cihazlar.</a:t>
            </a:r>
          </a:p>
          <a:p>
            <a:pPr>
              <a:spcAft>
                <a:spcPts val="400"/>
              </a:spcAft>
              <a:defRPr sz="1400">
                <a:solidFill>
                  <a:srgbClr val="DCDCDC"/>
                </a:solidFill>
              </a:defRPr>
            </a:pPr>
            <a:r>
              <a:t>  • **Mühendislik Zorluğu (Tek Kullanımlık):** Performanstan ödün vermeden maliyeti düşürmek. Malzeme seçimi, üretim otomasyonu ve tasarım optimizasyonu kritik.</a:t>
            </a:r>
          </a:p>
          <a:p>
            <a:pPr>
              <a:spcAft>
                <a:spcPts val="400"/>
              </a:spcAft>
              <a:defRPr sz="1400">
                <a:solidFill>
                  <a:srgbClr val="DCDCDC"/>
                </a:solidFill>
              </a:defRPr>
            </a:pPr>
            <a:r>
              <a:t>**Keywords:** Theranostics, Targeted Drug Delivery, Photodynamic Therapy, Disposable Endoscopes, Single-Use Devices, Infection Control, Cost-Effectiveness, Manufacturing Engineering.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18: Sonuç: Biyomedikal Mühendisliğinin Sağlıktaki Dönüştürücü Gücü</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Endoskopik sistemler, biyomedikal mühendisliğinin temel bilimler ve klinik ihtiyaçlar arasında nasıl bir köprü kurduğunun mükemmel bir örneğidir. Mühendislik prensipleri; daha doğru tanılar, daha az invaziv tedaviler ve daha iyi hasta sonuçları sağlamak için optik, mekanik, malzeme, elektronik, yazılım ve yapay zekayı bir araya getirir. Bu alandaki sürekli yenilikler, hasta bakım standartlarını yükseltmeye ve sağlık hizmetlerini dönüştürmeye devam edecektir.</a:t>
            </a:r>
          </a:p>
          <a:p>
            <a:pPr>
              <a:spcAft>
                <a:spcPts val="400"/>
              </a:spcAft>
              <a:defRPr sz="1400">
                <a:solidFill>
                  <a:srgbClr val="DCDCDC"/>
                </a:solidFill>
              </a:defRPr>
            </a:pPr>
            <a:r>
              <a:t>Teşekkür ederim.</a:t>
            </a:r>
          </a:p>
          <a:p>
            <a:pPr>
              <a:spcAft>
                <a:spcPts val="400"/>
              </a:spcAft>
              <a:defRPr sz="1400">
                <a:solidFill>
                  <a:srgbClr val="DCDCDC"/>
                </a:solidFill>
              </a:defRPr>
            </a:pPr>
            <a:r>
              <a:t>**Keywords:** Biomedical Engineering Impact, Innovation in Healthcare, Diagnosis, Treatment, Patient Outcomes, Interdisciplinary Engineering, Future of Medicine.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Kaynaklar ve Referanslar</a:t>
            </a:r>
          </a:p>
        </p:txBody>
      </p:sp>
      <p:sp>
        <p:nvSpPr>
          <p:cNvPr id="3" name="TextBox 2"/>
          <p:cNvSpPr txBox="1"/>
          <p:nvPr/>
        </p:nvSpPr>
        <p:spPr>
          <a:xfrm>
            <a:off x="457200" y="914400"/>
            <a:ext cx="8229600" cy="5029200"/>
          </a:xfrm>
          <a:prstGeom prst="rect">
            <a:avLst/>
          </a:prstGeom>
          <a:noFill/>
        </p:spPr>
        <p:txBody>
          <a:bodyPr wrap="square" anchor="t">
            <a:spAutoFit/>
          </a:bodyPr>
          <a:lstStyle/>
          <a:p/>
          <a:p>
            <a:pPr>
              <a:spcAft>
                <a:spcPts val="600"/>
              </a:spcAft>
              <a:defRPr sz="1600" b="1">
                <a:solidFill>
                  <a:srgbClr val="FFFFFF"/>
                </a:solidFill>
              </a:defRPr>
            </a:pPr>
            <a:r>
              <a:t>Haberler:</a:t>
            </a:r>
          </a:p>
          <a:p>
            <a:pPr>
              <a:spcAft>
                <a:spcPts val="600"/>
              </a:spcAft>
              <a:defRPr sz="1200" b="0">
                <a:solidFill>
                  <a:srgbClr val="DCDCDC"/>
                </a:solidFill>
              </a:defRPr>
            </a:pPr>
            <a:r>
              <a:t>  • New Feature Release (2023-10-01)</a:t>
            </a:r>
          </a:p>
          <a:p>
            <a:pPr>
              <a:spcAft>
                <a:spcPts val="600"/>
              </a:spcAft>
              <a:defRPr sz="1100" b="0">
                <a:solidFill>
                  <a:srgbClr val="DCDCDC"/>
                </a:solidFill>
              </a:defRPr>
            </a:pPr>
            <a:r>
              <a:t>    We are excited to announce the release of our new feature that enhances user experience.</a:t>
            </a:r>
          </a:p>
          <a:p>
            <a:pPr>
              <a:spcAft>
                <a:spcPts val="600"/>
              </a:spcAft>
              <a:defRPr sz="1100" b="0">
                <a:solidFill>
                  <a:srgbClr val="96B4FF"/>
                </a:solidFill>
              </a:defRPr>
            </a:pPr>
            <a:r>
              <a:t>    Link: https://example.com/new-feature-release</a:t>
            </a:r>
          </a:p>
          <a:p>
            <a:pPr>
              <a:spcAft>
                <a:spcPts val="600"/>
              </a:spcAft>
              <a:defRPr sz="1200" b="0">
                <a:solidFill>
                  <a:srgbClr val="DCDCDC"/>
                </a:solidFill>
              </a:defRPr>
            </a:pPr>
            <a:r>
              <a:t>  • Boğaziçi Üniversitesi Ağrısız ve Hızlı Kolonoskopi İçin Robot Geliştiriyor (2016-10-24)</a:t>
            </a:r>
          </a:p>
          <a:p>
            <a:pPr>
              <a:spcAft>
                <a:spcPts val="600"/>
              </a:spcAft>
              <a:defRPr sz="1100" b="0">
                <a:solidFill>
                  <a:srgbClr val="DCDCDC"/>
                </a:solidFill>
              </a:defRPr>
            </a:pPr>
            <a:r>
              <a:t>    Boğaziçi Üniversitesi, kolonoskopi süresini kısaltmayı ve hasta rahatsızlığını azaltmayı amaçlayan robotik bir kolonoskopi cihazı geliştiriyor.</a:t>
            </a:r>
          </a:p>
          <a:p>
            <a:pPr>
              <a:spcAft>
                <a:spcPts val="600"/>
              </a:spcAft>
              <a:defRPr sz="1100" b="0">
                <a:solidFill>
                  <a:srgbClr val="96B4FF"/>
                </a:solidFill>
              </a:defRPr>
            </a:pPr>
            <a:r>
              <a:t>    Link: https://haberler.bogazici.edu.tr/tr/haber/bogazici-universitesi-agrisiz-ve-hizli-kolonoskopi-icin-robot-gelistiriyor</a:t>
            </a:r>
          </a:p>
          <a:p>
            <a:pPr>
              <a:spcAft>
                <a:spcPts val="600"/>
              </a:spcAft>
              <a:defRPr sz="1600" b="1">
                <a:solidFill>
                  <a:srgbClr val="FFFFFF"/>
                </a:solidFill>
              </a:defRPr>
            </a:pPr>
            <a:r>
              <a:t>Görsel Referansları:</a:t>
            </a:r>
          </a:p>
          <a:p>
            <a:pPr>
              <a:spcAft>
                <a:spcPts val="600"/>
              </a:spcAft>
              <a:defRPr sz="1100" b="0">
                <a:solidFill>
                  <a:srgbClr val="DCDCDC"/>
                </a:solidFill>
              </a:defRPr>
            </a:pPr>
            <a:r>
              <a:t>  • This is the first image. - Kaynak: https://example.com/image1.jpg</a:t>
            </a:r>
          </a:p>
          <a:p>
            <a:pPr>
              <a:spcAft>
                <a:spcPts val="600"/>
              </a:spcAft>
              <a:defRPr sz="1100" b="0">
                <a:solidFill>
                  <a:srgbClr val="DCDCDC"/>
                </a:solidFill>
              </a:defRPr>
            </a:pPr>
            <a:r>
              <a:t>  • This is the second image. - Kaynak: https://example.com/image2.jpg</a:t>
            </a:r>
          </a:p>
          <a:p>
            <a:pPr>
              <a:spcAft>
                <a:spcPts val="600"/>
              </a:spcAft>
              <a:defRPr sz="1600" b="1">
                <a:solidFill>
                  <a:srgbClr val="FFFFFF"/>
                </a:solidFill>
              </a:defRPr>
            </a:pPr>
            <a:r>
              <a:t>Faydalı Kaynaklar:</a:t>
            </a:r>
          </a:p>
          <a:p>
            <a:pPr>
              <a:spcAft>
                <a:spcPts val="600"/>
              </a:spcAft>
              <a:defRPr sz="1100" b="0">
                <a:solidFill>
                  <a:srgbClr val="96B4FF"/>
                </a:solidFill>
              </a:defRPr>
            </a:pPr>
            <a:r>
              <a:t>  • Endoskopi Sistemleri Sunumu: https://www.slideshare.net/slideshow/endoscopes-biomedical-engineering/123337151</a:t>
            </a:r>
          </a:p>
          <a:p>
            <a:pPr>
              <a:spcAft>
                <a:spcPts val="600"/>
              </a:spcAft>
              <a:defRPr sz="1600" b="1">
                <a:solidFill>
                  <a:srgbClr val="FFFFFF"/>
                </a:solidFill>
              </a:defRPr>
            </a:pPr>
            <a:r>
              <a:t>Katkıda Bulunanlar/Kaynaklar:</a:t>
            </a:r>
          </a:p>
          <a:p>
            <a:pPr>
              <a:spcAft>
                <a:spcPts val="600"/>
              </a:spcAft>
              <a:defRPr sz="1200" b="0">
                <a:solidFill>
                  <a:srgbClr val="DCDCDC"/>
                </a:solidFill>
              </a:defRPr>
            </a:pPr>
            <a:r>
              <a:t>  • John Doe - Project Manager</a:t>
            </a:r>
          </a:p>
          <a:p>
            <a:pPr>
              <a:spcAft>
                <a:spcPts val="600"/>
              </a:spcAft>
              <a:defRPr sz="1200" b="0">
                <a:solidFill>
                  <a:srgbClr val="DCDCDC"/>
                </a:solidFill>
              </a:defRPr>
            </a:pPr>
            <a:r>
              <a:t>  • İrem Çorak - Yüksek Lisans Tezi - LED Entegre Edilmiş Endoskopi Sistemi İçin LED Sürücü Tasarımı</a:t>
            </a:r>
          </a:p>
          <a:p>
            <a:pPr>
              <a:spcAft>
                <a:spcPts val="600"/>
              </a:spcAft>
              <a:defRPr sz="1100" b="0">
                <a:solidFill>
                  <a:srgbClr val="DCDCDC"/>
                </a:solidFill>
              </a:defRPr>
            </a:pPr>
            <a:r>
              <a:t>    Kaynak: Pamukkale Üniversitesi Fen Bilimleri Enstitüsü Biyomedikal Mühendisliği Anabilim Dalı (Haziran 2022)</a:t>
            </a:r>
          </a:p>
          <a:p>
            <a:pPr>
              <a:spcAft>
                <a:spcPts val="600"/>
              </a:spcAft>
              <a:defRPr sz="1100" b="0">
                <a:solidFill>
                  <a:srgbClr val="96B4FF"/>
                </a:solidFill>
              </a:defRPr>
            </a:pPr>
            <a:r>
              <a:t>    Link: https://gcris.pau.edu.tr/bitstream/11499/50937/1/%C4%B0rem%20%C3%87orak.pdf</a:t>
            </a:r>
          </a:p>
          <a:p>
            <a:pPr>
              <a:spcAft>
                <a:spcPts val="600"/>
              </a:spcAft>
              <a:defRPr sz="1100" b="0">
                <a:solidFill>
                  <a:srgbClr val="DCDCDC"/>
                </a:solidFill>
              </a:defRPr>
            </a:pPr>
            <a:r>
              <a:t>    Açıklama: Endoskopi sistemleri için rezonanslı SEPIC dönüştürücü tabanlı, yüksek verimli (%84.5) ve yüksek güç yoğunluklu (8 MHz) LED sürücü tasarımı üzerine bir çalışma.</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2: Biyomedikal Mühendisliğinin Rolü</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Bu sofistike cihazların arkasındaki itici güç biyomedikal mühendisliğidir. Konseptten klinik uygulamaya kadar tüm süreçlerde – tasarım, malzeme seçimi, üretim, test, validasyon ve iyileştirme – mühendislik prensipleri merkezi rol oynar. Hekimlerin ihtiyaçlarını teknolojik çözümlere dönüştürerek daha güvenli, etkili ve kullanıcı dostu cihazlar geliştiririz.</a:t>
            </a:r>
          </a:p>
          <a:p>
            <a:pPr>
              <a:spcAft>
                <a:spcPts val="400"/>
              </a:spcAft>
              <a:defRPr sz="1400">
                <a:solidFill>
                  <a:srgbClr val="DCDCDC"/>
                </a:solidFill>
              </a:defRPr>
            </a:pPr>
            <a:r>
              <a:t>**Keywords:** Biomedical Engineering, Device Design, Innovation, Clinical Needs, Healthcare 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3: Endoskopik Cihazların Temel Bileşenleri</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Modern bir endoskopun temel mühendislik bileşenleri şunlardır:</a:t>
            </a:r>
          </a:p>
          <a:p>
            <a:pPr>
              <a:spcAft>
                <a:spcPts val="400"/>
              </a:spcAft>
              <a:defRPr sz="1400">
                <a:solidFill>
                  <a:srgbClr val="DCDCDC"/>
                </a:solidFill>
              </a:defRPr>
            </a:pPr>
            <a:r>
              <a:t>  • **Görüntüleme Sistemi:** Yüksek çözünürlüklü (HD/4K) minyatür CMOS veya CCD sensörler ve optimize edilmiş lens sistemleri. Görüntü kalitesi ve renk doğruluğu kritiktir.</a:t>
            </a:r>
          </a:p>
          <a:p>
            <a:pPr>
              <a:spcAft>
                <a:spcPts val="400"/>
              </a:spcAft>
              <a:defRPr sz="1400">
                <a:solidFill>
                  <a:srgbClr val="DCDCDC"/>
                </a:solidFill>
              </a:defRPr>
            </a:pPr>
            <a:r>
              <a:t>  • **Aydınlatma Sistemi:** Parlak, soğuk ışık sağlayan fiber optik veya giderek yaygınlaşan verimli LED sistemleri. Işık yoğunluğu ve homojenliği önemlidir.</a:t>
            </a:r>
          </a:p>
          <a:p>
            <a:pPr>
              <a:spcAft>
                <a:spcPts val="400"/>
              </a:spcAft>
              <a:defRPr sz="1400">
                <a:solidFill>
                  <a:srgbClr val="DCDCDC"/>
                </a:solidFill>
              </a:defRPr>
            </a:pPr>
            <a:r>
              <a:t>  • **Esnek Gövde:** Biyouyumlu polimerlerden (poliüretan, silikon vb.) yapılmış, vücut anatomisine uyum sağlayan, değişken sertlikte olabilen yapı.</a:t>
            </a:r>
          </a:p>
          <a:p>
            <a:pPr>
              <a:spcAft>
                <a:spcPts val="400"/>
              </a:spcAft>
              <a:defRPr sz="1400">
                <a:solidFill>
                  <a:srgbClr val="DCDCDC"/>
                </a:solidFill>
              </a:defRPr>
            </a:pPr>
            <a:r>
              <a:t>  • **Çalışma Kanalları:** Alet geçişi, sıvı aspirasyonu veya gaz insüflasyonu için tasarlanmış iç lümenler.</a:t>
            </a:r>
          </a:p>
          <a:p>
            <a:pPr>
              <a:spcAft>
                <a:spcPts val="400"/>
              </a:spcAft>
              <a:defRPr sz="1400">
                <a:solidFill>
                  <a:srgbClr val="DCDCDC"/>
                </a:solidFill>
              </a:defRPr>
            </a:pPr>
            <a:r>
              <a:t>**Keywords:** Endoscope Components, Imaging System (CMOS/CCD), Lighting System (LED/Fiber Optic), Flexible Body, Biocompatible Polymers, Working Channels.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4: Tasarımda Mühendislik Zorlukları</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Endoskop tasarımı, birçok mühendislik zorluğunu içerir:</a:t>
            </a:r>
          </a:p>
          <a:p>
            <a:pPr>
              <a:spcAft>
                <a:spcPts val="400"/>
              </a:spcAft>
              <a:defRPr sz="1400">
                <a:solidFill>
                  <a:srgbClr val="DCDCDC"/>
                </a:solidFill>
              </a:defRPr>
            </a:pPr>
            <a:r>
              <a:t>  • **Malzeme Bilimi:** Biyouyumluluk, sterilizasyona dayanıklılık, esneklik ve itilebilirlik arasında doğru dengeyi bulmak. Değişken sertlikte şaftlar (örneğin, proksimalde daha sert, distalde daha esnek) itilebilirliği artırır.</a:t>
            </a:r>
          </a:p>
          <a:p>
            <a:pPr>
              <a:spcAft>
                <a:spcPts val="400"/>
              </a:spcAft>
              <a:defRPr sz="1400">
                <a:solidFill>
                  <a:srgbClr val="DCDCDC"/>
                </a:solidFill>
              </a:defRPr>
            </a:pPr>
            <a:r>
              <a:t>  • **Mekanik Tasarım:** Distal ucun hassas ve geniş açılı (genellikle 4 yöne &gt;180°) yönlendirilmesini sağlayan karmaşık tel-makara veya bazen elektromekanik artikülasyon mekanizmaları. Tork stabilitesi önemlidir.</a:t>
            </a:r>
          </a:p>
          <a:p>
            <a:pPr>
              <a:spcAft>
                <a:spcPts val="400"/>
              </a:spcAft>
              <a:defRPr sz="1400">
                <a:solidFill>
                  <a:srgbClr val="DCDCDC"/>
                </a:solidFill>
              </a:defRPr>
            </a:pPr>
            <a:r>
              <a:t>  • **Optoelektronik:** Minyatür kamera ve lenslerin entegrasyonu, LED sürücü devrelerinin verimliliği (ısı yönetimi, güç tüketimi, CRI), sinyal iletimi (parazit azaltma). Pamukkale Üniversitesi'ndeki LED sürücü tezi ([Kaynak: İrem Çorak, 2022](https://gcris.pau.edu.tr/bitstream/11499/50937/1/%C4%B0rem%20%C3%87orak.pdf)) bu alandaki optimizasyon ihtiyacını gösterir.</a:t>
            </a:r>
          </a:p>
          <a:p>
            <a:pPr>
              <a:spcAft>
                <a:spcPts val="400"/>
              </a:spcAft>
              <a:defRPr sz="1400">
                <a:solidFill>
                  <a:srgbClr val="DCDCDC"/>
                </a:solidFill>
              </a:defRPr>
            </a:pPr>
            <a:r>
              <a:t>  • **Ergonomi:** Hekimin cihazı uzun süre yorulmadan kullanabilmesi için kontrol ünitesi tasarımı.</a:t>
            </a:r>
          </a:p>
          <a:p>
            <a:pPr>
              <a:spcAft>
                <a:spcPts val="400"/>
              </a:spcAft>
              <a:defRPr sz="1400">
                <a:solidFill>
                  <a:srgbClr val="DCDCDC"/>
                </a:solidFill>
              </a:defRPr>
            </a:pPr>
            <a:r>
              <a:t>**Keywords:** Engineering Challenges, Material Science, Variable Stiffness, Mechanical Design, Articulation Mechanism, Torque Stability, Optoelectronics, LED Driver, Ergonomics.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5: Kolonoskopi: Özel Mühendislik Gereksinimleri</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Kolonoskoplar (130-185 cm), uzun ve kıvrımlı kolonda ilerlemek için özel mühendislik çözümleri gerektirir:</a:t>
            </a:r>
          </a:p>
          <a:p>
            <a:pPr>
              <a:spcAft>
                <a:spcPts val="400"/>
              </a:spcAft>
              <a:defRPr sz="1400">
                <a:solidFill>
                  <a:srgbClr val="DCDCDC"/>
                </a:solidFill>
              </a:defRPr>
            </a:pPr>
            <a:r>
              <a:t>  • **İtilebilirlik ve Tork Stabilitesi:** Cihazın itme kuvvetini verimli bir şekilde uca iletmesi ve dönme hareketine direnç göstermemesi, bağırsak duvarına zarar vermeden ilerlemeyi sağlar. Değişken sertlikteki şaft tasarımı burada kritiktir.</a:t>
            </a:r>
          </a:p>
          <a:p>
            <a:pPr>
              <a:spcAft>
                <a:spcPts val="400"/>
              </a:spcAft>
              <a:defRPr sz="1400">
                <a:solidFill>
                  <a:srgbClr val="DCDCDC"/>
                </a:solidFill>
              </a:defRPr>
            </a:pPr>
            <a:r>
              <a:t>  • **Yüksek Manevra Kabiliyeti:** Distal ucun geniş açılarla bükülebilmesi, kör noktaları en aza indirir.</a:t>
            </a:r>
          </a:p>
          <a:p>
            <a:pPr>
              <a:spcAft>
                <a:spcPts val="400"/>
              </a:spcAft>
              <a:defRPr sz="1400">
                <a:solidFill>
                  <a:srgbClr val="DCDCDC"/>
                </a:solidFill>
              </a:defRPr>
            </a:pPr>
            <a:r>
              <a:t>  • **Etkin Kanal Fonksiyonları:** Yeterli çapta çalışma kanalları, büyük poliplerin çıkarılmasına olanak tanırken, insüflasyon (görüş alanı için) ve irigasyon (lens temizliği/kanama kontrolü için) kanallarının da verimli çalışması gerekir.</a:t>
            </a:r>
          </a:p>
          <a:p>
            <a:pPr>
              <a:spcAft>
                <a:spcPts val="400"/>
              </a:spcAft>
              <a:defRPr sz="1400">
                <a:solidFill>
                  <a:srgbClr val="DCDCDC"/>
                </a:solidFill>
              </a:defRPr>
            </a:pPr>
            <a:r>
              <a:t>**Keywords:** Colonoscopy Engineering, Pushability, Torque Stability, Maneuverability, Channel Functions, Variable Stiffness Shaft, Clinical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6: Biyouyumluluk ve Malzeme Seçimi (ISO 10993)</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Hasta güvenliği için cihazın vücutla temas eden tüm bileşenleri biyouyumlu olmalıdır. Bu, malzemenin toksik, alerjik veya irritan etki göstermemesi anlamına gelir.</a:t>
            </a:r>
          </a:p>
          <a:p>
            <a:pPr>
              <a:spcAft>
                <a:spcPts val="400"/>
              </a:spcAft>
              <a:defRPr sz="1400">
                <a:solidFill>
                  <a:srgbClr val="DCDCDC"/>
                </a:solidFill>
              </a:defRPr>
            </a:pPr>
            <a:r>
              <a:t>  • **Standartlar:** ISO 10993 serisi, biyouyumluluk testleri için uluslararası standarttır. Malzemeler sitotoksisite, sensitizasyon, iritasyon gibi testlerden geçer.</a:t>
            </a:r>
          </a:p>
          <a:p>
            <a:pPr>
              <a:spcAft>
                <a:spcPts val="400"/>
              </a:spcAft>
              <a:defRPr sz="1400">
                <a:solidFill>
                  <a:srgbClr val="DCDCDC"/>
                </a:solidFill>
              </a:defRPr>
            </a:pPr>
            <a:r>
              <a:t>  • **Malzeme Seçimi:** Tıbbi sınıf polimerler (poliüretan, PEEK, silikon), paslanmaz çelikler ve titanyum alaşımları yaygın olarak kullanılır. Seçim, mekanik özellikler, kimyasal direnç ve maliyete göre yapılır.</a:t>
            </a:r>
          </a:p>
          <a:p>
            <a:pPr>
              <a:spcAft>
                <a:spcPts val="400"/>
              </a:spcAft>
              <a:defRPr sz="1400">
                <a:solidFill>
                  <a:srgbClr val="DCDCDC"/>
                </a:solidFill>
              </a:defRPr>
            </a:pPr>
            <a:r>
              <a:t>  • **Mühendislik Rolü:** Doğru malzemeyi seçmek ve üretim süreçlerinin malzemenin biyouyumluluğunu olumsuz etkilemediğinden emin olmak mühendislik sorumluluğudur.</a:t>
            </a:r>
          </a:p>
          <a:p>
            <a:pPr>
              <a:spcAft>
                <a:spcPts val="400"/>
              </a:spcAft>
              <a:defRPr sz="1400">
                <a:solidFill>
                  <a:srgbClr val="DCDCDC"/>
                </a:solidFill>
              </a:defRPr>
            </a:pPr>
            <a:r>
              <a:t>**Keywords:** Biocompatibility, ISO 10993, Material Selection, Medical Grade Polymers, Patient Safety, Cytotoxicity, Sensitization.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7: Sterilizasyon/Dezenfeksiyon ve Elektriksel Güvenlik</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Tekrar kullanılabilir endoskoplar, çapraz kontaminasyon riskini ortadan kaldırmak için titiz temizlik ve yüksek düzey dezenfeksiyon (HLD) veya sterilizasyon gerektirir.</a:t>
            </a:r>
          </a:p>
          <a:p>
            <a:pPr>
              <a:spcAft>
                <a:spcPts val="400"/>
              </a:spcAft>
              <a:defRPr sz="1400">
                <a:solidFill>
                  <a:srgbClr val="DCDCDC"/>
                </a:solidFill>
              </a:defRPr>
            </a:pPr>
            <a:r>
              <a:t>  • **Zorluklar:** Cihazların karmaşık iç kanalları ve hassas malzemeleri, temizlik ve sterilizasyonu zorlaştırır. Biyofilm oluşumu önemli bir risktir.</a:t>
            </a:r>
          </a:p>
          <a:p>
            <a:pPr>
              <a:spcAft>
                <a:spcPts val="400"/>
              </a:spcAft>
              <a:defRPr sz="1400">
                <a:solidFill>
                  <a:srgbClr val="DCDCDC"/>
                </a:solidFill>
              </a:defRPr>
            </a:pPr>
            <a:r>
              <a:t>  • **Yöntemler ve Dayanıklılık:** Cihazlar, Glutaraldehit, OPA gibi kimyasallarla HLD'ye veya Etilen Oksit (EtO), Hidrojen Peroksit Gaz Plazma gibi sterilizasyon yöntemlerine (ISO 17664 vb.) malzeme bütünlüğü bozulmadan dayanmalıdır. Mühendisler, bu süreçlere uygun malzemeler seçer ve tasarımlar yapar.</a:t>
            </a:r>
          </a:p>
          <a:p>
            <a:pPr>
              <a:spcAft>
                <a:spcPts val="400"/>
              </a:spcAft>
              <a:defRPr sz="1400">
                <a:solidFill>
                  <a:srgbClr val="DCDCDC"/>
                </a:solidFill>
              </a:defRPr>
            </a:pPr>
            <a:r>
              <a:t>  • **Elektriksel Güvenlik (IEC 60601):** Cihaz içindeki elektronik bileşenler, hasta ve kullanıcı için kaçak akım gibi riskler oluşturmamalıdır. İzolasyon ve topraklama kritik öneme sahiptir ve IEC 60601 standartlarına uygunluk test edilir.</a:t>
            </a:r>
          </a:p>
          <a:p>
            <a:pPr>
              <a:spcAft>
                <a:spcPts val="400"/>
              </a:spcAft>
              <a:defRPr sz="1400">
                <a:solidFill>
                  <a:srgbClr val="DCDCDC"/>
                </a:solidFill>
              </a:defRPr>
            </a:pPr>
            <a:r>
              <a:t>**Keywords:** Sterilization, High-Level Disinfection (HLD), Cross-Contamination, Biofilm, EtO, Gas Plasma, ISO 17664, Material Degradation, Electrical Safety, IEC 60601, Leakage Current.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8: Yapay Zeka Devrimi: Bilgisayar Destekli Tespit (CADe)</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Yapay zeka (AI), endoskopik görüntülemeyi dönüştürüyor. İlk ve en yaygın uygulama Bilgisayar Destekli Tespit (CADe)'dir.</a:t>
            </a:r>
          </a:p>
          <a:p>
            <a:pPr>
              <a:spcAft>
                <a:spcPts val="400"/>
              </a:spcAft>
              <a:defRPr sz="1400">
                <a:solidFill>
                  <a:srgbClr val="DCDCDC"/>
                </a:solidFill>
              </a:defRPr>
            </a:pPr>
            <a:r>
              <a:t>  • **Amaç:** Özellikle kolonoskopide gözden kaçabilecek küçük veya düz polipler gibi lezyonları gerçek zamanlı olarak tespit etmek ve hekimin dikkatine sunmak (genellikle ekranda bir kutu ile işaretleyerek).</a:t>
            </a:r>
          </a:p>
          <a:p>
            <a:pPr>
              <a:spcAft>
                <a:spcPts val="400"/>
              </a:spcAft>
              <a:defRPr sz="1400">
                <a:solidFill>
                  <a:srgbClr val="DCDCDC"/>
                </a:solidFill>
              </a:defRPr>
            </a:pPr>
            <a:r>
              <a:t>  • **Teknoloji:** Genellikle Evrişimli Sinir Ağları (Convolutional Neural Networks - CNN) tabanlı derin öğrenme modelleri kullanılır. Bu modeller, binlerce etiketlenmiş endoskopi görüntüsüyle eğitilir.</a:t>
            </a:r>
          </a:p>
          <a:p>
            <a:pPr>
              <a:spcAft>
                <a:spcPts val="400"/>
              </a:spcAft>
              <a:defRPr sz="1400">
                <a:solidFill>
                  <a:srgbClr val="DCDCDC"/>
                </a:solidFill>
              </a:defRPr>
            </a:pPr>
            <a:r>
              <a:t>  • **Fayda:** Polip tespit oranını (ADR - Adenoma Detection Rate) artırarak kolorektal kanser önleme potansiyelini yükseltir. Gözden kaçırma oranlarını azaltır.</a:t>
            </a:r>
          </a:p>
          <a:p>
            <a:pPr>
              <a:spcAft>
                <a:spcPts val="400"/>
              </a:spcAft>
              <a:defRPr sz="1400">
                <a:solidFill>
                  <a:srgbClr val="DCDCDC"/>
                </a:solidFill>
              </a:defRPr>
            </a:pPr>
            <a:r>
              <a:t>**Keywords:** Artificial Intelligence (AI), Computer-Aided Detection (CADe), Polyp Detection, Deep Learning, Convolutional Neural Networks (CNN), Adenoma Detection Rate (ADR), Real-Time Analysis.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0000"/>
        </a:solidFill>
        <a:effectLst/>
      </p:bgPr>
    </p:bg>
    <p:spTree>
      <p:nvGrpSpPr>
        <p:cNvPr id="1" name=""/>
        <p:cNvGrpSpPr/>
        <p:nvPr/>
      </p:nvGrpSpPr>
      <p:grpSpPr/>
      <p:sp>
        <p:nvSpPr>
          <p:cNvPr id="2" name="TextBox 1"/>
          <p:cNvSpPr txBox="1"/>
          <p:nvPr/>
        </p:nvSpPr>
        <p:spPr>
          <a:xfrm>
            <a:off x="457200" y="182880"/>
            <a:ext cx="8229600" cy="731520"/>
          </a:xfrm>
          <a:prstGeom prst="rect">
            <a:avLst/>
          </a:prstGeom>
          <a:noFill/>
        </p:spPr>
        <p:txBody>
          <a:bodyPr wrap="square">
            <a:spAutoFit/>
          </a:bodyPr>
          <a:lstStyle/>
          <a:p>
            <a:pPr>
              <a:defRPr b="1" sz="2800">
                <a:solidFill>
                  <a:srgbClr val="FFFFFF"/>
                </a:solidFill>
              </a:defRPr>
            </a:pPr>
            <a:r>
              <a:t>Slide 9: Yapay Zeka Devrimi: Bilgisayar Destekli Tanı (CADx) ve Ötesi</a:t>
            </a:r>
          </a:p>
        </p:txBody>
      </p:sp>
      <p:sp>
        <p:nvSpPr>
          <p:cNvPr id="3" name="TextBox 2"/>
          <p:cNvSpPr txBox="1"/>
          <p:nvPr/>
        </p:nvSpPr>
        <p:spPr>
          <a:xfrm>
            <a:off x="457200" y="914400"/>
            <a:ext cx="8229600" cy="5029200"/>
          </a:xfrm>
          <a:prstGeom prst="rect">
            <a:avLst/>
          </a:prstGeom>
          <a:noFill/>
        </p:spPr>
        <p:txBody>
          <a:bodyPr wrap="square" anchor="t">
            <a:spAutoFit/>
          </a:bodyPr>
          <a:lstStyle/>
          <a:p>
            <a:pPr>
              <a:spcAft>
                <a:spcPts val="400"/>
              </a:spcAft>
              <a:defRPr sz="1400">
                <a:solidFill>
                  <a:srgbClr val="DCDCDC"/>
                </a:solidFill>
              </a:defRPr>
            </a:pPr>
            <a:r>
              <a:t>AI'nın yetenekleri tespitin ötesine geçiyor:</a:t>
            </a:r>
          </a:p>
          <a:p>
            <a:pPr>
              <a:spcAft>
                <a:spcPts val="400"/>
              </a:spcAft>
              <a:defRPr sz="1400">
                <a:solidFill>
                  <a:srgbClr val="DCDCDC"/>
                </a:solidFill>
              </a:defRPr>
            </a:pPr>
            <a:r>
              <a:t>  • **Bilgisayar Destekli Tanı (CADx):** Tespit edilen lezyonun (örn. polip) türünü (hiperplastik, adenomatöz vb.) veya kanser riskini tahmin etmeye çalışır. Bu, gereksiz biyopsileri veya rezeksiyonları azaltabilir ("optik biyopsi"ye doğru bir adım).</a:t>
            </a:r>
          </a:p>
          <a:p>
            <a:pPr>
              <a:spcAft>
                <a:spcPts val="400"/>
              </a:spcAft>
              <a:defRPr sz="1400">
                <a:solidFill>
                  <a:srgbClr val="DCDCDC"/>
                </a:solidFill>
              </a:defRPr>
            </a:pPr>
            <a:r>
              <a:t>  • **Görüntü İyileştirme:** AI, sanal kromoendoskopi benzeri algoritmalarla veya gürültü azaltma ile görüntü kalitesini artırabilir.</a:t>
            </a:r>
          </a:p>
          <a:p>
            <a:pPr>
              <a:spcAft>
                <a:spcPts val="400"/>
              </a:spcAft>
              <a:defRPr sz="1400">
                <a:solidFill>
                  <a:srgbClr val="DCDCDC"/>
                </a:solidFill>
              </a:defRPr>
            </a:pPr>
            <a:r>
              <a:t>  • **Kalite Kontrol:** Prosedür sırasında çekilme hızını, incelenen alan yüzdesini veya kör noktaları takip ederek kolonoskopi kalitesini objektif olarak değerlendirebilir. Çekuma ulaşılıp ulaşılmadığını teyit edebilir.</a:t>
            </a:r>
          </a:p>
          <a:p>
            <a:pPr>
              <a:spcAft>
                <a:spcPts val="400"/>
              </a:spcAft>
              <a:defRPr sz="1400">
                <a:solidFill>
                  <a:srgbClr val="DCDCDC"/>
                </a:solidFill>
              </a:defRPr>
            </a:pPr>
            <a:r>
              <a:t>**Keywords:** Computer-Aided Diagnosis (CADx), Lesion Classification, Optical Biopsy, Image Enhancement, Quality Control, Procedure Metrics, AI Applications.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