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8725-40C2-4292-A28A-AD5B338040C3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4F47-1071-41B8-BDE8-1CF63006E2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953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8725-40C2-4292-A28A-AD5B338040C3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4F47-1071-41B8-BDE8-1CF63006E2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224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8725-40C2-4292-A28A-AD5B338040C3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4F47-1071-41B8-BDE8-1CF63006E2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888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8725-40C2-4292-A28A-AD5B338040C3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4F47-1071-41B8-BDE8-1CF63006E2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104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8725-40C2-4292-A28A-AD5B338040C3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4F47-1071-41B8-BDE8-1CF63006E2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550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8725-40C2-4292-A28A-AD5B338040C3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4F47-1071-41B8-BDE8-1CF63006E2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252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8725-40C2-4292-A28A-AD5B338040C3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4F47-1071-41B8-BDE8-1CF63006E2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056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8725-40C2-4292-A28A-AD5B338040C3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4F47-1071-41B8-BDE8-1CF63006E2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32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8725-40C2-4292-A28A-AD5B338040C3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4F47-1071-41B8-BDE8-1CF63006E2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78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8725-40C2-4292-A28A-AD5B338040C3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4F47-1071-41B8-BDE8-1CF63006E2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16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8725-40C2-4292-A28A-AD5B338040C3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4F47-1071-41B8-BDE8-1CF63006E2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305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88725-40C2-4292-A28A-AD5B338040C3}" type="datetimeFigureOut">
              <a:rPr lang="tr-TR" smtClean="0"/>
              <a:t>31.05.2020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84F47-1071-41B8-BDE8-1CF63006E2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085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4235018"/>
            <a:ext cx="9144000" cy="2387600"/>
          </a:xfrm>
        </p:spPr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</a:rPr>
              <a:t>House </a:t>
            </a:r>
            <a:r>
              <a:rPr lang="tr-TR" b="1" dirty="0" err="1" smtClean="0">
                <a:solidFill>
                  <a:srgbClr val="FF0000"/>
                </a:solidFill>
              </a:rPr>
              <a:t>Prices</a:t>
            </a:r>
            <a:r>
              <a:rPr lang="tr-TR" b="1" dirty="0" smtClean="0">
                <a:solidFill>
                  <a:srgbClr val="FF0000"/>
                </a:solidFill>
              </a:rPr>
              <a:t> in Madrid</a:t>
            </a:r>
            <a:br>
              <a:rPr lang="tr-TR" b="1" dirty="0" smtClean="0">
                <a:solidFill>
                  <a:srgbClr val="FF0000"/>
                </a:solidFill>
              </a:rPr>
            </a:br>
            <a:r>
              <a:rPr lang="tr-TR" sz="2400" dirty="0" err="1" smtClean="0"/>
              <a:t>Abdurrahim</a:t>
            </a:r>
            <a:r>
              <a:rPr lang="tr-TR" sz="2400" dirty="0" smtClean="0"/>
              <a:t> Akbulut</a:t>
            </a:r>
            <a:endParaRPr lang="tr-TR" sz="2400" b="1" dirty="0">
              <a:solidFill>
                <a:srgbClr val="FF000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73"/>
          <a:stretch/>
        </p:blipFill>
        <p:spPr>
          <a:xfrm>
            <a:off x="0" y="0"/>
            <a:ext cx="12192000" cy="51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5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Analyzing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Neighborhoods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3" y="1557220"/>
            <a:ext cx="7356695" cy="4806635"/>
          </a:xfrm>
        </p:spPr>
      </p:pic>
    </p:spTree>
    <p:extLst>
      <p:ext uri="{BB962C8B-B14F-4D97-AF65-F5344CB8AC3E}">
        <p14:creationId xmlns:p14="http://schemas.microsoft.com/office/powerpoint/2010/main" val="381575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Conclusion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You</a:t>
            </a:r>
            <a:r>
              <a:rPr lang="tr-TR" dirty="0" smtClean="0"/>
              <a:t> can </a:t>
            </a:r>
            <a:r>
              <a:rPr lang="tr-TR" dirty="0" err="1" smtClean="0"/>
              <a:t>select</a:t>
            </a:r>
            <a:r>
              <a:rPr lang="tr-TR" dirty="0" smtClean="0"/>
              <a:t> </a:t>
            </a:r>
            <a:r>
              <a:rPr lang="tr-TR" dirty="0" err="1"/>
              <a:t>suitable</a:t>
            </a:r>
            <a:r>
              <a:rPr lang="tr-TR" dirty="0"/>
              <a:t> </a:t>
            </a:r>
            <a:r>
              <a:rPr lang="tr-TR" dirty="0" err="1"/>
              <a:t>neighborhood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 smtClean="0"/>
              <a:t>your</a:t>
            </a:r>
            <a:r>
              <a:rPr lang="tr-TR" dirty="0" smtClean="0"/>
              <a:t> </a:t>
            </a:r>
            <a:r>
              <a:rPr lang="tr-TR" dirty="0" err="1"/>
              <a:t>needs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examining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choropleth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 smtClean="0"/>
              <a:t>.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r>
              <a:rPr lang="tr-TR" dirty="0" err="1" smtClean="0"/>
              <a:t>Medium</a:t>
            </a:r>
            <a:r>
              <a:rPr lang="tr-TR" dirty="0" smtClean="0"/>
              <a:t> </a:t>
            </a:r>
            <a:r>
              <a:rPr lang="tr-TR" dirty="0" err="1" smtClean="0"/>
              <a:t>budget</a:t>
            </a:r>
            <a:r>
              <a:rPr lang="tr-TR" dirty="0"/>
              <a:t> </a:t>
            </a:r>
            <a:r>
              <a:rPr lang="tr-TR" dirty="0" smtClean="0"/>
              <a:t>(~4000 EUR/m2)</a:t>
            </a:r>
          </a:p>
          <a:p>
            <a:pPr lvl="1"/>
            <a:r>
              <a:rPr lang="tr-TR" dirty="0" err="1" smtClean="0"/>
              <a:t>Palacio</a:t>
            </a:r>
            <a:r>
              <a:rPr lang="tr-TR" dirty="0" smtClean="0"/>
              <a:t>, </a:t>
            </a:r>
            <a:r>
              <a:rPr lang="tr-TR" dirty="0" err="1" smtClean="0"/>
              <a:t>Cuatro</a:t>
            </a:r>
            <a:r>
              <a:rPr lang="tr-TR" dirty="0" smtClean="0"/>
              <a:t> </a:t>
            </a:r>
            <a:r>
              <a:rPr lang="tr-TR" dirty="0" err="1" smtClean="0"/>
              <a:t>Caminos</a:t>
            </a:r>
            <a:r>
              <a:rPr lang="tr-TR" dirty="0" smtClean="0"/>
              <a:t>, </a:t>
            </a:r>
            <a:r>
              <a:rPr lang="tr-TR" dirty="0" err="1" smtClean="0"/>
              <a:t>Arapiles</a:t>
            </a:r>
            <a:r>
              <a:rPr lang="tr-TR" dirty="0" smtClean="0"/>
              <a:t> </a:t>
            </a:r>
            <a:r>
              <a:rPr lang="tr-TR" dirty="0" err="1" smtClean="0"/>
              <a:t>might</a:t>
            </a:r>
            <a:r>
              <a:rPr lang="tr-TR" dirty="0" smtClean="0"/>
              <a:t> be </a:t>
            </a:r>
            <a:r>
              <a:rPr lang="tr-TR" dirty="0" err="1" smtClean="0"/>
              <a:t>considered</a:t>
            </a:r>
            <a:endParaRPr lang="tr-TR" dirty="0" smtClean="0"/>
          </a:p>
          <a:p>
            <a:pPr lvl="1"/>
            <a:endParaRPr lang="tr-TR" dirty="0"/>
          </a:p>
          <a:p>
            <a:r>
              <a:rPr lang="tr-TR" dirty="0" smtClean="0"/>
              <a:t>High </a:t>
            </a:r>
            <a:r>
              <a:rPr lang="tr-TR" dirty="0" err="1" smtClean="0"/>
              <a:t>budget</a:t>
            </a:r>
            <a:r>
              <a:rPr lang="tr-TR" dirty="0" smtClean="0"/>
              <a:t> (~6000 EUR/m2)</a:t>
            </a:r>
          </a:p>
          <a:p>
            <a:pPr lvl="1"/>
            <a:r>
              <a:rPr lang="tr-TR" dirty="0" smtClean="0"/>
              <a:t>Sol, </a:t>
            </a:r>
            <a:r>
              <a:rPr lang="tr-TR" dirty="0" err="1" smtClean="0"/>
              <a:t>Ibiza</a:t>
            </a:r>
            <a:r>
              <a:rPr lang="tr-TR" dirty="0" smtClean="0"/>
              <a:t>, El </a:t>
            </a:r>
            <a:r>
              <a:rPr lang="tr-TR" dirty="0" err="1" smtClean="0"/>
              <a:t>Viso</a:t>
            </a:r>
            <a:r>
              <a:rPr lang="tr-TR" dirty="0" smtClean="0"/>
              <a:t> </a:t>
            </a:r>
            <a:r>
              <a:rPr lang="tr-TR" dirty="0" err="1" smtClean="0"/>
              <a:t>might</a:t>
            </a:r>
            <a:r>
              <a:rPr lang="tr-TR" dirty="0" smtClean="0"/>
              <a:t> be </a:t>
            </a:r>
            <a:r>
              <a:rPr lang="tr-TR" dirty="0" err="1" smtClean="0"/>
              <a:t>considered</a:t>
            </a:r>
            <a:endParaRPr lang="tr-TR" dirty="0" smtClean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909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tr-TR" sz="6000" b="1" dirty="0" smtClean="0">
                <a:solidFill>
                  <a:srgbClr val="FF0000"/>
                </a:solidFill>
              </a:rPr>
              <a:t>THANK YOU FOR YOUR TIME! </a:t>
            </a:r>
            <a:r>
              <a:rPr lang="tr-TR" sz="6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tr-TR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3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Introduction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/>
              <a:t>Madrid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capital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populous</a:t>
            </a:r>
            <a:r>
              <a:rPr lang="tr-TR" dirty="0"/>
              <a:t> </a:t>
            </a:r>
            <a:r>
              <a:rPr lang="tr-TR" dirty="0" err="1"/>
              <a:t>city</a:t>
            </a:r>
            <a:r>
              <a:rPr lang="tr-TR" dirty="0"/>
              <a:t> of </a:t>
            </a:r>
            <a:r>
              <a:rPr lang="tr-TR" dirty="0" err="1"/>
              <a:t>Spain</a:t>
            </a:r>
            <a:r>
              <a:rPr lang="tr-TR" dirty="0"/>
              <a:t>. 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 smtClean="0"/>
              <a:t>3.3 </a:t>
            </a:r>
            <a:r>
              <a:rPr lang="tr-TR" dirty="0" err="1"/>
              <a:t>million</a:t>
            </a:r>
            <a:r>
              <a:rPr lang="tr-TR" dirty="0"/>
              <a:t> </a:t>
            </a:r>
            <a:r>
              <a:rPr lang="tr-TR" dirty="0" err="1" smtClean="0"/>
              <a:t>inhabitants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 smtClean="0"/>
              <a:t>Second-</a:t>
            </a:r>
            <a:r>
              <a:rPr lang="tr-TR" dirty="0" err="1" smtClean="0"/>
              <a:t>largest</a:t>
            </a:r>
            <a:r>
              <a:rPr lang="tr-TR" dirty="0" smtClean="0"/>
              <a:t> </a:t>
            </a:r>
            <a:r>
              <a:rPr lang="tr-TR" dirty="0" err="1"/>
              <a:t>city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European</a:t>
            </a:r>
            <a:r>
              <a:rPr lang="tr-TR" dirty="0"/>
              <a:t> </a:t>
            </a:r>
            <a:r>
              <a:rPr lang="tr-TR" dirty="0" err="1"/>
              <a:t>Union</a:t>
            </a:r>
            <a:r>
              <a:rPr lang="tr-TR" dirty="0"/>
              <a:t> (EU</a:t>
            </a:r>
            <a:r>
              <a:rPr lang="tr-T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21 </a:t>
            </a:r>
            <a:r>
              <a:rPr lang="tr-TR" dirty="0" err="1" smtClean="0"/>
              <a:t>districts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131 </a:t>
            </a:r>
            <a:r>
              <a:rPr lang="tr-TR" dirty="0" err="1" smtClean="0"/>
              <a:t>neighborhoods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681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Introduction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err="1"/>
              <a:t>Imagine</a:t>
            </a:r>
            <a:r>
              <a:rPr lang="tr-TR" dirty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want</a:t>
            </a:r>
            <a:r>
              <a:rPr lang="tr-TR" dirty="0" smtClean="0"/>
              <a:t> </a:t>
            </a:r>
            <a:r>
              <a:rPr lang="tr-TR" dirty="0" err="1"/>
              <a:t>to</a:t>
            </a:r>
            <a:r>
              <a:rPr lang="tr-TR" dirty="0"/>
              <a:t> buy a </a:t>
            </a:r>
            <a:r>
              <a:rPr lang="tr-TR" dirty="0" err="1"/>
              <a:t>house</a:t>
            </a:r>
            <a:r>
              <a:rPr lang="tr-TR" dirty="0"/>
              <a:t> in Madrid, but </a:t>
            </a:r>
            <a:r>
              <a:rPr lang="tr-TR" dirty="0" err="1" smtClean="0"/>
              <a:t>you’re</a:t>
            </a:r>
            <a:r>
              <a:rPr lang="tr-TR" dirty="0" smtClean="0"/>
              <a:t> not </a:t>
            </a:r>
            <a:r>
              <a:rPr lang="tr-TR" dirty="0"/>
              <a:t>sure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. 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/>
              <a:t>would</a:t>
            </a:r>
            <a:r>
              <a:rPr lang="tr-TR" dirty="0"/>
              <a:t> be nice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/>
              <a:t>can </a:t>
            </a:r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 smtClean="0"/>
              <a:t>neighborhood</a:t>
            </a:r>
            <a:r>
              <a:rPr lang="tr-TR" dirty="0" smtClean="0"/>
              <a:t>, </a:t>
            </a:r>
            <a:r>
              <a:rPr lang="tr-TR" dirty="0" err="1" smtClean="0"/>
              <a:t>right</a:t>
            </a:r>
            <a:r>
              <a:rPr lang="tr-TR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tr-TR" dirty="0" err="1" smtClean="0"/>
              <a:t>Let’s</a:t>
            </a:r>
            <a:r>
              <a:rPr lang="tr-TR" dirty="0" smtClean="0"/>
              <a:t> </a:t>
            </a:r>
            <a:r>
              <a:rPr lang="tr-TR" dirty="0" err="1" smtClean="0"/>
              <a:t>analyze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neighborhood</a:t>
            </a:r>
            <a:r>
              <a:rPr lang="tr-TR" dirty="0" smtClean="0"/>
              <a:t> in Madrid </a:t>
            </a:r>
            <a:r>
              <a:rPr lang="tr-TR" dirty="0" err="1" smtClean="0"/>
              <a:t>based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house</a:t>
            </a:r>
            <a:r>
              <a:rPr lang="tr-TR" dirty="0" smtClean="0"/>
              <a:t> </a:t>
            </a:r>
            <a:r>
              <a:rPr lang="tr-TR" dirty="0" err="1" smtClean="0"/>
              <a:t>prices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venues</a:t>
            </a:r>
            <a:r>
              <a:rPr lang="tr-TR" dirty="0" smtClean="0"/>
              <a:t>.</a:t>
            </a:r>
            <a:endParaRPr lang="tr-TR" dirty="0" smtClean="0"/>
          </a:p>
          <a:p>
            <a:pPr marL="0" indent="0">
              <a:lnSpc>
                <a:spcPct val="150000"/>
              </a:lnSpc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82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Data </a:t>
            </a:r>
            <a:r>
              <a:rPr lang="tr-TR" dirty="0" err="1" smtClean="0">
                <a:solidFill>
                  <a:srgbClr val="FF0000"/>
                </a:solidFill>
              </a:rPr>
              <a:t>Acquisition</a:t>
            </a:r>
            <a:r>
              <a:rPr lang="tr-TR" dirty="0" smtClean="0">
                <a:solidFill>
                  <a:srgbClr val="FF0000"/>
                </a:solidFill>
              </a:rPr>
              <a:t> &amp; </a:t>
            </a:r>
            <a:r>
              <a:rPr lang="tr-TR" dirty="0" err="1" smtClean="0">
                <a:solidFill>
                  <a:srgbClr val="FF0000"/>
                </a:solidFill>
              </a:rPr>
              <a:t>Preparation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Neighborhood</a:t>
            </a:r>
            <a:r>
              <a:rPr lang="tr-TR" dirty="0" smtClean="0"/>
              <a:t> &amp; </a:t>
            </a:r>
            <a:r>
              <a:rPr lang="tr-TR" dirty="0" err="1" smtClean="0"/>
              <a:t>District</a:t>
            </a:r>
            <a:r>
              <a:rPr lang="tr-TR" dirty="0" smtClean="0"/>
              <a:t> </a:t>
            </a:r>
            <a:r>
              <a:rPr lang="tr-TR" dirty="0" err="1" smtClean="0"/>
              <a:t>Names</a:t>
            </a:r>
            <a:r>
              <a:rPr lang="tr-TR" dirty="0" smtClean="0"/>
              <a:t>: </a:t>
            </a:r>
            <a:r>
              <a:rPr lang="tr-TR" dirty="0" err="1" smtClean="0"/>
              <a:t>Scraped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wikipedia</a:t>
            </a:r>
            <a:endParaRPr lang="tr-TR" dirty="0" smtClean="0"/>
          </a:p>
          <a:p>
            <a:pPr lvl="1"/>
            <a:r>
              <a:rPr lang="tr-TR" dirty="0" smtClean="0"/>
              <a:t>21 </a:t>
            </a:r>
            <a:r>
              <a:rPr lang="tr-TR" dirty="0" err="1" smtClean="0"/>
              <a:t>districts</a:t>
            </a:r>
            <a:r>
              <a:rPr lang="tr-TR" dirty="0" smtClean="0"/>
              <a:t> &amp; 131 </a:t>
            </a:r>
            <a:r>
              <a:rPr lang="tr-TR" dirty="0" err="1" smtClean="0"/>
              <a:t>neighborhoods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House </a:t>
            </a:r>
            <a:r>
              <a:rPr lang="tr-TR" dirty="0" err="1" smtClean="0"/>
              <a:t>Prices</a:t>
            </a:r>
            <a:r>
              <a:rPr lang="tr-TR" dirty="0" smtClean="0"/>
              <a:t>: Madrid Real </a:t>
            </a:r>
            <a:r>
              <a:rPr lang="tr-TR" dirty="0" err="1" smtClean="0"/>
              <a:t>Estate</a:t>
            </a:r>
            <a:r>
              <a:rPr lang="tr-TR" dirty="0" smtClean="0"/>
              <a:t> </a:t>
            </a:r>
            <a:r>
              <a:rPr lang="tr-TR" dirty="0" err="1" smtClean="0"/>
              <a:t>Dataset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Kaggle</a:t>
            </a:r>
            <a:endParaRPr lang="tr-TR" dirty="0" smtClean="0"/>
          </a:p>
          <a:p>
            <a:pPr lvl="1"/>
            <a:r>
              <a:rPr lang="tr-TR" dirty="0" smtClean="0"/>
              <a:t>21742 </a:t>
            </a:r>
            <a:r>
              <a:rPr lang="tr-TR" dirty="0" err="1" smtClean="0"/>
              <a:t>rows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58 </a:t>
            </a:r>
            <a:r>
              <a:rPr lang="tr-TR" dirty="0" err="1" smtClean="0"/>
              <a:t>columns</a:t>
            </a:r>
            <a:endParaRPr lang="tr-TR" dirty="0" smtClean="0"/>
          </a:p>
          <a:p>
            <a:pPr lvl="1"/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neighborhood</a:t>
            </a:r>
            <a:r>
              <a:rPr lang="tr-TR" dirty="0" smtClean="0"/>
              <a:t> </a:t>
            </a:r>
            <a:r>
              <a:rPr lang="tr-TR" dirty="0" err="1" smtClean="0"/>
              <a:t>names</a:t>
            </a:r>
            <a:r>
              <a:rPr lang="tr-TR" dirty="0" smtClean="0"/>
              <a:t> </a:t>
            </a:r>
            <a:r>
              <a:rPr lang="tr-TR" dirty="0" err="1" smtClean="0"/>
              <a:t>updated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Venues</a:t>
            </a:r>
            <a:r>
              <a:rPr lang="tr-TR" dirty="0" smtClean="0"/>
              <a:t>: </a:t>
            </a:r>
            <a:r>
              <a:rPr lang="tr-TR" dirty="0" err="1" smtClean="0"/>
              <a:t>Places</a:t>
            </a:r>
            <a:r>
              <a:rPr lang="tr-TR" dirty="0" smtClean="0"/>
              <a:t> API (</a:t>
            </a:r>
            <a:r>
              <a:rPr lang="tr-TR" dirty="0" err="1" smtClean="0"/>
              <a:t>Foursquare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3280 </a:t>
            </a:r>
            <a:r>
              <a:rPr lang="tr-TR" dirty="0" err="1" smtClean="0"/>
              <a:t>venues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115 </a:t>
            </a:r>
            <a:r>
              <a:rPr lang="tr-TR" dirty="0" err="1" smtClean="0"/>
              <a:t>neighborhoods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93608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Data </a:t>
            </a:r>
            <a:r>
              <a:rPr lang="tr-TR" dirty="0" err="1" smtClean="0">
                <a:solidFill>
                  <a:srgbClr val="FF0000"/>
                </a:solidFill>
              </a:rPr>
              <a:t>Acquisition</a:t>
            </a:r>
            <a:r>
              <a:rPr lang="tr-TR" dirty="0" smtClean="0">
                <a:solidFill>
                  <a:srgbClr val="FF0000"/>
                </a:solidFill>
              </a:rPr>
              <a:t> &amp; </a:t>
            </a:r>
            <a:r>
              <a:rPr lang="tr-TR" dirty="0" err="1" smtClean="0">
                <a:solidFill>
                  <a:srgbClr val="FF0000"/>
                </a:solidFill>
              </a:rPr>
              <a:t>Preparation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Geojson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district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neighborhood</a:t>
            </a:r>
            <a:r>
              <a:rPr lang="tr-TR" dirty="0" smtClean="0"/>
              <a:t> </a:t>
            </a:r>
            <a:r>
              <a:rPr lang="tr-TR" dirty="0" err="1" smtClean="0"/>
              <a:t>boundaries</a:t>
            </a:r>
            <a:endParaRPr lang="tr-TR" dirty="0" smtClean="0"/>
          </a:p>
          <a:p>
            <a:pPr lvl="1"/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avoid</a:t>
            </a:r>
            <a:r>
              <a:rPr lang="tr-TR" dirty="0" smtClean="0"/>
              <a:t> </a:t>
            </a:r>
            <a:r>
              <a:rPr lang="tr-TR" dirty="0" err="1" smtClean="0"/>
              <a:t>error</a:t>
            </a:r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generating</a:t>
            </a:r>
            <a:r>
              <a:rPr lang="tr-TR" dirty="0" smtClean="0"/>
              <a:t> a </a:t>
            </a:r>
            <a:r>
              <a:rPr lang="tr-TR" dirty="0" err="1" smtClean="0"/>
              <a:t>choropleth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, </a:t>
            </a:r>
            <a:r>
              <a:rPr lang="tr-TR" dirty="0" err="1" smtClean="0"/>
              <a:t>special</a:t>
            </a:r>
            <a:r>
              <a:rPr lang="tr-TR" dirty="0" smtClean="0"/>
              <a:t> </a:t>
            </a:r>
            <a:r>
              <a:rPr lang="tr-TR" dirty="0" err="1" smtClean="0"/>
              <a:t>characters</a:t>
            </a:r>
            <a:r>
              <a:rPr lang="tr-TR" dirty="0" smtClean="0"/>
              <a:t> in </a:t>
            </a:r>
            <a:r>
              <a:rPr lang="tr-TR" dirty="0" err="1" smtClean="0"/>
              <a:t>district</a:t>
            </a:r>
            <a:r>
              <a:rPr lang="tr-TR" dirty="0" smtClean="0"/>
              <a:t> </a:t>
            </a:r>
            <a:r>
              <a:rPr lang="tr-TR" dirty="0" err="1" smtClean="0"/>
              <a:t>names</a:t>
            </a:r>
            <a:r>
              <a:rPr lang="tr-TR" dirty="0" smtClean="0"/>
              <a:t> </a:t>
            </a:r>
            <a:r>
              <a:rPr lang="tr-TR" dirty="0" err="1" smtClean="0"/>
              <a:t>replaced</a:t>
            </a:r>
            <a:r>
              <a:rPr lang="tr-TR" dirty="0" smtClean="0"/>
              <a:t> (é -&gt; e , ó -&gt; o </a:t>
            </a:r>
            <a:r>
              <a:rPr lang="tr-TR" dirty="0" err="1" smtClean="0"/>
              <a:t>etc</a:t>
            </a:r>
            <a:r>
              <a:rPr lang="tr-TR" dirty="0" smtClean="0"/>
              <a:t>. )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Coordinates</a:t>
            </a:r>
            <a:r>
              <a:rPr lang="tr-TR" dirty="0" smtClean="0"/>
              <a:t> of </a:t>
            </a:r>
            <a:r>
              <a:rPr lang="tr-TR" dirty="0" err="1" smtClean="0"/>
              <a:t>neighborhoods</a:t>
            </a:r>
            <a:r>
              <a:rPr lang="tr-TR" dirty="0" smtClean="0"/>
              <a:t>: </a:t>
            </a:r>
            <a:r>
              <a:rPr lang="tr-TR" dirty="0" err="1" smtClean="0"/>
              <a:t>Nominatim</a:t>
            </a:r>
            <a:r>
              <a:rPr lang="tr-TR" dirty="0" smtClean="0"/>
              <a:t> </a:t>
            </a:r>
            <a:r>
              <a:rPr lang="tr-TR" dirty="0" err="1" smtClean="0"/>
              <a:t>geocoder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GeoPy</a:t>
            </a:r>
            <a:endParaRPr lang="tr-TR" dirty="0" smtClean="0"/>
          </a:p>
          <a:p>
            <a:pPr lvl="1"/>
            <a:r>
              <a:rPr lang="tr-TR" dirty="0" err="1" smtClean="0"/>
              <a:t>Incorrect</a:t>
            </a:r>
            <a:r>
              <a:rPr lang="tr-TR" dirty="0" smtClean="0"/>
              <a:t> </a:t>
            </a:r>
            <a:r>
              <a:rPr lang="tr-TR" dirty="0" err="1" smtClean="0"/>
              <a:t>coordinates</a:t>
            </a:r>
            <a:r>
              <a:rPr lang="tr-TR" dirty="0" smtClean="0"/>
              <a:t> </a:t>
            </a:r>
            <a:r>
              <a:rPr lang="tr-TR" dirty="0" err="1" smtClean="0"/>
              <a:t>updated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missing</a:t>
            </a:r>
            <a:r>
              <a:rPr lang="tr-TR" dirty="0" smtClean="0"/>
              <a:t> </a:t>
            </a:r>
            <a:r>
              <a:rPr lang="tr-TR" dirty="0" err="1" smtClean="0"/>
              <a:t>coordinates</a:t>
            </a:r>
            <a:r>
              <a:rPr lang="tr-TR" dirty="0" smtClean="0"/>
              <a:t> </a:t>
            </a:r>
            <a:r>
              <a:rPr lang="tr-TR" dirty="0" err="1" smtClean="0"/>
              <a:t>added</a:t>
            </a:r>
            <a:r>
              <a:rPr lang="tr-TR" dirty="0" smtClean="0"/>
              <a:t> </a:t>
            </a:r>
            <a:r>
              <a:rPr lang="tr-TR" dirty="0" err="1" smtClean="0"/>
              <a:t>manually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376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Data </a:t>
            </a:r>
            <a:r>
              <a:rPr lang="tr-TR" dirty="0" err="1" smtClean="0">
                <a:solidFill>
                  <a:srgbClr val="FF0000"/>
                </a:solidFill>
              </a:rPr>
              <a:t>Acquisition</a:t>
            </a:r>
            <a:r>
              <a:rPr lang="tr-TR" dirty="0" smtClean="0">
                <a:solidFill>
                  <a:srgbClr val="FF0000"/>
                </a:solidFill>
              </a:rPr>
              <a:t> &amp; </a:t>
            </a:r>
            <a:r>
              <a:rPr lang="tr-TR" dirty="0" err="1" smtClean="0">
                <a:solidFill>
                  <a:srgbClr val="FF0000"/>
                </a:solidFill>
              </a:rPr>
              <a:t>Preparation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Dataframes</a:t>
            </a:r>
            <a:r>
              <a:rPr lang="tr-TR" dirty="0" smtClean="0"/>
              <a:t> </a:t>
            </a:r>
            <a:r>
              <a:rPr lang="tr-TR" dirty="0" err="1" smtClean="0"/>
              <a:t>merged</a:t>
            </a:r>
            <a:r>
              <a:rPr lang="tr-TR" dirty="0" smtClean="0"/>
              <a:t> </a:t>
            </a:r>
            <a:r>
              <a:rPr lang="tr-TR" dirty="0" err="1" smtClean="0"/>
              <a:t>into</a:t>
            </a:r>
            <a:r>
              <a:rPr lang="tr-TR" dirty="0" smtClean="0"/>
              <a:t> a main </a:t>
            </a:r>
            <a:r>
              <a:rPr lang="tr-TR" dirty="0" err="1" smtClean="0"/>
              <a:t>dataframe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65" y="2707292"/>
            <a:ext cx="8432619" cy="315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8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Analyzing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Neighborhoods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Elbow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determine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clusters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11" y="2558127"/>
            <a:ext cx="5963377" cy="3938499"/>
          </a:xfrm>
          <a:prstGeom prst="rect">
            <a:avLst/>
          </a:prstGeom>
        </p:spPr>
      </p:pic>
      <p:cxnSp>
        <p:nvCxnSpPr>
          <p:cNvPr id="7" name="Düz Ok Bağlayıcısı 6"/>
          <p:cNvCxnSpPr/>
          <p:nvPr/>
        </p:nvCxnSpPr>
        <p:spPr>
          <a:xfrm flipV="1">
            <a:off x="6197600" y="3223491"/>
            <a:ext cx="304800" cy="5172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8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Analyzing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Neighborhoods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Cluster 0 : 10 </a:t>
            </a:r>
            <a:r>
              <a:rPr lang="tr-TR" dirty="0" err="1" smtClean="0"/>
              <a:t>venues</a:t>
            </a:r>
            <a:r>
              <a:rPr lang="tr-TR" dirty="0" smtClean="0"/>
              <a:t> &amp; 2500 EUR/m2</a:t>
            </a:r>
          </a:p>
          <a:p>
            <a:endParaRPr lang="tr-TR" dirty="0"/>
          </a:p>
          <a:p>
            <a:r>
              <a:rPr lang="tr-TR" dirty="0" smtClean="0"/>
              <a:t>Cluster 1: 30 </a:t>
            </a:r>
            <a:r>
              <a:rPr lang="tr-TR" dirty="0" err="1" smtClean="0"/>
              <a:t>venues</a:t>
            </a:r>
            <a:r>
              <a:rPr lang="tr-TR" dirty="0" smtClean="0"/>
              <a:t> &amp; 4000 EUR/m2</a:t>
            </a:r>
          </a:p>
          <a:p>
            <a:endParaRPr lang="tr-TR" dirty="0"/>
          </a:p>
          <a:p>
            <a:r>
              <a:rPr lang="tr-TR" dirty="0" smtClean="0"/>
              <a:t>Cluster 2: 65 </a:t>
            </a:r>
            <a:r>
              <a:rPr lang="tr-TR" dirty="0" err="1" smtClean="0"/>
              <a:t>venues</a:t>
            </a:r>
            <a:r>
              <a:rPr lang="tr-TR" dirty="0" smtClean="0"/>
              <a:t> &amp; 6000 EUR/m2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836" y="1265030"/>
            <a:ext cx="3990110" cy="526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2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Analyzing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Neighborhoods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err="1" smtClean="0"/>
              <a:t>Highest</a:t>
            </a:r>
            <a:endParaRPr lang="tr-TR" dirty="0"/>
          </a:p>
          <a:p>
            <a:pPr lvl="1"/>
            <a:r>
              <a:rPr lang="tr-TR" sz="3000" dirty="0" err="1" smtClean="0">
                <a:solidFill>
                  <a:schemeClr val="accent6"/>
                </a:solidFill>
              </a:rPr>
              <a:t>Salamanca</a:t>
            </a:r>
            <a:endParaRPr lang="tr-TR" sz="30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tr-TR" dirty="0"/>
          </a:p>
          <a:p>
            <a:r>
              <a:rPr lang="tr-TR" dirty="0" err="1" smtClean="0"/>
              <a:t>Lowest</a:t>
            </a:r>
            <a:endParaRPr lang="tr-TR" dirty="0" smtClean="0"/>
          </a:p>
          <a:p>
            <a:pPr lvl="1"/>
            <a:r>
              <a:rPr lang="tr-TR" sz="3000" dirty="0" err="1" smtClean="0">
                <a:solidFill>
                  <a:srgbClr val="FFC000"/>
                </a:solidFill>
              </a:rPr>
              <a:t>Villaverde</a:t>
            </a:r>
            <a:endParaRPr lang="tr-TR" sz="3000" dirty="0">
              <a:solidFill>
                <a:srgbClr val="FFC000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90" y="1338747"/>
            <a:ext cx="8218767" cy="492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4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295</Words>
  <Application>Microsoft Office PowerPoint</Application>
  <PresentationFormat>Geniş ekran</PresentationFormat>
  <Paragraphs>54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Teması</vt:lpstr>
      <vt:lpstr>House Prices in Madrid Abdurrahim Akbulut</vt:lpstr>
      <vt:lpstr>Introduction</vt:lpstr>
      <vt:lpstr>Introduction</vt:lpstr>
      <vt:lpstr>Data Acquisition &amp; Preparation</vt:lpstr>
      <vt:lpstr>Data Acquisition &amp; Preparation</vt:lpstr>
      <vt:lpstr>Data Acquisition &amp; Preparation</vt:lpstr>
      <vt:lpstr>Analyzing Neighborhoods</vt:lpstr>
      <vt:lpstr>Analyzing Neighborhoods</vt:lpstr>
      <vt:lpstr>Analyzing Neighborhoods</vt:lpstr>
      <vt:lpstr>Analyzing Neighborhoods</vt:lpstr>
      <vt:lpstr>Conclusion</vt:lpstr>
      <vt:lpstr>THANK YOU FOR YOUR TIME! 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in Madrid</dc:title>
  <dc:creator>user</dc:creator>
  <cp:lastModifiedBy>user</cp:lastModifiedBy>
  <cp:revision>7</cp:revision>
  <dcterms:created xsi:type="dcterms:W3CDTF">2020-05-31T20:49:26Z</dcterms:created>
  <dcterms:modified xsi:type="dcterms:W3CDTF">2020-05-31T21:51:46Z</dcterms:modified>
</cp:coreProperties>
</file>