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2"/>
  </p:notesMasterIdLst>
  <p:handoutMasterIdLst>
    <p:handoutMasterId r:id="rId13"/>
  </p:handoutMasterIdLst>
  <p:sldIdLst>
    <p:sldId id="256" r:id="rId2"/>
    <p:sldId id="265" r:id="rId3"/>
    <p:sldId id="267" r:id="rId4"/>
    <p:sldId id="279" r:id="rId5"/>
    <p:sldId id="278" r:id="rId6"/>
    <p:sldId id="275" r:id="rId7"/>
    <p:sldId id="277" r:id="rId8"/>
    <p:sldId id="276" r:id="rId9"/>
    <p:sldId id="269" r:id="rId10"/>
    <p:sldId id="270" r:id="rId11"/>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8E34"/>
    <a:srgbClr val="FFFFCC"/>
    <a:srgbClr val="050121"/>
    <a:srgbClr val="333333"/>
    <a:srgbClr val="580000"/>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4" autoAdjust="0"/>
    <p:restoredTop sz="91127" autoAdjust="0"/>
  </p:normalViewPr>
  <p:slideViewPr>
    <p:cSldViewPr>
      <p:cViewPr varScale="1">
        <p:scale>
          <a:sx n="104" d="100"/>
          <a:sy n="104" d="100"/>
        </p:scale>
        <p:origin x="212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1:22:23.753"/>
    </inkml:context>
    <inkml:brush xml:id="br0">
      <inkml:brushProperty name="width" value="0.05" units="cm"/>
      <inkml:brushProperty name="height" value="0.05" units="cm"/>
    </inkml:brush>
  </inkml:definitions>
  <inkml:trace contextRef="#ctx0" brushRef="#br0">2410 0 24575,'-2389'0'-1365,"2368"0"-5461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1:22:28.435"/>
    </inkml:context>
    <inkml:brush xml:id="br0">
      <inkml:brushProperty name="width" value="0.05" units="cm"/>
      <inkml:brushProperty name="height" value="0.05" units="cm"/>
    </inkml:brush>
  </inkml:definitions>
  <inkml:trace contextRef="#ctx0" brushRef="#br0">213 1 24575,'-2'5'0,"1"1"0,-1-1 0,-1 1 0,1-1 0,-1 0 0,-4 7 0,1-1 0,-10 13 0,0 0 0,-32 36 0,31-41 0,1 0 0,1 1 0,1 1 0,-13 26 0,24-41 0,1 0 0,-1 0 0,1 1 0,0-1 0,1 1 0,-1-1 0,1 1 0,0 0 0,1-1 0,0 1 0,0 0 0,0-1 0,1 1 0,0 0 0,1-1 0,-1 1 0,1 0 0,0-1 0,1 0 0,4 9 0,-1-5 0,1-1 0,-1-1 0,2 1 0,-1-1 0,1 0 0,0-1 0,1 0 0,0 0 0,0-1 0,0 0 0,18 8 0,158 81-1365,-162-83-5461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1:22:33.397"/>
    </inkml:context>
    <inkml:brush xml:id="br0">
      <inkml:brushProperty name="width" value="0.05" units="cm"/>
      <inkml:brushProperty name="height" value="0.05" units="cm"/>
    </inkml:brush>
  </inkml:definitions>
  <inkml:trace contextRef="#ctx0" brushRef="#br0">2068 1 24575,'-1076'0'0,"912"13"0,25-1 0,-309-10 65,231-4-1495,193 3-5396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1:22:42.764"/>
    </inkml:context>
    <inkml:brush xml:id="br0">
      <inkml:brushProperty name="width" value="0.05" units="cm"/>
      <inkml:brushProperty name="height" value="0.05" units="cm"/>
    </inkml:brush>
  </inkml:definitions>
  <inkml:trace contextRef="#ctx0" brushRef="#br0">269 0 24575,'-5'0'0,"-5"0"0,-6 0 0,0 5 0,-2 0 0,2 5 0,0 5 0,-7 4 0,-4 4 0,-1 2 0,-1 1 0,4 1 0,3 0 0,5-4-8191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1:22:43.289"/>
    </inkml:context>
    <inkml:brush xml:id="br0">
      <inkml:brushProperty name="width" value="0.05" units="cm"/>
      <inkml:brushProperty name="height" value="0.05" units="cm"/>
    </inkml:brush>
  </inkml:definitions>
  <inkml:trace contextRef="#ctx0" brushRef="#br0">1 1 24575,'1'8'0,"0"1"0,0-1 0,1 1 0,0-1 0,1 0 0,0 0 0,0 0 0,1 0 0,-1 0 0,2 0 0,10 13 0,6 7 0,41 39 0,-52-57 0,94 98-1365,-84-90-5461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1:23:04.509"/>
    </inkml:context>
    <inkml:brush xml:id="br0">
      <inkml:brushProperty name="width" value="0.05" units="cm"/>
      <inkml:brushProperty name="height" value="0.05" units="cm"/>
    </inkml:brush>
  </inkml:definitions>
  <inkml:trace contextRef="#ctx0" brushRef="#br0">0 1 24575,'14'17'0,"0"0"0,-2 2 0,0-1 0,-1 1 0,11 28 0,-6-13 0,118 270 0,-31-64 0,-53-127 0,-18-37 0,47 79 0,-38-85 0,35 87 0,-68-136-195,0 0 0,-2 0 0,0 1 0,-2-1 0,0 1 0,1 30 0,-5-28-6631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1:23:05.379"/>
    </inkml:context>
    <inkml:brush xml:id="br0">
      <inkml:brushProperty name="width" value="0.05" units="cm"/>
      <inkml:brushProperty name="height" value="0.05" units="cm"/>
    </inkml:brush>
  </inkml:definitions>
  <inkml:trace contextRef="#ctx0" brushRef="#br0">0 0 24575,'0'5'0,"0"5"0,0 11 0,0 5 0,0 13 0,0 3 0,0 4 0,0 2 0,0-1 0,0-1 0,0-3 0,0-5 0,0-4 0,0-8-8191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1:23:06.173"/>
    </inkml:context>
    <inkml:brush xml:id="br0">
      <inkml:brushProperty name="width" value="0.05" units="cm"/>
      <inkml:brushProperty name="height" value="0.05" units="cm"/>
    </inkml:brush>
  </inkml:definitions>
  <inkml:trace contextRef="#ctx0" brushRef="#br0">0 2 24575,'17'-1'0,"0"0"0,0 2 0,0 0 0,-1 1 0,1 1 0,-1 0 0,1 1 0,-1 1 0,-1 1 0,1 0 0,20 12 0,132 97 0,-113-74 0,2-2 0,73 36 0,-46-45-1365,-62-22-5461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24T21:23:10.358"/>
    </inkml:context>
    <inkml:brush xml:id="br0">
      <inkml:brushProperty name="width" value="0.05" units="cm"/>
      <inkml:brushProperty name="height" value="0.05" units="cm"/>
    </inkml:brush>
  </inkml:definitions>
  <inkml:trace contextRef="#ctx0" brushRef="#br0">1 1 24575,'0'499'-1365,"0"-476"-5461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4B167137-106F-4911-9F48-D7586CE25DE7}" type="slidenum">
              <a:rPr lang="tr-TR" altLang="en-US"/>
              <a:pPr>
                <a:spcBef>
                  <a:spcPct val="0"/>
                </a:spcBef>
              </a:pPr>
              <a:t>2</a:t>
            </a:fld>
            <a:endParaRPr lang="tr-TR"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3</a:t>
            </a:fld>
            <a:endParaRPr lang="tr-TR" altLang="en-US"/>
          </a:p>
        </p:txBody>
      </p:sp>
    </p:spTree>
    <p:extLst>
      <p:ext uri="{BB962C8B-B14F-4D97-AF65-F5344CB8AC3E}">
        <p14:creationId xmlns:p14="http://schemas.microsoft.com/office/powerpoint/2010/main" val="2376577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6</a:t>
            </a:fld>
            <a:endParaRPr lang="tr-TR" altLang="en-US"/>
          </a:p>
        </p:txBody>
      </p:sp>
    </p:spTree>
    <p:extLst>
      <p:ext uri="{BB962C8B-B14F-4D97-AF65-F5344CB8AC3E}">
        <p14:creationId xmlns:p14="http://schemas.microsoft.com/office/powerpoint/2010/main" val="67696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7</a:t>
            </a:fld>
            <a:endParaRPr lang="tr-TR" altLang="en-US"/>
          </a:p>
        </p:txBody>
      </p:sp>
    </p:spTree>
    <p:extLst>
      <p:ext uri="{BB962C8B-B14F-4D97-AF65-F5344CB8AC3E}">
        <p14:creationId xmlns:p14="http://schemas.microsoft.com/office/powerpoint/2010/main" val="1375572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0A91FC6-3D07-4992-B64E-8B2198E1DD72}" type="slidenum">
              <a:rPr lang="tr-TR" altLang="en-US" smtClean="0"/>
              <a:pPr/>
              <a:t>8</a:t>
            </a:fld>
            <a:endParaRPr lang="tr-TR" altLang="en-US"/>
          </a:p>
        </p:txBody>
      </p:sp>
    </p:spTree>
    <p:extLst>
      <p:ext uri="{BB962C8B-B14F-4D97-AF65-F5344CB8AC3E}">
        <p14:creationId xmlns:p14="http://schemas.microsoft.com/office/powerpoint/2010/main" val="2628719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a:solidFill>
                  <a:srgbClr val="FFFFCC"/>
                </a:solidFill>
                <a:latin typeface="Tahoma" pitchFamily="34" charset="0"/>
              </a:rPr>
              <a:t>Bilgisayar Mühendisliği Bölümü</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a:p>
        </p:txBody>
      </p:sp>
    </p:spTree>
    <p:extLst>
      <p:ext uri="{BB962C8B-B14F-4D97-AF65-F5344CB8AC3E}">
        <p14:creationId xmlns:p14="http://schemas.microsoft.com/office/powerpoint/2010/main" val="811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a:p>
        </p:txBody>
      </p:sp>
    </p:spTree>
    <p:extLst>
      <p:ext uri="{BB962C8B-B14F-4D97-AF65-F5344CB8AC3E}">
        <p14:creationId xmlns:p14="http://schemas.microsoft.com/office/powerpoint/2010/main" val="143115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a:p>
        </p:txBody>
      </p:sp>
    </p:spTree>
    <p:extLst>
      <p:ext uri="{BB962C8B-B14F-4D97-AF65-F5344CB8AC3E}">
        <p14:creationId xmlns:p14="http://schemas.microsoft.com/office/powerpoint/2010/main" val="181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a:t>Asıl başlık stili için tıklatın</a:t>
            </a: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a:p>
        </p:txBody>
      </p:sp>
    </p:spTree>
    <p:extLst>
      <p:ext uri="{BB962C8B-B14F-4D97-AF65-F5344CB8AC3E}">
        <p14:creationId xmlns:p14="http://schemas.microsoft.com/office/powerpoint/2010/main" val="65808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a:t>As</a:t>
            </a:r>
            <a:r>
              <a:rPr lang="en-US" dirty="0"/>
              <a:t>I</a:t>
            </a:r>
            <a:r>
              <a:rPr lang="tr-TR" dirty="0"/>
              <a:t>l başl</a:t>
            </a:r>
            <a:r>
              <a:rPr lang="en-US" dirty="0"/>
              <a:t>I</a:t>
            </a:r>
            <a:r>
              <a:rPr lang="tr-TR" dirty="0"/>
              <a:t>k st</a:t>
            </a:r>
            <a:r>
              <a:rPr lang="en-US" dirty="0"/>
              <a:t>İ</a:t>
            </a:r>
            <a:r>
              <a:rPr lang="tr-TR" dirty="0"/>
              <a:t>l</a:t>
            </a:r>
            <a:r>
              <a:rPr lang="en-US" dirty="0"/>
              <a:t>İ</a:t>
            </a:r>
            <a:r>
              <a:rPr lang="tr-TR" dirty="0"/>
              <a:t> </a:t>
            </a:r>
            <a:r>
              <a:rPr lang="en-US" dirty="0"/>
              <a:t>İ</a:t>
            </a:r>
            <a:r>
              <a:rPr lang="tr-TR" dirty="0"/>
              <a:t>ç</a:t>
            </a:r>
            <a:r>
              <a:rPr lang="en-US" dirty="0"/>
              <a:t>İ</a:t>
            </a:r>
            <a:r>
              <a:rPr lang="tr-TR" dirty="0"/>
              <a:t>n t</a:t>
            </a:r>
            <a:r>
              <a:rPr lang="en-US" dirty="0"/>
              <a:t>I</a:t>
            </a:r>
            <a:r>
              <a:rPr lang="tr-TR" dirty="0"/>
              <a:t>klat</a:t>
            </a:r>
            <a:r>
              <a:rPr lang="en-US" dirty="0"/>
              <a:t>I</a:t>
            </a:r>
            <a:r>
              <a:rPr lang="tr-TR" dirty="0"/>
              <a:t>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a:p>
        </p:txBody>
      </p:sp>
    </p:spTree>
    <p:extLst>
      <p:ext uri="{BB962C8B-B14F-4D97-AF65-F5344CB8AC3E}">
        <p14:creationId xmlns:p14="http://schemas.microsoft.com/office/powerpoint/2010/main" val="24532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a:p>
        </p:txBody>
      </p:sp>
    </p:spTree>
    <p:extLst>
      <p:ext uri="{BB962C8B-B14F-4D97-AF65-F5344CB8AC3E}">
        <p14:creationId xmlns:p14="http://schemas.microsoft.com/office/powerpoint/2010/main" val="303787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a:p>
        </p:txBody>
      </p:sp>
    </p:spTree>
    <p:extLst>
      <p:ext uri="{BB962C8B-B14F-4D97-AF65-F5344CB8AC3E}">
        <p14:creationId xmlns:p14="http://schemas.microsoft.com/office/powerpoint/2010/main" val="41449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a:p>
        </p:txBody>
      </p:sp>
    </p:spTree>
    <p:extLst>
      <p:ext uri="{BB962C8B-B14F-4D97-AF65-F5344CB8AC3E}">
        <p14:creationId xmlns:p14="http://schemas.microsoft.com/office/powerpoint/2010/main" val="4037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a:p>
        </p:txBody>
      </p:sp>
    </p:spTree>
    <p:extLst>
      <p:ext uri="{BB962C8B-B14F-4D97-AF65-F5344CB8AC3E}">
        <p14:creationId xmlns:p14="http://schemas.microsoft.com/office/powerpoint/2010/main" val="40965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a:p>
        </p:txBody>
      </p:sp>
    </p:spTree>
    <p:extLst>
      <p:ext uri="{BB962C8B-B14F-4D97-AF65-F5344CB8AC3E}">
        <p14:creationId xmlns:p14="http://schemas.microsoft.com/office/powerpoint/2010/main" val="19628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a:p>
        </p:txBody>
      </p:sp>
    </p:spTree>
    <p:extLst>
      <p:ext uri="{BB962C8B-B14F-4D97-AF65-F5344CB8AC3E}">
        <p14:creationId xmlns:p14="http://schemas.microsoft.com/office/powerpoint/2010/main" val="2576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a:t>Click to edit Master text styles</a:t>
            </a:r>
          </a:p>
          <a:p>
            <a:pPr lvl="1"/>
            <a:r>
              <a:rPr lang="tr-TR" altLang="en-US" dirty="0"/>
              <a:t>Second level</a:t>
            </a:r>
          </a:p>
          <a:p>
            <a:pPr lvl="2"/>
            <a:r>
              <a:rPr lang="tr-TR" altLang="en-US" dirty="0"/>
              <a:t>Third level</a:t>
            </a:r>
          </a:p>
          <a:p>
            <a:pPr lvl="3"/>
            <a:r>
              <a:rPr lang="tr-TR" altLang="en-US" dirty="0"/>
              <a:t>Fourth level</a:t>
            </a:r>
          </a:p>
          <a:p>
            <a:pPr lvl="4"/>
            <a:r>
              <a:rPr lang="tr-TR" altLang="en-US" dirty="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a:solidFill>
                  <a:schemeClr val="bg1"/>
                </a:solidFill>
                <a:effectLst>
                  <a:outerShdw blurRad="38100" dist="38100" dir="2700000" algn="tl">
                    <a:srgbClr val="000000">
                      <a:alpha val="43137"/>
                    </a:srgbClr>
                  </a:outerShdw>
                </a:effectLst>
                <a:ea typeface="Batang" pitchFamily="18" charset="-127"/>
              </a:rPr>
              <a:t>GT</a:t>
            </a:r>
            <a:r>
              <a:rPr lang="en-US" sz="1200" b="1" dirty="0">
                <a:solidFill>
                  <a:schemeClr val="bg1"/>
                </a:solidFill>
                <a:effectLst>
                  <a:outerShdw blurRad="38100" dist="38100" dir="2700000" algn="tl">
                    <a:srgbClr val="000000">
                      <a:alpha val="43137"/>
                    </a:srgbClr>
                  </a:outerShdw>
                </a:effectLst>
                <a:ea typeface="Batang" pitchFamily="18" charset="-127"/>
              </a:rPr>
              <a:t>Ü </a:t>
            </a:r>
            <a:r>
              <a:rPr lang="tr-TR" sz="1200" b="1" dirty="0">
                <a:solidFill>
                  <a:schemeClr val="bg1"/>
                </a:solidFill>
                <a:effectLst>
                  <a:outerShdw blurRad="38100" dist="38100" dir="2700000" algn="tl">
                    <a:srgbClr val="000000">
                      <a:alpha val="43137"/>
                    </a:srgbClr>
                  </a:outerShdw>
                </a:effectLst>
                <a:ea typeface="Batang" pitchFamily="18" charset="-127"/>
              </a:rPr>
              <a:t>-</a:t>
            </a:r>
            <a:r>
              <a:rPr lang="en-US" sz="1200" b="1" dirty="0">
                <a:solidFill>
                  <a:schemeClr val="bg1"/>
                </a:solidFill>
                <a:effectLst>
                  <a:outerShdw blurRad="38100" dist="38100" dir="2700000" algn="tl">
                    <a:srgbClr val="000000">
                      <a:alpha val="43137"/>
                    </a:srgbClr>
                  </a:outerShdw>
                </a:effectLst>
                <a:ea typeface="Batang" pitchFamily="18" charset="-127"/>
              </a:rPr>
              <a:t> </a:t>
            </a:r>
            <a:r>
              <a:rPr lang="tr-TR" sz="1200" b="1" dirty="0">
                <a:solidFill>
                  <a:schemeClr val="bg1"/>
                </a:solidFill>
                <a:effectLst>
                  <a:outerShdw blurRad="38100" dist="38100" dir="2700000" algn="tl">
                    <a:srgbClr val="000000">
                      <a:alpha val="43137"/>
                    </a:srgbClr>
                  </a:outerShdw>
                </a:effectLst>
                <a:ea typeface="Batang" pitchFamily="18" charset="-127"/>
              </a:rPr>
              <a:t>Bilgisayar Mühendisliği Bölümü</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a:solidFill>
                  <a:schemeClr val="bg1"/>
                </a:solidFill>
                <a:effectLst>
                  <a:outerShdw blurRad="38100" dist="38100" dir="2700000" algn="tl">
                    <a:srgbClr val="000000">
                      <a:alpha val="43137"/>
                    </a:srgbClr>
                  </a:outerShdw>
                </a:effectLst>
                <a:ea typeface="Batang" pitchFamily="18" charset="-127"/>
              </a:rPr>
              <a:t>BİL 495/496 </a:t>
            </a:r>
            <a:r>
              <a:rPr lang="en-US" sz="1200" b="1" dirty="0" err="1">
                <a:solidFill>
                  <a:schemeClr val="bg1"/>
                </a:solidFill>
                <a:effectLst>
                  <a:outerShdw blurRad="38100" dist="38100" dir="2700000" algn="tl">
                    <a:srgbClr val="000000">
                      <a:alpha val="43137"/>
                    </a:srgbClr>
                  </a:outerShdw>
                </a:effectLst>
                <a:ea typeface="Batang" pitchFamily="18" charset="-127"/>
              </a:rPr>
              <a:t>Bitirme</a:t>
            </a:r>
            <a:r>
              <a:rPr lang="en-US" sz="1200" b="1" dirty="0">
                <a:solidFill>
                  <a:schemeClr val="bg1"/>
                </a:solidFill>
                <a:effectLst>
                  <a:outerShdw blurRad="38100" dist="38100" dir="2700000" algn="tl">
                    <a:srgbClr val="000000">
                      <a:alpha val="43137"/>
                    </a:srgbClr>
                  </a:outerShdw>
                </a:effectLst>
                <a:ea typeface="Batang" pitchFamily="18" charset="-127"/>
              </a:rPr>
              <a:t> </a:t>
            </a:r>
            <a:r>
              <a:rPr lang="en-US" sz="1200" b="1" dirty="0" err="1">
                <a:solidFill>
                  <a:schemeClr val="bg1"/>
                </a:solidFill>
                <a:effectLst>
                  <a:outerShdw blurRad="38100" dist="38100" dir="2700000" algn="tl">
                    <a:srgbClr val="000000">
                      <a:alpha val="43137"/>
                    </a:srgbClr>
                  </a:outerShdw>
                </a:effectLst>
                <a:ea typeface="Batang" pitchFamily="18" charset="-127"/>
              </a:rPr>
              <a:t>Projesi</a:t>
            </a:r>
            <a:r>
              <a:rPr lang="en-US" sz="1200" b="1" dirty="0">
                <a:solidFill>
                  <a:schemeClr val="bg1"/>
                </a:solidFill>
                <a:effectLst>
                  <a:outerShdw blurRad="38100" dist="38100" dir="2700000" algn="tl">
                    <a:srgbClr val="000000">
                      <a:alpha val="43137"/>
                    </a:srgbClr>
                  </a:outerShdw>
                </a:effectLst>
                <a:ea typeface="Batang" pitchFamily="18" charset="-127"/>
              </a:rPr>
              <a:t> </a:t>
            </a:r>
            <a:endParaRPr lang="tr-TR" sz="1200" b="1" dirty="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yamaerenay/spotify-dataset-19212020-600k-trac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3" Type="http://schemas.openxmlformats.org/officeDocument/2006/relationships/image" Target="../media/image4.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8.png"/><Relationship Id="rId19" Type="http://schemas.openxmlformats.org/officeDocument/2006/relationships/customXml" Target="../ink/ink8.xml"/><Relationship Id="rId4" Type="http://schemas.openxmlformats.org/officeDocument/2006/relationships/image" Target="../media/image5.pn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2209800"/>
            <a:ext cx="8763000" cy="1524000"/>
          </a:xfrm>
        </p:spPr>
        <p:txBody>
          <a:bodyPr/>
          <a:lstStyle/>
          <a:p>
            <a:pPr eaLnBrk="1" hangingPunct="1"/>
            <a:r>
              <a:rPr lang="en-US" altLang="en-US" sz="3600" dirty="0"/>
              <a:t>SONG POPULARITY PREDICTION</a:t>
            </a:r>
            <a:endParaRPr lang="tr-TR" altLang="en-US" sz="3600" dirty="0"/>
          </a:p>
        </p:txBody>
      </p:sp>
      <p:sp>
        <p:nvSpPr>
          <p:cNvPr id="5123" name="Rectangle 3"/>
          <p:cNvSpPr>
            <a:spLocks noGrp="1" noChangeArrowheads="1"/>
          </p:cNvSpPr>
          <p:nvPr>
            <p:ph type="subTitle" idx="1"/>
          </p:nvPr>
        </p:nvSpPr>
        <p:spPr>
          <a:xfrm>
            <a:off x="1295400" y="3810000"/>
            <a:ext cx="6400800" cy="3429000"/>
          </a:xfrm>
        </p:spPr>
        <p:txBody>
          <a:bodyPr/>
          <a:lstStyle/>
          <a:p>
            <a:pPr eaLnBrk="1" hangingPunct="1">
              <a:lnSpc>
                <a:spcPct val="80000"/>
              </a:lnSpc>
            </a:pPr>
            <a:endParaRPr lang="tr-TR" altLang="en-US" sz="2000" b="1" dirty="0"/>
          </a:p>
          <a:p>
            <a:pPr eaLnBrk="1" hangingPunct="1">
              <a:lnSpc>
                <a:spcPct val="80000"/>
              </a:lnSpc>
            </a:pPr>
            <a:r>
              <a:rPr lang="tr-TR" altLang="en-US" sz="2000" b="1" dirty="0"/>
              <a:t>BIL 49</a:t>
            </a:r>
            <a:r>
              <a:rPr lang="en-US" altLang="en-US" sz="2000" b="1" dirty="0"/>
              <a:t>5</a:t>
            </a:r>
            <a:endParaRPr lang="tr-TR" altLang="en-US" sz="2000" b="1" dirty="0"/>
          </a:p>
          <a:p>
            <a:pPr eaLnBrk="1" hangingPunct="1">
              <a:lnSpc>
                <a:spcPct val="80000"/>
              </a:lnSpc>
            </a:pPr>
            <a:r>
              <a:rPr lang="tr-TR" altLang="en-US" sz="2000" b="1" dirty="0"/>
              <a:t>Preliminary Presentation</a:t>
            </a:r>
            <a:endParaRPr lang="en-US" altLang="en-US" sz="2000" b="1" dirty="0"/>
          </a:p>
          <a:p>
            <a:pPr eaLnBrk="1" hangingPunct="1">
              <a:lnSpc>
                <a:spcPct val="80000"/>
              </a:lnSpc>
            </a:pPr>
            <a:endParaRPr lang="tr-TR" altLang="en-US" sz="1400" dirty="0"/>
          </a:p>
          <a:p>
            <a:pPr eaLnBrk="1" hangingPunct="1">
              <a:lnSpc>
                <a:spcPct val="80000"/>
              </a:lnSpc>
            </a:pPr>
            <a:endParaRPr lang="tr-TR" altLang="en-US" sz="1400" dirty="0"/>
          </a:p>
          <a:p>
            <a:pPr eaLnBrk="1" hangingPunct="1">
              <a:lnSpc>
                <a:spcPct val="80000"/>
              </a:lnSpc>
            </a:pPr>
            <a:r>
              <a:rPr lang="en-US" altLang="en-US" sz="2000" b="1" dirty="0"/>
              <a:t>Abdurrahman BULUT</a:t>
            </a:r>
            <a:endParaRPr lang="tr-TR" altLang="en-US" sz="2000" b="1" dirty="0"/>
          </a:p>
          <a:p>
            <a:pPr eaLnBrk="1" hangingPunct="1">
              <a:lnSpc>
                <a:spcPct val="80000"/>
              </a:lnSpc>
            </a:pPr>
            <a:endParaRPr lang="tr-TR" altLang="en-US" sz="2000" b="1" dirty="0"/>
          </a:p>
          <a:p>
            <a:pPr eaLnBrk="1" hangingPunct="1"/>
            <a:r>
              <a:rPr lang="tr-TR" altLang="en-US" sz="2000" b="1" dirty="0"/>
              <a:t>Project </a:t>
            </a:r>
            <a:r>
              <a:rPr lang="tr-TR" altLang="en-US" sz="2000" b="1" dirty="0" err="1"/>
              <a:t>Supervisor</a:t>
            </a:r>
            <a:r>
              <a:rPr lang="tr-TR" altLang="en-US" sz="2000" b="1" dirty="0"/>
              <a:t>: </a:t>
            </a:r>
            <a:r>
              <a:rPr lang="en-US" altLang="en-US" sz="2000" b="1" dirty="0"/>
              <a:t>Dr. </a:t>
            </a:r>
            <a:r>
              <a:rPr lang="tr-TR" altLang="en-US" sz="2000" b="1" dirty="0"/>
              <a:t>GÖKHAN KAYA</a:t>
            </a:r>
          </a:p>
          <a:p>
            <a:pPr eaLnBrk="1" hangingPunct="1"/>
            <a:r>
              <a:rPr lang="en-US" altLang="en-US" sz="1800" b="1" dirty="0"/>
              <a:t>October</a:t>
            </a:r>
            <a:r>
              <a:rPr lang="tr-TR" altLang="en-US" sz="1800" b="1" dirty="0"/>
              <a:t>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10</a:t>
            </a:fld>
            <a:endParaRPr lang="tr-TR" altLang="en-US" sz="1000">
              <a:solidFill>
                <a:srgbClr val="FFFFE5"/>
              </a:solidFill>
            </a:endParaRPr>
          </a:p>
        </p:txBody>
      </p:sp>
      <p:sp>
        <p:nvSpPr>
          <p:cNvPr id="21507" name="Rectangle 2"/>
          <p:cNvSpPr>
            <a:spLocks noGrp="1" noChangeArrowheads="1"/>
          </p:cNvSpPr>
          <p:nvPr>
            <p:ph type="title"/>
          </p:nvPr>
        </p:nvSpPr>
        <p:spPr/>
        <p:txBody>
          <a:bodyPr/>
          <a:lstStyle/>
          <a:p>
            <a:pPr eaLnBrk="1" hangingPunct="1"/>
            <a:r>
              <a:rPr lang="en-US" altLang="en-US" sz="4000" dirty="0"/>
              <a:t>R</a:t>
            </a:r>
            <a:r>
              <a:rPr lang="tr-TR" altLang="en-US" sz="4000" dirty="0" err="1"/>
              <a:t>esources</a:t>
            </a:r>
            <a:endParaRPr lang="tr-TR" altLang="en-US" sz="4000" dirty="0"/>
          </a:p>
        </p:txBody>
      </p:sp>
      <p:sp>
        <p:nvSpPr>
          <p:cNvPr id="21508" name="Rectangle 3"/>
          <p:cNvSpPr>
            <a:spLocks noGrp="1" noChangeArrowheads="1"/>
          </p:cNvSpPr>
          <p:nvPr>
            <p:ph type="body" idx="1"/>
          </p:nvPr>
        </p:nvSpPr>
        <p:spPr>
          <a:xfrm>
            <a:off x="0" y="914400"/>
            <a:ext cx="9144000" cy="5410200"/>
          </a:xfrm>
        </p:spPr>
        <p:txBody>
          <a:bodyPr/>
          <a:lstStyle/>
          <a:p>
            <a:pPr marL="514350" indent="-514350" eaLnBrk="1" hangingPunct="1">
              <a:buFontTx/>
              <a:buAutoNum type="arabicPeriod"/>
            </a:pPr>
            <a:endParaRPr lang="en-US" altLang="en-US" sz="1600" dirty="0"/>
          </a:p>
          <a:p>
            <a:pPr marL="514350" indent="-514350" eaLnBrk="1" hangingPunct="1">
              <a:buFontTx/>
              <a:buAutoNum type="arabicPeriod"/>
            </a:pPr>
            <a:r>
              <a:rPr lang="en-US" altLang="en-US" sz="1600" dirty="0"/>
              <a:t>“Web API Reference — Spotify for Developers.”</a:t>
            </a:r>
          </a:p>
          <a:p>
            <a:pPr marL="514350" indent="-514350" eaLnBrk="1" hangingPunct="1">
              <a:buFontTx/>
              <a:buAutoNum type="arabicPeriod"/>
            </a:pPr>
            <a:endParaRPr lang="en-US" altLang="en-US" sz="1600" dirty="0"/>
          </a:p>
          <a:p>
            <a:pPr marL="514350" indent="-514350" eaLnBrk="1" hangingPunct="1">
              <a:buFontTx/>
              <a:buAutoNum type="arabicPeriod"/>
            </a:pPr>
            <a:r>
              <a:rPr lang="en-US" altLang="en-US" sz="1600" dirty="0"/>
              <a:t>“Spotify Dataset 1921-2020, 600k+ Tracks” </a:t>
            </a:r>
            <a:r>
              <a:rPr lang="en-US" altLang="en-US" sz="1600" dirty="0" err="1"/>
              <a:t>Yamac</a:t>
            </a:r>
            <a:r>
              <a:rPr lang="en-US" altLang="en-US" sz="1600" dirty="0"/>
              <a:t> </a:t>
            </a:r>
            <a:r>
              <a:rPr lang="en-US" altLang="en-US" sz="1600" dirty="0" err="1"/>
              <a:t>Eren</a:t>
            </a:r>
            <a:r>
              <a:rPr lang="en-US" altLang="en-US" sz="1600" dirty="0"/>
              <a:t> Ay, </a:t>
            </a:r>
            <a:r>
              <a:rPr lang="en-US" altLang="en-US" sz="1600" dirty="0">
                <a:hlinkClick r:id="rId2"/>
              </a:rPr>
              <a:t>https://www.kaggle.com/datasets/yamaerenay/spotify-dataset-19212020-600k-tracks</a:t>
            </a:r>
            <a:endParaRPr lang="en-US" altLang="en-US" sz="1600" dirty="0"/>
          </a:p>
          <a:p>
            <a:pPr marL="514350" indent="-514350" eaLnBrk="1" hangingPunct="1">
              <a:buFontTx/>
              <a:buAutoNum type="arabicPeriod"/>
            </a:pPr>
            <a:endParaRPr lang="en-US" altLang="en-US" sz="1600" dirty="0"/>
          </a:p>
          <a:p>
            <a:pPr marL="514350" indent="-514350" eaLnBrk="1" hangingPunct="1">
              <a:buFontTx/>
              <a:buAutoNum type="arabicPeriod"/>
            </a:pPr>
            <a:r>
              <a:rPr lang="en-US" altLang="en-US" sz="1600" dirty="0"/>
              <a:t>“</a:t>
            </a:r>
            <a:r>
              <a:rPr lang="tr-TR" altLang="en-US" sz="1600" dirty="0" err="1"/>
              <a:t>Predicting</a:t>
            </a:r>
            <a:r>
              <a:rPr lang="tr-TR" altLang="en-US" sz="1600" dirty="0"/>
              <a:t> </a:t>
            </a:r>
            <a:r>
              <a:rPr lang="tr-TR" altLang="en-US" sz="1600" dirty="0" err="1"/>
              <a:t>Song</a:t>
            </a:r>
            <a:r>
              <a:rPr lang="tr-TR" altLang="en-US" sz="1600" dirty="0"/>
              <a:t> </a:t>
            </a:r>
            <a:r>
              <a:rPr lang="tr-TR" altLang="en-US" sz="1600" dirty="0" err="1"/>
              <a:t>Popularity</a:t>
            </a:r>
            <a:r>
              <a:rPr lang="en-US" altLang="en-US" sz="1600" dirty="0"/>
              <a:t>”, Katherine Lin, Rudolf Newman</a:t>
            </a:r>
          </a:p>
          <a:p>
            <a:pPr marL="514350" indent="-514350" eaLnBrk="1" hangingPunct="1">
              <a:buFontTx/>
              <a:buAutoNum type="arabicPeriod"/>
            </a:pPr>
            <a:endParaRPr lang="en-US" altLang="en-US" sz="1600" dirty="0"/>
          </a:p>
          <a:p>
            <a:pPr marL="514350" indent="-514350" eaLnBrk="1" hangingPunct="1">
              <a:buFontTx/>
              <a:buAutoNum type="arabicPeriod"/>
            </a:pPr>
            <a:r>
              <a:rPr lang="en-US" altLang="en-US" sz="1600" dirty="0"/>
              <a:t>“A Classification Based Approach to the Prediction of Song Popularity”, </a:t>
            </a:r>
            <a:r>
              <a:rPr lang="en-US" altLang="en-US" sz="1600" dirty="0" err="1"/>
              <a:t>Jigisha</a:t>
            </a:r>
            <a:r>
              <a:rPr lang="en-US" altLang="en-US" sz="1600" dirty="0"/>
              <a:t> Kamal, </a:t>
            </a:r>
            <a:r>
              <a:rPr lang="en-US" altLang="en-US" sz="1600" dirty="0" err="1"/>
              <a:t>Pankhuri</a:t>
            </a:r>
            <a:r>
              <a:rPr lang="en-US" altLang="en-US" sz="1600" dirty="0"/>
              <a:t> Priya, </a:t>
            </a:r>
            <a:r>
              <a:rPr lang="en-US" altLang="en-US" sz="1600" dirty="0" err="1"/>
              <a:t>Anala</a:t>
            </a:r>
            <a:r>
              <a:rPr lang="en-US" altLang="en-US" sz="1600" dirty="0"/>
              <a:t> M R and Smitha G R</a:t>
            </a:r>
          </a:p>
          <a:p>
            <a:pPr marL="514350" indent="-514350" eaLnBrk="1" hangingPunct="1">
              <a:buFontTx/>
              <a:buAutoNum type="arabicPeriod"/>
            </a:pPr>
            <a:endParaRPr lang="en-US" altLang="en-US" sz="1600" dirty="0"/>
          </a:p>
          <a:p>
            <a:pPr marL="514350" indent="-514350" eaLnBrk="1" hangingPunct="1">
              <a:buFontTx/>
              <a:buAutoNum type="arabicPeriod"/>
            </a:pPr>
            <a:r>
              <a:rPr lang="en-US" altLang="en-US" sz="1600" dirty="0"/>
              <a:t>“Predicting Music Popularity Using Machine Learning Algorithm and Music Metrics Available in Spotify”, Dr. Prashant Pareek, Dr. Poorna Shankar, Mr. </a:t>
            </a:r>
            <a:r>
              <a:rPr lang="en-US" altLang="en-US" sz="1600" dirty="0" err="1"/>
              <a:t>Pushpak</a:t>
            </a:r>
            <a:r>
              <a:rPr lang="en-US" altLang="en-US" sz="1600" dirty="0"/>
              <a:t> Pathak, and Ms. Nidhi </a:t>
            </a:r>
            <a:r>
              <a:rPr lang="en-US" altLang="en-US" sz="1600" dirty="0" err="1"/>
              <a:t>Sakariya</a:t>
            </a:r>
            <a:endParaRPr lang="en-US" altLang="en-US" sz="1600" dirty="0"/>
          </a:p>
          <a:p>
            <a:pPr marL="514350" indent="-514350" eaLnBrk="1" hangingPunct="1">
              <a:buFontTx/>
              <a:buAutoNum type="arabicPeriod"/>
            </a:pPr>
            <a:endParaRPr lang="en-US" altLang="en-US" sz="1600" dirty="0"/>
          </a:p>
          <a:p>
            <a:pPr marL="514350" indent="-514350" eaLnBrk="1" hangingPunct="1">
              <a:buFontTx/>
              <a:buAutoNum type="arabicPeriod"/>
            </a:pPr>
            <a:r>
              <a:rPr lang="en-US" altLang="en-US" sz="1600" dirty="0"/>
              <a:t>“Predicting a Hit Song with Machine Learning: Is there an </a:t>
            </a:r>
            <a:r>
              <a:rPr lang="en-US" altLang="en-US" sz="1600" dirty="0" err="1"/>
              <a:t>apriori</a:t>
            </a:r>
            <a:r>
              <a:rPr lang="en-US" altLang="en-US" sz="1600" dirty="0"/>
              <a:t> secret formula?”, Agha Haider Raza, </a:t>
            </a:r>
            <a:r>
              <a:rPr lang="en-US" altLang="en-US" sz="1600" dirty="0" err="1"/>
              <a:t>Krishnadas</a:t>
            </a:r>
            <a:r>
              <a:rPr lang="en-US" altLang="en-US" sz="1600" dirty="0"/>
              <a:t> </a:t>
            </a:r>
            <a:r>
              <a:rPr lang="en-US" altLang="en-US" sz="1600" dirty="0" err="1"/>
              <a:t>Nanath</a:t>
            </a:r>
            <a:r>
              <a:rPr lang="en-US" altLang="en-US" sz="1600" dirty="0"/>
              <a:t>.</a:t>
            </a:r>
            <a:br>
              <a:rPr lang="tr-TR" altLang="en-US" sz="1600" dirty="0"/>
            </a:br>
            <a:r>
              <a:rPr lang="tr-TR" altLang="en-US" sz="16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8D79C4B9-F984-4206-AFD2-FD0541FAF3C1}" type="slidenum">
              <a:rPr lang="tr-TR" altLang="en-US" sz="1000">
                <a:solidFill>
                  <a:srgbClr val="FFFFE5"/>
                </a:solidFill>
              </a:rPr>
              <a:pPr>
                <a:spcBef>
                  <a:spcPct val="0"/>
                </a:spcBef>
                <a:buFontTx/>
                <a:buNone/>
              </a:pPr>
              <a:t>2</a:t>
            </a:fld>
            <a:endParaRPr lang="tr-TR" altLang="en-US" sz="1000">
              <a:solidFill>
                <a:srgbClr val="FFFFE5"/>
              </a:solidFill>
            </a:endParaRPr>
          </a:p>
        </p:txBody>
      </p:sp>
      <p:sp>
        <p:nvSpPr>
          <p:cNvPr id="7171" name="Rectangle 3"/>
          <p:cNvSpPr>
            <a:spLocks noGrp="1" noChangeArrowheads="1"/>
          </p:cNvSpPr>
          <p:nvPr>
            <p:ph type="body" idx="1"/>
          </p:nvPr>
        </p:nvSpPr>
        <p:spPr>
          <a:xfrm>
            <a:off x="152400" y="1104900"/>
            <a:ext cx="7467600" cy="4648200"/>
          </a:xfrm>
        </p:spPr>
        <p:txBody>
          <a:bodyPr/>
          <a:lstStyle/>
          <a:p>
            <a:pPr eaLnBrk="1" hangingPunct="1">
              <a:lnSpc>
                <a:spcPct val="90000"/>
              </a:lnSpc>
            </a:pPr>
            <a:r>
              <a:rPr lang="tr-TR" altLang="en-US" sz="2000" dirty="0"/>
              <a:t>Project Definition</a:t>
            </a:r>
            <a:endParaRPr lang="en-US" altLang="en-US" sz="2000" dirty="0"/>
          </a:p>
          <a:p>
            <a:pPr eaLnBrk="1" hangingPunct="1">
              <a:lnSpc>
                <a:spcPct val="90000"/>
              </a:lnSpc>
            </a:pPr>
            <a:endParaRPr lang="en-US" altLang="en-US" sz="2000" dirty="0"/>
          </a:p>
          <a:p>
            <a:pPr eaLnBrk="1" hangingPunct="1">
              <a:lnSpc>
                <a:spcPct val="90000"/>
              </a:lnSpc>
            </a:pPr>
            <a:r>
              <a:rPr lang="en-US" altLang="en-US" sz="2000" dirty="0"/>
              <a:t>Related Works</a:t>
            </a:r>
          </a:p>
          <a:p>
            <a:pPr eaLnBrk="1" hangingPunct="1">
              <a:lnSpc>
                <a:spcPct val="90000"/>
              </a:lnSpc>
            </a:pPr>
            <a:endParaRPr lang="en-US" altLang="en-US" sz="2000" dirty="0"/>
          </a:p>
          <a:p>
            <a:pPr eaLnBrk="1" hangingPunct="1">
              <a:lnSpc>
                <a:spcPct val="90000"/>
              </a:lnSpc>
            </a:pPr>
            <a:r>
              <a:rPr lang="tr-TR" altLang="en-US" sz="2000" dirty="0"/>
              <a:t>Project Design Plan</a:t>
            </a:r>
            <a:endParaRPr lang="en-US" altLang="en-US" sz="2000" dirty="0"/>
          </a:p>
          <a:p>
            <a:pPr marL="0" indent="0" eaLnBrk="1" hangingPunct="1">
              <a:lnSpc>
                <a:spcPct val="90000"/>
              </a:lnSpc>
              <a:buNone/>
            </a:pPr>
            <a:endParaRPr lang="tr-TR" altLang="en-US" sz="2000" dirty="0"/>
          </a:p>
          <a:p>
            <a:pPr eaLnBrk="1" hangingPunct="1">
              <a:lnSpc>
                <a:spcPct val="90000"/>
              </a:lnSpc>
            </a:pPr>
            <a:r>
              <a:rPr lang="tr-TR" altLang="en-US" sz="2000" dirty="0"/>
              <a:t>Project </a:t>
            </a:r>
            <a:r>
              <a:rPr lang="en-US" altLang="en-US" sz="2000" dirty="0"/>
              <a:t>Timeline</a:t>
            </a:r>
          </a:p>
          <a:p>
            <a:pPr eaLnBrk="1" hangingPunct="1">
              <a:lnSpc>
                <a:spcPct val="90000"/>
              </a:lnSpc>
            </a:pPr>
            <a:endParaRPr lang="tr-TR" altLang="en-US" sz="2000" dirty="0"/>
          </a:p>
          <a:p>
            <a:pPr eaLnBrk="1" hangingPunct="1">
              <a:lnSpc>
                <a:spcPct val="90000"/>
              </a:lnSpc>
            </a:pPr>
            <a:r>
              <a:rPr lang="tr-TR" altLang="en-US" sz="2000" dirty="0"/>
              <a:t>Project </a:t>
            </a:r>
            <a:r>
              <a:rPr lang="tr-TR" altLang="en-US" sz="2000" dirty="0" err="1"/>
              <a:t>Requirements</a:t>
            </a:r>
            <a:endParaRPr lang="tr-TR" altLang="en-US" sz="2000" dirty="0"/>
          </a:p>
          <a:p>
            <a:pPr eaLnBrk="1" hangingPunct="1">
              <a:lnSpc>
                <a:spcPct val="90000"/>
              </a:lnSpc>
            </a:pPr>
            <a:endParaRPr lang="tr-TR" altLang="en-US" sz="2000" dirty="0"/>
          </a:p>
          <a:p>
            <a:pPr eaLnBrk="1" hangingPunct="1">
              <a:lnSpc>
                <a:spcPct val="90000"/>
              </a:lnSpc>
            </a:pPr>
            <a:r>
              <a:rPr lang="tr-TR" altLang="en-US" sz="2000" dirty="0" err="1"/>
              <a:t>Success</a:t>
            </a:r>
            <a:r>
              <a:rPr lang="tr-TR" altLang="en-US" sz="2000" dirty="0"/>
              <a:t> </a:t>
            </a:r>
            <a:r>
              <a:rPr lang="tr-TR" altLang="en-US" sz="2000" dirty="0" err="1"/>
              <a:t>Criteria</a:t>
            </a:r>
            <a:endParaRPr lang="en-US" altLang="en-US" sz="2000" dirty="0"/>
          </a:p>
          <a:p>
            <a:pPr marL="0" indent="0" eaLnBrk="1" hangingPunct="1">
              <a:lnSpc>
                <a:spcPct val="90000"/>
              </a:lnSpc>
              <a:buNone/>
            </a:pPr>
            <a:endParaRPr lang="tr-TR" altLang="en-US" sz="2000" dirty="0"/>
          </a:p>
          <a:p>
            <a:pPr eaLnBrk="1" hangingPunct="1">
              <a:lnSpc>
                <a:spcPct val="90000"/>
              </a:lnSpc>
            </a:pPr>
            <a:r>
              <a:rPr lang="en-US" altLang="en-US" sz="2000" dirty="0"/>
              <a:t>R</a:t>
            </a:r>
            <a:r>
              <a:rPr lang="tr-TR" altLang="en-US" sz="2000" dirty="0" err="1"/>
              <a:t>esources</a:t>
            </a:r>
            <a:endParaRPr lang="tr-TR" altLang="en-US" sz="2000" dirty="0"/>
          </a:p>
        </p:txBody>
      </p:sp>
      <p:sp>
        <p:nvSpPr>
          <p:cNvPr id="7172" name="Rectangle 4"/>
          <p:cNvSpPr>
            <a:spLocks noGrp="1" noChangeArrowheads="1"/>
          </p:cNvSpPr>
          <p:nvPr>
            <p:ph type="title"/>
          </p:nvPr>
        </p:nvSpPr>
        <p:spPr/>
        <p:txBody>
          <a:bodyPr/>
          <a:lstStyle/>
          <a:p>
            <a:pPr eaLnBrk="1" hangingPunct="1"/>
            <a:r>
              <a:rPr lang="en-US" altLang="en-US" sz="4000" dirty="0"/>
              <a:t>Content</a:t>
            </a:r>
            <a:endParaRPr lang="tr-TR" alt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3</a:t>
            </a:fld>
            <a:endParaRPr lang="tr-TR" altLang="en-US" sz="1000" dirty="0">
              <a:solidFill>
                <a:srgbClr val="FFFFE5"/>
              </a:solidFill>
            </a:endParaRPr>
          </a:p>
        </p:txBody>
      </p:sp>
      <p:sp>
        <p:nvSpPr>
          <p:cNvPr id="9219" name="Rectangle 2"/>
          <p:cNvSpPr>
            <a:spLocks noGrp="1" noChangeArrowheads="1"/>
          </p:cNvSpPr>
          <p:nvPr>
            <p:ph type="title"/>
          </p:nvPr>
        </p:nvSpPr>
        <p:spPr/>
        <p:txBody>
          <a:bodyPr/>
          <a:lstStyle/>
          <a:p>
            <a:pPr eaLnBrk="1" hangingPunct="1">
              <a:lnSpc>
                <a:spcPct val="90000"/>
              </a:lnSpc>
            </a:pPr>
            <a:r>
              <a:rPr lang="tr-TR" altLang="en-US" sz="4000" dirty="0"/>
              <a:t>Project Definition</a:t>
            </a:r>
          </a:p>
        </p:txBody>
      </p:sp>
      <p:sp>
        <p:nvSpPr>
          <p:cNvPr id="9220" name="Rectangle 4"/>
          <p:cNvSpPr>
            <a:spLocks noGrp="1" noChangeArrowheads="1"/>
          </p:cNvSpPr>
          <p:nvPr>
            <p:ph type="body" sz="half" idx="1"/>
          </p:nvPr>
        </p:nvSpPr>
        <p:spPr>
          <a:xfrm>
            <a:off x="4648200" y="1371600"/>
            <a:ext cx="4495800" cy="3429000"/>
          </a:xfrm>
          <a:noFill/>
        </p:spPr>
        <p:txBody>
          <a:bodyPr/>
          <a:lstStyle/>
          <a:p>
            <a:pPr marL="447675" indent="-447675" eaLnBrk="1" hangingPunct="1">
              <a:lnSpc>
                <a:spcPct val="80000"/>
              </a:lnSpc>
            </a:pPr>
            <a:r>
              <a:rPr lang="en-US" altLang="ko-KR" sz="2400" dirty="0"/>
              <a:t>What is the project about?</a:t>
            </a:r>
          </a:p>
          <a:p>
            <a:pPr marL="0" indent="0" eaLnBrk="1" hangingPunct="1">
              <a:lnSpc>
                <a:spcPct val="80000"/>
              </a:lnSpc>
              <a:buNone/>
            </a:pPr>
            <a:endParaRPr lang="en-US" altLang="ko-KR" sz="2000" dirty="0"/>
          </a:p>
          <a:p>
            <a:pPr marL="847725" lvl="1" indent="-447675" eaLnBrk="1" hangingPunct="1">
              <a:lnSpc>
                <a:spcPct val="80000"/>
              </a:lnSpc>
            </a:pPr>
            <a:endParaRPr lang="tr-TR" altLang="ko-KR" sz="2000" dirty="0"/>
          </a:p>
          <a:p>
            <a:pPr marL="847725" lvl="1" indent="-447675" eaLnBrk="1" hangingPunct="1">
              <a:lnSpc>
                <a:spcPct val="80000"/>
              </a:lnSpc>
            </a:pPr>
            <a:r>
              <a:rPr lang="en-US" sz="2000" dirty="0"/>
              <a:t>The project  is about predicting song popularity.</a:t>
            </a:r>
          </a:p>
          <a:p>
            <a:pPr marL="400050" lvl="1" indent="0" eaLnBrk="1" hangingPunct="1">
              <a:lnSpc>
                <a:spcPct val="80000"/>
              </a:lnSpc>
              <a:buNone/>
            </a:pPr>
            <a:r>
              <a:rPr lang="tr-TR" altLang="ko-KR" sz="2000" dirty="0"/>
              <a:t>   </a:t>
            </a:r>
          </a:p>
          <a:p>
            <a:pPr marL="847725" lvl="1" indent="-447675" eaLnBrk="1" hangingPunct="1">
              <a:lnSpc>
                <a:spcPct val="80000"/>
              </a:lnSpc>
            </a:pPr>
            <a:r>
              <a:rPr lang="en-US" sz="2000" dirty="0"/>
              <a:t>We will have a web page to search any song from Spotify using Spotify API.</a:t>
            </a:r>
          </a:p>
          <a:p>
            <a:pPr marL="847725" lvl="1" indent="-447675" eaLnBrk="1" hangingPunct="1">
              <a:lnSpc>
                <a:spcPct val="80000"/>
              </a:lnSpc>
            </a:pPr>
            <a:endParaRPr lang="en-US" altLang="en-US" sz="2000" dirty="0"/>
          </a:p>
          <a:p>
            <a:pPr marL="847725" lvl="1" indent="-447675" eaLnBrk="1" hangingPunct="1">
              <a:lnSpc>
                <a:spcPct val="80000"/>
              </a:lnSpc>
            </a:pPr>
            <a:r>
              <a:rPr lang="en-US" altLang="en-US" sz="2000" dirty="0"/>
              <a:t>We will be able to play the song and see the popularity.</a:t>
            </a:r>
            <a:endParaRPr lang="tr-TR" altLang="en-US" sz="2000" dirty="0"/>
          </a:p>
        </p:txBody>
      </p:sp>
      <p:sp>
        <p:nvSpPr>
          <p:cNvPr id="9221" name="Rectangle 7"/>
          <p:cNvSpPr>
            <a:spLocks noChangeArrowheads="1"/>
          </p:cNvSpPr>
          <p:nvPr/>
        </p:nvSpPr>
        <p:spPr bwMode="auto">
          <a:xfrm>
            <a:off x="304800" y="47244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endParaRPr lang="tr-TR" altLang="en-US" sz="2800" dirty="0"/>
          </a:p>
        </p:txBody>
      </p:sp>
      <p:pic>
        <p:nvPicPr>
          <p:cNvPr id="3" name="Resim 2" descr="metin içeren bir resim&#10;&#10;Açıklama otomatik olarak oluşturuldu">
            <a:extLst>
              <a:ext uri="{FF2B5EF4-FFF2-40B4-BE49-F238E27FC236}">
                <a16:creationId xmlns:a16="http://schemas.microsoft.com/office/drawing/2014/main" id="{0CBB6B5D-6E75-69DA-5A24-C3DADE94F1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914400"/>
            <a:ext cx="3348794" cy="3352800"/>
          </a:xfrm>
          <a:prstGeom prst="rect">
            <a:avLst/>
          </a:prstGeom>
        </p:spPr>
      </p:pic>
      <p:pic>
        <p:nvPicPr>
          <p:cNvPr id="5" name="Resim 4" descr="metin içeren bir resim&#10;&#10;Açıklama otomatik olarak oluşturuldu">
            <a:extLst>
              <a:ext uri="{FF2B5EF4-FFF2-40B4-BE49-F238E27FC236}">
                <a16:creationId xmlns:a16="http://schemas.microsoft.com/office/drawing/2014/main" id="{89FB4FBA-9F65-0D8A-2C7A-6614C29EFD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884" y="2927415"/>
            <a:ext cx="3193662" cy="3136769"/>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Mürekkep 7">
                <a:extLst>
                  <a:ext uri="{FF2B5EF4-FFF2-40B4-BE49-F238E27FC236}">
                    <a16:creationId xmlns:a16="http://schemas.microsoft.com/office/drawing/2014/main" id="{E4107742-FB27-B325-B9F3-88E613361EF4}"/>
                  </a:ext>
                </a:extLst>
              </p14:cNvPr>
              <p14:cNvContentPartPr/>
              <p14:nvPr/>
            </p14:nvContentPartPr>
            <p14:xfrm>
              <a:off x="2657683" y="1244171"/>
              <a:ext cx="867960" cy="360"/>
            </p14:xfrm>
          </p:contentPart>
        </mc:Choice>
        <mc:Fallback xmlns="">
          <p:pic>
            <p:nvPicPr>
              <p:cNvPr id="8" name="Mürekkep 7">
                <a:extLst>
                  <a:ext uri="{FF2B5EF4-FFF2-40B4-BE49-F238E27FC236}">
                    <a16:creationId xmlns:a16="http://schemas.microsoft.com/office/drawing/2014/main" id="{E4107742-FB27-B325-B9F3-88E613361EF4}"/>
                  </a:ext>
                </a:extLst>
              </p:cNvPr>
              <p:cNvPicPr/>
              <p:nvPr/>
            </p:nvPicPr>
            <p:blipFill>
              <a:blip r:embed="rId6"/>
              <a:stretch>
                <a:fillRect/>
              </a:stretch>
            </p:blipFill>
            <p:spPr>
              <a:xfrm>
                <a:off x="2648683" y="1235171"/>
                <a:ext cx="885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Mürekkep 10">
                <a:extLst>
                  <a:ext uri="{FF2B5EF4-FFF2-40B4-BE49-F238E27FC236}">
                    <a16:creationId xmlns:a16="http://schemas.microsoft.com/office/drawing/2014/main" id="{BD83BDD8-A81E-C6B8-C2C9-90F668955DEC}"/>
                  </a:ext>
                </a:extLst>
              </p14:cNvPr>
              <p14:cNvContentPartPr/>
              <p14:nvPr/>
            </p14:nvContentPartPr>
            <p14:xfrm>
              <a:off x="2638243" y="1121411"/>
              <a:ext cx="122760" cy="231120"/>
            </p14:xfrm>
          </p:contentPart>
        </mc:Choice>
        <mc:Fallback xmlns="">
          <p:pic>
            <p:nvPicPr>
              <p:cNvPr id="11" name="Mürekkep 10">
                <a:extLst>
                  <a:ext uri="{FF2B5EF4-FFF2-40B4-BE49-F238E27FC236}">
                    <a16:creationId xmlns:a16="http://schemas.microsoft.com/office/drawing/2014/main" id="{BD83BDD8-A81E-C6B8-C2C9-90F668955DEC}"/>
                  </a:ext>
                </a:extLst>
              </p:cNvPr>
              <p:cNvPicPr/>
              <p:nvPr/>
            </p:nvPicPr>
            <p:blipFill>
              <a:blip r:embed="rId8"/>
              <a:stretch>
                <a:fillRect/>
              </a:stretch>
            </p:blipFill>
            <p:spPr>
              <a:xfrm>
                <a:off x="2629603" y="1112771"/>
                <a:ext cx="1404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Mürekkep 11">
                <a:extLst>
                  <a:ext uri="{FF2B5EF4-FFF2-40B4-BE49-F238E27FC236}">
                    <a16:creationId xmlns:a16="http://schemas.microsoft.com/office/drawing/2014/main" id="{CC879188-30BA-29FC-894C-EC99CDC4A8FE}"/>
                  </a:ext>
                </a:extLst>
              </p14:cNvPr>
              <p14:cNvContentPartPr/>
              <p14:nvPr/>
            </p14:nvContentPartPr>
            <p14:xfrm>
              <a:off x="2875483" y="1979291"/>
              <a:ext cx="744480" cy="10080"/>
            </p14:xfrm>
          </p:contentPart>
        </mc:Choice>
        <mc:Fallback xmlns="">
          <p:pic>
            <p:nvPicPr>
              <p:cNvPr id="12" name="Mürekkep 11">
                <a:extLst>
                  <a:ext uri="{FF2B5EF4-FFF2-40B4-BE49-F238E27FC236}">
                    <a16:creationId xmlns:a16="http://schemas.microsoft.com/office/drawing/2014/main" id="{CC879188-30BA-29FC-894C-EC99CDC4A8FE}"/>
                  </a:ext>
                </a:extLst>
              </p:cNvPr>
              <p:cNvPicPr/>
              <p:nvPr/>
            </p:nvPicPr>
            <p:blipFill>
              <a:blip r:embed="rId10"/>
              <a:stretch>
                <a:fillRect/>
              </a:stretch>
            </p:blipFill>
            <p:spPr>
              <a:xfrm>
                <a:off x="2866483" y="1970651"/>
                <a:ext cx="762120" cy="27720"/>
              </a:xfrm>
              <a:prstGeom prst="rect">
                <a:avLst/>
              </a:prstGeom>
            </p:spPr>
          </p:pic>
        </mc:Fallback>
      </mc:AlternateContent>
      <p:grpSp>
        <p:nvGrpSpPr>
          <p:cNvPr id="21" name="Grup 20">
            <a:extLst>
              <a:ext uri="{FF2B5EF4-FFF2-40B4-BE49-F238E27FC236}">
                <a16:creationId xmlns:a16="http://schemas.microsoft.com/office/drawing/2014/main" id="{55C597B6-3CDC-1D47-1739-DC8FD307B62E}"/>
              </a:ext>
            </a:extLst>
          </p:cNvPr>
          <p:cNvGrpSpPr/>
          <p:nvPr/>
        </p:nvGrpSpPr>
        <p:grpSpPr>
          <a:xfrm>
            <a:off x="2884123" y="1894691"/>
            <a:ext cx="104040" cy="217440"/>
            <a:chOff x="2884123" y="1894691"/>
            <a:chExt cx="104040" cy="217440"/>
          </a:xfrm>
        </p:grpSpPr>
        <mc:AlternateContent xmlns:mc="http://schemas.openxmlformats.org/markup-compatibility/2006" xmlns:p14="http://schemas.microsoft.com/office/powerpoint/2010/main">
          <mc:Choice Requires="p14">
            <p:contentPart p14:bwMode="auto" r:id="rId11">
              <p14:nvContentPartPr>
                <p14:cNvPr id="19" name="Mürekkep 18">
                  <a:extLst>
                    <a:ext uri="{FF2B5EF4-FFF2-40B4-BE49-F238E27FC236}">
                      <a16:creationId xmlns:a16="http://schemas.microsoft.com/office/drawing/2014/main" id="{3921D4AB-66D2-6EB3-69FC-54D2CBBDAF85}"/>
                    </a:ext>
                  </a:extLst>
                </p14:cNvPr>
                <p14:cNvContentPartPr/>
                <p14:nvPr/>
              </p14:nvContentPartPr>
              <p14:xfrm>
                <a:off x="2891323" y="1894691"/>
                <a:ext cx="96840" cy="74160"/>
              </p14:xfrm>
            </p:contentPart>
          </mc:Choice>
          <mc:Fallback xmlns="">
            <p:pic>
              <p:nvPicPr>
                <p:cNvPr id="19" name="Mürekkep 18">
                  <a:extLst>
                    <a:ext uri="{FF2B5EF4-FFF2-40B4-BE49-F238E27FC236}">
                      <a16:creationId xmlns:a16="http://schemas.microsoft.com/office/drawing/2014/main" id="{3921D4AB-66D2-6EB3-69FC-54D2CBBDAF85}"/>
                    </a:ext>
                  </a:extLst>
                </p:cNvPr>
                <p:cNvPicPr/>
                <p:nvPr/>
              </p:nvPicPr>
              <p:blipFill>
                <a:blip r:embed="rId12"/>
                <a:stretch>
                  <a:fillRect/>
                </a:stretch>
              </p:blipFill>
              <p:spPr>
                <a:xfrm>
                  <a:off x="2882683" y="1885691"/>
                  <a:ext cx="11448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Mürekkep 19">
                  <a:extLst>
                    <a:ext uri="{FF2B5EF4-FFF2-40B4-BE49-F238E27FC236}">
                      <a16:creationId xmlns:a16="http://schemas.microsoft.com/office/drawing/2014/main" id="{E035BC4A-0AE4-1CF8-6184-3A0D0E8B4162}"/>
                    </a:ext>
                  </a:extLst>
                </p14:cNvPr>
                <p14:cNvContentPartPr/>
                <p14:nvPr/>
              </p14:nvContentPartPr>
              <p14:xfrm>
                <a:off x="2884123" y="1988651"/>
                <a:ext cx="93960" cy="123480"/>
              </p14:xfrm>
            </p:contentPart>
          </mc:Choice>
          <mc:Fallback xmlns="">
            <p:pic>
              <p:nvPicPr>
                <p:cNvPr id="20" name="Mürekkep 19">
                  <a:extLst>
                    <a:ext uri="{FF2B5EF4-FFF2-40B4-BE49-F238E27FC236}">
                      <a16:creationId xmlns:a16="http://schemas.microsoft.com/office/drawing/2014/main" id="{E035BC4A-0AE4-1CF8-6184-3A0D0E8B4162}"/>
                    </a:ext>
                  </a:extLst>
                </p:cNvPr>
                <p:cNvPicPr/>
                <p:nvPr/>
              </p:nvPicPr>
              <p:blipFill>
                <a:blip r:embed="rId14"/>
                <a:stretch>
                  <a:fillRect/>
                </a:stretch>
              </p:blipFill>
              <p:spPr>
                <a:xfrm>
                  <a:off x="2875483" y="1980011"/>
                  <a:ext cx="111600" cy="141120"/>
                </a:xfrm>
                <a:prstGeom prst="rect">
                  <a:avLst/>
                </a:prstGeom>
              </p:spPr>
            </p:pic>
          </mc:Fallback>
        </mc:AlternateContent>
      </p:grpSp>
      <p:grpSp>
        <p:nvGrpSpPr>
          <p:cNvPr id="38" name="Grup 37">
            <a:extLst>
              <a:ext uri="{FF2B5EF4-FFF2-40B4-BE49-F238E27FC236}">
                <a16:creationId xmlns:a16="http://schemas.microsoft.com/office/drawing/2014/main" id="{8E183145-9C93-F0F2-D908-D25BEBC456D3}"/>
              </a:ext>
            </a:extLst>
          </p:cNvPr>
          <p:cNvGrpSpPr/>
          <p:nvPr/>
        </p:nvGrpSpPr>
        <p:grpSpPr>
          <a:xfrm>
            <a:off x="3958723" y="4194011"/>
            <a:ext cx="273960" cy="565560"/>
            <a:chOff x="3958723" y="4194011"/>
            <a:chExt cx="273960" cy="565560"/>
          </a:xfrm>
        </p:grpSpPr>
        <mc:AlternateContent xmlns:mc="http://schemas.openxmlformats.org/markup-compatibility/2006" xmlns:p14="http://schemas.microsoft.com/office/powerpoint/2010/main">
          <mc:Choice Requires="p14">
            <p:contentPart p14:bwMode="auto" r:id="rId15">
              <p14:nvContentPartPr>
                <p14:cNvPr id="33" name="Mürekkep 32">
                  <a:extLst>
                    <a:ext uri="{FF2B5EF4-FFF2-40B4-BE49-F238E27FC236}">
                      <a16:creationId xmlns:a16="http://schemas.microsoft.com/office/drawing/2014/main" id="{E55D5257-8F8B-74B6-9DFF-605F06CF56D6}"/>
                    </a:ext>
                  </a:extLst>
                </p14:cNvPr>
                <p14:cNvContentPartPr/>
                <p14:nvPr/>
              </p14:nvContentPartPr>
              <p14:xfrm>
                <a:off x="3968443" y="4222811"/>
                <a:ext cx="236880" cy="536760"/>
              </p14:xfrm>
            </p:contentPart>
          </mc:Choice>
          <mc:Fallback xmlns="">
            <p:pic>
              <p:nvPicPr>
                <p:cNvPr id="33" name="Mürekkep 32">
                  <a:extLst>
                    <a:ext uri="{FF2B5EF4-FFF2-40B4-BE49-F238E27FC236}">
                      <a16:creationId xmlns:a16="http://schemas.microsoft.com/office/drawing/2014/main" id="{E55D5257-8F8B-74B6-9DFF-605F06CF56D6}"/>
                    </a:ext>
                  </a:extLst>
                </p:cNvPr>
                <p:cNvPicPr/>
                <p:nvPr/>
              </p:nvPicPr>
              <p:blipFill>
                <a:blip r:embed="rId16"/>
                <a:stretch>
                  <a:fillRect/>
                </a:stretch>
              </p:blipFill>
              <p:spPr>
                <a:xfrm>
                  <a:off x="3959443" y="4214171"/>
                  <a:ext cx="254520" cy="554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4" name="Mürekkep 33">
                  <a:extLst>
                    <a:ext uri="{FF2B5EF4-FFF2-40B4-BE49-F238E27FC236}">
                      <a16:creationId xmlns:a16="http://schemas.microsoft.com/office/drawing/2014/main" id="{A7B83E72-AD29-BEAC-F73A-43D375C5C4F2}"/>
                    </a:ext>
                  </a:extLst>
                </p14:cNvPr>
                <p14:cNvContentPartPr/>
                <p14:nvPr/>
              </p14:nvContentPartPr>
              <p14:xfrm>
                <a:off x="3968443" y="4213451"/>
                <a:ext cx="360" cy="169920"/>
              </p14:xfrm>
            </p:contentPart>
          </mc:Choice>
          <mc:Fallback xmlns="">
            <p:pic>
              <p:nvPicPr>
                <p:cNvPr id="34" name="Mürekkep 33">
                  <a:extLst>
                    <a:ext uri="{FF2B5EF4-FFF2-40B4-BE49-F238E27FC236}">
                      <a16:creationId xmlns:a16="http://schemas.microsoft.com/office/drawing/2014/main" id="{A7B83E72-AD29-BEAC-F73A-43D375C5C4F2}"/>
                    </a:ext>
                  </a:extLst>
                </p:cNvPr>
                <p:cNvPicPr/>
                <p:nvPr/>
              </p:nvPicPr>
              <p:blipFill>
                <a:blip r:embed="rId18"/>
                <a:stretch>
                  <a:fillRect/>
                </a:stretch>
              </p:blipFill>
              <p:spPr>
                <a:xfrm>
                  <a:off x="3959443" y="4204451"/>
                  <a:ext cx="180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5" name="Mürekkep 34">
                  <a:extLst>
                    <a:ext uri="{FF2B5EF4-FFF2-40B4-BE49-F238E27FC236}">
                      <a16:creationId xmlns:a16="http://schemas.microsoft.com/office/drawing/2014/main" id="{650DB1D7-8EAD-F6FB-6D0E-4EC34211A25F}"/>
                    </a:ext>
                  </a:extLst>
                </p14:cNvPr>
                <p14:cNvContentPartPr/>
                <p14:nvPr/>
              </p14:nvContentPartPr>
              <p14:xfrm>
                <a:off x="3968443" y="4194011"/>
                <a:ext cx="264240" cy="128880"/>
              </p14:xfrm>
            </p:contentPart>
          </mc:Choice>
          <mc:Fallback xmlns="">
            <p:pic>
              <p:nvPicPr>
                <p:cNvPr id="35" name="Mürekkep 34">
                  <a:extLst>
                    <a:ext uri="{FF2B5EF4-FFF2-40B4-BE49-F238E27FC236}">
                      <a16:creationId xmlns:a16="http://schemas.microsoft.com/office/drawing/2014/main" id="{650DB1D7-8EAD-F6FB-6D0E-4EC34211A25F}"/>
                    </a:ext>
                  </a:extLst>
                </p:cNvPr>
                <p:cNvPicPr/>
                <p:nvPr/>
              </p:nvPicPr>
              <p:blipFill>
                <a:blip r:embed="rId20"/>
                <a:stretch>
                  <a:fillRect/>
                </a:stretch>
              </p:blipFill>
              <p:spPr>
                <a:xfrm>
                  <a:off x="3959443" y="4185011"/>
                  <a:ext cx="2818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7" name="Mürekkep 36">
                  <a:extLst>
                    <a:ext uri="{FF2B5EF4-FFF2-40B4-BE49-F238E27FC236}">
                      <a16:creationId xmlns:a16="http://schemas.microsoft.com/office/drawing/2014/main" id="{2DB3453D-D181-6B6D-9515-B3B3F0B98A71}"/>
                    </a:ext>
                  </a:extLst>
                </p14:cNvPr>
                <p14:cNvContentPartPr/>
                <p14:nvPr/>
              </p14:nvContentPartPr>
              <p14:xfrm>
                <a:off x="3958723" y="4326491"/>
                <a:ext cx="360" cy="188640"/>
              </p14:xfrm>
            </p:contentPart>
          </mc:Choice>
          <mc:Fallback xmlns="">
            <p:pic>
              <p:nvPicPr>
                <p:cNvPr id="37" name="Mürekkep 36">
                  <a:extLst>
                    <a:ext uri="{FF2B5EF4-FFF2-40B4-BE49-F238E27FC236}">
                      <a16:creationId xmlns:a16="http://schemas.microsoft.com/office/drawing/2014/main" id="{2DB3453D-D181-6B6D-9515-B3B3F0B98A71}"/>
                    </a:ext>
                  </a:extLst>
                </p:cNvPr>
                <p:cNvPicPr/>
                <p:nvPr/>
              </p:nvPicPr>
              <p:blipFill>
                <a:blip r:embed="rId22"/>
                <a:stretch>
                  <a:fillRect/>
                </a:stretch>
              </p:blipFill>
              <p:spPr>
                <a:xfrm>
                  <a:off x="3950083" y="4317851"/>
                  <a:ext cx="18000" cy="206280"/>
                </a:xfrm>
                <a:prstGeom prst="rect">
                  <a:avLst/>
                </a:prstGeom>
              </p:spPr>
            </p:pic>
          </mc:Fallback>
        </mc:AlternateContent>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C2AACC-E81A-3A36-5960-23B97E0F2612}"/>
              </a:ext>
            </a:extLst>
          </p:cNvPr>
          <p:cNvSpPr>
            <a:spLocks noGrp="1"/>
          </p:cNvSpPr>
          <p:nvPr>
            <p:ph type="title"/>
          </p:nvPr>
        </p:nvSpPr>
        <p:spPr/>
        <p:txBody>
          <a:bodyPr/>
          <a:lstStyle/>
          <a:p>
            <a:r>
              <a:rPr lang="en-US" dirty="0"/>
              <a:t> Related Works</a:t>
            </a:r>
          </a:p>
        </p:txBody>
      </p:sp>
      <p:sp>
        <p:nvSpPr>
          <p:cNvPr id="3" name="İçerik Yer Tutucusu 2">
            <a:extLst>
              <a:ext uri="{FF2B5EF4-FFF2-40B4-BE49-F238E27FC236}">
                <a16:creationId xmlns:a16="http://schemas.microsoft.com/office/drawing/2014/main" id="{C230B4F4-2887-D492-6B61-511916B4981B}"/>
              </a:ext>
            </a:extLst>
          </p:cNvPr>
          <p:cNvSpPr>
            <a:spLocks noGrp="1"/>
          </p:cNvSpPr>
          <p:nvPr>
            <p:ph idx="1"/>
          </p:nvPr>
        </p:nvSpPr>
        <p:spPr>
          <a:xfrm>
            <a:off x="152400" y="914400"/>
            <a:ext cx="8610600" cy="5410200"/>
          </a:xfrm>
        </p:spPr>
        <p:txBody>
          <a:bodyPr/>
          <a:lstStyle/>
          <a:p>
            <a:r>
              <a:rPr lang="en-US" dirty="0"/>
              <a:t>Similar research has been done in the past in this field.</a:t>
            </a:r>
          </a:p>
        </p:txBody>
      </p:sp>
      <p:sp>
        <p:nvSpPr>
          <p:cNvPr id="4" name="Slayt Numarası Yer Tutucusu 3">
            <a:extLst>
              <a:ext uri="{FF2B5EF4-FFF2-40B4-BE49-F238E27FC236}">
                <a16:creationId xmlns:a16="http://schemas.microsoft.com/office/drawing/2014/main" id="{741DB699-5A89-AB70-4C52-D3DEE1F6BD58}"/>
              </a:ext>
            </a:extLst>
          </p:cNvPr>
          <p:cNvSpPr>
            <a:spLocks noGrp="1"/>
          </p:cNvSpPr>
          <p:nvPr>
            <p:ph type="sldNum" sz="quarter" idx="10"/>
          </p:nvPr>
        </p:nvSpPr>
        <p:spPr/>
        <p:txBody>
          <a:bodyPr/>
          <a:lstStyle/>
          <a:p>
            <a:fld id="{606EA505-76AA-495E-815C-8AF94549A6BB}" type="slidenum">
              <a:rPr lang="tr-TR" altLang="en-US" smtClean="0"/>
              <a:pPr/>
              <a:t>4</a:t>
            </a:fld>
            <a:endParaRPr lang="tr-TR" altLang="en-US"/>
          </a:p>
        </p:txBody>
      </p:sp>
      <p:sp>
        <p:nvSpPr>
          <p:cNvPr id="7" name="Metin kutusu 6">
            <a:extLst>
              <a:ext uri="{FF2B5EF4-FFF2-40B4-BE49-F238E27FC236}">
                <a16:creationId xmlns:a16="http://schemas.microsoft.com/office/drawing/2014/main" id="{E738838F-609F-7B26-AB7E-55ABB90A9B92}"/>
              </a:ext>
            </a:extLst>
          </p:cNvPr>
          <p:cNvSpPr txBox="1"/>
          <p:nvPr/>
        </p:nvSpPr>
        <p:spPr>
          <a:xfrm>
            <a:off x="2895600" y="1647334"/>
            <a:ext cx="356188" cy="276999"/>
          </a:xfrm>
          <a:prstGeom prst="rect">
            <a:avLst/>
          </a:prstGeom>
          <a:noFill/>
        </p:spPr>
        <p:txBody>
          <a:bodyPr wrap="none" rtlCol="0">
            <a:spAutoFit/>
          </a:bodyPr>
          <a:lstStyle/>
          <a:p>
            <a:r>
              <a:rPr lang="en-US" sz="1200" dirty="0"/>
              <a:t>[4]</a:t>
            </a:r>
          </a:p>
        </p:txBody>
      </p:sp>
      <p:sp>
        <p:nvSpPr>
          <p:cNvPr id="8" name="Metin kutusu 7">
            <a:extLst>
              <a:ext uri="{FF2B5EF4-FFF2-40B4-BE49-F238E27FC236}">
                <a16:creationId xmlns:a16="http://schemas.microsoft.com/office/drawing/2014/main" id="{AE7BB59E-E7D6-AD82-3445-7F6D27083464}"/>
              </a:ext>
            </a:extLst>
          </p:cNvPr>
          <p:cNvSpPr txBox="1"/>
          <p:nvPr/>
        </p:nvSpPr>
        <p:spPr>
          <a:xfrm>
            <a:off x="5591207" y="1640264"/>
            <a:ext cx="356188" cy="276999"/>
          </a:xfrm>
          <a:prstGeom prst="rect">
            <a:avLst/>
          </a:prstGeom>
          <a:noFill/>
        </p:spPr>
        <p:txBody>
          <a:bodyPr wrap="none" rtlCol="0">
            <a:spAutoFit/>
          </a:bodyPr>
          <a:lstStyle/>
          <a:p>
            <a:r>
              <a:rPr lang="en-US" sz="1200" dirty="0"/>
              <a:t>[5]</a:t>
            </a:r>
          </a:p>
        </p:txBody>
      </p:sp>
      <p:sp>
        <p:nvSpPr>
          <p:cNvPr id="9" name="Metin kutusu 8">
            <a:extLst>
              <a:ext uri="{FF2B5EF4-FFF2-40B4-BE49-F238E27FC236}">
                <a16:creationId xmlns:a16="http://schemas.microsoft.com/office/drawing/2014/main" id="{2AAB6690-BBB2-04F2-B7F6-E8482CD75304}"/>
              </a:ext>
            </a:extLst>
          </p:cNvPr>
          <p:cNvSpPr txBox="1"/>
          <p:nvPr/>
        </p:nvSpPr>
        <p:spPr>
          <a:xfrm>
            <a:off x="8304918" y="1640263"/>
            <a:ext cx="356188" cy="276999"/>
          </a:xfrm>
          <a:prstGeom prst="rect">
            <a:avLst/>
          </a:prstGeom>
          <a:noFill/>
        </p:spPr>
        <p:txBody>
          <a:bodyPr wrap="none" rtlCol="0">
            <a:spAutoFit/>
          </a:bodyPr>
          <a:lstStyle/>
          <a:p>
            <a:r>
              <a:rPr lang="en-US" sz="1200" dirty="0"/>
              <a:t>[6]</a:t>
            </a:r>
          </a:p>
        </p:txBody>
      </p:sp>
      <p:pic>
        <p:nvPicPr>
          <p:cNvPr id="10" name="Resim 9" descr="metin içeren bir resim&#10;&#10;Açıklama otomatik olarak oluşturuldu">
            <a:extLst>
              <a:ext uri="{FF2B5EF4-FFF2-40B4-BE49-F238E27FC236}">
                <a16:creationId xmlns:a16="http://schemas.microsoft.com/office/drawing/2014/main" id="{90BF3EED-43E2-88CC-3338-06BE78E10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47660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679C3A-47F3-64FD-EB60-74D02B2B4B5E}"/>
              </a:ext>
            </a:extLst>
          </p:cNvPr>
          <p:cNvSpPr>
            <a:spLocks noGrp="1"/>
          </p:cNvSpPr>
          <p:nvPr>
            <p:ph type="title"/>
          </p:nvPr>
        </p:nvSpPr>
        <p:spPr/>
        <p:txBody>
          <a:bodyPr/>
          <a:lstStyle/>
          <a:p>
            <a:r>
              <a:rPr lang="tr-TR" altLang="en-US" sz="4400" dirty="0"/>
              <a:t>Project Design Plan</a:t>
            </a:r>
            <a:endParaRPr lang="en-US" dirty="0"/>
          </a:p>
        </p:txBody>
      </p:sp>
      <p:sp>
        <p:nvSpPr>
          <p:cNvPr id="4" name="Slayt Numarası Yer Tutucusu 3">
            <a:extLst>
              <a:ext uri="{FF2B5EF4-FFF2-40B4-BE49-F238E27FC236}">
                <a16:creationId xmlns:a16="http://schemas.microsoft.com/office/drawing/2014/main" id="{F0E50081-D1B4-754F-3283-F65D20552E4A}"/>
              </a:ext>
            </a:extLst>
          </p:cNvPr>
          <p:cNvSpPr>
            <a:spLocks noGrp="1"/>
          </p:cNvSpPr>
          <p:nvPr>
            <p:ph type="sldNum" sz="quarter" idx="10"/>
          </p:nvPr>
        </p:nvSpPr>
        <p:spPr/>
        <p:txBody>
          <a:bodyPr/>
          <a:lstStyle/>
          <a:p>
            <a:fld id="{606EA505-76AA-495E-815C-8AF94549A6BB}" type="slidenum">
              <a:rPr lang="tr-TR" altLang="en-US" smtClean="0"/>
              <a:pPr/>
              <a:t>5</a:t>
            </a:fld>
            <a:endParaRPr lang="tr-TR" altLang="en-US"/>
          </a:p>
        </p:txBody>
      </p:sp>
      <p:pic>
        <p:nvPicPr>
          <p:cNvPr id="9" name="İçerik Yer Tutucusu 8">
            <a:extLst>
              <a:ext uri="{FF2B5EF4-FFF2-40B4-BE49-F238E27FC236}">
                <a16:creationId xmlns:a16="http://schemas.microsoft.com/office/drawing/2014/main" id="{4B6612A7-9918-05D4-A470-93F1CDEF6D58}"/>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0577" t="23184" r="24039" b="6730"/>
          <a:stretch/>
        </p:blipFill>
        <p:spPr>
          <a:xfrm>
            <a:off x="915794" y="1224523"/>
            <a:ext cx="7312412" cy="4408954"/>
          </a:xfrm>
        </p:spPr>
      </p:pic>
    </p:spTree>
    <p:extLst>
      <p:ext uri="{BB962C8B-B14F-4D97-AF65-F5344CB8AC3E}">
        <p14:creationId xmlns:p14="http://schemas.microsoft.com/office/powerpoint/2010/main" val="217418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1BF22B10-E9C3-45F2-9669-AE91C33CA2D2}" type="slidenum">
              <a:rPr lang="tr-TR" altLang="en-US" sz="1000">
                <a:solidFill>
                  <a:srgbClr val="FFFFE5"/>
                </a:solidFill>
              </a:rPr>
              <a:pPr>
                <a:spcBef>
                  <a:spcPct val="0"/>
                </a:spcBef>
                <a:buFontTx/>
                <a:buNone/>
              </a:pPr>
              <a:t>6</a:t>
            </a:fld>
            <a:endParaRPr lang="tr-TR" altLang="en-US" sz="1000" dirty="0">
              <a:solidFill>
                <a:srgbClr val="FFFFE5"/>
              </a:solidFill>
            </a:endParaRPr>
          </a:p>
        </p:txBody>
      </p:sp>
      <p:sp>
        <p:nvSpPr>
          <p:cNvPr id="10243" name="Rectangle 2"/>
          <p:cNvSpPr>
            <a:spLocks noGrp="1" noChangeArrowheads="1"/>
          </p:cNvSpPr>
          <p:nvPr>
            <p:ph type="title"/>
          </p:nvPr>
        </p:nvSpPr>
        <p:spPr>
          <a:xfrm>
            <a:off x="152400" y="106363"/>
            <a:ext cx="8763000" cy="579437"/>
          </a:xfrm>
        </p:spPr>
        <p:txBody>
          <a:bodyPr/>
          <a:lstStyle/>
          <a:p>
            <a:pPr eaLnBrk="1" hangingPunct="1">
              <a:lnSpc>
                <a:spcPct val="90000"/>
              </a:lnSpc>
            </a:pPr>
            <a:r>
              <a:rPr lang="tr-TR" altLang="en-US" sz="4000" dirty="0"/>
              <a:t>Project </a:t>
            </a:r>
            <a:r>
              <a:rPr lang="en-US" altLang="en-US" sz="4000" dirty="0"/>
              <a:t>Timeline</a:t>
            </a:r>
            <a:endParaRPr lang="tr-TR" altLang="en-US" sz="4000" dirty="0"/>
          </a:p>
        </p:txBody>
      </p:sp>
      <p:sp>
        <p:nvSpPr>
          <p:cNvPr id="10245" name="Rectangle 7"/>
          <p:cNvSpPr>
            <a:spLocks noChangeArrowheads="1"/>
          </p:cNvSpPr>
          <p:nvPr/>
        </p:nvSpPr>
        <p:spPr bwMode="auto">
          <a:xfrm>
            <a:off x="2159000" y="3124200"/>
            <a:ext cx="441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tr-TR" altLang="en-US" sz="2400" dirty="0"/>
          </a:p>
        </p:txBody>
      </p:sp>
      <p:sp>
        <p:nvSpPr>
          <p:cNvPr id="7" name="Rectangle 5"/>
          <p:cNvSpPr>
            <a:spLocks noChangeArrowheads="1"/>
          </p:cNvSpPr>
          <p:nvPr/>
        </p:nvSpPr>
        <p:spPr bwMode="auto">
          <a:xfrm>
            <a:off x="5587876" y="982352"/>
            <a:ext cx="3431219"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en-US" sz="1800" b="0" i="0" dirty="0">
              <a:solidFill>
                <a:srgbClr val="000000"/>
              </a:solidFill>
              <a:effectLst/>
              <a:latin typeface="+mn-lt"/>
            </a:endParaRPr>
          </a:p>
          <a:p>
            <a:pPr eaLnBrk="1" hangingPunct="1"/>
            <a:r>
              <a:rPr lang="en-US" sz="1800" b="0" i="0" dirty="0">
                <a:solidFill>
                  <a:srgbClr val="000000"/>
                </a:solidFill>
                <a:effectLst/>
                <a:latin typeface="+mn-lt"/>
              </a:rPr>
              <a:t>First step is Literature review.</a:t>
            </a:r>
          </a:p>
          <a:p>
            <a:pPr marL="0" indent="0" eaLnBrk="1" hangingPunct="1">
              <a:buNone/>
            </a:pPr>
            <a:endParaRPr lang="en-US" altLang="en-US" sz="1800" dirty="0">
              <a:latin typeface="+mn-lt"/>
            </a:endParaRPr>
          </a:p>
          <a:p>
            <a:pPr eaLnBrk="1" hangingPunct="1"/>
            <a:r>
              <a:rPr lang="en-US" altLang="en-US" sz="1800" dirty="0">
                <a:latin typeface="+mn-lt"/>
              </a:rPr>
              <a:t>Data Collection: Spotify Dataset</a:t>
            </a:r>
          </a:p>
          <a:p>
            <a:pPr eaLnBrk="1" hangingPunct="1"/>
            <a:endParaRPr lang="en-US" altLang="en-US" sz="1800" dirty="0">
              <a:latin typeface="+mn-lt"/>
            </a:endParaRPr>
          </a:p>
          <a:p>
            <a:pPr eaLnBrk="1" hangingPunct="1"/>
            <a:r>
              <a:rPr lang="en-US" altLang="en-US" sz="1800" dirty="0">
                <a:latin typeface="+mn-lt"/>
              </a:rPr>
              <a:t>Data Preparation: </a:t>
            </a:r>
            <a:r>
              <a:rPr lang="en-US" sz="1800" b="0" i="0" dirty="0">
                <a:solidFill>
                  <a:srgbClr val="000000"/>
                </a:solidFill>
                <a:effectLst/>
                <a:latin typeface="+mn-lt"/>
              </a:rPr>
              <a:t>Columns that will not be used such as id, song name will be deleted. The popularity will be divided into two part, popular and unpopular using quantile cut.</a:t>
            </a:r>
          </a:p>
          <a:p>
            <a:pPr eaLnBrk="1" hangingPunct="1"/>
            <a:endParaRPr lang="en-US" sz="1800" b="0" i="0" dirty="0">
              <a:solidFill>
                <a:srgbClr val="000000"/>
              </a:solidFill>
              <a:effectLst/>
              <a:latin typeface="+mn-lt"/>
            </a:endParaRPr>
          </a:p>
          <a:p>
            <a:pPr eaLnBrk="1" hangingPunct="1"/>
            <a:r>
              <a:rPr lang="en-US" sz="1800" dirty="0">
                <a:solidFill>
                  <a:srgbClr val="000000"/>
                </a:solidFill>
                <a:latin typeface="+mn-lt"/>
              </a:rPr>
              <a:t>Different ML techniques will be tried.</a:t>
            </a:r>
            <a:endParaRPr lang="en-US" sz="1800" b="0" i="0" dirty="0">
              <a:solidFill>
                <a:srgbClr val="000000"/>
              </a:solidFill>
              <a:effectLst/>
              <a:latin typeface="+mn-lt"/>
            </a:endParaRPr>
          </a:p>
          <a:p>
            <a:pPr eaLnBrk="1" hangingPunct="1"/>
            <a:endParaRPr lang="en-US" altLang="en-US" sz="800" dirty="0">
              <a:solidFill>
                <a:srgbClr val="000000"/>
              </a:solidFill>
              <a:latin typeface="Roboto" panose="02000000000000000000" pitchFamily="2" charset="0"/>
            </a:endParaRPr>
          </a:p>
        </p:txBody>
      </p:sp>
      <p:pic>
        <p:nvPicPr>
          <p:cNvPr id="3" name="Resim 2">
            <a:extLst>
              <a:ext uri="{FF2B5EF4-FFF2-40B4-BE49-F238E27FC236}">
                <a16:creationId xmlns:a16="http://schemas.microsoft.com/office/drawing/2014/main" id="{AA2E3F1F-F5AD-17ED-BB91-8AF1FE54D8B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23" t="20329" r="2169" b="3615"/>
          <a:stretch/>
        </p:blipFill>
        <p:spPr>
          <a:xfrm>
            <a:off x="124905" y="1828800"/>
            <a:ext cx="5422623"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tr-TR" altLang="en-US" sz="3400" b="0">
                <a:effectLst>
                  <a:outerShdw blurRad="38100" dist="38100" dir="2700000" algn="tl">
                    <a:srgbClr val="000000">
                      <a:alpha val="43137"/>
                    </a:srgbClr>
                  </a:outerShdw>
                </a:effectLst>
                <a:latin typeface="+mj-lt"/>
                <a:ea typeface="+mj-ea"/>
                <a:cs typeface="+mj-cs"/>
              </a:rPr>
              <a:t>Project Requirements - 1  </a:t>
            </a:r>
          </a:p>
        </p:txBody>
      </p:sp>
      <p:sp>
        <p:nvSpPr>
          <p:cNvPr id="4" name="Rectangle 5"/>
          <p:cNvSpPr>
            <a:spLocks noChangeArrowheads="1"/>
          </p:cNvSpPr>
          <p:nvPr/>
        </p:nvSpPr>
        <p:spPr bwMode="auto">
          <a:xfrm>
            <a:off x="152400" y="914400"/>
            <a:ext cx="4648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lvl="1">
              <a:lnSpc>
                <a:spcPct val="90000"/>
              </a:lnSpc>
            </a:pPr>
            <a:endParaRPr lang="tr-TR" altLang="en-US" sz="1800" dirty="0">
              <a:latin typeface="+mn-lt"/>
            </a:endParaRPr>
          </a:p>
          <a:p>
            <a:pPr lvl="1">
              <a:lnSpc>
                <a:spcPct val="90000"/>
              </a:lnSpc>
            </a:pPr>
            <a:r>
              <a:rPr lang="en-US" altLang="en-US" sz="1800" dirty="0">
                <a:latin typeface="+mn-lt"/>
              </a:rPr>
              <a:t>It is necessary to determine the parameters that affect the popularity of the songs. (</a:t>
            </a:r>
            <a:r>
              <a:rPr lang="tr-TR" altLang="en-US" sz="1800" dirty="0" err="1">
                <a:latin typeface="+mn-lt"/>
              </a:rPr>
              <a:t>energy</a:t>
            </a:r>
            <a:r>
              <a:rPr lang="tr-TR" altLang="en-US" sz="1800" dirty="0">
                <a:latin typeface="+mn-lt"/>
              </a:rPr>
              <a:t>, </a:t>
            </a:r>
            <a:r>
              <a:rPr lang="en-US" altLang="en-US" sz="1800" dirty="0">
                <a:latin typeface="+mn-lt"/>
              </a:rPr>
              <a:t>tempo</a:t>
            </a:r>
            <a:r>
              <a:rPr lang="tr-TR" altLang="en-US" sz="1800" dirty="0">
                <a:latin typeface="+mn-lt"/>
              </a:rPr>
              <a:t>, </a:t>
            </a:r>
            <a:r>
              <a:rPr lang="tr-TR" altLang="en-US" sz="1800" dirty="0" err="1">
                <a:latin typeface="+mn-lt"/>
              </a:rPr>
              <a:t>danceability</a:t>
            </a:r>
            <a:r>
              <a:rPr lang="en-US" altLang="en-US" sz="1800" dirty="0">
                <a:latin typeface="+mn-lt"/>
              </a:rPr>
              <a:t> etc.)</a:t>
            </a:r>
            <a:endParaRPr lang="tr-TR" altLang="en-US" sz="1800" dirty="0">
              <a:latin typeface="+mn-lt"/>
            </a:endParaRPr>
          </a:p>
          <a:p>
            <a:pPr lvl="1">
              <a:lnSpc>
                <a:spcPct val="90000"/>
              </a:lnSpc>
            </a:pPr>
            <a:endParaRPr lang="tr-TR" altLang="en-US" sz="1800" dirty="0">
              <a:latin typeface="+mn-lt"/>
            </a:endParaRPr>
          </a:p>
          <a:p>
            <a:pPr lvl="1">
              <a:lnSpc>
                <a:spcPct val="90000"/>
              </a:lnSpc>
            </a:pPr>
            <a:r>
              <a:rPr lang="en-US" altLang="en-US" sz="1800" dirty="0">
                <a:latin typeface="+mn-lt"/>
              </a:rPr>
              <a:t>Finding a</a:t>
            </a:r>
            <a:r>
              <a:rPr lang="tr-TR" altLang="en-US" sz="1800" dirty="0">
                <a:latin typeface="+mn-lt"/>
              </a:rPr>
              <a:t> </a:t>
            </a:r>
            <a:r>
              <a:rPr lang="tr-TR" altLang="en-US" sz="1800" dirty="0" err="1">
                <a:latin typeface="+mn-lt"/>
              </a:rPr>
              <a:t>comprehensive</a:t>
            </a:r>
            <a:r>
              <a:rPr lang="tr-TR" altLang="en-US" sz="1800" dirty="0">
                <a:latin typeface="+mn-lt"/>
              </a:rPr>
              <a:t> </a:t>
            </a:r>
            <a:r>
              <a:rPr lang="tr-TR" altLang="en-US" sz="1800" dirty="0" err="1">
                <a:latin typeface="+mn-lt"/>
              </a:rPr>
              <a:t>dataset</a:t>
            </a:r>
            <a:r>
              <a:rPr lang="en-US" altLang="en-US" sz="1800" dirty="0">
                <a:latin typeface="+mn-lt"/>
              </a:rPr>
              <a:t> is very important</a:t>
            </a:r>
            <a:r>
              <a:rPr lang="tr-TR" altLang="en-US" sz="1800" dirty="0">
                <a:latin typeface="+mn-lt"/>
              </a:rPr>
              <a:t>.</a:t>
            </a:r>
            <a:endParaRPr lang="en-US" altLang="en-US" sz="1800" dirty="0">
              <a:latin typeface="+mn-lt"/>
            </a:endParaRPr>
          </a:p>
          <a:p>
            <a:pPr marL="457200" lvl="1" indent="0">
              <a:lnSpc>
                <a:spcPct val="90000"/>
              </a:lnSpc>
              <a:buNone/>
            </a:pPr>
            <a:endParaRPr lang="tr-TR" altLang="en-US" sz="1800" dirty="0">
              <a:latin typeface="+mn-lt"/>
            </a:endParaRPr>
          </a:p>
          <a:p>
            <a:pPr lvl="1">
              <a:lnSpc>
                <a:spcPct val="90000"/>
              </a:lnSpc>
            </a:pPr>
            <a:r>
              <a:rPr lang="en-US" altLang="en-US" sz="1800" dirty="0">
                <a:latin typeface="+mn-lt"/>
              </a:rPr>
              <a:t>It is important to analyze machine learning algorithms that are frequently used in past research.</a:t>
            </a:r>
          </a:p>
          <a:p>
            <a:pPr marL="457200" lvl="1" indent="0">
              <a:lnSpc>
                <a:spcPct val="90000"/>
              </a:lnSpc>
              <a:buNone/>
            </a:pPr>
            <a:endParaRPr lang="tr-TR" altLang="en-US" sz="1800" dirty="0">
              <a:latin typeface="+mn-lt"/>
            </a:endParaRPr>
          </a:p>
          <a:p>
            <a:pPr lvl="1">
              <a:lnSpc>
                <a:spcPct val="90000"/>
              </a:lnSpc>
            </a:pPr>
            <a:r>
              <a:rPr lang="en-US" altLang="en-US" sz="1800" dirty="0">
                <a:latin typeface="+mn-lt"/>
              </a:rPr>
              <a:t>It will be necessary to group the data. As example, t</a:t>
            </a:r>
            <a:r>
              <a:rPr lang="tr-TR" altLang="en-US" sz="1800" dirty="0">
                <a:latin typeface="+mn-lt"/>
              </a:rPr>
              <a:t>he </a:t>
            </a:r>
            <a:r>
              <a:rPr lang="tr-TR" altLang="en-US" sz="1800" dirty="0" err="1">
                <a:latin typeface="+mn-lt"/>
              </a:rPr>
              <a:t>popularity</a:t>
            </a:r>
            <a:r>
              <a:rPr lang="tr-TR" altLang="en-US" sz="1800" dirty="0">
                <a:latin typeface="+mn-lt"/>
              </a:rPr>
              <a:t> of </a:t>
            </a:r>
            <a:r>
              <a:rPr lang="tr-TR" altLang="en-US" sz="1800" dirty="0" err="1">
                <a:latin typeface="+mn-lt"/>
              </a:rPr>
              <a:t>songs</a:t>
            </a:r>
            <a:r>
              <a:rPr lang="tr-TR" altLang="en-US" sz="1800" dirty="0">
                <a:latin typeface="+mn-lt"/>
              </a:rPr>
              <a:t> </a:t>
            </a:r>
            <a:r>
              <a:rPr lang="tr-TR" altLang="en-US" sz="1800" dirty="0" err="1">
                <a:latin typeface="+mn-lt"/>
              </a:rPr>
              <a:t>from</a:t>
            </a:r>
            <a:r>
              <a:rPr lang="tr-TR" altLang="en-US" sz="1800" dirty="0">
                <a:latin typeface="+mn-lt"/>
              </a:rPr>
              <a:t> </a:t>
            </a:r>
            <a:r>
              <a:rPr lang="tr-TR" altLang="en-US" sz="1800" dirty="0" err="1">
                <a:latin typeface="+mn-lt"/>
              </a:rPr>
              <a:t>the</a:t>
            </a:r>
            <a:r>
              <a:rPr lang="tr-TR" altLang="en-US" sz="1800" dirty="0">
                <a:latin typeface="+mn-lt"/>
              </a:rPr>
              <a:t> 1980s </a:t>
            </a:r>
            <a:r>
              <a:rPr lang="tr-TR" altLang="en-US" sz="1800" dirty="0" err="1">
                <a:latin typeface="+mn-lt"/>
              </a:rPr>
              <a:t>and</a:t>
            </a:r>
            <a:r>
              <a:rPr lang="tr-TR" altLang="en-US" sz="1800" dirty="0">
                <a:latin typeface="+mn-lt"/>
              </a:rPr>
              <a:t> 2000s </a:t>
            </a:r>
            <a:r>
              <a:rPr lang="tr-TR" altLang="en-US" sz="1800" dirty="0" err="1">
                <a:latin typeface="+mn-lt"/>
              </a:rPr>
              <a:t>may</a:t>
            </a:r>
            <a:r>
              <a:rPr lang="tr-TR" altLang="en-US" sz="1800" dirty="0">
                <a:latin typeface="+mn-lt"/>
              </a:rPr>
              <a:t> be </a:t>
            </a:r>
            <a:r>
              <a:rPr lang="tr-TR" altLang="en-US" sz="1800" dirty="0" err="1">
                <a:latin typeface="+mn-lt"/>
              </a:rPr>
              <a:t>different</a:t>
            </a:r>
            <a:r>
              <a:rPr lang="tr-TR" altLang="en-US" sz="1800" dirty="0">
                <a:latin typeface="+mn-lt"/>
              </a:rPr>
              <a:t>. </a:t>
            </a:r>
            <a:endParaRPr lang="en-US" altLang="en-US" sz="1800" dirty="0">
              <a:latin typeface="+mn-lt"/>
            </a:endParaRPr>
          </a:p>
        </p:txBody>
      </p:sp>
      <p:pic>
        <p:nvPicPr>
          <p:cNvPr id="3" name="Resim 2" descr="tablo içeren bir resim&#10;&#10;Açıklama otomatik olarak oluşturuldu">
            <a:extLst>
              <a:ext uri="{FF2B5EF4-FFF2-40B4-BE49-F238E27FC236}">
                <a16:creationId xmlns:a16="http://schemas.microsoft.com/office/drawing/2014/main" id="{F4AE8BBF-72E8-146A-0F33-0E2410A72C26}"/>
              </a:ext>
            </a:extLst>
          </p:cNvPr>
          <p:cNvPicPr>
            <a:picLocks noChangeAspect="1"/>
          </p:cNvPicPr>
          <p:nvPr/>
        </p:nvPicPr>
        <p:blipFill rotWithShape="1">
          <a:blip r:embed="rId3">
            <a:extLst>
              <a:ext uri="{28A0092B-C50C-407E-A947-70E740481C1C}">
                <a14:useLocalDpi xmlns:a14="http://schemas.microsoft.com/office/drawing/2010/main" val="0"/>
              </a:ext>
            </a:extLst>
          </a:blip>
          <a:srcRect l="4863" t="3889" r="7136" b="2294"/>
          <a:stretch/>
        </p:blipFill>
        <p:spPr>
          <a:xfrm>
            <a:off x="5943599" y="795236"/>
            <a:ext cx="2819401" cy="5249112"/>
          </a:xfrm>
          <a:prstGeom prst="rect">
            <a:avLst/>
          </a:prstGeom>
          <a:noFill/>
        </p:spPr>
      </p:pic>
      <p:sp>
        <p:nvSpPr>
          <p:cNvPr id="11266" name="3 Slayt Numarası Yer Tutucusu"/>
          <p:cNvSpPr>
            <a:spLocks noGrp="1"/>
          </p:cNvSpPr>
          <p:nvPr>
            <p:ph type="sldNum" sz="quarter" idx="10"/>
          </p:nvPr>
        </p:nvSpPr>
        <p:spPr>
          <a:xfrm>
            <a:off x="8534400" y="6553200"/>
            <a:ext cx="457200" cy="76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90000"/>
              </a:lnSpc>
              <a:spcBef>
                <a:spcPct val="0"/>
              </a:spcBef>
              <a:spcAft>
                <a:spcPts val="600"/>
              </a:spcAft>
              <a:buFontTx/>
              <a:buNone/>
            </a:pPr>
            <a:fld id="{91333BC9-A97B-4126-BA35-8564686F79B6}" type="slidenum">
              <a:rPr lang="tr-TR" altLang="en-US" sz="300" kern="1200">
                <a:solidFill>
                  <a:srgbClr val="FFFFE5"/>
                </a:solidFill>
                <a:latin typeface="Arial" charset="0"/>
                <a:ea typeface="+mn-ea"/>
                <a:cs typeface="+mn-cs"/>
              </a:rPr>
              <a:pPr>
                <a:lnSpc>
                  <a:spcPct val="90000"/>
                </a:lnSpc>
                <a:spcBef>
                  <a:spcPct val="0"/>
                </a:spcBef>
                <a:spcAft>
                  <a:spcPts val="600"/>
                </a:spcAft>
                <a:buFontTx/>
                <a:buNone/>
              </a:pPr>
              <a:t>7</a:t>
            </a:fld>
            <a:endParaRPr lang="tr-TR" altLang="en-US" sz="300" kern="1200">
              <a:solidFill>
                <a:srgbClr val="FFFFE5"/>
              </a:solidFill>
              <a:latin typeface="Arial" charset="0"/>
              <a:ea typeface="+mn-ea"/>
              <a:cs typeface="+mn-cs"/>
            </a:endParaRPr>
          </a:p>
        </p:txBody>
      </p:sp>
      <p:sp>
        <p:nvSpPr>
          <p:cNvPr id="8" name="Metin kutusu 7">
            <a:extLst>
              <a:ext uri="{FF2B5EF4-FFF2-40B4-BE49-F238E27FC236}">
                <a16:creationId xmlns:a16="http://schemas.microsoft.com/office/drawing/2014/main" id="{805D453D-5D4E-2F39-0F53-04D94E297E1A}"/>
              </a:ext>
            </a:extLst>
          </p:cNvPr>
          <p:cNvSpPr txBox="1"/>
          <p:nvPr/>
        </p:nvSpPr>
        <p:spPr>
          <a:xfrm>
            <a:off x="5943599" y="6031443"/>
            <a:ext cx="2971800" cy="244682"/>
          </a:xfrm>
          <a:prstGeom prst="rect">
            <a:avLst/>
          </a:prstGeom>
          <a:noFill/>
        </p:spPr>
        <p:txBody>
          <a:bodyPr wrap="square">
            <a:spAutoFit/>
          </a:bodyPr>
          <a:lstStyle/>
          <a:p>
            <a:pPr lvl="1">
              <a:lnSpc>
                <a:spcPct val="90000"/>
              </a:lnSpc>
            </a:pPr>
            <a:r>
              <a:rPr lang="en-US" altLang="en-US" sz="1100" dirty="0">
                <a:latin typeface="+mn-lt"/>
              </a:rPr>
              <a:t>Table 1 : Audio Features </a:t>
            </a:r>
            <a:r>
              <a:rPr lang="en-US" altLang="en-US" sz="1100" baseline="30000" dirty="0">
                <a:latin typeface="+mn-lt"/>
              </a:rPr>
              <a:t>[4]</a:t>
            </a:r>
            <a:endParaRPr lang="tr-TR" altLang="en-US" sz="1100" baseline="30000" dirty="0">
              <a:latin typeface="+mn-lt"/>
            </a:endParaRPr>
          </a:p>
        </p:txBody>
      </p:sp>
    </p:spTree>
    <p:extLst>
      <p:ext uri="{BB962C8B-B14F-4D97-AF65-F5344CB8AC3E}">
        <p14:creationId xmlns:p14="http://schemas.microsoft.com/office/powerpoint/2010/main" val="292839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52400" y="106363"/>
            <a:ext cx="7848600" cy="579437"/>
          </a:xfrm>
        </p:spPr>
        <p:txBody>
          <a:bodyPr vert="horz" wrap="square" lIns="91440" tIns="45720" rIns="91440" bIns="45720" numCol="1" anchor="ctr" anchorCtr="0" compatLnSpc="1">
            <a:prstTxWarp prst="textNoShape">
              <a:avLst/>
            </a:prstTxWarp>
            <a:normAutofit/>
          </a:bodyPr>
          <a:lstStyle/>
          <a:p>
            <a:pPr>
              <a:lnSpc>
                <a:spcPct val="90000"/>
              </a:lnSpc>
            </a:pPr>
            <a:r>
              <a:rPr lang="tr-TR" altLang="en-US" sz="3400" b="0">
                <a:effectLst>
                  <a:outerShdw blurRad="38100" dist="38100" dir="2700000" algn="tl">
                    <a:srgbClr val="000000">
                      <a:alpha val="43137"/>
                    </a:srgbClr>
                  </a:outerShdw>
                </a:effectLst>
                <a:latin typeface="+mj-lt"/>
                <a:ea typeface="+mj-ea"/>
                <a:cs typeface="+mj-cs"/>
              </a:rPr>
              <a:t>Project Requirements - 2 </a:t>
            </a:r>
          </a:p>
        </p:txBody>
      </p:sp>
      <p:sp>
        <p:nvSpPr>
          <p:cNvPr id="4" name="Rectangle 5"/>
          <p:cNvSpPr>
            <a:spLocks noChangeArrowheads="1"/>
          </p:cNvSpPr>
          <p:nvPr/>
        </p:nvSpPr>
        <p:spPr bwMode="auto">
          <a:xfrm>
            <a:off x="152400" y="914400"/>
            <a:ext cx="5410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90000"/>
              </a:lnSpc>
            </a:pPr>
            <a:r>
              <a:rPr lang="en-US" altLang="en-US" sz="1600" dirty="0">
                <a:latin typeface="+mn-lt"/>
              </a:rPr>
              <a:t>MSD - Spotify Datasets</a:t>
            </a:r>
          </a:p>
          <a:p>
            <a:pPr>
              <a:lnSpc>
                <a:spcPct val="90000"/>
              </a:lnSpc>
            </a:pPr>
            <a:endParaRPr lang="en-US" altLang="en-US" sz="1500" dirty="0">
              <a:latin typeface="+mn-lt"/>
            </a:endParaRPr>
          </a:p>
          <a:p>
            <a:pPr>
              <a:lnSpc>
                <a:spcPct val="90000"/>
              </a:lnSpc>
            </a:pPr>
            <a:r>
              <a:rPr lang="en-US" altLang="en-US" sz="1600" dirty="0">
                <a:latin typeface="+mn-lt"/>
              </a:rPr>
              <a:t>“We initially wanted to include “danceability” and “energy” as attributes. Related work has shown that danceability, especially, plays an important role in song popularity, especially in recent decades. The danceability and energy of each song, unfortunately, were not analyzed in MSD.”</a:t>
            </a:r>
            <a:r>
              <a:rPr lang="en-US" altLang="en-US" sz="1600" baseline="30000" dirty="0">
                <a:latin typeface="+mn-lt"/>
              </a:rPr>
              <a:t>[3]</a:t>
            </a:r>
            <a:endParaRPr lang="tr-TR" altLang="en-US" sz="1600" baseline="30000" dirty="0">
              <a:latin typeface="+mn-lt"/>
            </a:endParaRPr>
          </a:p>
          <a:p>
            <a:pPr>
              <a:lnSpc>
                <a:spcPct val="90000"/>
              </a:lnSpc>
            </a:pPr>
            <a:endParaRPr lang="en-US" altLang="en-US" sz="1500" dirty="0">
              <a:latin typeface="+mn-lt"/>
            </a:endParaRPr>
          </a:p>
          <a:p>
            <a:pPr>
              <a:lnSpc>
                <a:spcPct val="90000"/>
              </a:lnSpc>
            </a:pPr>
            <a:r>
              <a:rPr lang="tr-TR" altLang="en-US" sz="1600" dirty="0">
                <a:latin typeface="+mn-lt"/>
              </a:rPr>
              <a:t>“Spotify </a:t>
            </a:r>
            <a:r>
              <a:rPr lang="tr-TR" altLang="en-US" sz="1600" dirty="0" err="1">
                <a:latin typeface="+mn-lt"/>
              </a:rPr>
              <a:t>Dataset</a:t>
            </a:r>
            <a:r>
              <a:rPr lang="tr-TR" altLang="en-US" sz="1600" dirty="0">
                <a:latin typeface="+mn-lt"/>
              </a:rPr>
              <a:t> 1921-2020, 600k+ </a:t>
            </a:r>
            <a:r>
              <a:rPr lang="tr-TR" altLang="en-US" sz="1600" dirty="0" err="1">
                <a:latin typeface="+mn-lt"/>
              </a:rPr>
              <a:t>Tracks</a:t>
            </a:r>
            <a:r>
              <a:rPr lang="tr-TR" altLang="en-US" sz="1600" dirty="0">
                <a:latin typeface="+mn-lt"/>
              </a:rPr>
              <a:t>”</a:t>
            </a:r>
            <a:r>
              <a:rPr lang="en-US" altLang="en-US" sz="1600" dirty="0">
                <a:latin typeface="+mn-lt"/>
              </a:rPr>
              <a:t>, Kaggle</a:t>
            </a:r>
            <a:r>
              <a:rPr lang="en-US" altLang="en-US" sz="1600" baseline="30000" dirty="0">
                <a:latin typeface="+mn-lt"/>
              </a:rPr>
              <a:t>[2]</a:t>
            </a:r>
          </a:p>
          <a:p>
            <a:pPr marL="0" indent="0">
              <a:lnSpc>
                <a:spcPct val="90000"/>
              </a:lnSpc>
              <a:buNone/>
            </a:pPr>
            <a:endParaRPr lang="en-US" altLang="en-US" sz="1500" dirty="0">
              <a:latin typeface="+mn-lt"/>
            </a:endParaRPr>
          </a:p>
          <a:p>
            <a:pPr>
              <a:lnSpc>
                <a:spcPct val="90000"/>
              </a:lnSpc>
            </a:pPr>
            <a:r>
              <a:rPr lang="en-US" altLang="en-US" sz="1500" dirty="0">
                <a:latin typeface="+mn-lt"/>
              </a:rPr>
              <a:t>The algorithms I will use are follows:</a:t>
            </a:r>
          </a:p>
          <a:p>
            <a:pPr lvl="1">
              <a:lnSpc>
                <a:spcPct val="90000"/>
              </a:lnSpc>
            </a:pPr>
            <a:r>
              <a:rPr lang="tr-TR" sz="1100" b="0" i="0" dirty="0" err="1">
                <a:effectLst/>
                <a:latin typeface="+mn-lt"/>
              </a:rPr>
              <a:t>Linear</a:t>
            </a:r>
            <a:r>
              <a:rPr lang="tr-TR" sz="1100" b="0" i="0" dirty="0">
                <a:effectLst/>
                <a:latin typeface="+mn-lt"/>
              </a:rPr>
              <a:t> </a:t>
            </a:r>
            <a:r>
              <a:rPr lang="tr-TR" sz="1100" b="0" i="0" dirty="0" err="1">
                <a:effectLst/>
                <a:latin typeface="+mn-lt"/>
              </a:rPr>
              <a:t>regression</a:t>
            </a:r>
            <a:r>
              <a:rPr lang="tr-TR" sz="1100" b="0" i="0" dirty="0">
                <a:effectLst/>
                <a:latin typeface="+mn-lt"/>
              </a:rPr>
              <a:t>.</a:t>
            </a:r>
          </a:p>
          <a:p>
            <a:pPr lvl="1">
              <a:lnSpc>
                <a:spcPct val="90000"/>
              </a:lnSpc>
            </a:pPr>
            <a:r>
              <a:rPr lang="tr-TR" sz="1100" b="0" i="0" dirty="0" err="1">
                <a:effectLst/>
                <a:latin typeface="+mn-lt"/>
              </a:rPr>
              <a:t>Decision</a:t>
            </a:r>
            <a:r>
              <a:rPr lang="tr-TR" sz="1100" b="0" i="0" dirty="0">
                <a:effectLst/>
                <a:latin typeface="+mn-lt"/>
              </a:rPr>
              <a:t> </a:t>
            </a:r>
            <a:r>
              <a:rPr lang="tr-TR" sz="1100" b="0" i="0" dirty="0" err="1">
                <a:effectLst/>
                <a:latin typeface="+mn-lt"/>
              </a:rPr>
              <a:t>tree</a:t>
            </a:r>
            <a:r>
              <a:rPr lang="tr-TR" sz="1100" b="0" i="0" dirty="0">
                <a:effectLst/>
                <a:latin typeface="+mn-lt"/>
              </a:rPr>
              <a:t>.</a:t>
            </a:r>
          </a:p>
          <a:p>
            <a:pPr lvl="1">
              <a:lnSpc>
                <a:spcPct val="90000"/>
              </a:lnSpc>
            </a:pPr>
            <a:r>
              <a:rPr lang="tr-TR" sz="1100" b="0" i="0" dirty="0">
                <a:effectLst/>
                <a:latin typeface="+mn-lt"/>
              </a:rPr>
              <a:t>SVM </a:t>
            </a:r>
            <a:r>
              <a:rPr lang="tr-TR" sz="1100" b="0" i="0" dirty="0" err="1">
                <a:effectLst/>
                <a:latin typeface="+mn-lt"/>
              </a:rPr>
              <a:t>algorithm</a:t>
            </a:r>
            <a:r>
              <a:rPr lang="tr-TR" sz="1100" b="0" i="0" dirty="0">
                <a:effectLst/>
                <a:latin typeface="+mn-lt"/>
              </a:rPr>
              <a:t>.</a:t>
            </a:r>
          </a:p>
          <a:p>
            <a:pPr lvl="1">
              <a:lnSpc>
                <a:spcPct val="90000"/>
              </a:lnSpc>
            </a:pPr>
            <a:r>
              <a:rPr lang="tr-TR" sz="1100" b="0" i="0" dirty="0" err="1">
                <a:effectLst/>
                <a:latin typeface="+mn-lt"/>
              </a:rPr>
              <a:t>Naive</a:t>
            </a:r>
            <a:r>
              <a:rPr lang="tr-TR" sz="1100" b="0" i="0" dirty="0">
                <a:effectLst/>
                <a:latin typeface="+mn-lt"/>
              </a:rPr>
              <a:t> </a:t>
            </a:r>
            <a:r>
              <a:rPr lang="tr-TR" sz="1100" b="0" i="0" dirty="0" err="1">
                <a:effectLst/>
                <a:latin typeface="+mn-lt"/>
              </a:rPr>
              <a:t>Bayes</a:t>
            </a:r>
            <a:r>
              <a:rPr lang="tr-TR" sz="1100" b="0" i="0" dirty="0">
                <a:effectLst/>
                <a:latin typeface="+mn-lt"/>
              </a:rPr>
              <a:t> </a:t>
            </a:r>
            <a:r>
              <a:rPr lang="tr-TR" sz="1100" b="0" i="0" dirty="0" err="1">
                <a:effectLst/>
                <a:latin typeface="+mn-lt"/>
              </a:rPr>
              <a:t>algorithm</a:t>
            </a:r>
            <a:r>
              <a:rPr lang="tr-TR" sz="1100" b="0" i="0" dirty="0">
                <a:effectLst/>
                <a:latin typeface="+mn-lt"/>
              </a:rPr>
              <a:t>.</a:t>
            </a:r>
          </a:p>
          <a:p>
            <a:pPr lvl="1">
              <a:lnSpc>
                <a:spcPct val="90000"/>
              </a:lnSpc>
            </a:pPr>
            <a:r>
              <a:rPr lang="tr-TR" sz="1100" b="0" i="0" dirty="0">
                <a:effectLst/>
                <a:latin typeface="+mn-lt"/>
              </a:rPr>
              <a:t>KNN </a:t>
            </a:r>
            <a:r>
              <a:rPr lang="tr-TR" sz="1100" b="0" i="0" dirty="0" err="1">
                <a:effectLst/>
                <a:latin typeface="+mn-lt"/>
              </a:rPr>
              <a:t>algorithm</a:t>
            </a:r>
            <a:r>
              <a:rPr lang="tr-TR" sz="1100" b="0" i="0" dirty="0">
                <a:effectLst/>
                <a:latin typeface="+mn-lt"/>
              </a:rPr>
              <a:t>.</a:t>
            </a:r>
          </a:p>
          <a:p>
            <a:pPr lvl="1">
              <a:lnSpc>
                <a:spcPct val="90000"/>
              </a:lnSpc>
            </a:pPr>
            <a:r>
              <a:rPr lang="tr-TR" sz="1100" b="0" i="0" dirty="0">
                <a:effectLst/>
                <a:latin typeface="+mn-lt"/>
              </a:rPr>
              <a:t>K-</a:t>
            </a:r>
            <a:r>
              <a:rPr lang="tr-TR" sz="1100" b="0" i="0" dirty="0" err="1">
                <a:effectLst/>
                <a:latin typeface="+mn-lt"/>
              </a:rPr>
              <a:t>means</a:t>
            </a:r>
            <a:r>
              <a:rPr lang="tr-TR" sz="1100" b="0" i="0" dirty="0">
                <a:effectLst/>
                <a:latin typeface="+mn-lt"/>
              </a:rPr>
              <a:t>.</a:t>
            </a:r>
          </a:p>
          <a:p>
            <a:pPr lvl="1">
              <a:lnSpc>
                <a:spcPct val="90000"/>
              </a:lnSpc>
            </a:pPr>
            <a:r>
              <a:rPr lang="tr-TR" sz="1100" b="0" i="0" dirty="0" err="1">
                <a:effectLst/>
                <a:latin typeface="+mn-lt"/>
              </a:rPr>
              <a:t>Random</a:t>
            </a:r>
            <a:r>
              <a:rPr lang="tr-TR" sz="1100" b="0" i="0" dirty="0">
                <a:effectLst/>
                <a:latin typeface="+mn-lt"/>
              </a:rPr>
              <a:t> </a:t>
            </a:r>
            <a:r>
              <a:rPr lang="tr-TR" sz="1100" b="0" i="0" dirty="0" err="1">
                <a:effectLst/>
                <a:latin typeface="+mn-lt"/>
              </a:rPr>
              <a:t>forest</a:t>
            </a:r>
            <a:r>
              <a:rPr lang="tr-TR" sz="1100" b="0" i="0" dirty="0">
                <a:effectLst/>
                <a:latin typeface="+mn-lt"/>
              </a:rPr>
              <a:t> </a:t>
            </a:r>
            <a:r>
              <a:rPr lang="tr-TR" sz="1100" b="0" i="0" dirty="0" err="1">
                <a:effectLst/>
                <a:latin typeface="+mn-lt"/>
              </a:rPr>
              <a:t>algorithm</a:t>
            </a:r>
            <a:endParaRPr lang="tr-TR" altLang="en-US" sz="1100" dirty="0">
              <a:latin typeface="+mn-lt"/>
            </a:endParaRPr>
          </a:p>
          <a:p>
            <a:pPr marL="0" indent="0">
              <a:lnSpc>
                <a:spcPct val="90000"/>
              </a:lnSpc>
              <a:buNone/>
            </a:pPr>
            <a:endParaRPr lang="tr-TR" altLang="en-US" sz="1500" dirty="0">
              <a:latin typeface="+mn-lt"/>
            </a:endParaRPr>
          </a:p>
          <a:p>
            <a:pPr>
              <a:lnSpc>
                <a:spcPct val="90000"/>
              </a:lnSpc>
              <a:buFont typeface="Arial" panose="020B0604020202020204" pitchFamily="34" charset="0"/>
              <a:buChar char="•"/>
            </a:pPr>
            <a:r>
              <a:rPr lang="en-US" sz="1500" b="0" i="0" dirty="0">
                <a:effectLst/>
                <a:latin typeface="+mn-lt"/>
              </a:rPr>
              <a:t>Some required technologies and libraries are:</a:t>
            </a:r>
          </a:p>
          <a:p>
            <a:pPr lvl="1">
              <a:lnSpc>
                <a:spcPct val="90000"/>
              </a:lnSpc>
              <a:buFont typeface="Arial" panose="020B0604020202020204" pitchFamily="34" charset="0"/>
              <a:buChar char="•"/>
            </a:pPr>
            <a:r>
              <a:rPr lang="tr-TR" sz="1100" b="0" i="0" dirty="0" err="1">
                <a:effectLst/>
                <a:latin typeface="+mn-lt"/>
              </a:rPr>
              <a:t>Numpy</a:t>
            </a:r>
            <a:r>
              <a:rPr lang="tr-TR" sz="1100" b="0" i="0" dirty="0">
                <a:effectLst/>
                <a:latin typeface="+mn-lt"/>
              </a:rPr>
              <a:t>.</a:t>
            </a:r>
            <a:r>
              <a:rPr lang="en-US" sz="1100" b="0" i="0" dirty="0">
                <a:effectLst/>
                <a:latin typeface="+mn-lt"/>
              </a:rPr>
              <a:t> </a:t>
            </a:r>
            <a:r>
              <a:rPr lang="tr-TR" sz="1100" b="0" i="0" dirty="0">
                <a:effectLst/>
                <a:latin typeface="+mn-lt"/>
              </a:rPr>
              <a:t>Panda</a:t>
            </a:r>
            <a:r>
              <a:rPr lang="en-US" sz="1100" dirty="0">
                <a:latin typeface="+mn-lt"/>
              </a:rPr>
              <a:t>s,</a:t>
            </a:r>
            <a:r>
              <a:rPr lang="tr-TR" sz="1100" b="0" i="0" dirty="0">
                <a:effectLst/>
                <a:latin typeface="+mn-lt"/>
              </a:rPr>
              <a:t> </a:t>
            </a:r>
            <a:r>
              <a:rPr lang="tr-TR" sz="1100" b="0" i="0" dirty="0" err="1">
                <a:effectLst/>
                <a:latin typeface="+mn-lt"/>
              </a:rPr>
              <a:t>Scipy</a:t>
            </a:r>
            <a:r>
              <a:rPr lang="en-US" sz="1100" b="0" i="0" dirty="0">
                <a:effectLst/>
                <a:latin typeface="+mn-lt"/>
              </a:rPr>
              <a:t>,</a:t>
            </a:r>
            <a:r>
              <a:rPr lang="tr-TR" sz="1100" b="0" i="0" dirty="0">
                <a:effectLst/>
                <a:latin typeface="+mn-lt"/>
              </a:rPr>
              <a:t> </a:t>
            </a:r>
            <a:r>
              <a:rPr lang="tr-TR" sz="1100" b="0" i="0" dirty="0" err="1">
                <a:effectLst/>
                <a:latin typeface="+mn-lt"/>
              </a:rPr>
              <a:t>Scikit-learn</a:t>
            </a:r>
            <a:r>
              <a:rPr lang="en-US" sz="1100" dirty="0">
                <a:latin typeface="+mn-lt"/>
              </a:rPr>
              <a:t>,</a:t>
            </a:r>
            <a:r>
              <a:rPr lang="tr-TR" sz="1100" b="0" i="0" dirty="0">
                <a:effectLst/>
                <a:latin typeface="+mn-lt"/>
              </a:rPr>
              <a:t> </a:t>
            </a:r>
            <a:r>
              <a:rPr lang="tr-TR" sz="1100" b="0" i="0" dirty="0" err="1">
                <a:effectLst/>
                <a:latin typeface="+mn-lt"/>
              </a:rPr>
              <a:t>TensorFlow</a:t>
            </a:r>
            <a:r>
              <a:rPr lang="en-US" sz="1100" dirty="0">
                <a:latin typeface="+mn-lt"/>
              </a:rPr>
              <a:t>,</a:t>
            </a:r>
            <a:r>
              <a:rPr lang="tr-TR" sz="1100" b="0" i="0" dirty="0">
                <a:effectLst/>
                <a:latin typeface="+mn-lt"/>
              </a:rPr>
              <a:t> </a:t>
            </a:r>
            <a:r>
              <a:rPr lang="en-US" sz="1100" b="0" i="0" dirty="0">
                <a:effectLst/>
                <a:latin typeface="+mn-lt"/>
              </a:rPr>
              <a:t>Matplotlib, </a:t>
            </a:r>
            <a:r>
              <a:rPr lang="en-US" sz="1100" b="0" i="0" dirty="0" err="1">
                <a:effectLst/>
                <a:latin typeface="+mn-lt"/>
              </a:rPr>
              <a:t>VueJs</a:t>
            </a:r>
            <a:endParaRPr lang="tr-TR" altLang="en-US" sz="1500" dirty="0">
              <a:latin typeface="+mn-lt"/>
            </a:endParaRPr>
          </a:p>
          <a:p>
            <a:pPr marL="0" indent="0">
              <a:lnSpc>
                <a:spcPct val="90000"/>
              </a:lnSpc>
              <a:buNone/>
            </a:pPr>
            <a:endParaRPr lang="tr-TR" altLang="en-US" sz="1500" dirty="0">
              <a:latin typeface="+mn-lt"/>
            </a:endParaRPr>
          </a:p>
        </p:txBody>
      </p:sp>
      <p:pic>
        <p:nvPicPr>
          <p:cNvPr id="3" name="Resim 2" descr="tablo içeren bir resim&#10;&#10;Açıklama otomatik olarak oluşturuldu">
            <a:extLst>
              <a:ext uri="{FF2B5EF4-FFF2-40B4-BE49-F238E27FC236}">
                <a16:creationId xmlns:a16="http://schemas.microsoft.com/office/drawing/2014/main" id="{9BA09B9C-B6B6-68E4-505A-6F548B3D867E}"/>
              </a:ext>
            </a:extLst>
          </p:cNvPr>
          <p:cNvPicPr>
            <a:picLocks noChangeAspect="1"/>
          </p:cNvPicPr>
          <p:nvPr/>
        </p:nvPicPr>
        <p:blipFill rotWithShape="1">
          <a:blip r:embed="rId3">
            <a:extLst>
              <a:ext uri="{28A0092B-C50C-407E-A947-70E740481C1C}">
                <a14:useLocalDpi xmlns:a14="http://schemas.microsoft.com/office/drawing/2010/main" val="0"/>
              </a:ext>
            </a:extLst>
          </a:blip>
          <a:srcRect l="4649" t="3030" r="11087" b="3032"/>
          <a:stretch/>
        </p:blipFill>
        <p:spPr>
          <a:xfrm>
            <a:off x="6071681" y="2057400"/>
            <a:ext cx="2895600" cy="2362200"/>
          </a:xfrm>
          <a:prstGeom prst="rect">
            <a:avLst/>
          </a:prstGeom>
          <a:noFill/>
        </p:spPr>
      </p:pic>
      <p:sp>
        <p:nvSpPr>
          <p:cNvPr id="11266" name="3 Slayt Numarası Yer Tutucusu"/>
          <p:cNvSpPr>
            <a:spLocks noGrp="1"/>
          </p:cNvSpPr>
          <p:nvPr>
            <p:ph type="sldNum" sz="quarter" idx="10"/>
          </p:nvPr>
        </p:nvSpPr>
        <p:spPr>
          <a:xfrm>
            <a:off x="8534400" y="6553200"/>
            <a:ext cx="457200" cy="76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25000" lnSpcReduction="20000"/>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90000"/>
              </a:lnSpc>
              <a:spcBef>
                <a:spcPct val="0"/>
              </a:spcBef>
              <a:spcAft>
                <a:spcPts val="600"/>
              </a:spcAft>
              <a:buFontTx/>
              <a:buNone/>
            </a:pPr>
            <a:fld id="{91333BC9-A97B-4126-BA35-8564686F79B6}" type="slidenum">
              <a:rPr lang="tr-TR" altLang="en-US" sz="300" kern="1200">
                <a:solidFill>
                  <a:srgbClr val="FFFFE5"/>
                </a:solidFill>
                <a:latin typeface="Arial" charset="0"/>
                <a:ea typeface="+mn-ea"/>
                <a:cs typeface="+mn-cs"/>
              </a:rPr>
              <a:pPr>
                <a:lnSpc>
                  <a:spcPct val="90000"/>
                </a:lnSpc>
                <a:spcBef>
                  <a:spcPct val="0"/>
                </a:spcBef>
                <a:spcAft>
                  <a:spcPts val="600"/>
                </a:spcAft>
                <a:buFontTx/>
                <a:buNone/>
              </a:pPr>
              <a:t>8</a:t>
            </a:fld>
            <a:endParaRPr lang="tr-TR" altLang="en-US" sz="300" kern="1200">
              <a:solidFill>
                <a:srgbClr val="FFFFE5"/>
              </a:solidFill>
              <a:latin typeface="Arial" charset="0"/>
              <a:ea typeface="+mn-ea"/>
              <a:cs typeface="+mn-cs"/>
            </a:endParaRPr>
          </a:p>
        </p:txBody>
      </p:sp>
      <p:sp>
        <p:nvSpPr>
          <p:cNvPr id="6" name="Metin kutusu 5">
            <a:extLst>
              <a:ext uri="{FF2B5EF4-FFF2-40B4-BE49-F238E27FC236}">
                <a16:creationId xmlns:a16="http://schemas.microsoft.com/office/drawing/2014/main" id="{0E0A2E60-FDC4-1487-92BB-46CA2F0F49C0}"/>
              </a:ext>
            </a:extLst>
          </p:cNvPr>
          <p:cNvSpPr txBox="1"/>
          <p:nvPr/>
        </p:nvSpPr>
        <p:spPr>
          <a:xfrm>
            <a:off x="6477000" y="4419600"/>
            <a:ext cx="2133599" cy="261610"/>
          </a:xfrm>
          <a:prstGeom prst="rect">
            <a:avLst/>
          </a:prstGeom>
          <a:noFill/>
        </p:spPr>
        <p:txBody>
          <a:bodyPr wrap="square">
            <a:spAutoFit/>
          </a:bodyPr>
          <a:lstStyle/>
          <a:p>
            <a:r>
              <a:rPr lang="en-US" sz="1100" dirty="0"/>
              <a:t>Table 2: Model Accuracies</a:t>
            </a:r>
            <a:r>
              <a:rPr lang="en-US" sz="1100" baseline="30000" dirty="0"/>
              <a:t> </a:t>
            </a:r>
            <a:r>
              <a:rPr lang="en-US" sz="1100" b="1" u="none" strike="noStrike" baseline="30000" dirty="0">
                <a:solidFill>
                  <a:srgbClr val="000000"/>
                </a:solidFill>
                <a:effectLst/>
                <a:latin typeface="Gilroy"/>
              </a:rPr>
              <a:t>[4]</a:t>
            </a:r>
            <a:r>
              <a:rPr lang="en-US" sz="1100" baseline="30000"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A2E7CC27-EEF4-45B9-94D9-CADBD9678458}" type="slidenum">
              <a:rPr lang="tr-TR" altLang="en-US" sz="1000">
                <a:solidFill>
                  <a:srgbClr val="FFFFE5"/>
                </a:solidFill>
              </a:rPr>
              <a:pPr>
                <a:spcBef>
                  <a:spcPct val="0"/>
                </a:spcBef>
                <a:buFontTx/>
                <a:buNone/>
              </a:pPr>
              <a:t>9</a:t>
            </a:fld>
            <a:endParaRPr lang="tr-TR" altLang="en-US" sz="1000" dirty="0">
              <a:solidFill>
                <a:srgbClr val="FFFFE5"/>
              </a:solidFill>
            </a:endParaRPr>
          </a:p>
        </p:txBody>
      </p:sp>
      <p:sp>
        <p:nvSpPr>
          <p:cNvPr id="20484" name="Rectangle 2"/>
          <p:cNvSpPr>
            <a:spLocks noGrp="1" noChangeArrowheads="1"/>
          </p:cNvSpPr>
          <p:nvPr>
            <p:ph type="title"/>
          </p:nvPr>
        </p:nvSpPr>
        <p:spPr/>
        <p:txBody>
          <a:bodyPr/>
          <a:lstStyle/>
          <a:p>
            <a:pPr eaLnBrk="1" hangingPunct="1">
              <a:lnSpc>
                <a:spcPct val="90000"/>
              </a:lnSpc>
            </a:pPr>
            <a:r>
              <a:rPr lang="tr-TR" altLang="en-US" sz="4000" dirty="0" err="1"/>
              <a:t>Success</a:t>
            </a:r>
            <a:r>
              <a:rPr lang="tr-TR" altLang="en-US" sz="4000" dirty="0"/>
              <a:t> </a:t>
            </a:r>
            <a:r>
              <a:rPr lang="tr-TR" altLang="en-US" sz="4000" dirty="0" err="1"/>
              <a:t>Criteria</a:t>
            </a:r>
            <a:endParaRPr lang="tr-TR" altLang="en-US" sz="4000" dirty="0"/>
          </a:p>
        </p:txBody>
      </p:sp>
      <p:sp>
        <p:nvSpPr>
          <p:cNvPr id="20485" name="Rectangle 3"/>
          <p:cNvSpPr>
            <a:spLocks noGrp="1" noChangeArrowheads="1"/>
          </p:cNvSpPr>
          <p:nvPr>
            <p:ph type="body" idx="1"/>
          </p:nvPr>
        </p:nvSpPr>
        <p:spPr>
          <a:xfrm>
            <a:off x="152400" y="914400"/>
            <a:ext cx="7848600" cy="4572000"/>
          </a:xfrm>
        </p:spPr>
        <p:txBody>
          <a:bodyPr/>
          <a:lstStyle/>
          <a:p>
            <a:pPr marL="457200" lvl="1" indent="0" eaLnBrk="1" hangingPunct="1">
              <a:buNone/>
            </a:pPr>
            <a:endParaRPr lang="en-US" altLang="en-US" dirty="0"/>
          </a:p>
          <a:p>
            <a:pPr marL="457200" lvl="1" indent="0" eaLnBrk="1" hangingPunct="1">
              <a:buNone/>
            </a:pPr>
            <a:endParaRPr lang="en-US" altLang="en-US" dirty="0"/>
          </a:p>
          <a:p>
            <a:pPr lvl="1" eaLnBrk="1" hangingPunct="1"/>
            <a:r>
              <a:rPr lang="en-US" altLang="en-US" dirty="0"/>
              <a:t>Should be able to predict popularity with high success rate (at least 90%)</a:t>
            </a:r>
          </a:p>
          <a:p>
            <a:pPr lvl="1" eaLnBrk="1" hangingPunct="1"/>
            <a:endParaRPr lang="en-US" altLang="en-US" dirty="0"/>
          </a:p>
          <a:p>
            <a:pPr lvl="1" eaLnBrk="1" hangingPunct="1"/>
            <a:r>
              <a:rPr lang="en-US" dirty="0">
                <a:solidFill>
                  <a:srgbClr val="000000"/>
                </a:solidFill>
                <a:latin typeface="Roboto" panose="02000000000000000000" pitchFamily="2" charset="0"/>
              </a:rPr>
              <a:t>S</a:t>
            </a:r>
            <a:r>
              <a:rPr lang="en-US" b="0" i="0" dirty="0">
                <a:solidFill>
                  <a:srgbClr val="000000"/>
                </a:solidFill>
                <a:effectLst/>
                <a:latin typeface="Roboto" panose="02000000000000000000" pitchFamily="2" charset="0"/>
              </a:rPr>
              <a:t>hould be able to </a:t>
            </a:r>
            <a:r>
              <a:rPr lang="en-US" dirty="0">
                <a:solidFill>
                  <a:srgbClr val="000000"/>
                </a:solidFill>
                <a:latin typeface="Roboto" panose="02000000000000000000" pitchFamily="2" charset="0"/>
              </a:rPr>
              <a:t>predict</a:t>
            </a:r>
            <a:r>
              <a:rPr lang="en-US" b="0" i="0" dirty="0">
                <a:solidFill>
                  <a:srgbClr val="000000"/>
                </a:solidFill>
                <a:effectLst/>
                <a:latin typeface="Roboto" panose="02000000000000000000" pitchFamily="2" charset="0"/>
              </a:rPr>
              <a:t> </a:t>
            </a:r>
            <a:r>
              <a:rPr lang="en-US" dirty="0">
                <a:solidFill>
                  <a:srgbClr val="000000"/>
                </a:solidFill>
                <a:latin typeface="Roboto" panose="02000000000000000000" pitchFamily="2" charset="0"/>
              </a:rPr>
              <a:t>the popularity </a:t>
            </a:r>
            <a:r>
              <a:rPr lang="en-US" altLang="en-US" dirty="0"/>
              <a:t>within 1-2 </a:t>
            </a:r>
            <a:r>
              <a:rPr lang="en-US" altLang="en-US" dirty="0" err="1"/>
              <a:t>milisecond</a:t>
            </a:r>
            <a:endParaRPr lang="en-US" alt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1859</TotalTime>
  <Words>558</Words>
  <Application>Microsoft Office PowerPoint</Application>
  <PresentationFormat>Ekran Gösterisi (4:3)</PresentationFormat>
  <Paragraphs>111</Paragraphs>
  <Slides>10</Slides>
  <Notes>6</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10</vt:i4>
      </vt:variant>
    </vt:vector>
  </HeadingPairs>
  <TitlesOfParts>
    <vt:vector size="15" baseType="lpstr">
      <vt:lpstr>Arial</vt:lpstr>
      <vt:lpstr>Gilroy</vt:lpstr>
      <vt:lpstr>Roboto</vt:lpstr>
      <vt:lpstr>Tahoma</vt:lpstr>
      <vt:lpstr>Default Design</vt:lpstr>
      <vt:lpstr>SONG POPULARITY PREDICTION</vt:lpstr>
      <vt:lpstr>Content</vt:lpstr>
      <vt:lpstr>Project Definition</vt:lpstr>
      <vt:lpstr> Related Works</vt:lpstr>
      <vt:lpstr>Project Design Plan</vt:lpstr>
      <vt:lpstr>Project Timeline</vt:lpstr>
      <vt:lpstr>Project Requirements - 1  </vt:lpstr>
      <vt:lpstr>Project Requirements - 2 </vt:lpstr>
      <vt:lpstr>Success Criteria</vt:lpstr>
      <vt:lpstr>Resources</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creator>inanc tahrali</dc:creator>
  <cp:lastModifiedBy>Abdurrahman BULUT2</cp:lastModifiedBy>
  <cp:revision>173</cp:revision>
  <dcterms:created xsi:type="dcterms:W3CDTF">2007-08-26T20:02:13Z</dcterms:created>
  <dcterms:modified xsi:type="dcterms:W3CDTF">2022-12-05T09:27:17Z</dcterms:modified>
</cp:coreProperties>
</file>